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980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F72C-01AF-4D4D-BCF8-4E726D77396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2D36-EC62-4124-9FCC-8E05F84F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 smtClean="0"/>
              <a:t>Pages 153-167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Returning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447800"/>
            <a:ext cx="4343400" cy="4572000"/>
          </a:xfrm>
        </p:spPr>
        <p:txBody>
          <a:bodyPr/>
          <a:lstStyle/>
          <a:p>
            <a:r>
              <a:rPr lang="en-US" dirty="0" smtClean="0"/>
              <a:t>To use the function a pointer is created, </a:t>
            </a:r>
            <a:r>
              <a:rPr lang="en-US" i="1" dirty="0" err="1" smtClean="0"/>
              <a:t>myArr</a:t>
            </a:r>
            <a:endParaRPr lang="en-US" i="1" dirty="0" smtClean="0"/>
          </a:p>
          <a:p>
            <a:endParaRPr lang="en-US" dirty="0"/>
          </a:p>
          <a:p>
            <a:r>
              <a:rPr lang="en-US" i="1" dirty="0" err="1" smtClean="0"/>
              <a:t>myArr</a:t>
            </a:r>
            <a:r>
              <a:rPr lang="en-US" dirty="0" smtClean="0"/>
              <a:t> will point to the memory that our </a:t>
            </a:r>
            <a:r>
              <a:rPr lang="en-US" i="1" dirty="0" err="1" smtClean="0"/>
              <a:t>createRandomArray</a:t>
            </a:r>
            <a:r>
              <a:rPr lang="en-US" dirty="0" smtClean="0"/>
              <a:t>() function returns</a:t>
            </a:r>
          </a:p>
          <a:p>
            <a:endParaRPr lang="en-US" i="1" dirty="0"/>
          </a:p>
          <a:p>
            <a:r>
              <a:rPr lang="en-US" dirty="0" smtClean="0"/>
              <a:t>Since the memory is allocated it will still exist until it is </a:t>
            </a:r>
            <a:r>
              <a:rPr lang="en-US" dirty="0" err="1" smtClean="0"/>
              <a:t>deallocated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426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Create a random array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and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// store it in pointer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myArr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createRandomArray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(5);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Print the contents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5;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// Need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to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it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64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new operator can only return a 1D array</a:t>
            </a:r>
          </a:p>
          <a:p>
            <a:pPr lvl="1"/>
            <a:r>
              <a:rPr lang="en-US" dirty="0" smtClean="0"/>
              <a:t>There is no direct method to create a 2D dynamic array</a:t>
            </a:r>
            <a:endParaRPr lang="en-US" dirty="0"/>
          </a:p>
          <a:p>
            <a:r>
              <a:rPr lang="en-US" dirty="0" smtClean="0"/>
              <a:t>It is possible to emulate a 2D array through a series of 1D allocations</a:t>
            </a:r>
          </a:p>
          <a:p>
            <a:endParaRPr lang="en-US" dirty="0" smtClean="0"/>
          </a:p>
          <a:p>
            <a:r>
              <a:rPr lang="en-US" dirty="0" smtClean="0"/>
              <a:t>Allocation Steps: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pointer of pointers (**)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an array of pointers whose size is the desired number of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pointer element in the previous allocation create another allocation of the desired data type whose size is the number of desired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7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Dynamic Array of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1447800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1: Allocation of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Rows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latin typeface="Consolas"/>
              </a:rPr>
              <a:t>myArr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*[3];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1563"/>
              </p:ext>
            </p:extLst>
          </p:nvPr>
        </p:nvGraphicFramePr>
        <p:xfrm>
          <a:off x="304801" y="457708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505200" y="32131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72686"/>
              </p:ext>
            </p:extLst>
          </p:nvPr>
        </p:nvGraphicFramePr>
        <p:xfrm>
          <a:off x="4038600" y="4221480"/>
          <a:ext cx="259080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[2]=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276600" y="5181600"/>
            <a:ext cx="6096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259026"/>
            <a:ext cx="4495800" cy="1954074"/>
          </a:xfrm>
        </p:spPr>
        <p:txBody>
          <a:bodyPr>
            <a:normAutofit/>
          </a:bodyPr>
          <a:lstStyle/>
          <a:p>
            <a:r>
              <a:rPr lang="en-US" dirty="0" smtClean="0"/>
              <a:t>This creates an array of integer pointers with which we can perform further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4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Dynamic Array of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447800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1: Allocation of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Rows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latin typeface="Consolas"/>
              </a:rPr>
              <a:t>myArr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*[3];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[2];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33123"/>
            <a:ext cx="7391400" cy="1954074"/>
          </a:xfrm>
        </p:spPr>
        <p:txBody>
          <a:bodyPr>
            <a:normAutofit/>
          </a:bodyPr>
          <a:lstStyle/>
          <a:p>
            <a:r>
              <a:rPr lang="en-US" dirty="0" smtClean="0"/>
              <a:t>For each element in the row an allocation of columns is created</a:t>
            </a:r>
          </a:p>
          <a:p>
            <a:r>
              <a:rPr lang="en-US" dirty="0" smtClean="0"/>
              <a:t>Here an array of size 3x2 is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16357"/>
              </p:ext>
            </p:extLst>
          </p:nvPr>
        </p:nvGraphicFramePr>
        <p:xfrm>
          <a:off x="3048000" y="145288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1371600" y="3429000"/>
            <a:ext cx="70104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58756"/>
              </p:ext>
            </p:extLst>
          </p:nvPr>
        </p:nvGraphicFramePr>
        <p:xfrm>
          <a:off x="1142999" y="4267200"/>
          <a:ext cx="259080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[0]=0x5000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[1]=0x6000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[2]=0x5080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219200" y="2286000"/>
            <a:ext cx="16764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09600"/>
              </p:ext>
            </p:extLst>
          </p:nvPr>
        </p:nvGraphicFramePr>
        <p:xfrm>
          <a:off x="5410200" y="367284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0x5004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[0][1]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96859"/>
              </p:ext>
            </p:extLst>
          </p:nvPr>
        </p:nvGraphicFramePr>
        <p:xfrm>
          <a:off x="5410200" y="472440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[1][1]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62784"/>
              </p:ext>
            </p:extLst>
          </p:nvPr>
        </p:nvGraphicFramePr>
        <p:xfrm>
          <a:off x="5410200" y="586740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0x5080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0x5084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[2][1]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3886200" y="38862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4800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5448300"/>
            <a:ext cx="137160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6400" y="600710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Heap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4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Dynamic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Notice the actual contents is kept in three separate arrays</a:t>
            </a:r>
          </a:p>
          <a:p>
            <a:pPr lvl="1"/>
            <a:r>
              <a:rPr lang="en-US" dirty="0" smtClean="0"/>
              <a:t>Always equal to the number of rows</a:t>
            </a:r>
          </a:p>
          <a:p>
            <a:pPr lvl="1"/>
            <a:endParaRPr lang="en-US" dirty="0"/>
          </a:p>
          <a:p>
            <a:r>
              <a:rPr lang="en-US" dirty="0" smtClean="0"/>
              <a:t>The three arrays are not sequential to one another</a:t>
            </a:r>
          </a:p>
          <a:p>
            <a:pPr lvl="1"/>
            <a:r>
              <a:rPr lang="en-US" dirty="0" smtClean="0"/>
              <a:t>Locations of the contents within the arrays is sequential</a:t>
            </a:r>
          </a:p>
          <a:p>
            <a:endParaRPr lang="en-US" dirty="0" smtClean="0"/>
          </a:p>
          <a:p>
            <a:r>
              <a:rPr lang="en-US" dirty="0" smtClean="0"/>
              <a:t>Accessing elements within the array can be done using traditional array notation</a:t>
            </a:r>
          </a:p>
          <a:p>
            <a:endParaRPr lang="en-US" dirty="0" smtClean="0"/>
          </a:p>
          <a:p>
            <a:r>
              <a:rPr lang="en-US" dirty="0" smtClean="0"/>
              <a:t>Since the array’s rows are not sequential, there is likely to be a performance penalty because of processor cache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5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Occurs in reverse</a:t>
            </a:r>
          </a:p>
          <a:p>
            <a:endParaRPr lang="en-US" dirty="0"/>
          </a:p>
          <a:p>
            <a:r>
              <a:rPr lang="en-US" dirty="0" err="1" smtClean="0"/>
              <a:t>Deallocation</a:t>
            </a:r>
            <a:r>
              <a:rPr lang="en-US" dirty="0" smtClean="0"/>
              <a:t> Steps: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Deallocate</a:t>
            </a:r>
            <a:r>
              <a:rPr lang="en-US" dirty="0" smtClean="0"/>
              <a:t> each row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 smtClean="0"/>
              <a:t>Deallocate</a:t>
            </a:r>
            <a:r>
              <a:rPr lang="en-US" dirty="0" smtClean="0"/>
              <a:t> the row itself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502920" indent="-457200"/>
            <a:r>
              <a:rPr lang="en-US" dirty="0" smtClean="0"/>
              <a:t>At the end of the process there should be one </a:t>
            </a:r>
            <a:r>
              <a:rPr lang="en-US" i="1" dirty="0" smtClean="0"/>
              <a:t>delete</a:t>
            </a:r>
            <a:r>
              <a:rPr lang="en-US" dirty="0" smtClean="0"/>
              <a:t> for each </a:t>
            </a:r>
            <a:r>
              <a:rPr lang="en-US" i="1" dirty="0" smtClean="0"/>
              <a:t>new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300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24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1: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each row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97590"/>
              </p:ext>
            </p:extLst>
          </p:nvPr>
        </p:nvGraphicFramePr>
        <p:xfrm>
          <a:off x="5257800" y="129540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371600" y="3429000"/>
            <a:ext cx="70104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85027"/>
              </p:ext>
            </p:extLst>
          </p:nvPr>
        </p:nvGraphicFramePr>
        <p:xfrm>
          <a:off x="1142999" y="4267200"/>
          <a:ext cx="259080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[0]=0x5000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[1]=0x6000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[2]=0x5080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219200" y="2209800"/>
            <a:ext cx="38100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04447"/>
              </p:ext>
            </p:extLst>
          </p:nvPr>
        </p:nvGraphicFramePr>
        <p:xfrm>
          <a:off x="5410200" y="367284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0x5004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[0][1]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49371"/>
              </p:ext>
            </p:extLst>
          </p:nvPr>
        </p:nvGraphicFramePr>
        <p:xfrm>
          <a:off x="5410200" y="472440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0x6004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[1][1]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56067"/>
              </p:ext>
            </p:extLst>
          </p:nvPr>
        </p:nvGraphicFramePr>
        <p:xfrm>
          <a:off x="5410200" y="5867400"/>
          <a:ext cx="24892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/>
                <a:gridCol w="1244600"/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 smtClean="0"/>
                        <a:t>0x5080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0x5084</a:t>
                      </a:r>
                      <a:endParaRPr lang="en-US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[2][1]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886200" y="38862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4800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6200" y="5448300"/>
            <a:ext cx="137160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600710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Heap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295900" y="3581400"/>
            <a:ext cx="2819400" cy="914400"/>
            <a:chOff x="5257800" y="3581400"/>
            <a:chExt cx="2819400" cy="914400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5257800" y="3581400"/>
              <a:ext cx="281940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257800" y="3657600"/>
              <a:ext cx="281940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270500" y="4622800"/>
            <a:ext cx="2819400" cy="914400"/>
            <a:chOff x="5257800" y="3581400"/>
            <a:chExt cx="2819400" cy="91440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5257800" y="3581400"/>
              <a:ext cx="281940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257800" y="3657600"/>
              <a:ext cx="281940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70500" y="5734050"/>
            <a:ext cx="2819400" cy="914400"/>
            <a:chOff x="5257800" y="3581400"/>
            <a:chExt cx="2819400" cy="914400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5257800" y="3581400"/>
              <a:ext cx="281940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257800" y="3657600"/>
              <a:ext cx="281940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49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562" y="1447800"/>
            <a:ext cx="4727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1: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each row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the row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itself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47876"/>
              </p:ext>
            </p:extLst>
          </p:nvPr>
        </p:nvGraphicFramePr>
        <p:xfrm>
          <a:off x="5257800" y="129540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371600" y="3429000"/>
            <a:ext cx="70104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57832"/>
              </p:ext>
            </p:extLst>
          </p:nvPr>
        </p:nvGraphicFramePr>
        <p:xfrm>
          <a:off x="1142999" y="4267200"/>
          <a:ext cx="259080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[0]=0x5000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[1]=0x6000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[2]=0x5080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219200" y="2209800"/>
            <a:ext cx="38100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6200" y="38862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4800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6200" y="5448300"/>
            <a:ext cx="137160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600710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Heap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2000" y="4062412"/>
            <a:ext cx="3579781" cy="1638300"/>
            <a:chOff x="5257800" y="3581400"/>
            <a:chExt cx="2819400" cy="914400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5257800" y="3581400"/>
              <a:ext cx="2819400" cy="914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257800" y="3657600"/>
              <a:ext cx="2819400" cy="838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562" y="1447800"/>
            <a:ext cx="47276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1: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each row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3; i++)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the row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itself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3119"/>
              </p:ext>
            </p:extLst>
          </p:nvPr>
        </p:nvGraphicFramePr>
        <p:xfrm>
          <a:off x="5257800" y="1295400"/>
          <a:ext cx="2819399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6"/>
                <a:gridCol w="19290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**</a:t>
                      </a:r>
                      <a:r>
                        <a:rPr lang="en-US" dirty="0" err="1" smtClean="0"/>
                        <a:t>myArr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1371600" y="3429000"/>
            <a:ext cx="70104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219200" y="2209800"/>
            <a:ext cx="38100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1281" y="600710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Heap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Resizing Dynamic Arrays</a:t>
            </a:r>
          </a:p>
          <a:p>
            <a:endParaRPr lang="en-US" dirty="0" smtClean="0"/>
          </a:p>
          <a:p>
            <a:r>
              <a:rPr lang="en-US" dirty="0"/>
              <a:t>Returning a Dynamic Array From a </a:t>
            </a:r>
            <a:r>
              <a:rPr lang="en-US" dirty="0" smtClean="0"/>
              <a:t>Function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2D Dynamic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Comparison of Dynamic </a:t>
            </a:r>
            <a:r>
              <a:rPr lang="en-US" dirty="0" err="1" smtClean="0"/>
              <a:t>vs</a:t>
            </a:r>
            <a:r>
              <a:rPr lang="en-US" dirty="0" smtClean="0"/>
              <a:t> Static 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 Style Pass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5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Arrays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6991534"/>
              </p:ext>
            </p:extLst>
          </p:nvPr>
        </p:nvGraphicFramePr>
        <p:xfrm>
          <a:off x="457200" y="1447800"/>
          <a:ext cx="83820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29000"/>
                <a:gridCol w="3429000"/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 Arrays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</a:t>
                      </a:r>
                      <a:r>
                        <a:rPr lang="en-US" baseline="0" dirty="0" smtClean="0"/>
                        <a:t>Allocation: Requires simply stack pointer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 Allocation: Requires</a:t>
                      </a:r>
                      <a:r>
                        <a:rPr lang="en-US" baseline="0" dirty="0" smtClean="0"/>
                        <a:t> accessing a lookup table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Performance after allocation: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Nearly</a:t>
                      </a:r>
                      <a:r>
                        <a:rPr lang="en-US" baseline="0" dirty="0" smtClean="0"/>
                        <a:t> identical for 1D Arrays, </a:t>
                      </a:r>
                    </a:p>
                    <a:p>
                      <a:pPr algn="ctr"/>
                      <a:r>
                        <a:rPr lang="en-US" baseline="0" dirty="0" smtClean="0"/>
                        <a:t>though dynamic arrays have a higher probability of a cache miss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Footprint: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</a:t>
                      </a:r>
                      <a:r>
                        <a:rPr lang="en-US" baseline="0" dirty="0" smtClean="0"/>
                        <a:t> required to be overly large to prevent out of bounds 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an additional pointer in memory.</a:t>
                      </a:r>
                      <a:r>
                        <a:rPr lang="en-US" baseline="0" dirty="0" smtClean="0"/>
                        <a:t> Otherwise sizes to demand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size at compile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determined at runtime</a:t>
                      </a:r>
                      <a:endParaRPr lang="en-US" dirty="0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 smtClean="0"/>
                        <a:t>Stability: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 to have a memory leak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of memory leak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5715000"/>
            <a:ext cx="7391400" cy="9770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tradeoffs and which array should be used is dependent on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7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Style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the aliasing operator (&amp;) is not available in C pointers were used as an alternative</a:t>
            </a:r>
          </a:p>
          <a:p>
            <a:pPr lvl="1"/>
            <a:r>
              <a:rPr lang="en-US" dirty="0" smtClean="0"/>
              <a:t>A pointer to memory in the stack was passed to the function</a:t>
            </a:r>
          </a:p>
          <a:p>
            <a:pPr lvl="1"/>
            <a:r>
              <a:rPr lang="en-US" dirty="0" smtClean="0"/>
              <a:t>Since the function had addresses to memory outside the function it could directly modify those locations using dereference</a:t>
            </a:r>
          </a:p>
          <a:p>
            <a:pPr lvl="1"/>
            <a:endParaRPr lang="en-US" dirty="0"/>
          </a:p>
          <a:p>
            <a:r>
              <a:rPr lang="en-US" dirty="0" smtClean="0"/>
              <a:t>Due to time constraints this material will not be included in this class</a:t>
            </a:r>
          </a:p>
          <a:p>
            <a:pPr lvl="1"/>
            <a:r>
              <a:rPr lang="en-US" dirty="0" smtClean="0"/>
              <a:t>If your interested read pages: 387 to 389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 C style pass by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Often there is a need to add elements to an array but the array is not large enough to accommodate 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Resize the array may not be possible in the heap due to conflicts with other allocations</a:t>
            </a:r>
          </a:p>
          <a:p>
            <a:pPr lvl="1"/>
            <a:r>
              <a:rPr lang="en-US" dirty="0" smtClean="0"/>
              <a:t>Lets assume the figure above represents memory</a:t>
            </a:r>
          </a:p>
          <a:p>
            <a:pPr lvl="1"/>
            <a:r>
              <a:rPr lang="en-US" dirty="0" smtClean="0"/>
              <a:t>White is unreserved memory</a:t>
            </a:r>
          </a:p>
          <a:p>
            <a:pPr lvl="1"/>
            <a:r>
              <a:rPr lang="en-US" dirty="0" smtClean="0"/>
              <a:t>Each color is a unique allocation</a:t>
            </a:r>
          </a:p>
          <a:p>
            <a:pPr lvl="1"/>
            <a:r>
              <a:rPr lang="en-US" dirty="0" smtClean="0"/>
              <a:t>Here it is not possible to grow the brown array by two because of the blue allocation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46381"/>
              </p:ext>
            </p:extLst>
          </p:nvPr>
        </p:nvGraphicFramePr>
        <p:xfrm>
          <a:off x="1676400" y="2514600"/>
          <a:ext cx="6096006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447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the standard practice is to perform a new allocation of the requested size and copy the contents.</a:t>
            </a:r>
          </a:p>
          <a:p>
            <a:r>
              <a:rPr lang="en-US" dirty="0" smtClean="0"/>
              <a:t>Resizing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an array of the desired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contents of the old array into the new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Deallocate</a:t>
            </a:r>
            <a:r>
              <a:rPr lang="en-US" dirty="0" smtClean="0"/>
              <a:t> the old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Optional: Point the pointer of the original array to the new allocation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Step 4 allows you to use the original pointer/array name for future operations which is often more convenient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*org,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org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Fill with random number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5;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org[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rand() % 10;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Now resize, Step 1: create an array of desired size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[6];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2: Copy contents from original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5;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org[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3: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orignal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array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org;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Optional Step 4: point org to the new array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org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742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Alternatively you can use the C++ copy function to do the copying for you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opy (</a:t>
            </a:r>
            <a:r>
              <a:rPr lang="en-US" dirty="0" err="1" smtClean="0"/>
              <a:t>pOrgArr</a:t>
            </a:r>
            <a:r>
              <a:rPr lang="en-US" dirty="0" smtClean="0"/>
              <a:t>, </a:t>
            </a:r>
            <a:r>
              <a:rPr lang="en-US" dirty="0" err="1" smtClean="0"/>
              <a:t>pOrgArr</a:t>
            </a:r>
            <a:r>
              <a:rPr lang="en-US" dirty="0" smtClean="0"/>
              <a:t> + size, </a:t>
            </a:r>
            <a:r>
              <a:rPr lang="en-US" dirty="0" err="1" smtClean="0"/>
              <a:t>pNewArr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pOrgArr</a:t>
            </a:r>
            <a:r>
              <a:rPr lang="en-US" dirty="0" smtClean="0"/>
              <a:t>: source array</a:t>
            </a:r>
          </a:p>
          <a:p>
            <a:r>
              <a:rPr lang="en-US" dirty="0" smtClean="0"/>
              <a:t>Size: number of elements to copy</a:t>
            </a:r>
          </a:p>
          <a:p>
            <a:r>
              <a:rPr lang="en-US" dirty="0" err="1" smtClean="0"/>
              <a:t>pNewArr</a:t>
            </a:r>
            <a:r>
              <a:rPr lang="en-US" dirty="0" smtClean="0"/>
              <a:t>: destination array</a:t>
            </a:r>
          </a:p>
          <a:p>
            <a:endParaRPr lang="en-US" dirty="0"/>
          </a:p>
          <a:p>
            <a:r>
              <a:rPr lang="en-US" dirty="0" smtClean="0"/>
              <a:t>Copy assumes </a:t>
            </a:r>
            <a:r>
              <a:rPr lang="en-US" dirty="0" err="1" smtClean="0"/>
              <a:t>pNewArr</a:t>
            </a:r>
            <a:r>
              <a:rPr lang="en-US" dirty="0" smtClean="0"/>
              <a:t> has already been </a:t>
            </a:r>
            <a:r>
              <a:rPr lang="en-US" dirty="0" smtClean="0"/>
              <a:t>allocated</a:t>
            </a:r>
          </a:p>
          <a:p>
            <a:endParaRPr lang="en-US" dirty="0"/>
          </a:p>
          <a:p>
            <a:r>
              <a:rPr lang="en-US" dirty="0" smtClean="0"/>
              <a:t>To use copy, include the algorithm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4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Example Resize using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0" y="12192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*org,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org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Fill with random number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org[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rand() % 10;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Now resize, Step 1: create an array of desired size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[6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2: Copy contents from original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copy(org, org + 5,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Step 3: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Deallocate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orignal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array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org;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Optional Step 4: point org to the new array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org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528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Dynamic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Allocations occur in the heap not the stack</a:t>
            </a:r>
          </a:p>
          <a:p>
            <a:endParaRPr lang="en-US" dirty="0"/>
          </a:p>
          <a:p>
            <a:r>
              <a:rPr lang="en-US" dirty="0" smtClean="0"/>
              <a:t>As a result: allocations to the heap are not automatically </a:t>
            </a:r>
            <a:r>
              <a:rPr lang="en-US" dirty="0" err="1" smtClean="0"/>
              <a:t>deallocated</a:t>
            </a:r>
            <a:r>
              <a:rPr lang="en-US" dirty="0" smtClean="0"/>
              <a:t> on a function exit</a:t>
            </a:r>
          </a:p>
          <a:p>
            <a:pPr lvl="1"/>
            <a:r>
              <a:rPr lang="en-US" dirty="0" smtClean="0"/>
              <a:t>This means it is possible to create a dynamic array in a function and allocate it</a:t>
            </a:r>
          </a:p>
          <a:p>
            <a:pPr lvl="1"/>
            <a:endParaRPr lang="en-US" dirty="0"/>
          </a:p>
          <a:p>
            <a:r>
              <a:rPr lang="en-US" dirty="0" smtClean="0"/>
              <a:t>To return an array, we can return a pointer to the 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Returning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447800"/>
            <a:ext cx="4343400" cy="4572000"/>
          </a:xfrm>
        </p:spPr>
        <p:txBody>
          <a:bodyPr/>
          <a:lstStyle/>
          <a:p>
            <a:r>
              <a:rPr lang="en-US" dirty="0" smtClean="0"/>
              <a:t>Here memory is allocated to the pointer </a:t>
            </a:r>
            <a:r>
              <a:rPr lang="en-US" i="1" dirty="0" err="1" smtClean="0"/>
              <a:t>arr</a:t>
            </a:r>
            <a:endParaRPr lang="en-US" i="1" dirty="0" smtClean="0"/>
          </a:p>
          <a:p>
            <a:r>
              <a:rPr lang="en-US" dirty="0" smtClean="0"/>
              <a:t>The contents of array </a:t>
            </a:r>
            <a:r>
              <a:rPr lang="en-US" i="1" dirty="0" err="1" smtClean="0"/>
              <a:t>arr</a:t>
            </a:r>
            <a:r>
              <a:rPr lang="en-US" dirty="0" smtClean="0"/>
              <a:t> is filled with random numbers</a:t>
            </a:r>
          </a:p>
          <a:p>
            <a:endParaRPr lang="en-US" i="1" dirty="0"/>
          </a:p>
          <a:p>
            <a:r>
              <a:rPr lang="en-US" dirty="0" smtClean="0"/>
              <a:t>The pointer is then returned to the calling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createRandomArray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size)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[size];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Fill with random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numbers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size;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rand() % 10;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74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14849</TotalTime>
  <Words>1450</Words>
  <Application>Microsoft Office PowerPoint</Application>
  <PresentationFormat>On-screen Show (4:3)</PresentationFormat>
  <Paragraphs>300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Advanced Dynamic Memory</vt:lpstr>
      <vt:lpstr>Topics</vt:lpstr>
      <vt:lpstr>Resizing Dynamic Arrays</vt:lpstr>
      <vt:lpstr>Resizing Dynamic Arrays</vt:lpstr>
      <vt:lpstr>Example of Resize</vt:lpstr>
      <vt:lpstr>Resizing Arrays</vt:lpstr>
      <vt:lpstr>Example Resize using Copy</vt:lpstr>
      <vt:lpstr>Returning a Dynamic Array</vt:lpstr>
      <vt:lpstr>Example of Returning an Array</vt:lpstr>
      <vt:lpstr>Example of Returning an Array</vt:lpstr>
      <vt:lpstr>2D Dynamic Arrays</vt:lpstr>
      <vt:lpstr>2D Dynamic Array of Ints</vt:lpstr>
      <vt:lpstr>2D Dynamic Array of Ints</vt:lpstr>
      <vt:lpstr>Memory View</vt:lpstr>
      <vt:lpstr>2D Dynamic Array</vt:lpstr>
      <vt:lpstr>2D Deallocation</vt:lpstr>
      <vt:lpstr>2D Deallocation</vt:lpstr>
      <vt:lpstr>2D Deallocation</vt:lpstr>
      <vt:lpstr>2D Deallocation</vt:lpstr>
      <vt:lpstr>Static vs Dynamic Arrays</vt:lpstr>
      <vt:lpstr>C Style Pass by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lukepier</cp:lastModifiedBy>
  <cp:revision>362</cp:revision>
  <cp:lastPrinted>2013-04-17T15:27:23Z</cp:lastPrinted>
  <dcterms:created xsi:type="dcterms:W3CDTF">2006-08-16T00:00:00Z</dcterms:created>
  <dcterms:modified xsi:type="dcterms:W3CDTF">2013-04-30T21:56:58Z</dcterms:modified>
</cp:coreProperties>
</file>