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2"/>
  </p:handoutMasterIdLst>
  <p:sldIdLst>
    <p:sldId id="256" r:id="rId2"/>
    <p:sldId id="272" r:id="rId3"/>
    <p:sldId id="271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57" r:id="rId15"/>
    <p:sldId id="258" r:id="rId16"/>
    <p:sldId id="259" r:id="rId17"/>
    <p:sldId id="260" r:id="rId18"/>
    <p:sldId id="261" r:id="rId19"/>
    <p:sldId id="262" r:id="rId20"/>
    <p:sldId id="295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83" r:id="rId30"/>
    <p:sldId id="284" r:id="rId31"/>
    <p:sldId id="286" r:id="rId32"/>
    <p:sldId id="287" r:id="rId33"/>
    <p:sldId id="285" r:id="rId34"/>
    <p:sldId id="288" r:id="rId35"/>
    <p:sldId id="289" r:id="rId36"/>
    <p:sldId id="291" r:id="rId37"/>
    <p:sldId id="292" r:id="rId38"/>
    <p:sldId id="293" r:id="rId39"/>
    <p:sldId id="290" r:id="rId40"/>
    <p:sldId id="294" r:id="rId41"/>
  </p:sldIdLst>
  <p:sldSz cx="9144000" cy="6858000" type="screen4x3"/>
  <p:notesSz cx="9144000" cy="69802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F72C-01AF-4D4D-BCF8-4E726D773963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630015"/>
            <a:ext cx="3962400" cy="349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2D36-EC62-4124-9FCC-8E05F84F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Overload, Default Values, Templates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Inline functions can provide our ideal situation but at a price</a:t>
            </a:r>
          </a:p>
          <a:p>
            <a:endParaRPr lang="en-US" dirty="0"/>
          </a:p>
          <a:p>
            <a:r>
              <a:rPr lang="en-US" dirty="0" smtClean="0"/>
              <a:t>Lets first see an example of an inline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047999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6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617658"/>
            <a:ext cx="7772400" cy="1402141"/>
          </a:xfrm>
        </p:spPr>
        <p:txBody>
          <a:bodyPr/>
          <a:lstStyle/>
          <a:p>
            <a:r>
              <a:rPr lang="en-US" dirty="0" smtClean="0"/>
              <a:t>The keyword inline in front of the function header is all that is needed to make a normal function inline</a:t>
            </a:r>
          </a:p>
          <a:p>
            <a:r>
              <a:rPr lang="en-US" dirty="0" smtClean="0"/>
              <a:t>Notice the prototype and function call does not 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78338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4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617658"/>
            <a:ext cx="7772400" cy="1859342"/>
          </a:xfrm>
        </p:spPr>
        <p:txBody>
          <a:bodyPr>
            <a:normAutofit/>
          </a:bodyPr>
          <a:lstStyle/>
          <a:p>
            <a:r>
              <a:rPr lang="en-US" dirty="0" smtClean="0"/>
              <a:t>The keyword </a:t>
            </a:r>
            <a:r>
              <a:rPr lang="en-US" i="1" dirty="0" smtClean="0"/>
              <a:t>inline</a:t>
            </a:r>
            <a:r>
              <a:rPr lang="en-US" dirty="0" smtClean="0"/>
              <a:t> suggests to the compiler to copy and paste the code of </a:t>
            </a:r>
            <a:r>
              <a:rPr lang="en-US" i="1" dirty="0" err="1" smtClean="0"/>
              <a:t>volumeCube</a:t>
            </a:r>
            <a:r>
              <a:rPr lang="en-US" dirty="0" smtClean="0"/>
              <a:t>() to where ever it is called</a:t>
            </a:r>
          </a:p>
          <a:p>
            <a:r>
              <a:rPr lang="en-US" dirty="0" smtClean="0"/>
              <a:t>Thus during the execute there will not be any function overhead since there will be no jumping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478338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inline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6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Sweet, lets just place all inline in front of all my functions!</a:t>
            </a:r>
          </a:p>
          <a:p>
            <a:pPr lvl="1"/>
            <a:r>
              <a:rPr lang="en-US" dirty="0" smtClean="0"/>
              <a:t>This strategy is a bad idea since it will cause your final executable to be much large than it has to be</a:t>
            </a:r>
          </a:p>
          <a:p>
            <a:pPr lvl="1"/>
            <a:endParaRPr lang="en-US" dirty="0"/>
          </a:p>
          <a:p>
            <a:r>
              <a:rPr lang="en-US" dirty="0" smtClean="0"/>
              <a:t>When to use inline functions</a:t>
            </a:r>
          </a:p>
          <a:p>
            <a:pPr lvl="1"/>
            <a:r>
              <a:rPr lang="en-US" dirty="0" smtClean="0"/>
              <a:t>If the overhead of the function call compared to the subroutine itself is high</a:t>
            </a:r>
            <a:endParaRPr lang="en-US" dirty="0"/>
          </a:p>
          <a:p>
            <a:pPr lvl="2"/>
            <a:r>
              <a:rPr lang="en-US" dirty="0" smtClean="0"/>
              <a:t>Basically if the function is short</a:t>
            </a:r>
          </a:p>
          <a:p>
            <a:pPr lvl="1"/>
            <a:r>
              <a:rPr lang="en-US" dirty="0" smtClean="0"/>
              <a:t>If performance of a given function is critical</a:t>
            </a:r>
          </a:p>
          <a:p>
            <a:endParaRPr lang="en-US" dirty="0"/>
          </a:p>
          <a:p>
            <a:r>
              <a:rPr lang="en-US" dirty="0" smtClean="0"/>
              <a:t>Notice I used the term </a:t>
            </a:r>
            <a:r>
              <a:rPr lang="en-US" dirty="0" smtClean="0"/>
              <a:t>“suggests </a:t>
            </a:r>
            <a:r>
              <a:rPr lang="en-US" dirty="0" smtClean="0"/>
              <a:t>to the </a:t>
            </a:r>
            <a:r>
              <a:rPr lang="en-US" dirty="0" smtClean="0"/>
              <a:t>compiler”. </a:t>
            </a:r>
            <a:r>
              <a:rPr lang="en-US" dirty="0" smtClean="0"/>
              <a:t>If the function is large the compiler will often ignore your suggestion.</a:t>
            </a:r>
          </a:p>
        </p:txBody>
      </p:sp>
    </p:spTree>
    <p:extLst>
      <p:ext uri="{BB962C8B-B14F-4D97-AF65-F5344CB8AC3E}">
        <p14:creationId xmlns:p14="http://schemas.microsoft.com/office/powerpoint/2010/main" val="37018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Consider the following problem</a:t>
            </a:r>
          </a:p>
          <a:p>
            <a:pPr lvl="1"/>
            <a:r>
              <a:rPr lang="en-US" dirty="0" smtClean="0"/>
              <a:t>Write  functions which will calculate the volume of a cube and a cuboid (cube without equal sides)</a:t>
            </a:r>
          </a:p>
          <a:p>
            <a:pPr lvl="1"/>
            <a:endParaRPr lang="en-US" dirty="0"/>
          </a:p>
          <a:p>
            <a:r>
              <a:rPr lang="en-US" dirty="0" smtClean="0"/>
              <a:t>Assuming all function names must be unique we will have to be clever with our function names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45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74638"/>
            <a:ext cx="7772400" cy="1143000"/>
          </a:xfrm>
        </p:spPr>
        <p:txBody>
          <a:bodyPr/>
          <a:lstStyle/>
          <a:p>
            <a:r>
              <a:rPr lang="en-US" dirty="0" smtClean="0"/>
              <a:t>Functions without Overload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4478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(4)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(2, 4, 6)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volumeCubiod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height)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length * width * height;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1447800"/>
            <a:ext cx="3200400" cy="2743200"/>
          </a:xfrm>
        </p:spPr>
        <p:txBody>
          <a:bodyPr/>
          <a:lstStyle/>
          <a:p>
            <a:r>
              <a:rPr lang="en-US" dirty="0" smtClean="0"/>
              <a:t>Alright maybe not that clever</a:t>
            </a:r>
          </a:p>
          <a:p>
            <a:r>
              <a:rPr lang="en-US" dirty="0" smtClean="0"/>
              <a:t>Here we have to name the functions differently though</a:t>
            </a:r>
          </a:p>
        </p:txBody>
      </p:sp>
    </p:spTree>
    <p:extLst>
      <p:ext uri="{BB962C8B-B14F-4D97-AF65-F5344CB8AC3E}">
        <p14:creationId xmlns:p14="http://schemas.microsoft.com/office/powerpoint/2010/main" val="22715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74638"/>
            <a:ext cx="7772400" cy="1143000"/>
          </a:xfrm>
        </p:spPr>
        <p:txBody>
          <a:bodyPr/>
          <a:lstStyle/>
          <a:p>
            <a:r>
              <a:rPr lang="en-US" dirty="0" smtClean="0"/>
              <a:t>Functions without Overload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400" y="1447800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(4)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(2, 4, 6)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volumeCubiod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height)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length * width * height;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1447800"/>
            <a:ext cx="3200400" cy="2743200"/>
          </a:xfrm>
        </p:spPr>
        <p:txBody>
          <a:bodyPr/>
          <a:lstStyle/>
          <a:p>
            <a:r>
              <a:rPr lang="en-US" dirty="0" smtClean="0"/>
              <a:t>Alright maybe not that clever</a:t>
            </a:r>
          </a:p>
          <a:p>
            <a:r>
              <a:rPr lang="en-US" dirty="0" smtClean="0"/>
              <a:t>Here we have to name the functions differently though</a:t>
            </a:r>
          </a:p>
        </p:txBody>
      </p:sp>
    </p:spTree>
    <p:extLst>
      <p:ext uri="{BB962C8B-B14F-4D97-AF65-F5344CB8AC3E}">
        <p14:creationId xmlns:p14="http://schemas.microsoft.com/office/powerpoint/2010/main" val="3914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how smart is our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we named the functions the same?</a:t>
            </a:r>
          </a:p>
          <a:p>
            <a:endParaRPr lang="en-US" dirty="0" smtClean="0"/>
          </a:p>
          <a:p>
            <a:r>
              <a:rPr lang="en-US" dirty="0" smtClean="0"/>
              <a:t>When we call the function how will the compiler tell which function we intend on using?</a:t>
            </a:r>
          </a:p>
          <a:p>
            <a:endParaRPr lang="en-US" dirty="0"/>
          </a:p>
          <a:p>
            <a:r>
              <a:rPr lang="en-US" dirty="0" smtClean="0"/>
              <a:t>If there are two functions with the same name the compiler will resolve which function to use by examining the number and type of parameters passed.</a:t>
            </a:r>
          </a:p>
          <a:p>
            <a:endParaRPr lang="en-US" dirty="0"/>
          </a:p>
          <a:p>
            <a:r>
              <a:rPr lang="en-US" dirty="0" smtClean="0"/>
              <a:t>Lets examine our previous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396156"/>
            <a:ext cx="4038600" cy="3480644"/>
          </a:xfrm>
        </p:spPr>
        <p:txBody>
          <a:bodyPr/>
          <a:lstStyle/>
          <a:p>
            <a:r>
              <a:rPr lang="en-US" dirty="0" smtClean="0"/>
              <a:t>Two functions with the same name but different operations</a:t>
            </a:r>
          </a:p>
          <a:p>
            <a:r>
              <a:rPr lang="en-US" dirty="0" smtClean="0"/>
              <a:t>In the main it is easy for the compiler to know which function to call based on the number of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volume(4)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prstClr val="black"/>
                </a:solidFill>
                <a:latin typeface="Consolas"/>
              </a:rPr>
              <a:t>  cout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&lt;&lt; volume(2, 4, 6) &lt;&lt;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volume(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volume(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width,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height)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length * width * height;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82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Function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often times when you are implementing the same functionality with two functions with two different </a:t>
            </a:r>
            <a:r>
              <a:rPr lang="en-US" dirty="0" smtClean="0"/>
              <a:t>data types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 18.1</a:t>
            </a:r>
          </a:p>
          <a:p>
            <a:pPr lvl="1"/>
            <a:r>
              <a:rPr lang="en-US" dirty="0" smtClean="0"/>
              <a:t>Write functions to capitalize an entire string for both C++ and C style strings.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r>
              <a:rPr lang="en-US" dirty="0" smtClean="0"/>
              <a:t>Default Arguments</a:t>
            </a:r>
          </a:p>
          <a:p>
            <a:pPr lvl="1"/>
            <a:r>
              <a:rPr lang="en-US" dirty="0" smtClean="0"/>
              <a:t>Optional functions, and default values</a:t>
            </a:r>
          </a:p>
          <a:p>
            <a:pPr lvl="1"/>
            <a:endParaRPr lang="en-US" dirty="0"/>
          </a:p>
          <a:p>
            <a:r>
              <a:rPr lang="en-US" dirty="0" smtClean="0"/>
              <a:t>Inline Functions</a:t>
            </a:r>
          </a:p>
          <a:p>
            <a:pPr lvl="1"/>
            <a:r>
              <a:rPr lang="en-US" dirty="0" smtClean="0"/>
              <a:t>Optimization of simple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 Overloading</a:t>
            </a:r>
          </a:p>
          <a:p>
            <a:pPr lvl="1"/>
            <a:r>
              <a:rPr lang="en-US" dirty="0" smtClean="0"/>
              <a:t>Functions with the same names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Template Functions</a:t>
            </a:r>
          </a:p>
          <a:p>
            <a:pPr lvl="1"/>
            <a:r>
              <a:rPr lang="en-US" dirty="0" smtClean="0"/>
              <a:t>Sub-routines that can be applied to any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making a overloaded function for calculating area for a triangle and a rectangle:</a:t>
            </a:r>
          </a:p>
          <a:p>
            <a:r>
              <a:rPr lang="en-US" b="1" dirty="0" smtClean="0"/>
              <a:t>Prototypes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</a:rPr>
              <a:t>// Calculate Rectangle </a:t>
            </a:r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Area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area(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width,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height);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</a:rPr>
              <a:t>// Calculate Triangle Area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area(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base,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height);</a:t>
            </a:r>
          </a:p>
          <a:p>
            <a:r>
              <a:rPr lang="en-US" sz="2400" b="1" dirty="0" smtClean="0">
                <a:solidFill>
                  <a:prstClr val="black"/>
                </a:solidFill>
              </a:rPr>
              <a:t>Function Call:</a:t>
            </a:r>
            <a:endParaRPr lang="en-US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</a:rPr>
              <a:t>// Calculate Rectangle </a:t>
            </a:r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width 2, height 1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cout</a:t>
            </a:r>
            <a:r>
              <a:rPr lang="en-US" sz="1800" dirty="0" smtClean="0">
                <a:latin typeface="Consolas"/>
              </a:rPr>
              <a:t> &lt;&lt; area(2.0, 1.0);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/>
              </a:rPr>
              <a:t>// Calculate Triangle </a:t>
            </a:r>
            <a:r>
              <a:rPr lang="en-US" sz="1800" dirty="0" smtClean="0">
                <a:solidFill>
                  <a:srgbClr val="008000"/>
                </a:solidFill>
                <a:latin typeface="Consolas"/>
              </a:rPr>
              <a:t>Area base 2, height 1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</a:rPr>
              <a:t>cout</a:t>
            </a:r>
            <a:r>
              <a:rPr lang="en-US" sz="1800" dirty="0" smtClean="0">
                <a:latin typeface="Consolas"/>
              </a:rPr>
              <a:t> &lt;&lt; area(2.0, 1.0);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endParaRPr lang="en-US" sz="1800" b="1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Since the argument types are identical </a:t>
            </a:r>
            <a:r>
              <a:rPr lang="en-US" dirty="0" smtClean="0"/>
              <a:t>the above function call is ambiguous as to which function you intended on calling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This will not compile</a:t>
            </a:r>
          </a:p>
        </p:txBody>
      </p:sp>
    </p:spTree>
    <p:extLst>
      <p:ext uri="{BB962C8B-B14F-4D97-AF65-F5344CB8AC3E}">
        <p14:creationId xmlns:p14="http://schemas.microsoft.com/office/powerpoint/2010/main" val="161355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following problem, write a function to find the average of an array of numbers</a:t>
            </a:r>
          </a:p>
          <a:p>
            <a:endParaRPr lang="en-US" dirty="0" smtClean="0"/>
          </a:p>
          <a:p>
            <a:r>
              <a:rPr lang="en-US" dirty="0" smtClean="0"/>
              <a:t>What if there are cases where I want to both find the average of an integer array and a double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1600200"/>
            <a:ext cx="8394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/>
              </a:rPr>
              <a:t>   int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myArr[4] = {1, 2, 3, 4};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ans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 smtClean="0">
                <a:solidFill>
                  <a:prstClr val="black"/>
                </a:solidFill>
                <a:latin typeface="Consolas"/>
              </a:rPr>
              <a:t>   ans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, 4);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"Answer: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/size;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0" y="1371600"/>
            <a:ext cx="3505200" cy="4572000"/>
          </a:xfrm>
        </p:spPr>
        <p:txBody>
          <a:bodyPr/>
          <a:lstStyle/>
          <a:p>
            <a:r>
              <a:rPr lang="en-US" dirty="0" smtClean="0"/>
              <a:t>Cleverly write a function to accept a double array and assume it will inherently handle integers </a:t>
            </a:r>
          </a:p>
          <a:p>
            <a:endParaRPr lang="en-US" dirty="0" smtClean="0"/>
          </a:p>
          <a:p>
            <a:r>
              <a:rPr lang="en-US" dirty="0" smtClean="0"/>
              <a:t>After all integers can easily be converted to doubles without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4500" y="1600200"/>
            <a:ext cx="83947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/>
              </a:rPr>
              <a:t>   int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myArr[4] = {1, 2, 3, 4};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ans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 smtClean="0">
                <a:solidFill>
                  <a:prstClr val="black"/>
                </a:solidFill>
                <a:latin typeface="Consolas"/>
              </a:rPr>
              <a:t>   ans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= 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myArr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, 4);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"Answer: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/size;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5334000" y="1371600"/>
            <a:ext cx="3505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code will not compile</a:t>
            </a:r>
          </a:p>
          <a:p>
            <a:r>
              <a:rPr lang="en-US" dirty="0" smtClean="0"/>
              <a:t>Since we are working on an array/pointer typecasting will just change the interpretation of each element at a given memory position</a:t>
            </a:r>
          </a:p>
          <a:p>
            <a:endParaRPr lang="en-US" dirty="0"/>
          </a:p>
          <a:p>
            <a:r>
              <a:rPr lang="en-US" dirty="0" smtClean="0"/>
              <a:t>This would be a very bad thing</a:t>
            </a:r>
          </a:p>
          <a:p>
            <a:r>
              <a:rPr lang="en-US" dirty="0" smtClean="0"/>
              <a:t>The data types aren’t even the same size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Solution: Function Overload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7526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/size;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average(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0,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/size;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98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Perils of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Fantastic we now can average doubles and integers</a:t>
            </a:r>
          </a:p>
          <a:p>
            <a:endParaRPr lang="en-US" dirty="0"/>
          </a:p>
          <a:p>
            <a:r>
              <a:rPr lang="en-US" dirty="0" smtClean="0"/>
              <a:t>But what about averaging…</a:t>
            </a:r>
          </a:p>
          <a:p>
            <a:pPr lvl="1"/>
            <a:r>
              <a:rPr lang="en-US" dirty="0" smtClean="0"/>
              <a:t>Floats</a:t>
            </a:r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16 Bit Integers</a:t>
            </a:r>
          </a:p>
          <a:p>
            <a:pPr lvl="1"/>
            <a:r>
              <a:rPr lang="en-US" dirty="0" smtClean="0"/>
              <a:t>Maybe </a:t>
            </a:r>
            <a:r>
              <a:rPr lang="en-US" dirty="0" err="1" smtClean="0"/>
              <a:t>Bools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…</a:t>
            </a:r>
          </a:p>
          <a:p>
            <a:pPr marL="320040" lvl="1" indent="0">
              <a:buNone/>
            </a:pPr>
            <a:endParaRPr lang="en-US" dirty="0" smtClean="0"/>
          </a:p>
          <a:p>
            <a:r>
              <a:rPr lang="en-US" dirty="0" smtClean="0"/>
              <a:t>Looks like you got a lot of work ahead of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the function overloads perform nearly identical operations</a:t>
            </a:r>
          </a:p>
          <a:p>
            <a:endParaRPr lang="en-US" dirty="0" smtClean="0"/>
          </a:p>
          <a:p>
            <a:r>
              <a:rPr lang="en-US" dirty="0" smtClean="0"/>
              <a:t>It is senseless to rewrite the same code just to accommodate a different data type</a:t>
            </a:r>
          </a:p>
          <a:p>
            <a:endParaRPr lang="en-US" dirty="0"/>
          </a:p>
          <a:p>
            <a:r>
              <a:rPr lang="en-US" dirty="0" smtClean="0"/>
              <a:t>Luckily we don’t have to with template 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done through generic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6300" y="4267200"/>
            <a:ext cx="77724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Template &lt;class T&gt;: declares generic variable to be used as a placeholder in the function below</a:t>
            </a:r>
          </a:p>
          <a:p>
            <a:r>
              <a:rPr lang="en-US" dirty="0" smtClean="0"/>
              <a:t>Notice I used </a:t>
            </a:r>
            <a:r>
              <a:rPr lang="en-US" i="1" dirty="0" smtClean="0"/>
              <a:t>T</a:t>
            </a:r>
            <a:r>
              <a:rPr lang="en-US" dirty="0" smtClean="0"/>
              <a:t> as a parameter for my array and as my sum variable</a:t>
            </a:r>
          </a:p>
          <a:p>
            <a:pPr lvl="1"/>
            <a:r>
              <a:rPr lang="en-US" dirty="0" smtClean="0"/>
              <a:t>If I sum a bunch of T variables the result should also be of type 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(T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sum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sum/((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)size);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3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</a:t>
            </a:r>
            <a:r>
              <a:rPr lang="en-US" dirty="0"/>
              <a:t>T</a:t>
            </a:r>
            <a:r>
              <a:rPr lang="en-US" dirty="0" smtClean="0"/>
              <a:t>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181600"/>
            <a:ext cx="77724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 the function using the normal syntax</a:t>
            </a:r>
          </a:p>
          <a:p>
            <a:pPr lvl="0"/>
            <a:r>
              <a:rPr lang="en-US" dirty="0" smtClean="0"/>
              <a:t>Notice the prototype will require another definition of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In this example a function accepting an integer array is used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1600200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lvl="0"/>
            <a:r>
              <a:rPr lang="fr-FR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(T[],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sv-SE" dirty="0" smtClean="0">
                <a:solidFill>
                  <a:srgbClr val="0000FF"/>
                </a:solidFill>
                <a:latin typeface="Consolas"/>
              </a:rPr>
              <a:t>  int</a:t>
            </a:r>
            <a:r>
              <a:rPr lang="sv-S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myArr[4] = {1, 2, 3, 4};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average(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4);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"Average is: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the idea of a template in terms of arts and crafts</a:t>
            </a:r>
          </a:p>
          <a:p>
            <a:pPr lvl="1"/>
            <a:r>
              <a:rPr lang="en-US" dirty="0" smtClean="0"/>
              <a:t>Lets consider that your gram </a:t>
            </a:r>
            <a:r>
              <a:rPr lang="en-US" dirty="0" err="1" smtClean="0"/>
              <a:t>gram</a:t>
            </a:r>
            <a:r>
              <a:rPr lang="en-US" dirty="0" smtClean="0"/>
              <a:t> has a template for knitting you a snazzy holiday sweater</a:t>
            </a:r>
          </a:p>
          <a:p>
            <a:pPr lvl="1"/>
            <a:r>
              <a:rPr lang="en-US" dirty="0" smtClean="0"/>
              <a:t>The template is not really a sweater in and of itself but rather an outline as to how to make this sweater</a:t>
            </a:r>
          </a:p>
          <a:p>
            <a:endParaRPr lang="en-US" dirty="0" smtClean="0"/>
          </a:p>
          <a:p>
            <a:r>
              <a:rPr lang="en-US" dirty="0" smtClean="0"/>
              <a:t>The same logic follows for template functions</a:t>
            </a:r>
          </a:p>
          <a:p>
            <a:pPr lvl="1"/>
            <a:r>
              <a:rPr lang="en-US" dirty="0" smtClean="0"/>
              <a:t>The template function you wrote was not directly compiled into your program</a:t>
            </a:r>
          </a:p>
          <a:p>
            <a:pPr lvl="1"/>
            <a:r>
              <a:rPr lang="en-US" dirty="0" smtClean="0"/>
              <a:t>Confused yet? Lets examine our previous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Arguments </a:t>
            </a:r>
            <a:r>
              <a:rPr lang="en-US" dirty="0" smtClean="0"/>
              <a:t>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examine a simple problem</a:t>
            </a:r>
          </a:p>
          <a:p>
            <a:pPr lvl="1"/>
            <a:r>
              <a:rPr lang="en-US" dirty="0" smtClean="0"/>
              <a:t>Create a function to search for a character in the array and return its position</a:t>
            </a:r>
          </a:p>
          <a:p>
            <a:endParaRPr lang="en-US" dirty="0"/>
          </a:p>
          <a:p>
            <a:r>
              <a:rPr lang="en-US" dirty="0" smtClean="0"/>
              <a:t>Simple, I start at the beginning of the array and return the position when I find the passed char</a:t>
            </a:r>
          </a:p>
          <a:p>
            <a:endParaRPr lang="en-US" dirty="0"/>
          </a:p>
          <a:p>
            <a:r>
              <a:rPr lang="en-US" dirty="0" smtClean="0"/>
              <a:t>But this function isn’t always the most useful</a:t>
            </a:r>
          </a:p>
          <a:p>
            <a:pPr lvl="1"/>
            <a:r>
              <a:rPr lang="en-US" dirty="0" smtClean="0"/>
              <a:t>Sometimes I don’t want to start my search at position zero in my array</a:t>
            </a:r>
          </a:p>
        </p:txBody>
      </p:sp>
    </p:spTree>
    <p:extLst>
      <p:ext uri="{BB962C8B-B14F-4D97-AF65-F5344CB8AC3E}">
        <p14:creationId xmlns:p14="http://schemas.microsoft.com/office/powerpoint/2010/main" val="14568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419600"/>
            <a:ext cx="7772400" cy="2057400"/>
          </a:xfrm>
        </p:spPr>
        <p:txBody>
          <a:bodyPr/>
          <a:lstStyle/>
          <a:p>
            <a:r>
              <a:rPr lang="en-US" dirty="0" smtClean="0"/>
              <a:t>Our template function is shown above along with the call that appeared in our main function</a:t>
            </a:r>
          </a:p>
          <a:p>
            <a:r>
              <a:rPr lang="en-US" dirty="0" smtClean="0"/>
              <a:t>The template shows how to </a:t>
            </a:r>
            <a:r>
              <a:rPr lang="en-US" b="1" dirty="0" smtClean="0"/>
              <a:t>generate</a:t>
            </a:r>
            <a:r>
              <a:rPr lang="en-US" dirty="0" smtClean="0"/>
              <a:t> an </a:t>
            </a:r>
            <a:r>
              <a:rPr lang="en-US" i="1" dirty="0" smtClean="0"/>
              <a:t>average</a:t>
            </a:r>
            <a:r>
              <a:rPr lang="en-US" dirty="0" smtClean="0"/>
              <a:t> function given any data type for the first argument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199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(T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sum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sum/((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)size);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1784864"/>
            <a:ext cx="350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v-SE" dirty="0" smtClean="0">
                <a:latin typeface="Consolas"/>
              </a:rPr>
              <a:t>Function Call:</a:t>
            </a:r>
          </a:p>
          <a:p>
            <a:pPr lvl="0"/>
            <a:r>
              <a:rPr lang="sv-SE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 myArr[4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] = {1, 2, 3, 4};</a:t>
            </a:r>
          </a:p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average(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4);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57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Complied 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038600"/>
            <a:ext cx="7772400" cy="2438400"/>
          </a:xfrm>
        </p:spPr>
        <p:txBody>
          <a:bodyPr/>
          <a:lstStyle/>
          <a:p>
            <a:r>
              <a:rPr lang="en-US" dirty="0" smtClean="0"/>
              <a:t>Therefore the function generated and subsequently compiled will effectively be like the one shown above.</a:t>
            </a:r>
          </a:p>
          <a:p>
            <a:pPr lvl="1"/>
            <a:r>
              <a:rPr lang="en-US" dirty="0" smtClean="0"/>
              <a:t>You never actually see this code though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199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sum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sum/((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)size);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1784864"/>
            <a:ext cx="350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v-SE" dirty="0" smtClean="0">
                <a:latin typeface="Consolas"/>
              </a:rPr>
              <a:t>Function Call:</a:t>
            </a:r>
          </a:p>
          <a:p>
            <a:pPr lvl="0"/>
            <a:r>
              <a:rPr lang="sv-SE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 myArr[4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] = {1, 2, 3, 4};</a:t>
            </a:r>
          </a:p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average(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4);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1898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185522"/>
            <a:ext cx="7772400" cy="229147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code to the right will cause the generation of two separate functions.</a:t>
            </a:r>
          </a:p>
          <a:p>
            <a:pPr lvl="1"/>
            <a:r>
              <a:rPr lang="en-US" dirty="0" smtClean="0"/>
              <a:t>One to handle integers</a:t>
            </a:r>
          </a:p>
          <a:p>
            <a:pPr lvl="1"/>
            <a:r>
              <a:rPr lang="en-US" dirty="0" smtClean="0"/>
              <a:t>One to handle doubles</a:t>
            </a:r>
          </a:p>
          <a:p>
            <a:r>
              <a:rPr lang="en-US" dirty="0" smtClean="0"/>
              <a:t>For each new data type our template function will generate a new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199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&lt;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average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(T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[],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size)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T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 = 0;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nn-NO" dirty="0" smtClean="0">
                <a:solidFill>
                  <a:prstClr val="black"/>
                </a:solidFill>
                <a:latin typeface="Consolas"/>
              </a:rPr>
              <a:t>(i 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= 0; i &lt; size;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sum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sum/((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)size);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3810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v-SE" dirty="0" smtClean="0">
                <a:latin typeface="Consolas"/>
              </a:rPr>
              <a:t>Function Call:</a:t>
            </a:r>
          </a:p>
          <a:p>
            <a:pPr lvl="0"/>
            <a:r>
              <a:rPr lang="sv-SE" sz="16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 myArr[4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] = {1, 2, 3, 4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sv-SE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myArr2[3] 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= {1, 2, 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3};</a:t>
            </a:r>
            <a:endParaRPr lang="sv-SE" sz="1600" dirty="0">
              <a:solidFill>
                <a:prstClr val="black"/>
              </a:solidFill>
              <a:latin typeface="Consolas"/>
            </a:endParaRPr>
          </a:p>
          <a:p>
            <a:r>
              <a:rPr lang="sv-SE" sz="1600" dirty="0" smtClean="0">
                <a:solidFill>
                  <a:srgbClr val="0000FF"/>
                </a:solidFill>
                <a:latin typeface="Consolas"/>
              </a:rPr>
              <a:t>double 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myArr3[2] </a:t>
            </a:r>
            <a:r>
              <a:rPr lang="sv-SE" sz="1600" dirty="0">
                <a:solidFill>
                  <a:prstClr val="black"/>
                </a:solidFill>
                <a:latin typeface="Consolas"/>
              </a:rPr>
              <a:t>= {</a:t>
            </a:r>
            <a:r>
              <a:rPr lang="sv-SE" sz="1600" dirty="0" smtClean="0">
                <a:solidFill>
                  <a:prstClr val="black"/>
                </a:solidFill>
                <a:latin typeface="Consolas"/>
              </a:rPr>
              <a:t>1.1, 2.2};</a:t>
            </a:r>
            <a:endParaRPr lang="sv-SE" sz="1600" dirty="0">
              <a:solidFill>
                <a:prstClr val="black"/>
              </a:solidFill>
              <a:latin typeface="Consolas"/>
            </a:endParaRPr>
          </a:p>
          <a:p>
            <a:pPr lvl="0"/>
            <a:endParaRPr lang="sv-SE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average(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4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average(myArr2, 3);</a:t>
            </a:r>
          </a:p>
          <a:p>
            <a:pPr lvl="0"/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avg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= average(myArr3, 2);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0549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each new template function,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400" dirty="0" smtClean="0">
                <a:solidFill>
                  <a:prstClr val="black"/>
                </a:solidFill>
              </a:rPr>
              <a:t>must appear right above it. (</a:t>
            </a:r>
            <a:r>
              <a:rPr lang="en-US" sz="2400" i="1" dirty="0" smtClean="0">
                <a:solidFill>
                  <a:prstClr val="black"/>
                </a:solidFill>
              </a:rPr>
              <a:t>T</a:t>
            </a:r>
            <a:r>
              <a:rPr lang="en-US" sz="2400" dirty="0" smtClean="0">
                <a:solidFill>
                  <a:prstClr val="black"/>
                </a:solidFill>
              </a:rPr>
              <a:t> can be anything, this is how you refer to your generic data type)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endParaRPr lang="en-US" dirty="0" smtClean="0"/>
          </a:p>
          <a:p>
            <a:r>
              <a:rPr lang="en-US" dirty="0" smtClean="0"/>
              <a:t>It is possible generate multiple generic types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T,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typename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800" dirty="0" smtClean="0">
                <a:latin typeface="Consolas"/>
              </a:rPr>
              <a:t>Z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This allows to variables to be passed that aren’t necessary of the same data type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Often you will often see the code below: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T&gt;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In this case there is no difference between </a:t>
            </a:r>
            <a:r>
              <a:rPr lang="en-US" i="1" dirty="0" smtClean="0">
                <a:solidFill>
                  <a:srgbClr val="0000FF"/>
                </a:solidFill>
              </a:rPr>
              <a:t>class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and </a:t>
            </a:r>
            <a:r>
              <a:rPr lang="en-US" i="1" dirty="0" err="1" smtClean="0">
                <a:solidFill>
                  <a:srgbClr val="0000FF"/>
                </a:solidFill>
              </a:rPr>
              <a:t>typename</a:t>
            </a:r>
            <a:endParaRPr lang="en-US" i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I will use </a:t>
            </a:r>
            <a:r>
              <a:rPr lang="en-US" dirty="0" err="1" smtClean="0">
                <a:solidFill>
                  <a:srgbClr val="0000FF"/>
                </a:solidFill>
              </a:rPr>
              <a:t>typename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since it gives better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0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a template function is not really a function some special considerations must be taken in multi-file compilation</a:t>
            </a:r>
          </a:p>
          <a:p>
            <a:pPr lvl="1"/>
            <a:r>
              <a:rPr lang="en-US" dirty="0" smtClean="0"/>
              <a:t>The template function must go into the header file itself</a:t>
            </a:r>
          </a:p>
          <a:p>
            <a:endParaRPr lang="en-US" dirty="0"/>
          </a:p>
          <a:p>
            <a:r>
              <a:rPr lang="en-US" dirty="0" smtClean="0"/>
              <a:t>Placing the template function in the *.</a:t>
            </a:r>
            <a:r>
              <a:rPr lang="en-US" dirty="0" err="1" smtClean="0"/>
              <a:t>cpp</a:t>
            </a:r>
            <a:r>
              <a:rPr lang="en-US" dirty="0" smtClean="0"/>
              <a:t> file and prototyping it in the header will cause a linker error during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7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Examination of Header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*.</a:t>
            </a:r>
            <a:r>
              <a:rPr lang="en-US" dirty="0" err="1" smtClean="0"/>
              <a:t>cpp</a:t>
            </a:r>
            <a:r>
              <a:rPr lang="en-US" dirty="0" smtClean="0"/>
              <a:t> files are compiled </a:t>
            </a:r>
            <a:r>
              <a:rPr lang="en-US" dirty="0" err="1" smtClean="0"/>
              <a:t>seperately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the *.</a:t>
            </a:r>
            <a:r>
              <a:rPr lang="en-US" dirty="0" err="1" smtClean="0"/>
              <a:t>cpp</a:t>
            </a:r>
            <a:r>
              <a:rPr lang="en-US" dirty="0" smtClean="0"/>
              <a:t> file with the template function is compiled no functions will be made</a:t>
            </a:r>
          </a:p>
          <a:p>
            <a:endParaRPr lang="en-US" dirty="0" smtClean="0"/>
          </a:p>
          <a:p>
            <a:r>
              <a:rPr lang="en-US" dirty="0" smtClean="0"/>
              <a:t>When another file includes the header there maybe a prototype for the generic function but no template itself</a:t>
            </a:r>
          </a:p>
          <a:p>
            <a:endParaRPr lang="en-US" dirty="0"/>
          </a:p>
          <a:p>
            <a:r>
              <a:rPr lang="en-US" dirty="0" smtClean="0"/>
              <a:t>Therefore much like a structure the template function must be in the header file</a:t>
            </a:r>
          </a:p>
          <a:p>
            <a:pPr lvl="1"/>
            <a:r>
              <a:rPr lang="en-US" dirty="0" smtClean="0"/>
              <a:t>Exception being if the template function is not to be used outside the *.</a:t>
            </a:r>
            <a:r>
              <a:rPr lang="en-US" dirty="0" err="1" smtClean="0"/>
              <a:t>cpp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95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Templates may seem cryptic and hardly applicable but I would argue the following:</a:t>
            </a:r>
          </a:p>
          <a:p>
            <a:endParaRPr lang="en-US" dirty="0"/>
          </a:p>
          <a:p>
            <a:r>
              <a:rPr lang="en-US" dirty="0" smtClean="0"/>
              <a:t>The two most important innovations in C++</a:t>
            </a:r>
          </a:p>
          <a:p>
            <a:pPr lvl="1"/>
            <a:r>
              <a:rPr lang="en-US" dirty="0" smtClean="0"/>
              <a:t>Classes (object orientation)</a:t>
            </a:r>
          </a:p>
          <a:p>
            <a:pPr lvl="2"/>
            <a:r>
              <a:rPr lang="en-US" dirty="0" smtClean="0"/>
              <a:t>Technically you have done some but we have only scratched the surface</a:t>
            </a:r>
          </a:p>
          <a:p>
            <a:pPr lvl="2"/>
            <a:r>
              <a:rPr lang="en-US" dirty="0" smtClean="0"/>
              <a:t>If you take ECE 321 you will work extensively with them</a:t>
            </a:r>
          </a:p>
          <a:p>
            <a:pPr lvl="1"/>
            <a:r>
              <a:rPr lang="en-US" dirty="0" smtClean="0"/>
              <a:t>Templates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973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Templates so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old C library depends heavily on overloaded functions</a:t>
            </a:r>
          </a:p>
          <a:p>
            <a:pPr lvl="1"/>
            <a:r>
              <a:rPr lang="en-US" dirty="0" smtClean="0"/>
              <a:t>Ever wonder why you need to typecast your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 smtClean="0"/>
              <a:t> when you use the </a:t>
            </a:r>
            <a:r>
              <a:rPr lang="en-US" dirty="0" err="1" smtClean="0"/>
              <a:t>pow</a:t>
            </a:r>
            <a:r>
              <a:rPr lang="en-US" dirty="0" smtClean="0"/>
              <a:t>() function?</a:t>
            </a:r>
          </a:p>
          <a:p>
            <a:pPr lvl="1"/>
            <a:r>
              <a:rPr lang="en-US" dirty="0" smtClean="0"/>
              <a:t>This made the C library very inflexible</a:t>
            </a:r>
          </a:p>
          <a:p>
            <a:r>
              <a:rPr lang="en-US" dirty="0" smtClean="0"/>
              <a:t>C does not have the capability for generic data types and here are the consequences of this:</a:t>
            </a:r>
          </a:p>
          <a:p>
            <a:pPr lvl="1"/>
            <a:r>
              <a:rPr lang="en-US" dirty="0" smtClean="0"/>
              <a:t>Simple functions such as swap cannot exist in the standard lib.</a:t>
            </a:r>
          </a:p>
          <a:p>
            <a:pPr lvl="1"/>
            <a:r>
              <a:rPr lang="en-US" dirty="0" smtClean="0"/>
              <a:t>Advanced data structures such as linked lists cannot exist in the standard lib?</a:t>
            </a:r>
          </a:p>
          <a:p>
            <a:pPr lvl="2"/>
            <a:r>
              <a:rPr lang="en-US" dirty="0" smtClean="0"/>
              <a:t>The standard lib would have no way of storing generic data at each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wonders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 smtClean="0"/>
              <a:t>Templates have allowed for standard advanced data structures</a:t>
            </a:r>
          </a:p>
          <a:p>
            <a:pPr lvl="1"/>
            <a:r>
              <a:rPr lang="en-US" dirty="0" smtClean="0"/>
              <a:t>Vectors: managed dynamic array</a:t>
            </a:r>
          </a:p>
          <a:p>
            <a:pPr lvl="1"/>
            <a:r>
              <a:rPr lang="en-US" dirty="0" smtClean="0"/>
              <a:t>Lists: managed link list</a:t>
            </a:r>
          </a:p>
          <a:p>
            <a:pPr lvl="1"/>
            <a:r>
              <a:rPr lang="en-US" dirty="0" smtClean="0"/>
              <a:t>Queues: managed FIFO</a:t>
            </a:r>
          </a:p>
          <a:p>
            <a:pPr lvl="1"/>
            <a:r>
              <a:rPr lang="en-US" dirty="0" smtClean="0"/>
              <a:t>Stacks: managed FILO</a:t>
            </a:r>
          </a:p>
          <a:p>
            <a:r>
              <a:rPr lang="en-US" dirty="0" smtClean="0"/>
              <a:t>Even standard algorithms</a:t>
            </a:r>
          </a:p>
          <a:p>
            <a:pPr lvl="1"/>
            <a:r>
              <a:rPr lang="en-US" dirty="0" smtClean="0"/>
              <a:t>Sorting Algorithms</a:t>
            </a:r>
          </a:p>
          <a:p>
            <a:pPr lvl="1"/>
            <a:r>
              <a:rPr lang="en-US" dirty="0" smtClean="0"/>
              <a:t>Search Algorithms</a:t>
            </a:r>
          </a:p>
          <a:p>
            <a:pPr lvl="1"/>
            <a:endParaRPr lang="en-US" dirty="0"/>
          </a:p>
          <a:p>
            <a:r>
              <a:rPr lang="en-US" dirty="0" smtClean="0"/>
              <a:t>In practice these are enormous time savers!!!</a:t>
            </a:r>
          </a:p>
        </p:txBody>
      </p:sp>
    </p:spTree>
    <p:extLst>
      <p:ext uri="{BB962C8B-B14F-4D97-AF65-F5344CB8AC3E}">
        <p14:creationId xmlns:p14="http://schemas.microsoft.com/office/powerpoint/2010/main" val="449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18.2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template function which swaps two variables of any type</a:t>
            </a:r>
          </a:p>
          <a:p>
            <a:pPr lvl="1"/>
            <a:r>
              <a:rPr lang="en-US" dirty="0" smtClean="0"/>
              <a:t>Test the function using integers and chars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Arguments </a:t>
            </a:r>
            <a:r>
              <a:rPr lang="en-US" dirty="0" smtClean="0"/>
              <a:t>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/>
          <a:lstStyle/>
          <a:p>
            <a:r>
              <a:rPr lang="en-US" dirty="0" smtClean="0"/>
              <a:t>Starting at a non-zero position</a:t>
            </a:r>
          </a:p>
          <a:p>
            <a:pPr lvl="1"/>
            <a:r>
              <a:rPr lang="en-US" dirty="0" smtClean="0"/>
              <a:t>Simple modification I can pass my offset for the 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find(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sent[],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letter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offset)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offset; sent[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(sent[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== letter)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5410200"/>
            <a:ext cx="77724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 if we only use the offset about 5% of our function calls it seem obnoxious to have to pass a 0 all those times</a:t>
            </a:r>
          </a:p>
        </p:txBody>
      </p:sp>
    </p:spTree>
    <p:extLst>
      <p:ext uri="{BB962C8B-B14F-4D97-AF65-F5344CB8AC3E}">
        <p14:creationId xmlns:p14="http://schemas.microsoft.com/office/powerpoint/2010/main" val="18400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18.3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have included a linked list library that I have implemented demonstrating the usefulness of templates.</a:t>
            </a:r>
          </a:p>
          <a:p>
            <a:endParaRPr lang="en-US" dirty="0"/>
          </a:p>
          <a:p>
            <a:r>
              <a:rPr lang="en-US" dirty="0" smtClean="0"/>
              <a:t>The linked list can store any data type</a:t>
            </a:r>
          </a:p>
          <a:p>
            <a:endParaRPr lang="en-US" dirty="0"/>
          </a:p>
          <a:p>
            <a:r>
              <a:rPr lang="en-US" dirty="0" smtClean="0"/>
              <a:t>It is implemented as a class which is similar to a structure</a:t>
            </a:r>
          </a:p>
          <a:p>
            <a:endParaRPr lang="en-US" dirty="0"/>
          </a:p>
          <a:p>
            <a:r>
              <a:rPr lang="en-US" dirty="0" smtClean="0"/>
              <a:t>This example is for your curiosity</a:t>
            </a:r>
          </a:p>
          <a:p>
            <a:pPr lvl="1"/>
            <a:r>
              <a:rPr lang="en-US" dirty="0" smtClean="0"/>
              <a:t>You will not be tested on the material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715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dirty="0" smtClean="0"/>
              <a:t>Using Default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0400" y="2844800"/>
            <a:ext cx="7772400" cy="609600"/>
          </a:xfrm>
        </p:spPr>
        <p:txBody>
          <a:bodyPr/>
          <a:lstStyle/>
          <a:p>
            <a:r>
              <a:rPr lang="en-US" dirty="0" smtClean="0"/>
              <a:t>With the same 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42900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find(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sent[],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letter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offset)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offset; sent[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'\0'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(sent[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== letter)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-1;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371600"/>
            <a:ext cx="7772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a prototype with a parameter set equal to a constant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" y="2153166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find(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sent[],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letter,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offset = 0);</a:t>
            </a:r>
          </a:p>
        </p:txBody>
      </p:sp>
    </p:spTree>
    <p:extLst>
      <p:ext uri="{BB962C8B-B14F-4D97-AF65-F5344CB8AC3E}">
        <p14:creationId xmlns:p14="http://schemas.microsoft.com/office/powerpoint/2010/main" val="39602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Default </a:t>
            </a:r>
            <a:r>
              <a:rPr lang="en-US" dirty="0"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8006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Here we can see that we now can pass the offset or not pass it</a:t>
            </a:r>
          </a:p>
          <a:p>
            <a:r>
              <a:rPr lang="en-US" dirty="0" smtClean="0"/>
              <a:t>If we don’t pass the offset it will be set to zero by default in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582341"/>
            <a:ext cx="762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find(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sent[],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letter,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offset = 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main 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char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mississippi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"Position of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starting from position 0: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find(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"Position of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starting from position 5: 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find(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myArr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5)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7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Rules for Default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66800"/>
          </a:xfrm>
        </p:spPr>
        <p:txBody>
          <a:bodyPr/>
          <a:lstStyle/>
          <a:p>
            <a:r>
              <a:rPr lang="en-US" dirty="0" smtClean="0"/>
              <a:t>All arguments to the right of a default argument must also be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24384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harpo(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n,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m = 4, </a:t>
            </a:r>
            <a:r>
              <a:rPr lang="sv-SE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/>
              </a:rPr>
              <a:t> j = 5); </a:t>
            </a:r>
            <a:r>
              <a:rPr lang="sv-SE" dirty="0">
                <a:solidFill>
                  <a:srgbClr val="008000"/>
                </a:solidFill>
                <a:latin typeface="Consolas"/>
              </a:rPr>
              <a:t>// Valid</a:t>
            </a:r>
            <a:endParaRPr lang="sv-SE" dirty="0">
              <a:solidFill>
                <a:prstClr val="black"/>
              </a:solidFill>
              <a:latin typeface="Consolas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chico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n,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m = 6,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j); </a:t>
            </a:r>
            <a:r>
              <a:rPr lang="fr-FR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dirty="0" err="1">
                <a:solidFill>
                  <a:srgbClr val="008000"/>
                </a:solidFill>
                <a:latin typeface="Consolas"/>
              </a:rPr>
              <a:t>Invalid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groucho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k = 1,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 = 2,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 = 3);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Valid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5200" y="3581400"/>
            <a:ext cx="77724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only a portion of the default arguments are passed, the default arguments are overridden from left to right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805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beeps = </a:t>
            </a:r>
            <a:r>
              <a:rPr lang="en-US" dirty="0" err="1">
                <a:latin typeface="Consolas"/>
              </a:rPr>
              <a:t>harpo</a:t>
            </a:r>
            <a:r>
              <a:rPr lang="en-US" dirty="0">
                <a:latin typeface="Consolas"/>
              </a:rPr>
              <a:t>(2);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same as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harpo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(2, 4, 5);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beeps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harpo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(1, 8);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same as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harpo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(1, 8, 5);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beeps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harpo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(8, 7, 6);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no default arguments used</a:t>
            </a:r>
          </a:p>
        </p:txBody>
      </p:sp>
    </p:spTree>
    <p:extLst>
      <p:ext uri="{BB962C8B-B14F-4D97-AF65-F5344CB8AC3E}">
        <p14:creationId xmlns:p14="http://schemas.microsoft.com/office/powerpoint/2010/main" val="13369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Some functions are very simple calls</a:t>
            </a:r>
          </a:p>
          <a:p>
            <a:r>
              <a:rPr lang="en-US" dirty="0" smtClean="0"/>
              <a:t>For instance a function that calculates the volume of a cube: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execution of a program, a function call causes a physical jump in the instruction memory</a:t>
            </a:r>
          </a:p>
          <a:p>
            <a:pPr lvl="1"/>
            <a:r>
              <a:rPr lang="en-US" dirty="0" smtClean="0"/>
              <a:t>Thus function calls have an associated overhead</a:t>
            </a:r>
          </a:p>
          <a:p>
            <a:endParaRPr lang="en-US" dirty="0"/>
          </a:p>
          <a:p>
            <a:r>
              <a:rPr lang="en-US" dirty="0" smtClean="0"/>
              <a:t>For the function shown above the overhead maybe more than the operation itself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514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volumeCube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side)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side * side * side;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117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</a:p>
          <a:p>
            <a:pPr lvl="1"/>
            <a:r>
              <a:rPr lang="en-US" dirty="0" smtClean="0"/>
              <a:t>Don’t use a function</a:t>
            </a:r>
          </a:p>
          <a:p>
            <a:pPr lvl="1"/>
            <a:r>
              <a:rPr lang="en-US" dirty="0" smtClean="0"/>
              <a:t>Repeat the code by typing it</a:t>
            </a:r>
          </a:p>
          <a:p>
            <a:endParaRPr lang="en-US" dirty="0"/>
          </a:p>
          <a:p>
            <a:r>
              <a:rPr lang="en-US" dirty="0" smtClean="0"/>
              <a:t>We have already stated why repeating of code has its own problems</a:t>
            </a:r>
          </a:p>
          <a:p>
            <a:endParaRPr lang="en-US" dirty="0"/>
          </a:p>
          <a:p>
            <a:r>
              <a:rPr lang="en-US" dirty="0" smtClean="0"/>
              <a:t>Ideally we want the convenience of functions without the associated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15021</TotalTime>
  <Words>2988</Words>
  <Application>Microsoft Office PowerPoint</Application>
  <PresentationFormat>On-screen Show (4:3)</PresentationFormat>
  <Paragraphs>477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Equity</vt:lpstr>
      <vt:lpstr>Advanced Functions</vt:lpstr>
      <vt:lpstr>Topics</vt:lpstr>
      <vt:lpstr>Default Arguments - Motivation</vt:lpstr>
      <vt:lpstr>Default Arguments - Motivation</vt:lpstr>
      <vt:lpstr>Using Default Arguments</vt:lpstr>
      <vt:lpstr>Using Default Arguments</vt:lpstr>
      <vt:lpstr>Some Rules for Default Args</vt:lpstr>
      <vt:lpstr>Inline Functions Motivation</vt:lpstr>
      <vt:lpstr>Motivation Cont.</vt:lpstr>
      <vt:lpstr>Inline Functions</vt:lpstr>
      <vt:lpstr>Inline Function</vt:lpstr>
      <vt:lpstr>What does it do?</vt:lpstr>
      <vt:lpstr>Inline Function Strategy</vt:lpstr>
      <vt:lpstr>Function Overload</vt:lpstr>
      <vt:lpstr>Functions without Overload</vt:lpstr>
      <vt:lpstr>Functions without Overload</vt:lpstr>
      <vt:lpstr>Just how smart is our compiler</vt:lpstr>
      <vt:lpstr>Functions with Overload</vt:lpstr>
      <vt:lpstr>Uses of Function Overload</vt:lpstr>
      <vt:lpstr>Limitations</vt:lpstr>
      <vt:lpstr>One More Example</vt:lpstr>
      <vt:lpstr>Implementation of Function</vt:lpstr>
      <vt:lpstr>Implementation of Function</vt:lpstr>
      <vt:lpstr>Possible Solution: Function Overload</vt:lpstr>
      <vt:lpstr>Perils of Function Overloading</vt:lpstr>
      <vt:lpstr>Further Examination</vt:lpstr>
      <vt:lpstr>A Template Function</vt:lpstr>
      <vt:lpstr>Using our Template Function</vt:lpstr>
      <vt:lpstr>How does it work?</vt:lpstr>
      <vt:lpstr>Template Function</vt:lpstr>
      <vt:lpstr>The Complied Template Function</vt:lpstr>
      <vt:lpstr>Template Function</vt:lpstr>
      <vt:lpstr>Some Rules</vt:lpstr>
      <vt:lpstr>More Rules!</vt:lpstr>
      <vt:lpstr>Quick Examination of Header Rule</vt:lpstr>
      <vt:lpstr>Final Note</vt:lpstr>
      <vt:lpstr>Why are Templates so Important</vt:lpstr>
      <vt:lpstr>The wonders of Templates</vt:lpstr>
      <vt:lpstr>Example 18.2</vt:lpstr>
      <vt:lpstr>Example 18.3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lukepier</cp:lastModifiedBy>
  <cp:revision>398</cp:revision>
  <cp:lastPrinted>2013-04-17T15:27:23Z</cp:lastPrinted>
  <dcterms:created xsi:type="dcterms:W3CDTF">2006-08-16T00:00:00Z</dcterms:created>
  <dcterms:modified xsi:type="dcterms:W3CDTF">2013-04-26T23:00:47Z</dcterms:modified>
</cp:coreProperties>
</file>