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5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97" r:id="rId13"/>
    <p:sldId id="298" r:id="rId14"/>
    <p:sldId id="273" r:id="rId15"/>
    <p:sldId id="299" r:id="rId16"/>
    <p:sldId id="274" r:id="rId17"/>
    <p:sldId id="275" r:id="rId18"/>
    <p:sldId id="295" r:id="rId19"/>
    <p:sldId id="260" r:id="rId20"/>
    <p:sldId id="276" r:id="rId21"/>
    <p:sldId id="277" r:id="rId22"/>
    <p:sldId id="278" r:id="rId23"/>
    <p:sldId id="279" r:id="rId24"/>
    <p:sldId id="280" r:id="rId25"/>
    <p:sldId id="261" r:id="rId26"/>
    <p:sldId id="262" r:id="rId27"/>
    <p:sldId id="294" r:id="rId28"/>
    <p:sldId id="282" r:id="rId29"/>
    <p:sldId id="281" r:id="rId30"/>
    <p:sldId id="283" r:id="rId31"/>
    <p:sldId id="285" r:id="rId32"/>
    <p:sldId id="284" r:id="rId33"/>
    <p:sldId id="258" r:id="rId34"/>
    <p:sldId id="286" r:id="rId35"/>
    <p:sldId id="287" r:id="rId36"/>
    <p:sldId id="296" r:id="rId37"/>
    <p:sldId id="288" r:id="rId38"/>
    <p:sldId id="257" r:id="rId39"/>
    <p:sldId id="289" r:id="rId40"/>
    <p:sldId id="290" r:id="rId41"/>
    <p:sldId id="291" r:id="rId42"/>
    <p:sldId id="292" r:id="rId43"/>
    <p:sldId id="293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48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63B455-354C-42D7-A7F2-996BDF83C46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B143FC7-0AF8-4ED1-887E-9249F2DAB234}">
      <dgm:prSet phldrT="[Text]"/>
      <dgm:spPr/>
      <dgm:t>
        <a:bodyPr/>
        <a:lstStyle/>
        <a:p>
          <a:r>
            <a:rPr lang="en-US" dirty="0" smtClean="0"/>
            <a:t>Editor</a:t>
          </a:r>
        </a:p>
      </dgm:t>
    </dgm:pt>
    <dgm:pt modelId="{341D383D-F4B9-44F7-AD59-7FA604F1E3F4}" type="parTrans" cxnId="{B497A0CC-7F88-4CB6-9E38-4292F2ABEBD8}">
      <dgm:prSet/>
      <dgm:spPr/>
      <dgm:t>
        <a:bodyPr/>
        <a:lstStyle/>
        <a:p>
          <a:endParaRPr lang="en-US"/>
        </a:p>
      </dgm:t>
    </dgm:pt>
    <dgm:pt modelId="{F8DA2FD2-4D7C-493F-A77A-22B5A88C83D5}" type="sibTrans" cxnId="{B497A0CC-7F88-4CB6-9E38-4292F2ABEBD8}">
      <dgm:prSet/>
      <dgm:spPr/>
      <dgm:t>
        <a:bodyPr/>
        <a:lstStyle/>
        <a:p>
          <a:endParaRPr lang="en-US"/>
        </a:p>
      </dgm:t>
    </dgm:pt>
    <dgm:pt modelId="{65A21D66-ACF7-4C7A-B255-11146FC8F952}">
      <dgm:prSet phldrT="[Text]"/>
      <dgm:spPr/>
      <dgm:t>
        <a:bodyPr/>
        <a:lstStyle/>
        <a:p>
          <a:r>
            <a:rPr lang="en-US" dirty="0" smtClean="0"/>
            <a:t>Source Code</a:t>
          </a:r>
          <a:endParaRPr lang="en-US" dirty="0"/>
        </a:p>
      </dgm:t>
    </dgm:pt>
    <dgm:pt modelId="{698AEDE0-E939-4DFD-9A4A-2992649F7E84}" type="parTrans" cxnId="{378BF821-F312-4694-BA00-5A771B54F0E4}">
      <dgm:prSet/>
      <dgm:spPr/>
      <dgm:t>
        <a:bodyPr/>
        <a:lstStyle/>
        <a:p>
          <a:endParaRPr lang="en-US"/>
        </a:p>
      </dgm:t>
    </dgm:pt>
    <dgm:pt modelId="{BB9C024F-8250-4B4A-AB4B-75C348999FD3}" type="sibTrans" cxnId="{378BF821-F312-4694-BA00-5A771B54F0E4}">
      <dgm:prSet/>
      <dgm:spPr/>
      <dgm:t>
        <a:bodyPr/>
        <a:lstStyle/>
        <a:p>
          <a:endParaRPr lang="en-US"/>
        </a:p>
      </dgm:t>
    </dgm:pt>
    <dgm:pt modelId="{7B8599C1-3D25-450B-B984-7476763874BE}">
      <dgm:prSet phldrT="[Text]"/>
      <dgm:spPr/>
      <dgm:t>
        <a:bodyPr/>
        <a:lstStyle/>
        <a:p>
          <a:r>
            <a:rPr lang="en-US" dirty="0" smtClean="0"/>
            <a:t>Compiler</a:t>
          </a:r>
          <a:endParaRPr lang="en-US" dirty="0"/>
        </a:p>
      </dgm:t>
    </dgm:pt>
    <dgm:pt modelId="{95F1C92F-BFF2-459B-93A6-F5233B32BB0E}" type="parTrans" cxnId="{08269E2D-534B-4954-95F3-7BBD704C84C7}">
      <dgm:prSet/>
      <dgm:spPr/>
      <dgm:t>
        <a:bodyPr/>
        <a:lstStyle/>
        <a:p>
          <a:endParaRPr lang="en-US"/>
        </a:p>
      </dgm:t>
    </dgm:pt>
    <dgm:pt modelId="{50076A17-DEEE-4415-96EF-655A4AF42BB7}" type="sibTrans" cxnId="{08269E2D-534B-4954-95F3-7BBD704C84C7}">
      <dgm:prSet/>
      <dgm:spPr/>
      <dgm:t>
        <a:bodyPr/>
        <a:lstStyle/>
        <a:p>
          <a:endParaRPr lang="en-US"/>
        </a:p>
      </dgm:t>
    </dgm:pt>
    <dgm:pt modelId="{D19C2ABB-E7BB-41C2-9B3B-01AB49118AD2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3E77F905-5471-4FBD-8014-657B2475DC77}" type="parTrans" cxnId="{E35C33E7-E127-4155-9516-50AA425C189E}">
      <dgm:prSet/>
      <dgm:spPr/>
      <dgm:t>
        <a:bodyPr/>
        <a:lstStyle/>
        <a:p>
          <a:endParaRPr lang="en-US"/>
        </a:p>
      </dgm:t>
    </dgm:pt>
    <dgm:pt modelId="{40BB2FBB-8FC8-4D91-9152-7BC26CF9EBE9}" type="sibTrans" cxnId="{E35C33E7-E127-4155-9516-50AA425C189E}">
      <dgm:prSet/>
      <dgm:spPr/>
      <dgm:t>
        <a:bodyPr/>
        <a:lstStyle/>
        <a:p>
          <a:endParaRPr lang="en-US"/>
        </a:p>
      </dgm:t>
    </dgm:pt>
    <dgm:pt modelId="{8B922F37-D4AD-47B8-BFF4-8A8622FAD533}">
      <dgm:prSet phldrT="[Text]"/>
      <dgm:spPr/>
      <dgm:t>
        <a:bodyPr/>
        <a:lstStyle/>
        <a:p>
          <a:r>
            <a:rPr lang="en-US" dirty="0" smtClean="0"/>
            <a:t>Linker</a:t>
          </a:r>
          <a:endParaRPr lang="en-US" dirty="0"/>
        </a:p>
      </dgm:t>
    </dgm:pt>
    <dgm:pt modelId="{6E78976A-2DE2-467A-9EE4-EA2532163315}" type="parTrans" cxnId="{B3741974-9857-43A4-A9D3-6761A4F70A1B}">
      <dgm:prSet/>
      <dgm:spPr/>
      <dgm:t>
        <a:bodyPr/>
        <a:lstStyle/>
        <a:p>
          <a:endParaRPr lang="en-US"/>
        </a:p>
      </dgm:t>
    </dgm:pt>
    <dgm:pt modelId="{A8512AE4-D621-4951-AA9A-F6DC8F1AA9DD}" type="sibTrans" cxnId="{B3741974-9857-43A4-A9D3-6761A4F70A1B}">
      <dgm:prSet/>
      <dgm:spPr/>
      <dgm:t>
        <a:bodyPr/>
        <a:lstStyle/>
        <a:p>
          <a:endParaRPr lang="en-US"/>
        </a:p>
      </dgm:t>
    </dgm:pt>
    <dgm:pt modelId="{F87B62A8-05F8-4F16-9AFF-998DBCBD1B84}">
      <dgm:prSet phldrT="[Text]"/>
      <dgm:spPr/>
      <dgm:t>
        <a:bodyPr/>
        <a:lstStyle/>
        <a:p>
          <a:r>
            <a:rPr lang="en-US" dirty="0" smtClean="0"/>
            <a:t>Executable</a:t>
          </a:r>
          <a:endParaRPr lang="en-US" dirty="0"/>
        </a:p>
      </dgm:t>
    </dgm:pt>
    <dgm:pt modelId="{147BE5EB-0B17-42E5-BDCD-37097DF8ED66}" type="parTrans" cxnId="{CF7DFC3E-0AB0-418A-9982-578F234F6665}">
      <dgm:prSet/>
      <dgm:spPr/>
      <dgm:t>
        <a:bodyPr/>
        <a:lstStyle/>
        <a:p>
          <a:endParaRPr lang="en-US"/>
        </a:p>
      </dgm:t>
    </dgm:pt>
    <dgm:pt modelId="{46D08F49-66B8-42E3-AFC3-BAE5BB36B1F6}" type="sibTrans" cxnId="{CF7DFC3E-0AB0-418A-9982-578F234F6665}">
      <dgm:prSet/>
      <dgm:spPr/>
      <dgm:t>
        <a:bodyPr/>
        <a:lstStyle/>
        <a:p>
          <a:endParaRPr lang="en-US"/>
        </a:p>
      </dgm:t>
    </dgm:pt>
    <dgm:pt modelId="{12097579-CE9A-471F-8B7D-5DAD20039B7E}" type="pres">
      <dgm:prSet presAssocID="{3F63B455-354C-42D7-A7F2-996BDF83C46E}" presName="linearFlow" presStyleCnt="0">
        <dgm:presLayoutVars>
          <dgm:resizeHandles val="exact"/>
        </dgm:presLayoutVars>
      </dgm:prSet>
      <dgm:spPr/>
    </dgm:pt>
    <dgm:pt modelId="{7DAE076E-0B73-4BDC-A2FD-F0B61F0F00B9}" type="pres">
      <dgm:prSet presAssocID="{CB143FC7-0AF8-4ED1-887E-9249F2DAB23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A85A95-876A-47A9-9CAD-13791712F24A}" type="pres">
      <dgm:prSet presAssocID="{F8DA2FD2-4D7C-493F-A77A-22B5A88C83D5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040A7F2-995F-4BD0-AE56-8BFA1177CFDD}" type="pres">
      <dgm:prSet presAssocID="{F8DA2FD2-4D7C-493F-A77A-22B5A88C83D5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B8EE8C09-246F-4E7B-8911-F325A42CF220}" type="pres">
      <dgm:prSet presAssocID="{65A21D66-ACF7-4C7A-B255-11146FC8F95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98911C-AB64-41BB-9CA1-92C45BDAC4CB}" type="pres">
      <dgm:prSet presAssocID="{BB9C024F-8250-4B4A-AB4B-75C348999FD3}" presName="sibTrans" presStyleLbl="sibTrans2D1" presStyleIdx="1" presStyleCnt="5"/>
      <dgm:spPr/>
      <dgm:t>
        <a:bodyPr/>
        <a:lstStyle/>
        <a:p>
          <a:endParaRPr lang="en-US"/>
        </a:p>
      </dgm:t>
    </dgm:pt>
    <dgm:pt modelId="{F98ED5AA-D6E3-43C6-B94B-899D43E0725D}" type="pres">
      <dgm:prSet presAssocID="{BB9C024F-8250-4B4A-AB4B-75C348999FD3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D39D277F-545F-4C9A-BB4B-2FDB06D7D3E4}" type="pres">
      <dgm:prSet presAssocID="{7B8599C1-3D25-450B-B984-7476763874BE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251802-5354-4BBB-B1A7-A9F9D582DCCE}" type="pres">
      <dgm:prSet presAssocID="{50076A17-DEEE-4415-96EF-655A4AF42BB7}" presName="sibTrans" presStyleLbl="sibTrans2D1" presStyleIdx="2" presStyleCnt="5"/>
      <dgm:spPr/>
      <dgm:t>
        <a:bodyPr/>
        <a:lstStyle/>
        <a:p>
          <a:endParaRPr lang="en-US"/>
        </a:p>
      </dgm:t>
    </dgm:pt>
    <dgm:pt modelId="{A34C09E5-16D9-4789-A0FA-F9831CC50D36}" type="pres">
      <dgm:prSet presAssocID="{50076A17-DEEE-4415-96EF-655A4AF42BB7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EDAD0DDD-D0E0-404A-9BC0-FFFDB4B89A28}" type="pres">
      <dgm:prSet presAssocID="{D19C2ABB-E7BB-41C2-9B3B-01AB49118AD2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66A519-99F3-4D63-87A7-D787F892F161}" type="pres">
      <dgm:prSet presAssocID="{40BB2FBB-8FC8-4D91-9152-7BC26CF9EBE9}" presName="sibTrans" presStyleLbl="sibTrans2D1" presStyleIdx="3" presStyleCnt="5"/>
      <dgm:spPr/>
      <dgm:t>
        <a:bodyPr/>
        <a:lstStyle/>
        <a:p>
          <a:endParaRPr lang="en-US"/>
        </a:p>
      </dgm:t>
    </dgm:pt>
    <dgm:pt modelId="{3EE075D5-1046-4DBA-BCC7-F85DDF0D9A5E}" type="pres">
      <dgm:prSet presAssocID="{40BB2FBB-8FC8-4D91-9152-7BC26CF9EBE9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6C6F2EC2-F98D-44A1-AE08-FD491D45A78A}" type="pres">
      <dgm:prSet presAssocID="{8B922F37-D4AD-47B8-BFF4-8A8622FAD533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2A858A-D200-4360-8DF9-107EE62AC208}" type="pres">
      <dgm:prSet presAssocID="{A8512AE4-D621-4951-AA9A-F6DC8F1AA9DD}" presName="sibTrans" presStyleLbl="sibTrans2D1" presStyleIdx="4" presStyleCnt="5"/>
      <dgm:spPr/>
      <dgm:t>
        <a:bodyPr/>
        <a:lstStyle/>
        <a:p>
          <a:endParaRPr lang="en-US"/>
        </a:p>
      </dgm:t>
    </dgm:pt>
    <dgm:pt modelId="{93054416-ECE9-48F3-8564-6C9D0C1F43BE}" type="pres">
      <dgm:prSet presAssocID="{A8512AE4-D621-4951-AA9A-F6DC8F1AA9DD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19383B92-57AF-46EC-876A-3C6E6FAF1024}" type="pres">
      <dgm:prSet presAssocID="{F87B62A8-05F8-4F16-9AFF-998DBCBD1B84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E820D7-8CE9-4A05-95A8-AF3924D16B43}" type="presOf" srcId="{40BB2FBB-8FC8-4D91-9152-7BC26CF9EBE9}" destId="{3EE075D5-1046-4DBA-BCC7-F85DDF0D9A5E}" srcOrd="1" destOrd="0" presId="urn:microsoft.com/office/officeart/2005/8/layout/process2"/>
    <dgm:cxn modelId="{B3741974-9857-43A4-A9D3-6761A4F70A1B}" srcId="{3F63B455-354C-42D7-A7F2-996BDF83C46E}" destId="{8B922F37-D4AD-47B8-BFF4-8A8622FAD533}" srcOrd="4" destOrd="0" parTransId="{6E78976A-2DE2-467A-9EE4-EA2532163315}" sibTransId="{A8512AE4-D621-4951-AA9A-F6DC8F1AA9DD}"/>
    <dgm:cxn modelId="{8F4953A3-9DA2-471C-82E1-162FD929684A}" type="presOf" srcId="{A8512AE4-D621-4951-AA9A-F6DC8F1AA9DD}" destId="{AE2A858A-D200-4360-8DF9-107EE62AC208}" srcOrd="0" destOrd="0" presId="urn:microsoft.com/office/officeart/2005/8/layout/process2"/>
    <dgm:cxn modelId="{6C710C0C-411E-42E2-85A4-286CBBEF1B22}" type="presOf" srcId="{7B8599C1-3D25-450B-B984-7476763874BE}" destId="{D39D277F-545F-4C9A-BB4B-2FDB06D7D3E4}" srcOrd="0" destOrd="0" presId="urn:microsoft.com/office/officeart/2005/8/layout/process2"/>
    <dgm:cxn modelId="{EAB1D4DA-D4C9-4095-83EC-34E92A67EC57}" type="presOf" srcId="{8B922F37-D4AD-47B8-BFF4-8A8622FAD533}" destId="{6C6F2EC2-F98D-44A1-AE08-FD491D45A78A}" srcOrd="0" destOrd="0" presId="urn:microsoft.com/office/officeart/2005/8/layout/process2"/>
    <dgm:cxn modelId="{E35C33E7-E127-4155-9516-50AA425C189E}" srcId="{3F63B455-354C-42D7-A7F2-996BDF83C46E}" destId="{D19C2ABB-E7BB-41C2-9B3B-01AB49118AD2}" srcOrd="3" destOrd="0" parTransId="{3E77F905-5471-4FBD-8014-657B2475DC77}" sibTransId="{40BB2FBB-8FC8-4D91-9152-7BC26CF9EBE9}"/>
    <dgm:cxn modelId="{C8FDE114-E3C9-4FF2-94AD-A887C48C37F1}" type="presOf" srcId="{F8DA2FD2-4D7C-493F-A77A-22B5A88C83D5}" destId="{89A85A95-876A-47A9-9CAD-13791712F24A}" srcOrd="0" destOrd="0" presId="urn:microsoft.com/office/officeart/2005/8/layout/process2"/>
    <dgm:cxn modelId="{71BCDFB6-8118-41E6-BD7D-048C0E8A6A29}" type="presOf" srcId="{A8512AE4-D621-4951-AA9A-F6DC8F1AA9DD}" destId="{93054416-ECE9-48F3-8564-6C9D0C1F43BE}" srcOrd="1" destOrd="0" presId="urn:microsoft.com/office/officeart/2005/8/layout/process2"/>
    <dgm:cxn modelId="{3A68B01C-A835-41A9-9E4A-4F201C7023CA}" type="presOf" srcId="{F87B62A8-05F8-4F16-9AFF-998DBCBD1B84}" destId="{19383B92-57AF-46EC-876A-3C6E6FAF1024}" srcOrd="0" destOrd="0" presId="urn:microsoft.com/office/officeart/2005/8/layout/process2"/>
    <dgm:cxn modelId="{BB60D2D8-9533-4D2B-9D05-B5E22D9AB785}" type="presOf" srcId="{50076A17-DEEE-4415-96EF-655A4AF42BB7}" destId="{5B251802-5354-4BBB-B1A7-A9F9D582DCCE}" srcOrd="0" destOrd="0" presId="urn:microsoft.com/office/officeart/2005/8/layout/process2"/>
    <dgm:cxn modelId="{E5CAC20A-2867-462C-932D-E7867232B5A3}" type="presOf" srcId="{BB9C024F-8250-4B4A-AB4B-75C348999FD3}" destId="{8F98911C-AB64-41BB-9CA1-92C45BDAC4CB}" srcOrd="0" destOrd="0" presId="urn:microsoft.com/office/officeart/2005/8/layout/process2"/>
    <dgm:cxn modelId="{DB8340AB-B732-4CC5-90E5-B40120E4D87C}" type="presOf" srcId="{50076A17-DEEE-4415-96EF-655A4AF42BB7}" destId="{A34C09E5-16D9-4789-A0FA-F9831CC50D36}" srcOrd="1" destOrd="0" presId="urn:microsoft.com/office/officeart/2005/8/layout/process2"/>
    <dgm:cxn modelId="{A960086C-7CAD-4E7C-AAC2-73549CBB150F}" type="presOf" srcId="{CB143FC7-0AF8-4ED1-887E-9249F2DAB234}" destId="{7DAE076E-0B73-4BDC-A2FD-F0B61F0F00B9}" srcOrd="0" destOrd="0" presId="urn:microsoft.com/office/officeart/2005/8/layout/process2"/>
    <dgm:cxn modelId="{9798FC8F-3CCC-4879-81BC-C422364D1242}" type="presOf" srcId="{40BB2FBB-8FC8-4D91-9152-7BC26CF9EBE9}" destId="{3766A519-99F3-4D63-87A7-D787F892F161}" srcOrd="0" destOrd="0" presId="urn:microsoft.com/office/officeart/2005/8/layout/process2"/>
    <dgm:cxn modelId="{F82E3FC1-66F9-4A30-B348-F6BAAEE45B6D}" type="presOf" srcId="{D19C2ABB-E7BB-41C2-9B3B-01AB49118AD2}" destId="{EDAD0DDD-D0E0-404A-9BC0-FFFDB4B89A28}" srcOrd="0" destOrd="0" presId="urn:microsoft.com/office/officeart/2005/8/layout/process2"/>
    <dgm:cxn modelId="{08269E2D-534B-4954-95F3-7BBD704C84C7}" srcId="{3F63B455-354C-42D7-A7F2-996BDF83C46E}" destId="{7B8599C1-3D25-450B-B984-7476763874BE}" srcOrd="2" destOrd="0" parTransId="{95F1C92F-BFF2-459B-93A6-F5233B32BB0E}" sibTransId="{50076A17-DEEE-4415-96EF-655A4AF42BB7}"/>
    <dgm:cxn modelId="{C0A03DEC-9321-4C7C-A1E2-0373CFF9CFFC}" type="presOf" srcId="{BB9C024F-8250-4B4A-AB4B-75C348999FD3}" destId="{F98ED5AA-D6E3-43C6-B94B-899D43E0725D}" srcOrd="1" destOrd="0" presId="urn:microsoft.com/office/officeart/2005/8/layout/process2"/>
    <dgm:cxn modelId="{CF7DFC3E-0AB0-418A-9982-578F234F6665}" srcId="{3F63B455-354C-42D7-A7F2-996BDF83C46E}" destId="{F87B62A8-05F8-4F16-9AFF-998DBCBD1B84}" srcOrd="5" destOrd="0" parTransId="{147BE5EB-0B17-42E5-BDCD-37097DF8ED66}" sibTransId="{46D08F49-66B8-42E3-AFC3-BAE5BB36B1F6}"/>
    <dgm:cxn modelId="{B497A0CC-7F88-4CB6-9E38-4292F2ABEBD8}" srcId="{3F63B455-354C-42D7-A7F2-996BDF83C46E}" destId="{CB143FC7-0AF8-4ED1-887E-9249F2DAB234}" srcOrd="0" destOrd="0" parTransId="{341D383D-F4B9-44F7-AD59-7FA604F1E3F4}" sibTransId="{F8DA2FD2-4D7C-493F-A77A-22B5A88C83D5}"/>
    <dgm:cxn modelId="{82959963-7386-4452-ADC3-AC22FAEEDC02}" type="presOf" srcId="{F8DA2FD2-4D7C-493F-A77A-22B5A88C83D5}" destId="{8040A7F2-995F-4BD0-AE56-8BFA1177CFDD}" srcOrd="1" destOrd="0" presId="urn:microsoft.com/office/officeart/2005/8/layout/process2"/>
    <dgm:cxn modelId="{31F18DB4-028B-4BF0-950D-E36CA532A7A3}" type="presOf" srcId="{3F63B455-354C-42D7-A7F2-996BDF83C46E}" destId="{12097579-CE9A-471F-8B7D-5DAD20039B7E}" srcOrd="0" destOrd="0" presId="urn:microsoft.com/office/officeart/2005/8/layout/process2"/>
    <dgm:cxn modelId="{378BF821-F312-4694-BA00-5A771B54F0E4}" srcId="{3F63B455-354C-42D7-A7F2-996BDF83C46E}" destId="{65A21D66-ACF7-4C7A-B255-11146FC8F952}" srcOrd="1" destOrd="0" parTransId="{698AEDE0-E939-4DFD-9A4A-2992649F7E84}" sibTransId="{BB9C024F-8250-4B4A-AB4B-75C348999FD3}"/>
    <dgm:cxn modelId="{FAF0DF17-F075-4320-8EE7-823E8F2DEAE9}" type="presOf" srcId="{65A21D66-ACF7-4C7A-B255-11146FC8F952}" destId="{B8EE8C09-246F-4E7B-8911-F325A42CF220}" srcOrd="0" destOrd="0" presId="urn:microsoft.com/office/officeart/2005/8/layout/process2"/>
    <dgm:cxn modelId="{A871B7F1-6F06-4352-A4E3-AD6A8DBC453A}" type="presParOf" srcId="{12097579-CE9A-471F-8B7D-5DAD20039B7E}" destId="{7DAE076E-0B73-4BDC-A2FD-F0B61F0F00B9}" srcOrd="0" destOrd="0" presId="urn:microsoft.com/office/officeart/2005/8/layout/process2"/>
    <dgm:cxn modelId="{C5D73870-562D-4F2C-968D-DD1D20EEFD03}" type="presParOf" srcId="{12097579-CE9A-471F-8B7D-5DAD20039B7E}" destId="{89A85A95-876A-47A9-9CAD-13791712F24A}" srcOrd="1" destOrd="0" presId="urn:microsoft.com/office/officeart/2005/8/layout/process2"/>
    <dgm:cxn modelId="{FACDCCE3-5FCB-4EEB-9F53-85A959414C17}" type="presParOf" srcId="{89A85A95-876A-47A9-9CAD-13791712F24A}" destId="{8040A7F2-995F-4BD0-AE56-8BFA1177CFDD}" srcOrd="0" destOrd="0" presId="urn:microsoft.com/office/officeart/2005/8/layout/process2"/>
    <dgm:cxn modelId="{083EE8BA-FF23-4E7D-9739-011A52D695DB}" type="presParOf" srcId="{12097579-CE9A-471F-8B7D-5DAD20039B7E}" destId="{B8EE8C09-246F-4E7B-8911-F325A42CF220}" srcOrd="2" destOrd="0" presId="urn:microsoft.com/office/officeart/2005/8/layout/process2"/>
    <dgm:cxn modelId="{35B02111-9783-4FEA-BEAF-D5A42FAD09B2}" type="presParOf" srcId="{12097579-CE9A-471F-8B7D-5DAD20039B7E}" destId="{8F98911C-AB64-41BB-9CA1-92C45BDAC4CB}" srcOrd="3" destOrd="0" presId="urn:microsoft.com/office/officeart/2005/8/layout/process2"/>
    <dgm:cxn modelId="{238FECBA-2656-4051-9F2E-9A6CCD5D8CAA}" type="presParOf" srcId="{8F98911C-AB64-41BB-9CA1-92C45BDAC4CB}" destId="{F98ED5AA-D6E3-43C6-B94B-899D43E0725D}" srcOrd="0" destOrd="0" presId="urn:microsoft.com/office/officeart/2005/8/layout/process2"/>
    <dgm:cxn modelId="{69E62556-42A2-4829-8594-475DBC3F1C81}" type="presParOf" srcId="{12097579-CE9A-471F-8B7D-5DAD20039B7E}" destId="{D39D277F-545F-4C9A-BB4B-2FDB06D7D3E4}" srcOrd="4" destOrd="0" presId="urn:microsoft.com/office/officeart/2005/8/layout/process2"/>
    <dgm:cxn modelId="{972E95DA-96AA-4DA5-9686-FF8EF11CD3A2}" type="presParOf" srcId="{12097579-CE9A-471F-8B7D-5DAD20039B7E}" destId="{5B251802-5354-4BBB-B1A7-A9F9D582DCCE}" srcOrd="5" destOrd="0" presId="urn:microsoft.com/office/officeart/2005/8/layout/process2"/>
    <dgm:cxn modelId="{B4F07314-CFF7-4015-8A01-371932AF8A7D}" type="presParOf" srcId="{5B251802-5354-4BBB-B1A7-A9F9D582DCCE}" destId="{A34C09E5-16D9-4789-A0FA-F9831CC50D36}" srcOrd="0" destOrd="0" presId="urn:microsoft.com/office/officeart/2005/8/layout/process2"/>
    <dgm:cxn modelId="{9F4AB3DF-90FB-48D1-AE01-D023F5E6EBC9}" type="presParOf" srcId="{12097579-CE9A-471F-8B7D-5DAD20039B7E}" destId="{EDAD0DDD-D0E0-404A-9BC0-FFFDB4B89A28}" srcOrd="6" destOrd="0" presId="urn:microsoft.com/office/officeart/2005/8/layout/process2"/>
    <dgm:cxn modelId="{8DD0679B-772A-483B-A84F-213502BA59E1}" type="presParOf" srcId="{12097579-CE9A-471F-8B7D-5DAD20039B7E}" destId="{3766A519-99F3-4D63-87A7-D787F892F161}" srcOrd="7" destOrd="0" presId="urn:microsoft.com/office/officeart/2005/8/layout/process2"/>
    <dgm:cxn modelId="{C9CFC91F-EFC0-44FE-8258-13536E5ADE94}" type="presParOf" srcId="{3766A519-99F3-4D63-87A7-D787F892F161}" destId="{3EE075D5-1046-4DBA-BCC7-F85DDF0D9A5E}" srcOrd="0" destOrd="0" presId="urn:microsoft.com/office/officeart/2005/8/layout/process2"/>
    <dgm:cxn modelId="{9330B976-0044-47E9-BCF6-B2A1DD5996C1}" type="presParOf" srcId="{12097579-CE9A-471F-8B7D-5DAD20039B7E}" destId="{6C6F2EC2-F98D-44A1-AE08-FD491D45A78A}" srcOrd="8" destOrd="0" presId="urn:microsoft.com/office/officeart/2005/8/layout/process2"/>
    <dgm:cxn modelId="{B1C5D241-EFF5-49CC-A013-F7EA1524634D}" type="presParOf" srcId="{12097579-CE9A-471F-8B7D-5DAD20039B7E}" destId="{AE2A858A-D200-4360-8DF9-107EE62AC208}" srcOrd="9" destOrd="0" presId="urn:microsoft.com/office/officeart/2005/8/layout/process2"/>
    <dgm:cxn modelId="{12E45315-C0FD-4F92-B718-FC243055FEA5}" type="presParOf" srcId="{AE2A858A-D200-4360-8DF9-107EE62AC208}" destId="{93054416-ECE9-48F3-8564-6C9D0C1F43BE}" srcOrd="0" destOrd="0" presId="urn:microsoft.com/office/officeart/2005/8/layout/process2"/>
    <dgm:cxn modelId="{CD4BF55D-128B-4384-9D8F-7F418F70F206}" type="presParOf" srcId="{12097579-CE9A-471F-8B7D-5DAD20039B7E}" destId="{19383B92-57AF-46EC-876A-3C6E6FAF1024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AE076E-0B73-4BDC-A2FD-F0B61F0F00B9}">
      <dsp:nvSpPr>
        <dsp:cNvPr id="0" name=""/>
        <dsp:cNvSpPr/>
      </dsp:nvSpPr>
      <dsp:spPr>
        <a:xfrm>
          <a:off x="1399294" y="2085"/>
          <a:ext cx="1240010" cy="6180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Editor</a:t>
          </a:r>
        </a:p>
      </dsp:txBody>
      <dsp:txXfrm>
        <a:off x="1417397" y="20188"/>
        <a:ext cx="1203804" cy="581867"/>
      </dsp:txXfrm>
    </dsp:sp>
    <dsp:sp modelId="{89A85A95-876A-47A9-9CAD-13791712F24A}">
      <dsp:nvSpPr>
        <dsp:cNvPr id="0" name=""/>
        <dsp:cNvSpPr/>
      </dsp:nvSpPr>
      <dsp:spPr>
        <a:xfrm rot="5400000">
          <a:off x="1903411" y="635611"/>
          <a:ext cx="231777" cy="2781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1935861" y="658789"/>
        <a:ext cx="166879" cy="162244"/>
      </dsp:txXfrm>
    </dsp:sp>
    <dsp:sp modelId="{B8EE8C09-246F-4E7B-8911-F325A42CF220}">
      <dsp:nvSpPr>
        <dsp:cNvPr id="0" name=""/>
        <dsp:cNvSpPr/>
      </dsp:nvSpPr>
      <dsp:spPr>
        <a:xfrm>
          <a:off x="1399294" y="929196"/>
          <a:ext cx="1240010" cy="6180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Source Code</a:t>
          </a:r>
          <a:endParaRPr lang="en-US" sz="1800" kern="1200" dirty="0"/>
        </a:p>
      </dsp:txBody>
      <dsp:txXfrm>
        <a:off x="1417397" y="947299"/>
        <a:ext cx="1203804" cy="581867"/>
      </dsp:txXfrm>
    </dsp:sp>
    <dsp:sp modelId="{8F98911C-AB64-41BB-9CA1-92C45BDAC4CB}">
      <dsp:nvSpPr>
        <dsp:cNvPr id="0" name=""/>
        <dsp:cNvSpPr/>
      </dsp:nvSpPr>
      <dsp:spPr>
        <a:xfrm rot="5400000">
          <a:off x="1903411" y="1562722"/>
          <a:ext cx="231777" cy="2781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1935861" y="1585900"/>
        <a:ext cx="166879" cy="162244"/>
      </dsp:txXfrm>
    </dsp:sp>
    <dsp:sp modelId="{D39D277F-545F-4C9A-BB4B-2FDB06D7D3E4}">
      <dsp:nvSpPr>
        <dsp:cNvPr id="0" name=""/>
        <dsp:cNvSpPr/>
      </dsp:nvSpPr>
      <dsp:spPr>
        <a:xfrm>
          <a:off x="1399294" y="1856307"/>
          <a:ext cx="1240010" cy="6180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Compiler</a:t>
          </a:r>
          <a:endParaRPr lang="en-US" sz="1800" kern="1200" dirty="0"/>
        </a:p>
      </dsp:txBody>
      <dsp:txXfrm>
        <a:off x="1417397" y="1874410"/>
        <a:ext cx="1203804" cy="581867"/>
      </dsp:txXfrm>
    </dsp:sp>
    <dsp:sp modelId="{5B251802-5354-4BBB-B1A7-A9F9D582DCCE}">
      <dsp:nvSpPr>
        <dsp:cNvPr id="0" name=""/>
        <dsp:cNvSpPr/>
      </dsp:nvSpPr>
      <dsp:spPr>
        <a:xfrm rot="5400000">
          <a:off x="1903411" y="2489833"/>
          <a:ext cx="231777" cy="2781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1935861" y="2513011"/>
        <a:ext cx="166879" cy="162244"/>
      </dsp:txXfrm>
    </dsp:sp>
    <dsp:sp modelId="{EDAD0DDD-D0E0-404A-9BC0-FFFDB4B89A28}">
      <dsp:nvSpPr>
        <dsp:cNvPr id="0" name=""/>
        <dsp:cNvSpPr/>
      </dsp:nvSpPr>
      <dsp:spPr>
        <a:xfrm>
          <a:off x="1399294" y="2783418"/>
          <a:ext cx="1240010" cy="6180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Object</a:t>
          </a:r>
          <a:endParaRPr lang="en-US" sz="1800" kern="1200" dirty="0"/>
        </a:p>
      </dsp:txBody>
      <dsp:txXfrm>
        <a:off x="1417397" y="2801521"/>
        <a:ext cx="1203804" cy="581867"/>
      </dsp:txXfrm>
    </dsp:sp>
    <dsp:sp modelId="{3766A519-99F3-4D63-87A7-D787F892F161}">
      <dsp:nvSpPr>
        <dsp:cNvPr id="0" name=""/>
        <dsp:cNvSpPr/>
      </dsp:nvSpPr>
      <dsp:spPr>
        <a:xfrm rot="5400000">
          <a:off x="1903411" y="3416944"/>
          <a:ext cx="231777" cy="2781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1935861" y="3440122"/>
        <a:ext cx="166879" cy="162244"/>
      </dsp:txXfrm>
    </dsp:sp>
    <dsp:sp modelId="{6C6F2EC2-F98D-44A1-AE08-FD491D45A78A}">
      <dsp:nvSpPr>
        <dsp:cNvPr id="0" name=""/>
        <dsp:cNvSpPr/>
      </dsp:nvSpPr>
      <dsp:spPr>
        <a:xfrm>
          <a:off x="1399294" y="3710529"/>
          <a:ext cx="1240010" cy="6180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Linker</a:t>
          </a:r>
          <a:endParaRPr lang="en-US" sz="1800" kern="1200" dirty="0"/>
        </a:p>
      </dsp:txBody>
      <dsp:txXfrm>
        <a:off x="1417397" y="3728632"/>
        <a:ext cx="1203804" cy="581867"/>
      </dsp:txXfrm>
    </dsp:sp>
    <dsp:sp modelId="{AE2A858A-D200-4360-8DF9-107EE62AC208}">
      <dsp:nvSpPr>
        <dsp:cNvPr id="0" name=""/>
        <dsp:cNvSpPr/>
      </dsp:nvSpPr>
      <dsp:spPr>
        <a:xfrm rot="5400000">
          <a:off x="1903411" y="4344055"/>
          <a:ext cx="231777" cy="2781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1935861" y="4367233"/>
        <a:ext cx="166879" cy="162244"/>
      </dsp:txXfrm>
    </dsp:sp>
    <dsp:sp modelId="{19383B92-57AF-46EC-876A-3C6E6FAF1024}">
      <dsp:nvSpPr>
        <dsp:cNvPr id="0" name=""/>
        <dsp:cNvSpPr/>
      </dsp:nvSpPr>
      <dsp:spPr>
        <a:xfrm>
          <a:off x="1399294" y="4637640"/>
          <a:ext cx="1240010" cy="6180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Executable</a:t>
          </a:r>
          <a:endParaRPr lang="en-US" sz="1800" kern="1200" dirty="0"/>
        </a:p>
      </dsp:txBody>
      <dsp:txXfrm>
        <a:off x="1417397" y="4655743"/>
        <a:ext cx="1203804" cy="581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B5ABC-6651-429C-A5D9-90C9D24666C4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0E859-1491-420C-8E19-AEA0F07E0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10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D939E-1E1B-4688-A5BC-26D14AD49195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72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Programming:</a:t>
            </a:r>
          </a:p>
          <a:p>
            <a:r>
              <a:rPr lang="en-US" dirty="0" smtClean="0"/>
              <a:t>Data, Arithmetic Statements, </a:t>
            </a:r>
            <a:r>
              <a:rPr lang="en-US" dirty="0" err="1" smtClean="0"/>
              <a:t>Cout</a:t>
            </a:r>
            <a:r>
              <a:rPr lang="en-US" dirty="0" smtClean="0"/>
              <a:t>, Compiling</a:t>
            </a:r>
          </a:p>
          <a:p>
            <a:r>
              <a:rPr lang="en-US" dirty="0" smtClean="0"/>
              <a:t>Chapters  2, 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Compiling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The set of instructions produced targets a specific platform</a:t>
            </a:r>
          </a:p>
          <a:p>
            <a:pPr lvl="1"/>
            <a:r>
              <a:rPr lang="en-US" dirty="0" smtClean="0"/>
              <a:t>i.e. compilation for a x86 architecture will not work for a </a:t>
            </a:r>
            <a:r>
              <a:rPr lang="en-US" dirty="0" err="1" smtClean="0"/>
              <a:t>freescale</a:t>
            </a:r>
            <a:r>
              <a:rPr lang="en-US" dirty="0" smtClean="0"/>
              <a:t> </a:t>
            </a:r>
            <a:r>
              <a:rPr lang="en-US" dirty="0" err="1" smtClean="0"/>
              <a:t>imx</a:t>
            </a:r>
            <a:r>
              <a:rPr lang="en-US" dirty="0" smtClean="0"/>
              <a:t> 35 (different machine code)</a:t>
            </a:r>
          </a:p>
          <a:p>
            <a:r>
              <a:rPr lang="en-US" dirty="0" smtClean="0"/>
              <a:t>Compiler performs optimizations on source code to increase performance</a:t>
            </a:r>
          </a:p>
          <a:p>
            <a:pPr lvl="1"/>
            <a:r>
              <a:rPr lang="en-US" dirty="0" smtClean="0"/>
              <a:t>Doesn’t fix inefficient algorithms</a:t>
            </a:r>
          </a:p>
          <a:p>
            <a:pPr lvl="1"/>
            <a:r>
              <a:rPr lang="en-US" dirty="0" smtClean="0"/>
              <a:t>Trade offs between memory usage and processer time</a:t>
            </a:r>
          </a:p>
          <a:p>
            <a:r>
              <a:rPr lang="en-US" dirty="0" smtClean="0"/>
              <a:t>The compiler will flag syntax errors but not logical (semantic)</a:t>
            </a:r>
          </a:p>
          <a:p>
            <a:pPr lvl="1"/>
            <a:r>
              <a:rPr lang="en-US" dirty="0" smtClean="0"/>
              <a:t>i.e. missing semicolons, braces, and failing to declare a variable will be caught, however a mistake in the implementation of the algorithm will not.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1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Procedure translating source code to working program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3652054"/>
              </p:ext>
            </p:extLst>
          </p:nvPr>
        </p:nvGraphicFramePr>
        <p:xfrm>
          <a:off x="5334000" y="1066800"/>
          <a:ext cx="4038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447800"/>
            <a:ext cx="5867400" cy="50292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600" dirty="0" smtClean="0"/>
              <a:t>The Editor</a:t>
            </a:r>
          </a:p>
          <a:p>
            <a:pPr marL="731520" lvl="1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interface that allows for the typing of the high level source code</a:t>
            </a:r>
          </a:p>
          <a:p>
            <a:pPr marL="731520" lvl="1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Typically performs syntax highlighting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400" baseline="0" dirty="0" smtClean="0"/>
              <a:t>The</a:t>
            </a:r>
            <a:r>
              <a:rPr lang="en-US" sz="2400" dirty="0" smtClean="0"/>
              <a:t> object</a:t>
            </a:r>
          </a:p>
          <a:p>
            <a:pPr marL="731520" lvl="1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400" dirty="0" smtClean="0"/>
              <a:t>Encapsulation of your written code into binary instructions. (</a:t>
            </a:r>
            <a:r>
              <a:rPr lang="en-US" sz="2400" b="1" dirty="0" smtClean="0"/>
              <a:t>Still not an executable though</a:t>
            </a:r>
            <a:r>
              <a:rPr lang="en-US" sz="2400" dirty="0" smtClean="0"/>
              <a:t>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400" baseline="0" dirty="0" smtClean="0"/>
              <a:t>The</a:t>
            </a:r>
            <a:r>
              <a:rPr lang="en-US" sz="2400" dirty="0" smtClean="0"/>
              <a:t> Linker</a:t>
            </a:r>
          </a:p>
          <a:p>
            <a:pPr marL="731520" lvl="1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Links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source files together into a single executable. </a:t>
            </a:r>
          </a:p>
          <a:p>
            <a:pPr marL="731520" lvl="1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400" dirty="0" smtClean="0"/>
              <a:t>Links or copies libraries into code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Executable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your final program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99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Syntax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905000"/>
          </a:xfrm>
        </p:spPr>
        <p:txBody>
          <a:bodyPr/>
          <a:lstStyle/>
          <a:p>
            <a:r>
              <a:rPr lang="en-US" dirty="0" smtClean="0"/>
              <a:t>An error in the use of the programming language which results in a failure to compile</a:t>
            </a:r>
          </a:p>
          <a:p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33528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someNum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4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5107126"/>
            <a:ext cx="7772400" cy="146199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someNum</a:t>
            </a:r>
            <a:r>
              <a:rPr lang="en-US" dirty="0" smtClean="0"/>
              <a:t> = 4 is a syntax error since a semicolon is missing. This will result in a failure to compile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75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Semantic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410814"/>
          </a:xfrm>
        </p:spPr>
        <p:txBody>
          <a:bodyPr/>
          <a:lstStyle/>
          <a:p>
            <a:r>
              <a:rPr lang="en-US" dirty="0" smtClean="0"/>
              <a:t>An error in the program’s logic which causes undesirable behavior at runtime</a:t>
            </a:r>
            <a:endParaRPr lang="en-US" dirty="0"/>
          </a:p>
          <a:p>
            <a:r>
              <a:rPr lang="en-US" dirty="0" smtClean="0"/>
              <a:t>Example (Calculating the area of a triangle):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2755627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 = 4;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 = 6;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area;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area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width * height * width;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4800600"/>
            <a:ext cx="7772400" cy="1905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 incorrect formula is used to calculate the area. This program will run but return incorrect results</a:t>
            </a:r>
          </a:p>
          <a:p>
            <a:endParaRPr lang="en-US" dirty="0"/>
          </a:p>
          <a:p>
            <a:r>
              <a:rPr lang="en-US" dirty="0" smtClean="0"/>
              <a:t>In general semantic errors are harder to detect and to 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72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Exploring </a:t>
            </a:r>
            <a:r>
              <a:rPr lang="en-US" dirty="0" err="1" smtClean="0"/>
              <a:t>cout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219200"/>
            <a:ext cx="8915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#include&lt;</a:t>
            </a:r>
            <a:r>
              <a:rPr lang="en-US" sz="2000" dirty="0" err="1"/>
              <a:t>iostream</a:t>
            </a:r>
            <a:r>
              <a:rPr lang="en-US" sz="2000" dirty="0"/>
              <a:t>&gt;</a:t>
            </a:r>
          </a:p>
          <a:p>
            <a:r>
              <a:rPr lang="en-US" sz="2000" dirty="0"/>
              <a:t>using namespace </a:t>
            </a:r>
            <a:r>
              <a:rPr lang="en-US" sz="2000" dirty="0" err="1"/>
              <a:t>std</a:t>
            </a:r>
            <a:r>
              <a:rPr lang="en-US" sz="2000" dirty="0" smtClean="0"/>
              <a:t>;</a:t>
            </a:r>
            <a:endParaRPr lang="en-US" sz="2000" dirty="0"/>
          </a:p>
          <a:p>
            <a:r>
              <a:rPr lang="en-US" sz="2000" dirty="0" err="1"/>
              <a:t>int</a:t>
            </a:r>
            <a:r>
              <a:rPr lang="en-US" sz="2000" dirty="0"/>
              <a:t> main()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// Acceptable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 &lt;&lt; </a:t>
            </a:r>
            <a:r>
              <a:rPr lang="en-US" sz="2000" dirty="0" smtClean="0"/>
              <a:t>“Hello </a:t>
            </a:r>
            <a:r>
              <a:rPr lang="en-US" sz="2000" dirty="0"/>
              <a:t>world</a:t>
            </a:r>
            <a:r>
              <a:rPr lang="en-US" sz="2000" dirty="0" smtClean="0"/>
              <a:t>!” </a:t>
            </a:r>
            <a:r>
              <a:rPr lang="en-US" sz="2000" dirty="0"/>
              <a:t>&lt;&lt; </a:t>
            </a:r>
            <a:r>
              <a:rPr lang="en-US" sz="2000" dirty="0" err="1"/>
              <a:t>endl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“1976 Fiat 124 Spider is the best car ever made.” &lt;&lt; 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 &lt;&lt; </a:t>
            </a:r>
            <a:r>
              <a:rPr lang="en-US" sz="2000" dirty="0" smtClean="0"/>
              <a:t>1976 &lt;&lt; “ Fiat </a:t>
            </a:r>
            <a:r>
              <a:rPr lang="en-US" sz="2000" dirty="0"/>
              <a:t>124 Spider is the best car ever made.” &lt;&lt; </a:t>
            </a:r>
            <a:r>
              <a:rPr lang="en-US" sz="2000" dirty="0" err="1"/>
              <a:t>endl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 &lt;&lt; </a:t>
            </a:r>
            <a:r>
              <a:rPr lang="en-US" sz="2000" dirty="0" smtClean="0"/>
              <a:t>“1976” &lt;&lt; “Fiat” &lt;&lt; 124 &lt;&lt; “Spider </a:t>
            </a:r>
            <a:r>
              <a:rPr lang="en-US" sz="2000" dirty="0"/>
              <a:t>is the best car ever made.” &lt;&lt; </a:t>
            </a:r>
            <a:r>
              <a:rPr lang="en-US" sz="2000" dirty="0" err="1"/>
              <a:t>endl</a:t>
            </a:r>
            <a:r>
              <a:rPr lang="en-US" sz="2000" dirty="0" smtClean="0"/>
              <a:t>;</a:t>
            </a:r>
            <a:endParaRPr lang="en-US" sz="2000" dirty="0"/>
          </a:p>
          <a:p>
            <a:r>
              <a:rPr lang="en-US" sz="2000" dirty="0"/>
              <a:t>	return 0;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471093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endl</a:t>
            </a:r>
            <a:r>
              <a:rPr lang="en-US" sz="2400" dirty="0" smtClean="0"/>
              <a:t>: creates new line</a:t>
            </a:r>
          </a:p>
          <a:p>
            <a:r>
              <a:rPr lang="en-US" sz="2400" dirty="0" smtClean="0"/>
              <a:t>Rule: When using </a:t>
            </a:r>
            <a:r>
              <a:rPr lang="en-US" sz="2400" dirty="0" err="1" smtClean="0"/>
              <a:t>cout</a:t>
            </a:r>
            <a:r>
              <a:rPr lang="en-US" sz="2400" dirty="0" smtClean="0"/>
              <a:t> each element must be separated by a &lt;&lt; (insertion operator)</a:t>
            </a:r>
          </a:p>
          <a:p>
            <a:r>
              <a:rPr lang="en-US" sz="2400" dirty="0" smtClean="0"/>
              <a:t>Rule: Each statement must end with a semicolon to mark its completion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516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Literal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fixed value in the source code</a:t>
            </a:r>
          </a:p>
          <a:p>
            <a:pPr lvl="1"/>
            <a:r>
              <a:rPr lang="en-US" dirty="0" smtClean="0"/>
              <a:t>Is always known at compile time</a:t>
            </a:r>
          </a:p>
          <a:p>
            <a:pPr lvl="1"/>
            <a:endParaRPr lang="en-US" dirty="0"/>
          </a:p>
          <a:p>
            <a:r>
              <a:rPr lang="en-US" dirty="0" smtClean="0"/>
              <a:t>Example of String Literal</a:t>
            </a:r>
          </a:p>
          <a:p>
            <a:pPr lvl="1"/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“here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 a string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literal”</a:t>
            </a:r>
          </a:p>
          <a:p>
            <a:pPr lvl="1"/>
            <a:endParaRPr lang="en-US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/>
              <a:t>Example of </a:t>
            </a:r>
            <a:r>
              <a:rPr lang="en-US" dirty="0" smtClean="0"/>
              <a:t>Number Literal</a:t>
            </a:r>
          </a:p>
          <a:p>
            <a:pPr lvl="1"/>
            <a:r>
              <a:rPr lang="en-US" dirty="0"/>
              <a:t>6</a:t>
            </a:r>
          </a:p>
          <a:p>
            <a:endParaRPr lang="en-US" dirty="0" smtClean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17923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Some Bad Examples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219200"/>
            <a:ext cx="8915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#include&lt;</a:t>
            </a:r>
            <a:r>
              <a:rPr lang="en-US" sz="2000" dirty="0" err="1"/>
              <a:t>iostream</a:t>
            </a:r>
            <a:r>
              <a:rPr lang="en-US" sz="2000" dirty="0"/>
              <a:t>&gt;</a:t>
            </a:r>
          </a:p>
          <a:p>
            <a:r>
              <a:rPr lang="en-US" sz="2000" dirty="0"/>
              <a:t>using namespace </a:t>
            </a:r>
            <a:r>
              <a:rPr lang="en-US" sz="2000" dirty="0" err="1"/>
              <a:t>std</a:t>
            </a:r>
            <a:r>
              <a:rPr lang="en-US" sz="2000" dirty="0" smtClean="0"/>
              <a:t>;</a:t>
            </a:r>
            <a:endParaRPr lang="en-US" sz="2000" dirty="0"/>
          </a:p>
          <a:p>
            <a:r>
              <a:rPr lang="en-US" sz="2000" dirty="0" err="1"/>
              <a:t>int</a:t>
            </a:r>
            <a:r>
              <a:rPr lang="en-US" sz="2000" dirty="0"/>
              <a:t> main()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// Unacceptable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en-US" sz="2000" dirty="0" smtClean="0"/>
              <a:t>// </a:t>
            </a:r>
            <a:r>
              <a:rPr lang="en-US" sz="2000" dirty="0" err="1" smtClean="0"/>
              <a:t>mising</a:t>
            </a:r>
            <a:r>
              <a:rPr lang="en-US" sz="2000" dirty="0" smtClean="0"/>
              <a:t> &lt;&lt; between 1976 and “Fiat</a:t>
            </a:r>
          </a:p>
          <a:p>
            <a:r>
              <a:rPr lang="en-US" sz="2000" dirty="0"/>
              <a:t>	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1976  “Fiat 124 Spider is the best car ever made.” &lt;&lt; 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	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// Fiat is not in quotes, this makes C++ believe Fiat is a variable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// All text must be contained in quotes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 &lt;&lt; </a:t>
            </a:r>
            <a:r>
              <a:rPr lang="en-US" sz="2000" dirty="0" smtClean="0"/>
              <a:t>1976 &lt;&lt; Fiat &lt;&lt; “ </a:t>
            </a:r>
            <a:r>
              <a:rPr lang="en-US" sz="2000" dirty="0"/>
              <a:t>124 Spider is the best car ever made.” &lt;&lt; </a:t>
            </a:r>
            <a:r>
              <a:rPr lang="en-US" sz="2000" dirty="0" err="1"/>
              <a:t>endl</a:t>
            </a:r>
            <a:r>
              <a:rPr lang="en-US" sz="2000" dirty="0" smtClean="0"/>
              <a:t>;</a:t>
            </a:r>
          </a:p>
          <a:p>
            <a:endParaRPr lang="en-US" sz="2000" dirty="0"/>
          </a:p>
          <a:p>
            <a:r>
              <a:rPr lang="en-US" sz="2000" dirty="0" smtClean="0"/>
              <a:t>	// Missing semicolon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 &lt;&lt; </a:t>
            </a:r>
            <a:r>
              <a:rPr lang="en-US" sz="2000" dirty="0" smtClean="0"/>
              <a:t>“1976” &lt;&lt; “Fiat” &lt;&lt; 124 &lt;&lt; “Spider </a:t>
            </a:r>
            <a:r>
              <a:rPr lang="en-US" sz="2000" dirty="0"/>
              <a:t>is the best car ever made.” &lt;&lt; </a:t>
            </a:r>
            <a:r>
              <a:rPr lang="en-US" sz="2000" dirty="0" err="1" smtClean="0"/>
              <a:t>endl</a:t>
            </a:r>
            <a:endParaRPr lang="en-US" sz="2000" dirty="0"/>
          </a:p>
          <a:p>
            <a:r>
              <a:rPr lang="en-US" sz="2000" dirty="0"/>
              <a:t>	return 0;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680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Pop Quiz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905000"/>
            <a:ext cx="8915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#include&lt;</a:t>
            </a:r>
            <a:r>
              <a:rPr lang="en-US" sz="2000" dirty="0" err="1"/>
              <a:t>iostream</a:t>
            </a:r>
            <a:r>
              <a:rPr lang="en-US" sz="2000" dirty="0"/>
              <a:t>&gt;</a:t>
            </a:r>
          </a:p>
          <a:p>
            <a:r>
              <a:rPr lang="en-US" sz="2000" dirty="0"/>
              <a:t>using namespace </a:t>
            </a:r>
            <a:r>
              <a:rPr lang="en-US" sz="2000" dirty="0" err="1"/>
              <a:t>std</a:t>
            </a:r>
            <a:r>
              <a:rPr lang="en-US" sz="2000" dirty="0" smtClean="0"/>
              <a:t>;</a:t>
            </a:r>
            <a:endParaRPr lang="en-US" sz="2000" dirty="0"/>
          </a:p>
          <a:p>
            <a:r>
              <a:rPr lang="en-US" sz="2000" dirty="0" err="1"/>
              <a:t>int</a:t>
            </a:r>
            <a:r>
              <a:rPr lang="en-US" sz="2000" dirty="0"/>
              <a:t> main()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/>
              <a:t>	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“My name is”;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“Luke Pierce”;</a:t>
            </a:r>
            <a:endParaRPr lang="en-US" sz="2000" dirty="0"/>
          </a:p>
          <a:p>
            <a:r>
              <a:rPr lang="en-US" sz="2000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1447800"/>
            <a:ext cx="58674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600" dirty="0" smtClean="0"/>
              <a:t>What does this display?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4611231"/>
            <a:ext cx="2667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My name </a:t>
            </a:r>
            <a:r>
              <a:rPr lang="en-US" sz="2000" dirty="0" err="1" smtClean="0"/>
              <a:t>isLuke</a:t>
            </a:r>
            <a:r>
              <a:rPr lang="en-US" sz="2000" dirty="0" smtClean="0"/>
              <a:t> Pierce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4154031"/>
            <a:ext cx="58674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600" dirty="0" smtClean="0"/>
              <a:t>Answer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758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dirty="0" smtClean="0"/>
              <a:t>Types of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7209" y="1530926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Data (Binary)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457200" y="2850572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Numerical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3657600" y="2850572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Text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6629400" y="2850572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Logical</a:t>
            </a:r>
            <a:endParaRPr lang="en-US" sz="2000" b="1" dirty="0"/>
          </a:p>
        </p:txBody>
      </p: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 flipH="1">
            <a:off x="1409700" y="2064326"/>
            <a:ext cx="3190009" cy="7862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7" idx="0"/>
          </p:cNvCxnSpPr>
          <p:nvPr/>
        </p:nvCxnSpPr>
        <p:spPr>
          <a:xfrm>
            <a:off x="4599709" y="2064326"/>
            <a:ext cx="10391" cy="7862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8" idx="0"/>
          </p:cNvCxnSpPr>
          <p:nvPr/>
        </p:nvCxnSpPr>
        <p:spPr>
          <a:xfrm>
            <a:off x="4599709" y="2064326"/>
            <a:ext cx="2982191" cy="7862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3917372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Character</a:t>
            </a:r>
            <a:endParaRPr lang="en-US" sz="2000" b="1" dirty="0"/>
          </a:p>
        </p:txBody>
      </p:sp>
      <p:sp>
        <p:nvSpPr>
          <p:cNvPr id="19" name="Rectangle 18"/>
          <p:cNvSpPr/>
          <p:nvPr/>
        </p:nvSpPr>
        <p:spPr>
          <a:xfrm>
            <a:off x="4343400" y="4907972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String</a:t>
            </a:r>
            <a:endParaRPr lang="en-US" sz="2000" b="1" dirty="0"/>
          </a:p>
        </p:txBody>
      </p:sp>
      <p:sp>
        <p:nvSpPr>
          <p:cNvPr id="20" name="Rectangle 19"/>
          <p:cNvSpPr/>
          <p:nvPr/>
        </p:nvSpPr>
        <p:spPr>
          <a:xfrm>
            <a:off x="7003473" y="3917372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Boolean</a:t>
            </a:r>
            <a:endParaRPr lang="en-US" sz="2000" b="1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3886200" y="3383972"/>
            <a:ext cx="0" cy="1790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9" idx="1"/>
          </p:cNvCxnSpPr>
          <p:nvPr/>
        </p:nvCxnSpPr>
        <p:spPr>
          <a:xfrm>
            <a:off x="3886200" y="5174672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8" idx="1"/>
          </p:cNvCxnSpPr>
          <p:nvPr/>
        </p:nvCxnSpPr>
        <p:spPr>
          <a:xfrm>
            <a:off x="3886200" y="4184072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endCxn id="20" idx="1"/>
          </p:cNvCxnSpPr>
          <p:nvPr/>
        </p:nvCxnSpPr>
        <p:spPr>
          <a:xfrm rot="16200000" flipH="1">
            <a:off x="6492587" y="3673185"/>
            <a:ext cx="800099" cy="22167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90600" y="3784021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Integer</a:t>
            </a:r>
            <a:endParaRPr lang="en-US" sz="2000" b="1" dirty="0"/>
          </a:p>
        </p:txBody>
      </p:sp>
      <p:sp>
        <p:nvSpPr>
          <p:cNvPr id="35" name="Rectangle 34"/>
          <p:cNvSpPr/>
          <p:nvPr/>
        </p:nvSpPr>
        <p:spPr>
          <a:xfrm>
            <a:off x="990600" y="4755572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Float</a:t>
            </a:r>
            <a:endParaRPr lang="en-US" sz="2000" b="1" dirty="0"/>
          </a:p>
        </p:txBody>
      </p:sp>
      <p:sp>
        <p:nvSpPr>
          <p:cNvPr id="36" name="Rectangle 35"/>
          <p:cNvSpPr/>
          <p:nvPr/>
        </p:nvSpPr>
        <p:spPr>
          <a:xfrm>
            <a:off x="1000125" y="5698547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Double</a:t>
            </a:r>
            <a:endParaRPr lang="en-US" sz="2000" b="1" dirty="0"/>
          </a:p>
        </p:txBody>
      </p:sp>
      <p:cxnSp>
        <p:nvCxnSpPr>
          <p:cNvPr id="38" name="Elbow Connector 37"/>
          <p:cNvCxnSpPr>
            <a:endCxn id="36" idx="1"/>
          </p:cNvCxnSpPr>
          <p:nvPr/>
        </p:nvCxnSpPr>
        <p:spPr>
          <a:xfrm rot="16200000" flipH="1">
            <a:off x="-492270" y="4472852"/>
            <a:ext cx="2581276" cy="40351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5" idx="1"/>
          </p:cNvCxnSpPr>
          <p:nvPr/>
        </p:nvCxnSpPr>
        <p:spPr>
          <a:xfrm>
            <a:off x="596610" y="5022272"/>
            <a:ext cx="3939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06135" y="4050721"/>
            <a:ext cx="3939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47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955" y="304800"/>
            <a:ext cx="7772400" cy="808038"/>
          </a:xfrm>
        </p:spPr>
        <p:txBody>
          <a:bodyPr/>
          <a:lstStyle/>
          <a:p>
            <a:r>
              <a:rPr lang="en-US" dirty="0" smtClean="0"/>
              <a:t>Example using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3237" y="1219200"/>
            <a:ext cx="8915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#include&lt;</a:t>
            </a:r>
            <a:r>
              <a:rPr lang="en-US" sz="2000" dirty="0" err="1"/>
              <a:t>iostream</a:t>
            </a:r>
            <a:r>
              <a:rPr lang="en-US" sz="2000" dirty="0"/>
              <a:t>&gt;</a:t>
            </a:r>
          </a:p>
          <a:p>
            <a:r>
              <a:rPr lang="en-US" sz="2000" dirty="0"/>
              <a:t>using namespace </a:t>
            </a:r>
            <a:r>
              <a:rPr lang="en-US" sz="2000" dirty="0" err="1"/>
              <a:t>std</a:t>
            </a:r>
            <a:r>
              <a:rPr lang="en-US" sz="2000" dirty="0" smtClean="0"/>
              <a:t>;</a:t>
            </a:r>
            <a:endParaRPr lang="en-US" sz="2000" dirty="0"/>
          </a:p>
          <a:p>
            <a:r>
              <a:rPr lang="en-US" sz="2000" dirty="0" err="1"/>
              <a:t>int</a:t>
            </a:r>
            <a:r>
              <a:rPr lang="en-US" sz="2000" dirty="0"/>
              <a:t> main()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year;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year = 1976;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cout</a:t>
            </a:r>
            <a:r>
              <a:rPr lang="en-US" sz="2000" dirty="0" smtClean="0"/>
              <a:t> </a:t>
            </a:r>
            <a:r>
              <a:rPr lang="en-US" sz="2000" dirty="0"/>
              <a:t>&lt;&lt; </a:t>
            </a:r>
            <a:r>
              <a:rPr lang="en-US" sz="2000" dirty="0" smtClean="0"/>
              <a:t>year &lt;&lt; “ Fiat ” </a:t>
            </a:r>
            <a:r>
              <a:rPr lang="en-US" sz="2000" dirty="0"/>
              <a:t>&lt;&lt; 124 &lt;&lt; </a:t>
            </a:r>
            <a:r>
              <a:rPr lang="en-US" sz="2000" dirty="0" smtClean="0"/>
              <a:t>“ Spider </a:t>
            </a:r>
            <a:r>
              <a:rPr lang="en-US" sz="2000" dirty="0"/>
              <a:t>is the best car ever made.” &lt;&lt; 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 &lt;&lt; </a:t>
            </a:r>
            <a:r>
              <a:rPr lang="en-US" sz="2000" dirty="0" smtClean="0"/>
              <a:t>“year” </a:t>
            </a:r>
            <a:r>
              <a:rPr lang="en-US" sz="2000" dirty="0"/>
              <a:t>&lt;&lt; “ Fiat ” &lt;&lt; 124 &lt;&lt; “ Spider is the best car ever made.” &lt;&lt; 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 smtClean="0"/>
              <a:t>	return 0;</a:t>
            </a:r>
            <a:endParaRPr lang="en-US" sz="2000" dirty="0"/>
          </a:p>
          <a:p>
            <a:r>
              <a:rPr lang="en-US" sz="2000" dirty="0"/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4343400"/>
            <a:ext cx="7848600" cy="21336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600" dirty="0" smtClean="0"/>
              <a:t>Displays: </a:t>
            </a:r>
          </a:p>
          <a:p>
            <a:pPr lvl="1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en-US" sz="2600" dirty="0" smtClean="0"/>
              <a:t>1976 Fiat 124 Spider is the best car ever made.</a:t>
            </a:r>
          </a:p>
          <a:p>
            <a:pPr lvl="1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en-US" sz="2600" dirty="0" smtClean="0"/>
              <a:t>year Fiat </a:t>
            </a:r>
            <a:r>
              <a:rPr lang="en-US" sz="2600" dirty="0"/>
              <a:t>124 Spider is the best car ever made</a:t>
            </a:r>
            <a:r>
              <a:rPr lang="en-US" sz="2600" dirty="0" smtClean="0"/>
              <a:t>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Notice by </a:t>
            </a:r>
            <a:r>
              <a:rPr lang="en-US" sz="2600" dirty="0" smtClean="0"/>
              <a:t>not surrounding year in quotes the contents of the variable is printed</a:t>
            </a: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Program: Console Output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53000" y="1579418"/>
            <a:ext cx="3886200" cy="284018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dirty="0" smtClean="0"/>
              <a:t>Output of the program is: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Hello World!</a:t>
            </a:r>
          </a:p>
          <a:p>
            <a:pPr marL="0" indent="0">
              <a:buFont typeface="Wingdings 2"/>
              <a:buNone/>
            </a:pPr>
            <a:endParaRPr lang="en-US" dirty="0" smtClean="0"/>
          </a:p>
          <a:p>
            <a:r>
              <a:rPr lang="en-US" dirty="0" err="1" smtClean="0"/>
              <a:t>cout</a:t>
            </a:r>
            <a:r>
              <a:rPr lang="en-US" dirty="0" smtClean="0"/>
              <a:t> (Console Out) allows the programmer to display something to the console</a:t>
            </a:r>
            <a:endParaRPr lang="en-US" dirty="0"/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752600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#include&lt;</a:t>
            </a:r>
            <a:r>
              <a:rPr lang="en-US" sz="2000" dirty="0" err="1"/>
              <a:t>iostream</a:t>
            </a:r>
            <a:r>
              <a:rPr lang="en-US" sz="2000" dirty="0"/>
              <a:t>&gt;</a:t>
            </a:r>
          </a:p>
          <a:p>
            <a:r>
              <a:rPr lang="en-US" sz="2000" dirty="0"/>
              <a:t>using namespace </a:t>
            </a:r>
            <a:r>
              <a:rPr lang="en-US" sz="2000" dirty="0" err="1"/>
              <a:t>std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 err="1"/>
              <a:t>int</a:t>
            </a:r>
            <a:r>
              <a:rPr lang="en-US" sz="2000" dirty="0"/>
              <a:t> main()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 &lt;&lt; "Hello world!" &lt;&lt; 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r>
              <a:rPr lang="en-US" sz="2000" dirty="0"/>
              <a:t>	return 0;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4572000"/>
            <a:ext cx="8305800" cy="192578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cout</a:t>
            </a:r>
            <a:r>
              <a:rPr lang="en-US" dirty="0" smtClean="0"/>
              <a:t> is a predefined class meaning a programmer has already taken the time to write code that interfaces with console.</a:t>
            </a:r>
          </a:p>
          <a:p>
            <a:r>
              <a:rPr lang="en-US" dirty="0" smtClean="0"/>
              <a:t>Importantly, we do not need to know how </a:t>
            </a:r>
            <a:r>
              <a:rPr lang="en-US" dirty="0" err="1" smtClean="0"/>
              <a:t>cout</a:t>
            </a:r>
            <a:r>
              <a:rPr lang="en-US" dirty="0" smtClean="0"/>
              <a:t> works, only how to use it.</a:t>
            </a:r>
            <a:endParaRPr lang="en-US" dirty="0"/>
          </a:p>
          <a:p>
            <a:pPr marL="0" indent="0">
              <a:buFont typeface="Wingdings 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7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955" y="304800"/>
            <a:ext cx="7772400" cy="808038"/>
          </a:xfrm>
        </p:spPr>
        <p:txBody>
          <a:bodyPr/>
          <a:lstStyle/>
          <a:p>
            <a:r>
              <a:rPr lang="en-US" dirty="0" smtClean="0"/>
              <a:t>Example using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3237" y="1219200"/>
            <a:ext cx="87283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#include&lt;</a:t>
            </a:r>
            <a:r>
              <a:rPr lang="en-US" sz="2000" dirty="0" err="1"/>
              <a:t>iostream</a:t>
            </a:r>
            <a:r>
              <a:rPr lang="en-US" sz="2000" dirty="0"/>
              <a:t>&gt;</a:t>
            </a:r>
          </a:p>
          <a:p>
            <a:r>
              <a:rPr lang="en-US" sz="2000" dirty="0"/>
              <a:t>using namespace </a:t>
            </a:r>
            <a:r>
              <a:rPr lang="en-US" sz="2000" dirty="0" err="1"/>
              <a:t>std</a:t>
            </a:r>
            <a:r>
              <a:rPr lang="en-US" sz="2000" dirty="0" smtClean="0"/>
              <a:t>;</a:t>
            </a:r>
            <a:endParaRPr lang="en-US" sz="2000" dirty="0"/>
          </a:p>
          <a:p>
            <a:r>
              <a:rPr lang="en-US" sz="2000" dirty="0" err="1"/>
              <a:t>int</a:t>
            </a:r>
            <a:r>
              <a:rPr lang="en-US" sz="2000" dirty="0"/>
              <a:t> main()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year;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year = 1976;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cout</a:t>
            </a:r>
            <a:r>
              <a:rPr lang="en-US" sz="2000" dirty="0" smtClean="0"/>
              <a:t> </a:t>
            </a:r>
            <a:r>
              <a:rPr lang="en-US" sz="2000" dirty="0"/>
              <a:t>&lt;&lt; </a:t>
            </a:r>
            <a:r>
              <a:rPr lang="en-US" sz="2000" dirty="0" smtClean="0"/>
              <a:t>year &lt;&lt; “ Fiat ” </a:t>
            </a:r>
            <a:r>
              <a:rPr lang="en-US" sz="2000" dirty="0"/>
              <a:t>&lt;&lt; 124 &lt;&lt; </a:t>
            </a:r>
            <a:r>
              <a:rPr lang="en-US" sz="2000" dirty="0" smtClean="0"/>
              <a:t>“ Spider </a:t>
            </a:r>
            <a:r>
              <a:rPr lang="en-US" sz="2000" dirty="0"/>
              <a:t>is the best car ever made.” &lt;&lt; 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  <a:endParaRPr lang="en-US" sz="2000" dirty="0"/>
          </a:p>
          <a:p>
            <a:r>
              <a:rPr lang="en-US" sz="2000" dirty="0" smtClean="0"/>
              <a:t>	return 0;</a:t>
            </a:r>
            <a:endParaRPr lang="en-US" sz="2000" dirty="0"/>
          </a:p>
          <a:p>
            <a:r>
              <a:rPr lang="en-US" sz="2000" dirty="0"/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4081522"/>
            <a:ext cx="8382000" cy="2395478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662940" marR="0" lvl="1" indent="-3429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Statement: </a:t>
            </a:r>
            <a:r>
              <a:rPr lang="en-US" sz="2400" dirty="0" err="1" smtClean="0"/>
              <a:t>int</a:t>
            </a:r>
            <a:r>
              <a:rPr lang="en-US" sz="2400" dirty="0" smtClean="0"/>
              <a:t> year;</a:t>
            </a:r>
          </a:p>
          <a:p>
            <a:pPr marL="1120140" lvl="2" indent="-342900">
              <a:spcBef>
                <a:spcPts val="37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400" noProof="0" dirty="0" smtClean="0"/>
              <a:t>Declares (creates) an integer variable whose name is year</a:t>
            </a:r>
          </a:p>
          <a:p>
            <a:pPr marL="1120140" lvl="2" indent="-342900">
              <a:spcBef>
                <a:spcPts val="37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400" noProof="0" dirty="0" smtClean="0"/>
              <a:t>The name of the variable only gives context to the programmer as to what the variable contains.</a:t>
            </a:r>
          </a:p>
          <a:p>
            <a:pPr marL="1120140" lvl="2" indent="-342900">
              <a:spcBef>
                <a:spcPts val="37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400" dirty="0" smtClean="0"/>
              <a:t>The name of the variable never sets the actual contents</a:t>
            </a:r>
          </a:p>
          <a:p>
            <a:pPr marL="1577340" lvl="3" indent="-342900">
              <a:spcBef>
                <a:spcPts val="37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400" noProof="0" dirty="0" smtClean="0"/>
              <a:t>Naming your variable one will not automatically set it to one</a:t>
            </a:r>
            <a:endParaRPr lang="en-US" sz="2400" noProof="0" dirty="0"/>
          </a:p>
        </p:txBody>
      </p:sp>
    </p:spTree>
    <p:extLst>
      <p:ext uri="{BB962C8B-B14F-4D97-AF65-F5344CB8AC3E}">
        <p14:creationId xmlns:p14="http://schemas.microsoft.com/office/powerpoint/2010/main" val="188113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955" y="304800"/>
            <a:ext cx="7772400" cy="808038"/>
          </a:xfrm>
        </p:spPr>
        <p:txBody>
          <a:bodyPr/>
          <a:lstStyle/>
          <a:p>
            <a:r>
              <a:rPr lang="en-US" dirty="0" smtClean="0"/>
              <a:t>Example using data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3237" y="1295400"/>
            <a:ext cx="8382000" cy="52578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662940" marR="0" lvl="1" indent="-3429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Statement: </a:t>
            </a:r>
            <a:r>
              <a:rPr lang="en-US" sz="2400" dirty="0" err="1" smtClean="0"/>
              <a:t>int</a:t>
            </a:r>
            <a:r>
              <a:rPr lang="en-US" sz="2400" dirty="0" smtClean="0"/>
              <a:t> year;</a:t>
            </a:r>
          </a:p>
          <a:p>
            <a:pPr marL="1120140" lvl="2" indent="-342900">
              <a:spcBef>
                <a:spcPts val="37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400" noProof="0" dirty="0" smtClean="0"/>
              <a:t>All variables must be declared before being used. </a:t>
            </a:r>
            <a:endParaRPr lang="en-US" sz="2400" dirty="0"/>
          </a:p>
          <a:p>
            <a:pPr marL="1120140" lvl="2" indent="-342900">
              <a:spcBef>
                <a:spcPts val="37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400" noProof="0" dirty="0" smtClean="0"/>
              <a:t>We will see why in a few slides</a:t>
            </a:r>
            <a:endParaRPr lang="en-US" sz="2400" dirty="0" smtClean="0"/>
          </a:p>
          <a:p>
            <a:pPr marL="1120140" lvl="2" indent="-342900">
              <a:spcBef>
                <a:spcPts val="37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400" noProof="0" dirty="0" smtClean="0"/>
              <a:t>Good Programming Practice  (GPP): </a:t>
            </a:r>
          </a:p>
          <a:p>
            <a:pPr marL="1577340" lvl="3" indent="-342900">
              <a:spcBef>
                <a:spcPts val="37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400" noProof="0" dirty="0" smtClean="0"/>
              <a:t>Variable names should always give context!!!</a:t>
            </a:r>
          </a:p>
          <a:p>
            <a:pPr marL="1120140" lvl="2" indent="-342900">
              <a:spcBef>
                <a:spcPts val="37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400" dirty="0" smtClean="0"/>
              <a:t>Variable Naming Rules</a:t>
            </a:r>
          </a:p>
          <a:p>
            <a:pPr marL="1577340" lvl="3" indent="-342900">
              <a:spcBef>
                <a:spcPts val="37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400" noProof="0" dirty="0" smtClean="0"/>
              <a:t>Can only consist of letters, numbers, underscores</a:t>
            </a:r>
          </a:p>
          <a:p>
            <a:pPr marL="1577340" lvl="3" indent="-342900">
              <a:spcBef>
                <a:spcPts val="37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400" dirty="0" smtClean="0"/>
              <a:t>May start with a underscore or letter but not a number</a:t>
            </a:r>
          </a:p>
          <a:p>
            <a:pPr marL="1120140" lvl="2" indent="-342900">
              <a:spcBef>
                <a:spcPts val="37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400" noProof="0" dirty="0" smtClean="0"/>
              <a:t>GPP</a:t>
            </a:r>
          </a:p>
          <a:p>
            <a:pPr marL="1577340" lvl="3" indent="-342900">
              <a:spcBef>
                <a:spcPts val="37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400" noProof="0" dirty="0" smtClean="0"/>
              <a:t>variable names should start with lowercase letter unless a constant</a:t>
            </a:r>
          </a:p>
          <a:p>
            <a:pPr marL="1577340" lvl="3" indent="-342900">
              <a:spcBef>
                <a:spcPts val="37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400" dirty="0" smtClean="0"/>
              <a:t>if a name contains multiple words each new word should be capitalized. </a:t>
            </a:r>
            <a:r>
              <a:rPr lang="en-US" sz="2400" dirty="0" err="1" smtClean="0"/>
              <a:t>I.e</a:t>
            </a:r>
            <a:r>
              <a:rPr lang="en-US" sz="2400" dirty="0" smtClean="0"/>
              <a:t>  </a:t>
            </a:r>
            <a:r>
              <a:rPr lang="en-US" sz="2400" dirty="0" err="1" smtClean="0"/>
              <a:t>bondInterest</a:t>
            </a:r>
            <a:r>
              <a:rPr lang="en-US" sz="2400" dirty="0"/>
              <a:t> </a:t>
            </a:r>
            <a:r>
              <a:rPr lang="en-US" sz="2400" dirty="0" smtClean="0"/>
              <a:t>instead of </a:t>
            </a:r>
            <a:r>
              <a:rPr lang="en-US" sz="2400" dirty="0" err="1" smtClean="0"/>
              <a:t>bondinterest</a:t>
            </a:r>
            <a:endParaRPr lang="en-US" sz="2400" noProof="0" dirty="0" smtClean="0"/>
          </a:p>
          <a:p>
            <a:pPr marL="1577340" lvl="3" indent="-342900">
              <a:spcBef>
                <a:spcPts val="37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  <a:defRPr/>
            </a:pPr>
            <a:endParaRPr lang="en-US" sz="2400" noProof="0" dirty="0" smtClean="0"/>
          </a:p>
        </p:txBody>
      </p:sp>
    </p:spTree>
    <p:extLst>
      <p:ext uri="{BB962C8B-B14F-4D97-AF65-F5344CB8AC3E}">
        <p14:creationId xmlns:p14="http://schemas.microsoft.com/office/powerpoint/2010/main" val="242017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81" y="313537"/>
            <a:ext cx="7772400" cy="1143000"/>
          </a:xfrm>
        </p:spPr>
        <p:txBody>
          <a:bodyPr/>
          <a:lstStyle/>
          <a:p>
            <a:r>
              <a:rPr lang="en-US" dirty="0" smtClean="0"/>
              <a:t>The Assignment Statement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456537"/>
            <a:ext cx="872836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Excluding Program Skeleton: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year;</a:t>
            </a:r>
          </a:p>
          <a:p>
            <a:r>
              <a:rPr lang="en-US" sz="2000" dirty="0" smtClean="0"/>
              <a:t>year = 1976;</a:t>
            </a:r>
          </a:p>
          <a:p>
            <a:r>
              <a:rPr lang="en-US" sz="2000" dirty="0" err="1" smtClean="0"/>
              <a:t>cout</a:t>
            </a:r>
            <a:r>
              <a:rPr lang="en-US" sz="2000" dirty="0" smtClean="0"/>
              <a:t> </a:t>
            </a:r>
            <a:r>
              <a:rPr lang="en-US" sz="2000" dirty="0"/>
              <a:t>&lt;&lt; </a:t>
            </a:r>
            <a:r>
              <a:rPr lang="en-US" sz="2000" dirty="0" smtClean="0"/>
              <a:t>year &lt;&lt; “ Fiat ” </a:t>
            </a:r>
            <a:r>
              <a:rPr lang="en-US" sz="2000" dirty="0"/>
              <a:t>&lt;&lt; 124 &lt;&lt; </a:t>
            </a:r>
            <a:r>
              <a:rPr lang="en-US" sz="2000" dirty="0" smtClean="0"/>
              <a:t>“ Spider </a:t>
            </a:r>
            <a:r>
              <a:rPr lang="en-US" sz="2000" dirty="0"/>
              <a:t>is the best car ever made.” &lt;&lt; 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7981" y="4255156"/>
            <a:ext cx="8382000" cy="56984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1" algn="ctr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tabLst/>
              <a:defRPr/>
            </a:pPr>
            <a:r>
              <a:rPr lang="en-US" sz="2800" b="1" dirty="0" smtClean="0"/>
              <a:t>year = 1976;</a:t>
            </a:r>
            <a:endParaRPr lang="en-US" sz="2800" b="1" noProof="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399" y="2802829"/>
            <a:ext cx="8728363" cy="56984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1" algn="ctr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tabLst/>
              <a:defRPr/>
            </a:pPr>
            <a:r>
              <a:rPr lang="en-US" sz="2400" noProof="0" dirty="0" smtClean="0"/>
              <a:t>Sets variable contents. The left operand is always set to the right operand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3315446"/>
            <a:ext cx="8382000" cy="56984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1" algn="ctr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tabLst/>
              <a:defRPr/>
            </a:pPr>
            <a:r>
              <a:rPr lang="en-US" sz="2400" b="1" noProof="0" dirty="0" smtClean="0"/>
              <a:t> Left Operand     Operator     Right Operand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048000" y="3733800"/>
            <a:ext cx="990600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334000" y="3733800"/>
            <a:ext cx="990600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800600" y="3733800"/>
            <a:ext cx="0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038600" y="4953000"/>
            <a:ext cx="1524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651163" y="5105400"/>
            <a:ext cx="8382000" cy="56984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1" algn="ctr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tabLst/>
              <a:defRPr/>
            </a:pPr>
            <a:r>
              <a:rPr lang="en-US" sz="2400" b="1" noProof="0" dirty="0" smtClean="0"/>
              <a:t>Assignment Direction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98763" y="5867400"/>
            <a:ext cx="8382000" cy="569847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320040" marR="0" lvl="1" algn="ctr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tabLst/>
              <a:defRPr/>
            </a:pPr>
            <a:r>
              <a:rPr lang="en-US" sz="2400" noProof="0" dirty="0" smtClean="0"/>
              <a:t>Therefore the left operand must always be a variable and never a constant</a:t>
            </a:r>
          </a:p>
        </p:txBody>
      </p:sp>
    </p:spTree>
    <p:extLst>
      <p:ext uri="{BB962C8B-B14F-4D97-AF65-F5344CB8AC3E}">
        <p14:creationId xmlns:p14="http://schemas.microsoft.com/office/powerpoint/2010/main" val="232658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581" y="313537"/>
            <a:ext cx="8555182" cy="829463"/>
          </a:xfrm>
        </p:spPr>
        <p:txBody>
          <a:bodyPr>
            <a:normAutofit/>
          </a:bodyPr>
          <a:lstStyle/>
          <a:p>
            <a:r>
              <a:rPr lang="en-US" dirty="0" smtClean="0"/>
              <a:t>Arithmetic Operators (Compute Area)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5581" y="1173423"/>
            <a:ext cx="872836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int</a:t>
            </a:r>
            <a:r>
              <a:rPr lang="en-US" sz="2000" dirty="0" smtClean="0"/>
              <a:t> area;</a:t>
            </a:r>
          </a:p>
          <a:p>
            <a:r>
              <a:rPr lang="en-US" sz="2000" dirty="0" smtClean="0"/>
              <a:t>area = 5 * 4;</a:t>
            </a:r>
          </a:p>
          <a:p>
            <a:r>
              <a:rPr lang="en-US" sz="2000" dirty="0" err="1" smtClean="0"/>
              <a:t>cout</a:t>
            </a:r>
            <a:r>
              <a:rPr lang="en-US" sz="2000" dirty="0" smtClean="0"/>
              <a:t> </a:t>
            </a:r>
            <a:r>
              <a:rPr lang="en-US" sz="2000" dirty="0"/>
              <a:t>&lt;&lt; </a:t>
            </a:r>
            <a:r>
              <a:rPr lang="en-US" sz="2000" dirty="0" smtClean="0"/>
              <a:t>“Area is: “ &lt;&lt; area &lt;&lt; 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25581" y="2362200"/>
            <a:ext cx="83820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62940" marR="0" lvl="1" indent="-3429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Statement: area = 5 * 4;</a:t>
            </a:r>
          </a:p>
          <a:p>
            <a:pPr marL="1120140" lvl="2" indent="-342900">
              <a:spcBef>
                <a:spcPts val="37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400" dirty="0" smtClean="0"/>
              <a:t>Arithmetic operators have a high precedence than the assignment and are therefore executed first</a:t>
            </a:r>
          </a:p>
          <a:p>
            <a:pPr marL="1577340" lvl="3" indent="-342900">
              <a:spcBef>
                <a:spcPts val="37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400" dirty="0" smtClean="0"/>
              <a:t>Step 1: compute 5 * 4 (20)</a:t>
            </a:r>
          </a:p>
          <a:p>
            <a:pPr marL="1577340" lvl="3" indent="-342900">
              <a:spcBef>
                <a:spcPts val="37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400" dirty="0" smtClean="0"/>
              <a:t>Step 2: assign 20 into area</a:t>
            </a:r>
          </a:p>
          <a:p>
            <a:pPr marL="1120140" lvl="2" indent="-342900">
              <a:spcBef>
                <a:spcPts val="37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400" dirty="0" smtClean="0"/>
              <a:t>Operators: -, +, /, *, %</a:t>
            </a:r>
          </a:p>
          <a:p>
            <a:pPr marL="1120140" lvl="2" indent="-342900">
              <a:spcBef>
                <a:spcPts val="37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400" dirty="0" smtClean="0"/>
              <a:t>Order of operations and parentheses work exactly as a calculator would</a:t>
            </a:r>
          </a:p>
          <a:p>
            <a:pPr marL="1120140" lvl="2" indent="-342900">
              <a:spcBef>
                <a:spcPts val="37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400" b="1" dirty="0" smtClean="0"/>
              <a:t>Implicit multiplication is illegal!!!!</a:t>
            </a:r>
          </a:p>
          <a:p>
            <a:pPr marL="1577340" lvl="3" indent="-342900">
              <a:spcBef>
                <a:spcPts val="37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400" b="1" dirty="0" smtClean="0"/>
              <a:t>area = 5(4) will not compile!!!</a:t>
            </a:r>
          </a:p>
        </p:txBody>
      </p:sp>
    </p:spTree>
    <p:extLst>
      <p:ext uri="{BB962C8B-B14F-4D97-AF65-F5344CB8AC3E}">
        <p14:creationId xmlns:p14="http://schemas.microsoft.com/office/powerpoint/2010/main" val="127225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581" y="313537"/>
            <a:ext cx="8555182" cy="829463"/>
          </a:xfrm>
        </p:spPr>
        <p:txBody>
          <a:bodyPr>
            <a:normAutofit/>
          </a:bodyPr>
          <a:lstStyle/>
          <a:p>
            <a:r>
              <a:rPr lang="en-US" dirty="0" smtClean="0"/>
              <a:t>Modulus Operator (%)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5581" y="1173423"/>
            <a:ext cx="872836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int</a:t>
            </a:r>
            <a:r>
              <a:rPr lang="en-US" sz="2000" dirty="0" smtClean="0"/>
              <a:t> remainder;</a:t>
            </a:r>
          </a:p>
          <a:p>
            <a:r>
              <a:rPr lang="en-US" sz="2000" dirty="0"/>
              <a:t>remainder </a:t>
            </a:r>
            <a:r>
              <a:rPr lang="en-US" sz="2000" dirty="0" smtClean="0"/>
              <a:t>= 15 % 8;</a:t>
            </a:r>
          </a:p>
          <a:p>
            <a:r>
              <a:rPr lang="en-US" sz="2000" dirty="0" err="1" smtClean="0"/>
              <a:t>cout</a:t>
            </a:r>
            <a:r>
              <a:rPr lang="en-US" sz="2000" dirty="0" smtClean="0"/>
              <a:t> </a:t>
            </a:r>
            <a:r>
              <a:rPr lang="en-US" sz="2000" dirty="0"/>
              <a:t>&lt;&lt; </a:t>
            </a:r>
            <a:r>
              <a:rPr lang="en-US" sz="2000" dirty="0" smtClean="0"/>
              <a:t>“Remainder of 15 / 8 is: “ &lt;&lt; </a:t>
            </a:r>
            <a:r>
              <a:rPr lang="en-US" sz="2000" dirty="0"/>
              <a:t>remainder </a:t>
            </a:r>
            <a:r>
              <a:rPr lang="en-US" sz="2000" dirty="0" smtClean="0"/>
              <a:t>&lt;&lt; 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25581" y="2362200"/>
            <a:ext cx="83820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62940" marR="0" lvl="1" indent="-3429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Statement: remainder = 15 % 8;</a:t>
            </a:r>
          </a:p>
          <a:p>
            <a:pPr marL="1120140" lvl="2" indent="-342900">
              <a:spcBef>
                <a:spcPts val="37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400" dirty="0" smtClean="0"/>
              <a:t>% computes the remainder (not percentage)</a:t>
            </a:r>
          </a:p>
          <a:p>
            <a:pPr marL="1577340" lvl="3" indent="-342900">
              <a:spcBef>
                <a:spcPts val="37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400" dirty="0" smtClean="0"/>
              <a:t>Therefore  7 is stored in remainder</a:t>
            </a:r>
          </a:p>
          <a:p>
            <a:pPr marL="1120140" lvl="2" indent="-342900">
              <a:spcBef>
                <a:spcPts val="37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400" dirty="0" smtClean="0"/>
              <a:t>Rules:</a:t>
            </a:r>
          </a:p>
          <a:p>
            <a:pPr marL="1577340" lvl="3" indent="-342900">
              <a:spcBef>
                <a:spcPts val="37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400" dirty="0" smtClean="0"/>
              <a:t>both the left and right operators must be an integer.  You cannot take a remainder of a non-whole number</a:t>
            </a:r>
          </a:p>
        </p:txBody>
      </p:sp>
    </p:spTree>
    <p:extLst>
      <p:ext uri="{BB962C8B-B14F-4D97-AF65-F5344CB8AC3E}">
        <p14:creationId xmlns:p14="http://schemas.microsoft.com/office/powerpoint/2010/main" val="15545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457200"/>
            <a:ext cx="7772400" cy="5562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Single Variable Declaration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y;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Multiple Variable Declaration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x, y;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457200"/>
            <a:ext cx="7772400" cy="5562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Single Variable Declaration with initialization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= 5;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= 2;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Multiple Variable Declaration with initialization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= 2, y = 4;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of Caution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3064371"/>
            <a:ext cx="7924800" cy="517030"/>
          </a:xfrm>
        </p:spPr>
        <p:txBody>
          <a:bodyPr/>
          <a:lstStyle/>
          <a:p>
            <a:r>
              <a:rPr lang="en-US" dirty="0" smtClean="0"/>
              <a:t>What is the displayed?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5637" y="1371600"/>
            <a:ext cx="689956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Consider the following:</a:t>
            </a:r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number;</a:t>
            </a:r>
          </a:p>
          <a:p>
            <a:r>
              <a:rPr lang="en-US" sz="2800" dirty="0" err="1" smtClean="0"/>
              <a:t>cout</a:t>
            </a:r>
            <a:r>
              <a:rPr lang="en-US" sz="2800" dirty="0" smtClean="0"/>
              <a:t> </a:t>
            </a:r>
            <a:r>
              <a:rPr lang="en-US" sz="2800" dirty="0"/>
              <a:t>&lt;&lt; </a:t>
            </a:r>
            <a:r>
              <a:rPr lang="en-US" sz="2800" dirty="0" smtClean="0"/>
              <a:t>“Number is: “ &lt;&lt; number &lt;&lt; </a:t>
            </a:r>
            <a:r>
              <a:rPr lang="en-US" sz="2800" dirty="0" err="1" smtClean="0"/>
              <a:t>endl</a:t>
            </a:r>
            <a:r>
              <a:rPr lang="en-US" sz="2800" dirty="0" smtClean="0"/>
              <a:t>;</a:t>
            </a:r>
            <a:endParaRPr lang="en-US" sz="2800" dirty="0"/>
          </a:p>
          <a:p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3957682"/>
            <a:ext cx="7924800" cy="267171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Cannot be determined. This is an example of an uninitialized variable. The contents is whatever has stored previously in that memory position.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Uninitialized variables can result in peculiar outputs.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The Compiler will typically give a warning.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50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581" y="313537"/>
            <a:ext cx="8555182" cy="8294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Chaining Operations and Using Variables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5581" y="1173423"/>
            <a:ext cx="872836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int</a:t>
            </a:r>
            <a:r>
              <a:rPr lang="en-US" sz="2000" dirty="0" smtClean="0"/>
              <a:t> width, height, length, volume;</a:t>
            </a:r>
          </a:p>
          <a:p>
            <a:r>
              <a:rPr lang="en-US" sz="2000" dirty="0" smtClean="0"/>
              <a:t>width = 20;</a:t>
            </a:r>
          </a:p>
          <a:p>
            <a:r>
              <a:rPr lang="en-US" sz="2000" dirty="0" smtClean="0"/>
              <a:t>height = 10;</a:t>
            </a:r>
          </a:p>
          <a:p>
            <a:r>
              <a:rPr lang="en-US" sz="2000" dirty="0" smtClean="0"/>
              <a:t>length = 15;</a:t>
            </a:r>
          </a:p>
          <a:p>
            <a:r>
              <a:rPr lang="en-US" sz="2000" dirty="0" smtClean="0"/>
              <a:t>volume = width * height * length;</a:t>
            </a:r>
          </a:p>
          <a:p>
            <a:r>
              <a:rPr lang="en-US" sz="2000" dirty="0" err="1" smtClean="0"/>
              <a:t>cout</a:t>
            </a:r>
            <a:r>
              <a:rPr lang="en-US" sz="2000" dirty="0" smtClean="0"/>
              <a:t> </a:t>
            </a:r>
            <a:r>
              <a:rPr lang="en-US" sz="2000" dirty="0"/>
              <a:t>&lt;&lt; </a:t>
            </a:r>
            <a:r>
              <a:rPr lang="en-US" sz="2000" dirty="0" smtClean="0"/>
              <a:t>“Volume of the Box: “ &lt;&lt; volume &lt;&lt; 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04800" y="3581400"/>
            <a:ext cx="8382000" cy="1524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62940" marR="0" lvl="1" indent="-3429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Just as a calculator you can perform multiple operations prior to storing the result</a:t>
            </a:r>
          </a:p>
          <a:p>
            <a:pPr marL="662940" marR="0" lvl="1" indent="-3429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Operations can be applied to constants as well as variable</a:t>
            </a:r>
          </a:p>
        </p:txBody>
      </p:sp>
    </p:spTree>
    <p:extLst>
      <p:ext uri="{BB962C8B-B14F-4D97-AF65-F5344CB8AC3E}">
        <p14:creationId xmlns:p14="http://schemas.microsoft.com/office/powerpoint/2010/main" val="15545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72400" cy="808038"/>
          </a:xfrm>
        </p:spPr>
        <p:txBody>
          <a:bodyPr/>
          <a:lstStyle/>
          <a:p>
            <a:r>
              <a:rPr lang="en-US" dirty="0" smtClean="0"/>
              <a:t>Integers and a word of caution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5637" y="1219200"/>
            <a:ext cx="872836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 smtClean="0"/>
              <a:t>triArea</a:t>
            </a:r>
            <a:r>
              <a:rPr lang="en-US" sz="2200" dirty="0" smtClean="0"/>
              <a:t>, height, width;</a:t>
            </a:r>
          </a:p>
          <a:p>
            <a:r>
              <a:rPr lang="en-US" sz="2200" dirty="0" smtClean="0"/>
              <a:t>width = 11;</a:t>
            </a:r>
          </a:p>
          <a:p>
            <a:r>
              <a:rPr lang="en-US" sz="2200" dirty="0" smtClean="0"/>
              <a:t>height = 1;</a:t>
            </a:r>
          </a:p>
          <a:p>
            <a:r>
              <a:rPr lang="en-US" sz="2200" dirty="0" err="1" smtClean="0"/>
              <a:t>triArea</a:t>
            </a:r>
            <a:r>
              <a:rPr lang="en-US" sz="2200" dirty="0" smtClean="0"/>
              <a:t>= width * height  * .5;</a:t>
            </a:r>
          </a:p>
          <a:p>
            <a:r>
              <a:rPr lang="en-US" sz="2200" dirty="0" err="1" smtClean="0"/>
              <a:t>cout</a:t>
            </a:r>
            <a:r>
              <a:rPr lang="en-US" sz="2200" dirty="0" smtClean="0"/>
              <a:t> </a:t>
            </a:r>
            <a:r>
              <a:rPr lang="en-US" sz="2200" dirty="0"/>
              <a:t>&lt;&lt; </a:t>
            </a:r>
            <a:r>
              <a:rPr lang="en-US" sz="2200" dirty="0" smtClean="0"/>
              <a:t>“Area of the Triangle is: “ &lt;&lt; </a:t>
            </a:r>
            <a:r>
              <a:rPr lang="en-US" sz="2200" dirty="0" err="1" smtClean="0"/>
              <a:t>triArea</a:t>
            </a:r>
            <a:r>
              <a:rPr lang="en-US" sz="2200" dirty="0" smtClean="0"/>
              <a:t>&lt;&lt; </a:t>
            </a:r>
            <a:r>
              <a:rPr lang="en-US" sz="2200" dirty="0" err="1" smtClean="0"/>
              <a:t>endl</a:t>
            </a:r>
            <a:r>
              <a:rPr lang="en-US" sz="2200" dirty="0" smtClean="0"/>
              <a:t>;</a:t>
            </a:r>
          </a:p>
          <a:p>
            <a:endParaRPr lang="en-US" sz="2200" dirty="0" smtClean="0"/>
          </a:p>
          <a:p>
            <a:r>
              <a:rPr lang="en-US" sz="2200" dirty="0" smtClean="0"/>
              <a:t>Displays:</a:t>
            </a:r>
          </a:p>
          <a:p>
            <a:r>
              <a:rPr lang="en-US" sz="2200" dirty="0" smtClean="0"/>
              <a:t>Area of the Triangle is: 5</a:t>
            </a:r>
            <a:endParaRPr lang="en-US" sz="2200" dirty="0"/>
          </a:p>
          <a:p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4114800"/>
            <a:ext cx="8382000" cy="22098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662940" marR="0" lvl="1" indent="-3429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The expected result would be 5.5 however an </a:t>
            </a:r>
            <a:r>
              <a:rPr lang="en-US" sz="2400" dirty="0" err="1" smtClean="0"/>
              <a:t>int</a:t>
            </a:r>
            <a:r>
              <a:rPr lang="en-US" sz="2400" dirty="0" smtClean="0"/>
              <a:t> (integer) is unable to store a non-whole number</a:t>
            </a:r>
          </a:p>
          <a:p>
            <a:pPr marL="662940" marR="0" lvl="1" indent="-3429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In the case where a non-whole number is stored into an </a:t>
            </a:r>
            <a:r>
              <a:rPr lang="en-US" sz="2400" dirty="0" err="1" smtClean="0"/>
              <a:t>int</a:t>
            </a:r>
            <a:r>
              <a:rPr lang="en-US" sz="2400" dirty="0" smtClean="0"/>
              <a:t>, the fraction is </a:t>
            </a:r>
            <a:r>
              <a:rPr lang="en-US" sz="2400" b="1" dirty="0" smtClean="0"/>
              <a:t>truncated </a:t>
            </a:r>
          </a:p>
          <a:p>
            <a:pPr marL="662940" marR="0" lvl="1" indent="-3429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For example: if I try to store the number 3.99 into an </a:t>
            </a:r>
            <a:r>
              <a:rPr lang="en-US" sz="2400" dirty="0" err="1" smtClean="0"/>
              <a:t>int</a:t>
            </a:r>
            <a:r>
              <a:rPr lang="en-US" sz="2400" dirty="0" smtClean="0"/>
              <a:t>, the number stored shall be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Program: Library and Main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53000" y="1579418"/>
            <a:ext cx="3886200" cy="27277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iostream</a:t>
            </a:r>
            <a:r>
              <a:rPr lang="en-US" dirty="0" smtClean="0"/>
              <a:t> is the library which contains the code for </a:t>
            </a:r>
            <a:r>
              <a:rPr lang="en-US" dirty="0" err="1" smtClean="0"/>
              <a:t>cout</a:t>
            </a:r>
            <a:endParaRPr lang="en-US" dirty="0"/>
          </a:p>
          <a:p>
            <a:r>
              <a:rPr lang="en-US" dirty="0" smtClean="0"/>
              <a:t>Library: a collection of completed defines, functions, and classes  to assist in a program.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752600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#include&lt;</a:t>
            </a:r>
            <a:r>
              <a:rPr lang="en-US" sz="2000" dirty="0" err="1"/>
              <a:t>iostream</a:t>
            </a:r>
            <a:r>
              <a:rPr lang="en-US" sz="2000" dirty="0"/>
              <a:t>&gt;</a:t>
            </a:r>
          </a:p>
          <a:p>
            <a:r>
              <a:rPr lang="en-US" sz="2000" dirty="0"/>
              <a:t>using namespace </a:t>
            </a:r>
            <a:r>
              <a:rPr lang="en-US" sz="2000" dirty="0" err="1"/>
              <a:t>std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 err="1"/>
              <a:t>int</a:t>
            </a:r>
            <a:r>
              <a:rPr lang="en-US" sz="2000" dirty="0"/>
              <a:t> main()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 &lt;&lt; "Hello world!" &lt;&lt; 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r>
              <a:rPr lang="en-US" sz="2000" dirty="0"/>
              <a:t>	return 0;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4800600"/>
            <a:ext cx="8305800" cy="1697182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int</a:t>
            </a:r>
            <a:r>
              <a:rPr lang="en-US" dirty="0" smtClean="0"/>
              <a:t> main() : this is a special function which defines the start of the program. </a:t>
            </a:r>
            <a:r>
              <a:rPr lang="en-US" b="1" dirty="0" smtClean="0"/>
              <a:t>All programs must have one, and only one main function.</a:t>
            </a:r>
          </a:p>
          <a:p>
            <a:r>
              <a:rPr lang="en-US" dirty="0" smtClean="0"/>
              <a:t>The first statement of the main is the first statement executed by the program. (With a lot of caveats and exceptions)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9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dirty="0" smtClean="0"/>
              <a:t>Floats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5637" y="1219200"/>
            <a:ext cx="8728363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float </a:t>
            </a:r>
            <a:r>
              <a:rPr lang="en-US" sz="2200" dirty="0" err="1" smtClean="0"/>
              <a:t>triArea</a:t>
            </a:r>
            <a:r>
              <a:rPr lang="en-US" sz="2200" dirty="0" smtClean="0"/>
              <a:t>;</a:t>
            </a:r>
          </a:p>
          <a:p>
            <a:r>
              <a:rPr lang="en-US" sz="2200" dirty="0" err="1" smtClean="0"/>
              <a:t>int</a:t>
            </a:r>
            <a:r>
              <a:rPr lang="en-US" sz="2200" dirty="0" smtClean="0"/>
              <a:t> height, width;</a:t>
            </a:r>
          </a:p>
          <a:p>
            <a:r>
              <a:rPr lang="en-US" sz="2200" dirty="0" smtClean="0"/>
              <a:t>width = 11;</a:t>
            </a:r>
          </a:p>
          <a:p>
            <a:r>
              <a:rPr lang="en-US" sz="2200" dirty="0" smtClean="0"/>
              <a:t>height = 1;</a:t>
            </a:r>
          </a:p>
          <a:p>
            <a:r>
              <a:rPr lang="en-US" sz="2200" dirty="0" err="1" smtClean="0"/>
              <a:t>triArea</a:t>
            </a:r>
            <a:r>
              <a:rPr lang="en-US" sz="2200" dirty="0" smtClean="0"/>
              <a:t>= width * height  * .5;</a:t>
            </a:r>
          </a:p>
          <a:p>
            <a:r>
              <a:rPr lang="en-US" sz="2200" dirty="0" err="1" smtClean="0"/>
              <a:t>cout</a:t>
            </a:r>
            <a:r>
              <a:rPr lang="en-US" sz="2200" dirty="0" smtClean="0"/>
              <a:t> </a:t>
            </a:r>
            <a:r>
              <a:rPr lang="en-US" sz="2200" dirty="0"/>
              <a:t>&lt;&lt; </a:t>
            </a:r>
            <a:r>
              <a:rPr lang="en-US" sz="2200" dirty="0" smtClean="0"/>
              <a:t>“Area of the Triangle is: “ &lt;&lt; </a:t>
            </a:r>
            <a:r>
              <a:rPr lang="en-US" sz="2200" dirty="0" err="1" smtClean="0"/>
              <a:t>triArea</a:t>
            </a:r>
            <a:r>
              <a:rPr lang="en-US" sz="2200" dirty="0" smtClean="0"/>
              <a:t>&lt;&lt; </a:t>
            </a:r>
            <a:r>
              <a:rPr lang="en-US" sz="2200" dirty="0" err="1" smtClean="0"/>
              <a:t>endl</a:t>
            </a:r>
            <a:r>
              <a:rPr lang="en-US" sz="2200" dirty="0" smtClean="0"/>
              <a:t>;</a:t>
            </a:r>
          </a:p>
          <a:p>
            <a:endParaRPr lang="en-US" sz="2200" dirty="0" smtClean="0"/>
          </a:p>
          <a:p>
            <a:r>
              <a:rPr lang="en-US" sz="2200" dirty="0" smtClean="0"/>
              <a:t>Displays:</a:t>
            </a:r>
          </a:p>
          <a:p>
            <a:r>
              <a:rPr lang="en-US" sz="2200" dirty="0" smtClean="0"/>
              <a:t>Area of the Triangle is: 5.5</a:t>
            </a:r>
            <a:endParaRPr lang="en-US" sz="2200" dirty="0"/>
          </a:p>
          <a:p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4267200"/>
            <a:ext cx="8382000" cy="23622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662940" marR="0" lvl="1" indent="-3429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Floats are capable of storing fractions of a number</a:t>
            </a:r>
          </a:p>
          <a:p>
            <a:pPr marL="662940" marR="0" lvl="1" indent="-3429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Floats have limited precision to typically around 6 decimal places</a:t>
            </a:r>
          </a:p>
          <a:p>
            <a:pPr marL="1120140" lvl="2" indent="-342900">
              <a:spcBef>
                <a:spcPts val="37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400" dirty="0" smtClean="0"/>
              <a:t>If you store 3.99 into a float it will be stored as 3.99</a:t>
            </a:r>
          </a:p>
          <a:p>
            <a:pPr marL="1120140" lvl="2" indent="-342900">
              <a:spcBef>
                <a:spcPts val="37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400" dirty="0" smtClean="0"/>
              <a:t>If you store 3.999999999999 into a float it will be rounded to 4</a:t>
            </a:r>
          </a:p>
          <a:p>
            <a:pPr marL="1120140" lvl="2" indent="-342900">
              <a:spcBef>
                <a:spcPts val="37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400" dirty="0" smtClean="0"/>
              <a:t>This is due to limitations in the instruction size, use double if precision is an issue</a:t>
            </a:r>
          </a:p>
        </p:txBody>
      </p:sp>
      <p:pic>
        <p:nvPicPr>
          <p:cNvPr id="1026" name="Picture 2" descr="http://upload.wikimedia.org/wikipedia/commons/thumb/4/4d/Float_mantissa_exponent.png/200px-Float_mantissa_expon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164" y="381000"/>
            <a:ext cx="41910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85855" y="2078182"/>
            <a:ext cx="417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how floats are stored in memory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If a float can store fractions why use integers at all?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133600"/>
            <a:ext cx="7772400" cy="3886200"/>
          </a:xfrm>
        </p:spPr>
        <p:txBody>
          <a:bodyPr/>
          <a:lstStyle/>
          <a:p>
            <a:r>
              <a:rPr lang="en-US" dirty="0" smtClean="0"/>
              <a:t>Most Important Reason – Speed</a:t>
            </a:r>
          </a:p>
          <a:p>
            <a:pPr lvl="1"/>
            <a:r>
              <a:rPr lang="en-US" dirty="0" smtClean="0"/>
              <a:t>Your CPU has hardware specific for integer operations (IU) and for floating point operations (FPU) in the Arithmetic Logic Unit (ALU)</a:t>
            </a:r>
          </a:p>
          <a:p>
            <a:pPr lvl="1"/>
            <a:r>
              <a:rPr lang="en-US" dirty="0" smtClean="0"/>
              <a:t>Integer operations require significantly less clock cycles</a:t>
            </a:r>
          </a:p>
          <a:p>
            <a:pPr lvl="1"/>
            <a:r>
              <a:rPr lang="en-US" dirty="0" smtClean="0"/>
              <a:t>Most architectures include more IUs than FPUs</a:t>
            </a:r>
          </a:p>
          <a:p>
            <a:pPr lvl="2"/>
            <a:r>
              <a:rPr lang="en-US" dirty="0" smtClean="0"/>
              <a:t>This means more integers can be processed at once </a:t>
            </a:r>
            <a:r>
              <a:rPr lang="en-US" dirty="0" err="1" smtClean="0"/>
              <a:t>vs</a:t>
            </a:r>
            <a:r>
              <a:rPr lang="en-US" dirty="0" smtClean="0"/>
              <a:t> floats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Bottom Line: Anytime a fraction is not required, use an Integer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dirty="0" smtClean="0"/>
              <a:t>Chars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5637" y="1219200"/>
            <a:ext cx="872836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char first, second, third, fourth;</a:t>
            </a:r>
          </a:p>
          <a:p>
            <a:r>
              <a:rPr lang="en-US" sz="2200" dirty="0" smtClean="0"/>
              <a:t>first = ‘L’;</a:t>
            </a:r>
          </a:p>
          <a:p>
            <a:r>
              <a:rPr lang="en-US" sz="2200" dirty="0" smtClean="0"/>
              <a:t>second = ‘u’;</a:t>
            </a:r>
          </a:p>
          <a:p>
            <a:r>
              <a:rPr lang="en-US" sz="2200" dirty="0" smtClean="0"/>
              <a:t>third = ‘k’;</a:t>
            </a:r>
          </a:p>
          <a:p>
            <a:r>
              <a:rPr lang="en-US" sz="2200" dirty="0" smtClean="0"/>
              <a:t>fourth = ‘e’;</a:t>
            </a:r>
          </a:p>
          <a:p>
            <a:r>
              <a:rPr lang="en-US" sz="2200" dirty="0" err="1" smtClean="0"/>
              <a:t>cout</a:t>
            </a:r>
            <a:r>
              <a:rPr lang="en-US" sz="2200" dirty="0" smtClean="0"/>
              <a:t> &lt;&lt; first &lt;&lt; second &lt;&lt; third &lt;&lt; fourth &lt;&lt; </a:t>
            </a:r>
            <a:r>
              <a:rPr lang="en-US" sz="2200" dirty="0" err="1" smtClean="0"/>
              <a:t>endl</a:t>
            </a:r>
            <a:r>
              <a:rPr lang="en-US" sz="2200" dirty="0" smtClean="0"/>
              <a:t>;</a:t>
            </a:r>
          </a:p>
          <a:p>
            <a:r>
              <a:rPr lang="en-US" sz="2200" dirty="0" smtClean="0"/>
              <a:t>Displays:</a:t>
            </a:r>
          </a:p>
          <a:p>
            <a:r>
              <a:rPr lang="en-US" sz="2200" dirty="0" smtClean="0"/>
              <a:t>Luke</a:t>
            </a:r>
            <a:endParaRPr lang="en-US" sz="2200" dirty="0"/>
          </a:p>
          <a:p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3962400"/>
            <a:ext cx="8382000" cy="2667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62940" marR="0" lvl="1" indent="-3429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A char can store a </a:t>
            </a:r>
            <a:r>
              <a:rPr lang="en-US" sz="2400" b="1" dirty="0" smtClean="0"/>
              <a:t>single</a:t>
            </a:r>
            <a:r>
              <a:rPr lang="en-US" sz="2400" dirty="0" smtClean="0"/>
              <a:t> letter</a:t>
            </a:r>
          </a:p>
          <a:p>
            <a:pPr marL="662940" marR="0" lvl="1" indent="-3429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Keep in mind if you name a char </a:t>
            </a:r>
            <a:r>
              <a:rPr lang="en-US" sz="2400" i="1" dirty="0" smtClean="0"/>
              <a:t>a </a:t>
            </a:r>
            <a:r>
              <a:rPr lang="en-US" sz="2400" dirty="0" smtClean="0"/>
              <a:t>the variable will not automatically contain an </a:t>
            </a:r>
            <a:r>
              <a:rPr lang="en-US" sz="2400" i="1" dirty="0" smtClean="0"/>
              <a:t>a</a:t>
            </a:r>
            <a:endParaRPr lang="en-US" sz="2400" dirty="0" smtClean="0"/>
          </a:p>
          <a:p>
            <a:pPr marL="662940" marR="0" lvl="1" indent="-3429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To refer to a constant character place a character between a set of apostrophes </a:t>
            </a:r>
          </a:p>
          <a:p>
            <a:pPr marL="662940" marR="0" lvl="1" indent="-3429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Interestingly: a char is nothing more than an integer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2400"/>
            <a:ext cx="7772400" cy="1143000"/>
          </a:xfrm>
        </p:spPr>
        <p:txBody>
          <a:bodyPr/>
          <a:lstStyle/>
          <a:p>
            <a:r>
              <a:rPr lang="en-US" dirty="0" err="1" smtClean="0"/>
              <a:t>Ascii</a:t>
            </a:r>
            <a:r>
              <a:rPr lang="en-US" dirty="0" smtClean="0"/>
              <a:t> Chart</a:t>
            </a:r>
            <a:endParaRPr lang="en-US" dirty="0"/>
          </a:p>
        </p:txBody>
      </p:sp>
      <p:pic>
        <p:nvPicPr>
          <p:cNvPr id="14338" name="Picture 2" descr="Ascii Tab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90600"/>
            <a:ext cx="8038475" cy="5486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dirty="0" smtClean="0"/>
              <a:t>Char Pitfalls – </a:t>
            </a:r>
            <a:r>
              <a:rPr lang="en-US" dirty="0" err="1" smtClean="0"/>
              <a:t>MultiChar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5637" y="1219200"/>
            <a:ext cx="8042563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char name;</a:t>
            </a:r>
          </a:p>
          <a:p>
            <a:r>
              <a:rPr lang="en-US" sz="2200" dirty="0" smtClean="0"/>
              <a:t>name= ‘Luke’;</a:t>
            </a:r>
          </a:p>
          <a:p>
            <a:r>
              <a:rPr lang="en-US" sz="2200" dirty="0" err="1" smtClean="0"/>
              <a:t>cout</a:t>
            </a:r>
            <a:r>
              <a:rPr lang="en-US" sz="2200" dirty="0" smtClean="0"/>
              <a:t> &lt;&lt; name &lt;&lt; </a:t>
            </a:r>
            <a:r>
              <a:rPr lang="en-US" sz="2200" dirty="0" err="1" smtClean="0"/>
              <a:t>endl</a:t>
            </a:r>
            <a:r>
              <a:rPr lang="en-US" sz="2200" dirty="0" smtClean="0"/>
              <a:t>;</a:t>
            </a:r>
          </a:p>
          <a:p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2819400"/>
            <a:ext cx="8382000" cy="2667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62940" marR="0" lvl="1" indent="-3429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en-US" sz="2800" dirty="0" smtClean="0"/>
              <a:t>As tempting as the above maybe, it will not compile</a:t>
            </a:r>
          </a:p>
          <a:p>
            <a:pPr marL="662940" marR="0" lvl="1" indent="-3429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en-US" sz="2800" dirty="0" smtClean="0"/>
              <a:t>A char can only take a single character</a:t>
            </a:r>
          </a:p>
          <a:p>
            <a:pPr marL="662940" marR="0" lvl="1" indent="-3429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en-US" sz="2800" dirty="0" smtClean="0"/>
              <a:t>Thus why it is called char and not chars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dirty="0" smtClean="0"/>
              <a:t>Char Pitfalls – Special Characters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5637" y="1219200"/>
            <a:ext cx="3699163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char </a:t>
            </a:r>
            <a:r>
              <a:rPr lang="en-US" sz="2200" dirty="0" err="1" smtClean="0"/>
              <a:t>apstrph</a:t>
            </a:r>
            <a:r>
              <a:rPr lang="en-US" sz="2200" dirty="0" smtClean="0"/>
              <a:t>;</a:t>
            </a:r>
          </a:p>
          <a:p>
            <a:r>
              <a:rPr lang="en-US" sz="2200" dirty="0" err="1" smtClean="0"/>
              <a:t>apstrph</a:t>
            </a:r>
            <a:r>
              <a:rPr lang="en-US" sz="2200" dirty="0" smtClean="0"/>
              <a:t> = '‘’;</a:t>
            </a:r>
          </a:p>
          <a:p>
            <a:r>
              <a:rPr lang="en-US" sz="2200" dirty="0" err="1" smtClean="0"/>
              <a:t>cout</a:t>
            </a:r>
            <a:r>
              <a:rPr lang="en-US" sz="2200" dirty="0" smtClean="0"/>
              <a:t> &lt;&lt; </a:t>
            </a:r>
            <a:r>
              <a:rPr lang="en-US" sz="2200" dirty="0" err="1" smtClean="0"/>
              <a:t>apstrph</a:t>
            </a:r>
            <a:r>
              <a:rPr lang="en-US" sz="2200" dirty="0" smtClean="0"/>
              <a:t> &lt;&lt; </a:t>
            </a:r>
            <a:r>
              <a:rPr lang="en-US" sz="2200" dirty="0" err="1" smtClean="0"/>
              <a:t>endl</a:t>
            </a:r>
            <a:r>
              <a:rPr lang="en-US" sz="2200" dirty="0" smtClean="0"/>
              <a:t>;</a:t>
            </a:r>
          </a:p>
          <a:p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2819400"/>
            <a:ext cx="8382000" cy="3657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62940" marR="0" lvl="1" indent="-3429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en-US" sz="2800" dirty="0" smtClean="0"/>
              <a:t>What if I want to print a apostrophe?</a:t>
            </a:r>
          </a:p>
          <a:p>
            <a:pPr marL="1120140" lvl="2" indent="-342900">
              <a:spcBef>
                <a:spcPts val="37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800" dirty="0" smtClean="0"/>
              <a:t>The left will </a:t>
            </a:r>
            <a:r>
              <a:rPr lang="en-US" sz="2800" b="1" dirty="0" smtClean="0"/>
              <a:t>not</a:t>
            </a:r>
            <a:r>
              <a:rPr lang="en-US" sz="2800" dirty="0" smtClean="0"/>
              <a:t> compile, the compiler will read the first two apostrophes as a closed set, and the third as an open apostrophe generating a compiler error</a:t>
            </a:r>
          </a:p>
          <a:p>
            <a:pPr marL="1120140" lvl="2" indent="-342900">
              <a:spcBef>
                <a:spcPts val="37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800" dirty="0" smtClean="0"/>
              <a:t>For corner cases we must use the escape character (\) shown on the right</a:t>
            </a:r>
          </a:p>
          <a:p>
            <a:pPr marL="662940" lvl="1" indent="-342900">
              <a:spcBef>
                <a:spcPts val="370"/>
              </a:spcBef>
              <a:buClr>
                <a:schemeClr val="accent2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800" dirty="0" smtClean="0"/>
              <a:t>The escape character can print many special characters listed on page 85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1143000"/>
            <a:ext cx="3810000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char </a:t>
            </a:r>
            <a:r>
              <a:rPr lang="en-US" sz="2200" dirty="0" err="1" smtClean="0"/>
              <a:t>apstrph</a:t>
            </a:r>
            <a:r>
              <a:rPr lang="en-US" sz="2200" dirty="0" smtClean="0"/>
              <a:t>;</a:t>
            </a:r>
          </a:p>
          <a:p>
            <a:r>
              <a:rPr lang="en-US" sz="2200" dirty="0" err="1" smtClean="0"/>
              <a:t>apstrph</a:t>
            </a:r>
            <a:r>
              <a:rPr lang="en-US" sz="2200" dirty="0" smtClean="0"/>
              <a:t> = ‘\‘’;</a:t>
            </a:r>
          </a:p>
          <a:p>
            <a:r>
              <a:rPr lang="en-US" sz="2200" dirty="0" err="1" smtClean="0"/>
              <a:t>cout</a:t>
            </a:r>
            <a:r>
              <a:rPr lang="en-US" sz="2200" dirty="0" smtClean="0"/>
              <a:t> &lt;&lt; </a:t>
            </a:r>
            <a:r>
              <a:rPr lang="en-US" sz="2200" dirty="0" err="1" smtClean="0"/>
              <a:t>apstrph</a:t>
            </a:r>
            <a:r>
              <a:rPr lang="en-US" sz="2200" dirty="0" smtClean="0"/>
              <a:t> &lt;&lt; </a:t>
            </a:r>
            <a:r>
              <a:rPr lang="en-US" sz="2200" dirty="0" err="1" smtClean="0"/>
              <a:t>endl</a:t>
            </a:r>
            <a:r>
              <a:rPr lang="en-US" sz="2200" dirty="0" smtClean="0"/>
              <a:t>;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810000"/>
            <a:ext cx="7772400" cy="2209800"/>
          </a:xfrm>
        </p:spPr>
        <p:txBody>
          <a:bodyPr/>
          <a:lstStyle/>
          <a:p>
            <a:r>
              <a:rPr lang="en-US" dirty="0" smtClean="0"/>
              <a:t>Allow for a series of characters</a:t>
            </a:r>
          </a:p>
          <a:p>
            <a:r>
              <a:rPr lang="en-US" dirty="0" smtClean="0"/>
              <a:t>NOT a primitive data type</a:t>
            </a:r>
          </a:p>
          <a:p>
            <a:r>
              <a:rPr lang="en-US" dirty="0" smtClean="0"/>
              <a:t>String literal must be surrounding by quotations</a:t>
            </a:r>
          </a:p>
          <a:p>
            <a:r>
              <a:rPr lang="en-US" dirty="0" smtClean="0"/>
              <a:t>Can contain multiple words and lines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1" y="1444308"/>
            <a:ext cx="48006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string name;</a:t>
            </a:r>
          </a:p>
          <a:p>
            <a:r>
              <a:rPr lang="en-US" sz="2200" dirty="0" smtClean="0"/>
              <a:t>name= “Mr. Rasputin”;</a:t>
            </a:r>
          </a:p>
          <a:p>
            <a:r>
              <a:rPr lang="en-US" sz="2200" dirty="0" err="1" smtClean="0"/>
              <a:t>cout</a:t>
            </a:r>
            <a:r>
              <a:rPr lang="en-US" sz="2200" dirty="0" smtClean="0"/>
              <a:t> &lt;&lt; name &lt;&lt; </a:t>
            </a:r>
            <a:r>
              <a:rPr lang="en-US" sz="2200" dirty="0" err="1" smtClean="0"/>
              <a:t>endl</a:t>
            </a:r>
            <a:r>
              <a:rPr lang="en-US" sz="2200" dirty="0" smtClean="0"/>
              <a:t>;</a:t>
            </a:r>
          </a:p>
          <a:p>
            <a:endParaRPr lang="en-US" sz="2200" dirty="0"/>
          </a:p>
          <a:p>
            <a:r>
              <a:rPr lang="en-US" sz="2200" dirty="0"/>
              <a:t>Prints </a:t>
            </a:r>
            <a:r>
              <a:rPr lang="en-US" sz="2200" i="1" dirty="0"/>
              <a:t>Mr. Rasputin </a:t>
            </a:r>
            <a:r>
              <a:rPr lang="en-US" sz="2200" dirty="0"/>
              <a:t>to </a:t>
            </a:r>
            <a:r>
              <a:rPr lang="en-US" sz="2200" dirty="0" smtClean="0"/>
              <a:t>the console</a:t>
            </a:r>
            <a:endParaRPr lang="en-US" sz="2200" i="1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9319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Simplest </a:t>
            </a:r>
            <a:r>
              <a:rPr lang="en-US" dirty="0" err="1" smtClean="0"/>
              <a:t>datatype</a:t>
            </a:r>
            <a:r>
              <a:rPr lang="en-US" dirty="0" smtClean="0"/>
              <a:t>: can only be true (not zero) or false (0)</a:t>
            </a:r>
          </a:p>
          <a:p>
            <a:pPr>
              <a:buNone/>
            </a:pPr>
            <a:r>
              <a:rPr lang="en-US" dirty="0" smtClean="0"/>
              <a:t>Examples</a:t>
            </a:r>
          </a:p>
          <a:p>
            <a:pPr>
              <a:buNone/>
            </a:pPr>
            <a:r>
              <a:rPr lang="en-US" dirty="0" err="1" smtClean="0"/>
              <a:t>bool</a:t>
            </a:r>
            <a:r>
              <a:rPr lang="en-US" dirty="0" smtClean="0"/>
              <a:t> t1, t2, t3, f1, f2;</a:t>
            </a:r>
          </a:p>
          <a:p>
            <a:pPr>
              <a:buNone/>
            </a:pPr>
            <a:r>
              <a:rPr lang="en-US" dirty="0" smtClean="0"/>
              <a:t>t1 = 5;  // Will be true</a:t>
            </a:r>
          </a:p>
          <a:p>
            <a:pPr>
              <a:buNone/>
            </a:pPr>
            <a:r>
              <a:rPr lang="en-US" dirty="0" smtClean="0"/>
              <a:t>t2 = true; // Will be true</a:t>
            </a:r>
          </a:p>
          <a:p>
            <a:pPr>
              <a:buNone/>
            </a:pPr>
            <a:r>
              <a:rPr lang="en-US" dirty="0" smtClean="0"/>
              <a:t>t3 = -1; // Will be true</a:t>
            </a:r>
          </a:p>
          <a:p>
            <a:pPr>
              <a:buNone/>
            </a:pPr>
            <a:r>
              <a:rPr lang="en-US" dirty="0" smtClean="0"/>
              <a:t>f1 = 0; // Will be false</a:t>
            </a:r>
          </a:p>
          <a:p>
            <a:pPr>
              <a:buNone/>
            </a:pPr>
            <a:r>
              <a:rPr lang="en-US" dirty="0" smtClean="0"/>
              <a:t>f2 = false // Will be false</a:t>
            </a:r>
          </a:p>
          <a:p>
            <a:r>
              <a:rPr lang="en-US" dirty="0" smtClean="0"/>
              <a:t>Booleans are represented in memory as a whole byte because modern computers do not have bit addressable memory, rather byte addressable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990600" y="1828800"/>
          <a:ext cx="7772400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895600"/>
                <a:gridCol w="3657600"/>
              </a:tblGrid>
              <a:tr h="75692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Range (32-bit</a:t>
                      </a:r>
                      <a:r>
                        <a:rPr lang="en-US" baseline="0" dirty="0" smtClean="0"/>
                        <a:t> System)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7569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2147483648 to 2147483647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r>
                        <a:rPr lang="en-US" baseline="0" dirty="0" smtClean="0"/>
                        <a:t> whole numbers both positive and negative</a:t>
                      </a:r>
                      <a:endParaRPr lang="en-US" dirty="0"/>
                    </a:p>
                  </a:txBody>
                  <a:tcPr/>
                </a:tc>
              </a:tr>
              <a:tr h="756920"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+/- 3.4e +/- 38 (~7 digits)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Floating point numbers. Any</a:t>
                      </a:r>
                      <a:r>
                        <a:rPr lang="en-US" baseline="0" dirty="0" smtClean="0"/>
                        <a:t> real number.</a:t>
                      </a:r>
                      <a:endParaRPr lang="en-US" dirty="0"/>
                    </a:p>
                  </a:txBody>
                  <a:tcPr/>
                </a:tc>
              </a:tr>
              <a:tr h="75692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+/- 1.7e +/- 308 (~15 digits)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Floating point number with twice the precision as float</a:t>
                      </a:r>
                      <a:endParaRPr lang="en-US" dirty="0"/>
                    </a:p>
                  </a:txBody>
                  <a:tcPr/>
                </a:tc>
              </a:tr>
              <a:tr h="756920"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-128 to 127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Each</a:t>
                      </a:r>
                      <a:r>
                        <a:rPr lang="en-US" baseline="0" dirty="0" smtClean="0"/>
                        <a:t> number corresponds to a symbol. The decoding follows an </a:t>
                      </a:r>
                      <a:r>
                        <a:rPr lang="en-US" baseline="0" dirty="0" err="1" smtClean="0"/>
                        <a:t>ascii</a:t>
                      </a:r>
                      <a:r>
                        <a:rPr lang="en-US" baseline="0" dirty="0" smtClean="0"/>
                        <a:t> chart.</a:t>
                      </a:r>
                      <a:endParaRPr lang="en-US" dirty="0"/>
                    </a:p>
                  </a:txBody>
                  <a:tcPr/>
                </a:tc>
              </a:tr>
              <a:tr h="7569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r>
                        <a:rPr lang="en-US" baseline="0" dirty="0" smtClean="0"/>
                        <a:t> to 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only take the value true or 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Lunacy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667000"/>
            <a:ext cx="7772400" cy="533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What will the answer be?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1447800"/>
            <a:ext cx="3699163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float answer;</a:t>
            </a:r>
          </a:p>
          <a:p>
            <a:r>
              <a:rPr lang="en-US" sz="2200" dirty="0" smtClean="0"/>
              <a:t>answer = 5 / 2;</a:t>
            </a:r>
          </a:p>
          <a:p>
            <a:r>
              <a:rPr lang="en-US" sz="2200" dirty="0" err="1" smtClean="0"/>
              <a:t>cout</a:t>
            </a:r>
            <a:r>
              <a:rPr lang="en-US" sz="2200" dirty="0" smtClean="0"/>
              <a:t> &lt;&lt; answer &lt;&lt; </a:t>
            </a:r>
            <a:r>
              <a:rPr lang="en-US" sz="2200" dirty="0" err="1" smtClean="0"/>
              <a:t>endl</a:t>
            </a:r>
            <a:r>
              <a:rPr lang="en-US" sz="2200" dirty="0" smtClean="0"/>
              <a:t>;</a:t>
            </a:r>
          </a:p>
          <a:p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66800" y="3276600"/>
            <a:ext cx="77724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600" dirty="0" smtClean="0"/>
              <a:t>2.0                                Huh?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3810000"/>
            <a:ext cx="7772400" cy="25908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above is an example of quirk in C++ programming called integer division</a:t>
            </a:r>
          </a:p>
          <a:p>
            <a:pPr marL="731520" lvl="1" indent="-274320">
              <a:spcBef>
                <a:spcPts val="58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2600" dirty="0" smtClean="0"/>
              <a:t>When dividing, if both the left and right operands are integers then the result will always be an integer</a:t>
            </a:r>
          </a:p>
          <a:p>
            <a:pPr marL="731520" lvl="1" indent="-274320">
              <a:spcBef>
                <a:spcPts val="58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2600" dirty="0" smtClean="0"/>
              <a:t>Essentially the computer divides using the UI </a:t>
            </a:r>
          </a:p>
          <a:p>
            <a:pPr marL="731520" lvl="1" indent="-274320">
              <a:spcBef>
                <a:spcPts val="58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2600" dirty="0" smtClean="0"/>
              <a:t>answer = 5 / 2.0; would fix the issue</a:t>
            </a:r>
          </a:p>
          <a:p>
            <a:pPr marL="731520" lvl="1" indent="-274320">
              <a:spcBef>
                <a:spcPts val="58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Program: Namespace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53000" y="1579418"/>
            <a:ext cx="3886200" cy="27277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cout</a:t>
            </a:r>
            <a:r>
              <a:rPr lang="en-US" dirty="0" smtClean="0"/>
              <a:t> resides in the namespace of </a:t>
            </a:r>
            <a:r>
              <a:rPr lang="en-US" dirty="0" err="1" smtClean="0"/>
              <a:t>std</a:t>
            </a:r>
            <a:r>
              <a:rPr lang="en-US" dirty="0" smtClean="0"/>
              <a:t>, to use </a:t>
            </a:r>
            <a:r>
              <a:rPr lang="en-US" dirty="0" err="1" smtClean="0"/>
              <a:t>cout</a:t>
            </a:r>
            <a:r>
              <a:rPr lang="en-US" dirty="0" smtClean="0"/>
              <a:t> we must first use the namespace it resides in.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447800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#include&lt;</a:t>
            </a:r>
            <a:r>
              <a:rPr lang="en-US" sz="2000" dirty="0" err="1"/>
              <a:t>iostream</a:t>
            </a:r>
            <a:r>
              <a:rPr lang="en-US" sz="2000" dirty="0"/>
              <a:t>&gt;</a:t>
            </a:r>
          </a:p>
          <a:p>
            <a:r>
              <a:rPr lang="en-US" sz="2000" dirty="0"/>
              <a:t>using namespace </a:t>
            </a:r>
            <a:r>
              <a:rPr lang="en-US" sz="2000" dirty="0" err="1"/>
              <a:t>std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 err="1"/>
              <a:t>int</a:t>
            </a:r>
            <a:r>
              <a:rPr lang="en-US" sz="2000" dirty="0"/>
              <a:t> main()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 &lt;&lt; "Hello world!" &lt;&lt; 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r>
              <a:rPr lang="en-US" sz="2000" dirty="0"/>
              <a:t>	return 0;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4114800"/>
            <a:ext cx="8305800" cy="238298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Namespace: group entities, objects, and classes under a name.</a:t>
            </a:r>
          </a:p>
          <a:p>
            <a:r>
              <a:rPr lang="en-US" dirty="0" smtClean="0"/>
              <a:t>Importance: imagine we include two libraries that both have their own different </a:t>
            </a:r>
            <a:r>
              <a:rPr lang="en-US" dirty="0" err="1" smtClean="0"/>
              <a:t>cout</a:t>
            </a:r>
            <a:r>
              <a:rPr lang="en-US" dirty="0" smtClean="0"/>
              <a:t> class. When we type </a:t>
            </a:r>
            <a:r>
              <a:rPr lang="en-US" dirty="0" err="1" smtClean="0"/>
              <a:t>cout</a:t>
            </a:r>
            <a:r>
              <a:rPr lang="en-US" dirty="0" smtClean="0"/>
              <a:t> which one will be used?</a:t>
            </a:r>
          </a:p>
          <a:p>
            <a:pPr lvl="1"/>
            <a:r>
              <a:rPr lang="en-US" dirty="0" smtClean="0"/>
              <a:t>If we type using namespace </a:t>
            </a:r>
            <a:r>
              <a:rPr lang="en-US" dirty="0" err="1" smtClean="0"/>
              <a:t>std</a:t>
            </a:r>
            <a:r>
              <a:rPr lang="en-US" dirty="0" smtClean="0"/>
              <a:t> then the </a:t>
            </a:r>
            <a:r>
              <a:rPr lang="en-US" dirty="0" err="1" smtClean="0"/>
              <a:t>cout</a:t>
            </a:r>
            <a:r>
              <a:rPr lang="en-US" dirty="0" smtClean="0"/>
              <a:t> residing in the </a:t>
            </a:r>
            <a:r>
              <a:rPr lang="en-US" dirty="0" err="1" smtClean="0"/>
              <a:t>std</a:t>
            </a:r>
            <a:r>
              <a:rPr lang="en-US" dirty="0" smtClean="0"/>
              <a:t> namespace will be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07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33400"/>
          </a:xfrm>
        </p:spPr>
        <p:txBody>
          <a:bodyPr/>
          <a:lstStyle/>
          <a:p>
            <a:r>
              <a:rPr lang="en-US" dirty="0" smtClean="0"/>
              <a:t>For the most part C++ is whitespace independent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1905000"/>
            <a:ext cx="369916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float answer;</a:t>
            </a:r>
          </a:p>
          <a:p>
            <a:r>
              <a:rPr lang="en-US" sz="2200" dirty="0" smtClean="0"/>
              <a:t>answer = 5 / 2;</a:t>
            </a:r>
          </a:p>
          <a:p>
            <a:r>
              <a:rPr lang="en-US" sz="2200" dirty="0" smtClean="0"/>
              <a:t>answer = 5               /           2   ;</a:t>
            </a:r>
          </a:p>
          <a:p>
            <a:r>
              <a:rPr lang="en-US" sz="2200" dirty="0" smtClean="0"/>
              <a:t>answer = 5 / </a:t>
            </a:r>
          </a:p>
          <a:p>
            <a:endParaRPr lang="en-US" sz="2200" dirty="0" smtClean="0"/>
          </a:p>
          <a:p>
            <a:r>
              <a:rPr lang="en-US" sz="2200" dirty="0" smtClean="0"/>
              <a:t> 2;</a:t>
            </a:r>
          </a:p>
          <a:p>
            <a:r>
              <a:rPr lang="en-US" sz="2200" dirty="0" smtClean="0"/>
              <a:t>answer = 5/2; answer = 5/2;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4400" y="4648200"/>
            <a:ext cx="7772400" cy="914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of the above is syntax correct, though only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first is acceptable for GPP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Whitespace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33400"/>
          </a:xfrm>
        </p:spPr>
        <p:txBody>
          <a:bodyPr/>
          <a:lstStyle/>
          <a:p>
            <a:r>
              <a:rPr lang="en-US" dirty="0" smtClean="0"/>
              <a:t>Newlines in strings cannot be achieved by the following: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1905000"/>
            <a:ext cx="369916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 smtClean="0"/>
              <a:t>cout</a:t>
            </a:r>
            <a:r>
              <a:rPr lang="en-US" sz="2200" dirty="0" smtClean="0"/>
              <a:t> &lt;&lt; “This</a:t>
            </a:r>
          </a:p>
          <a:p>
            <a:r>
              <a:rPr lang="en-US" sz="2200" dirty="0" smtClean="0"/>
              <a:t>will not produce a new line”;</a:t>
            </a:r>
          </a:p>
          <a:p>
            <a:endParaRPr lang="en-US" sz="2200" dirty="0" smtClean="0"/>
          </a:p>
          <a:p>
            <a:r>
              <a:rPr lang="en-US" sz="2200" dirty="0" smtClean="0"/>
              <a:t>Displays:</a:t>
            </a:r>
          </a:p>
          <a:p>
            <a:r>
              <a:rPr lang="en-US" sz="2200" dirty="0" err="1" smtClean="0"/>
              <a:t>Thiswill</a:t>
            </a:r>
            <a:r>
              <a:rPr lang="en-US" sz="2200" dirty="0" smtClean="0"/>
              <a:t> not produce a new line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4400" y="3886200"/>
            <a:ext cx="7772400" cy="2286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Either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endl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 \n must be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used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600" baseline="0" dirty="0" smtClean="0"/>
              <a:t>Same</a:t>
            </a:r>
            <a:r>
              <a:rPr lang="en-US" sz="2600" dirty="0" smtClean="0"/>
              <a:t> applies to tabs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600" dirty="0" smtClean="0"/>
              <a:t>Does not apply to spaces since they are a normal character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Comments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Comments don’t execute.  Use them to document your code.  To make it easier for other people to read</a:t>
            </a:r>
            <a:r>
              <a:rPr lang="en-US" sz="2800" dirty="0" smtClean="0"/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// this is a single line comment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// another single line comment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/* this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is a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block comment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/>
              <a:t>*/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Block comments are useful for commenting out sections of code for debugging.</a:t>
            </a:r>
            <a:endParaRPr lang="en-US" sz="28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Personal Preference</a:t>
            </a:r>
          </a:p>
          <a:p>
            <a:r>
              <a:rPr lang="en-US" dirty="0" smtClean="0"/>
              <a:t>If the functionality of a piece of code is not immediately obvious add a comment</a:t>
            </a:r>
          </a:p>
          <a:p>
            <a:r>
              <a:rPr lang="en-US" dirty="0" smtClean="0"/>
              <a:t>Generally good things to comment: functions, loops, new stages in algorithm</a:t>
            </a:r>
          </a:p>
          <a:p>
            <a:endParaRPr lang="en-US" dirty="0" smtClean="0"/>
          </a:p>
          <a:p>
            <a:r>
              <a:rPr lang="en-US" dirty="0" smtClean="0"/>
              <a:t>For GPP you will be required to have comments on every piece of source code that you submit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808038"/>
          </a:xfrm>
        </p:spPr>
        <p:txBody>
          <a:bodyPr/>
          <a:lstStyle/>
          <a:p>
            <a:r>
              <a:rPr lang="en-US" dirty="0" smtClean="0"/>
              <a:t>First Program: Compilation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53000" y="1246909"/>
            <a:ext cx="3886200" cy="27277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Unfortunately our CPU does not inherently understand C++; it only understands binary instructions.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219200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#include&lt;</a:t>
            </a:r>
            <a:r>
              <a:rPr lang="en-US" sz="2000" dirty="0" err="1"/>
              <a:t>iostream</a:t>
            </a:r>
            <a:r>
              <a:rPr lang="en-US" sz="2000" dirty="0"/>
              <a:t>&gt;</a:t>
            </a:r>
          </a:p>
          <a:p>
            <a:r>
              <a:rPr lang="en-US" sz="2000" dirty="0"/>
              <a:t>using namespace </a:t>
            </a:r>
            <a:r>
              <a:rPr lang="en-US" sz="2000" dirty="0" err="1"/>
              <a:t>std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 err="1"/>
              <a:t>int</a:t>
            </a:r>
            <a:r>
              <a:rPr lang="en-US" sz="2000" dirty="0"/>
              <a:t> main()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 &lt;&lt; "Hello world!" &lt;&lt; 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r>
              <a:rPr lang="en-US" sz="2000" dirty="0"/>
              <a:t>	return 0;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4114800"/>
            <a:ext cx="8305800" cy="238298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Therefore we must compile the code to translate from the high level language to a binary executable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3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808038"/>
          </a:xfrm>
        </p:spPr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896541"/>
            <a:ext cx="8924751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Assembly: </a:t>
            </a:r>
          </a:p>
          <a:p>
            <a:r>
              <a:rPr lang="en-US" sz="2200" dirty="0" smtClean="0"/>
              <a:t>A </a:t>
            </a:r>
            <a:r>
              <a:rPr lang="en-US" sz="2200" dirty="0"/>
              <a:t>low level programming language using the human readable instructions of the CPU</a:t>
            </a:r>
            <a:r>
              <a:rPr lang="en-US" sz="2200" dirty="0" smtClean="0"/>
              <a:t>.</a:t>
            </a:r>
          </a:p>
          <a:p>
            <a:endParaRPr lang="en-US" sz="2200" dirty="0"/>
          </a:p>
          <a:p>
            <a:r>
              <a:rPr lang="en-US" sz="2200" dirty="0" smtClean="0"/>
              <a:t>Looks Like: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3" y="2620090"/>
            <a:ext cx="8458201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46361" y="5334000"/>
            <a:ext cx="860453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All that for one line of code. Notice in the assembly it performs a call, meaning it will jump</a:t>
            </a:r>
          </a:p>
          <a:p>
            <a:r>
              <a:rPr lang="en-US" sz="2000" dirty="0" smtClean="0"/>
              <a:t>to another point in the assembly and start executing instructions.</a:t>
            </a:r>
          </a:p>
          <a:p>
            <a:endParaRPr lang="en-US" sz="2000" dirty="0" smtClean="0"/>
          </a:p>
          <a:p>
            <a:r>
              <a:rPr lang="en-US" b="1" dirty="0" smtClean="0"/>
              <a:t>This one line of code will execute thousands of lines of instructions!!!!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249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808038"/>
          </a:xfrm>
        </p:spPr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2563" y="990600"/>
            <a:ext cx="8305800" cy="238298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Binary: composed of entirely of:</a:t>
            </a:r>
          </a:p>
          <a:p>
            <a:pPr marL="0" indent="0">
              <a:buNone/>
            </a:pPr>
            <a:r>
              <a:rPr lang="en-US" sz="2400" dirty="0" smtClean="0"/>
              <a:t>	1’s (represented as a high voltage in computers)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0’s (represented as a low voltage in computers)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CPU processes only binary instructions (Machine Code)</a:t>
            </a:r>
          </a:p>
          <a:p>
            <a:endParaRPr lang="en-US" sz="2400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22563" y="3200400"/>
            <a:ext cx="7263527" cy="1508105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 op |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|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|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|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shamt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funct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0    1    2    6    0     32       decimal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000000 00001 00010 00110 00000 100000 binary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Example from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wikipedia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5934" y="4708506"/>
            <a:ext cx="8305800" cy="1865476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Instructions are separated into fields each with its own sets of binary encodings giving the field meaning.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err="1" smtClean="0"/>
              <a:t>Opcode</a:t>
            </a:r>
            <a:r>
              <a:rPr lang="en-US" dirty="0" smtClean="0"/>
              <a:t>: 000000 is Add</a:t>
            </a:r>
          </a:p>
          <a:p>
            <a:pPr lvl="1"/>
            <a:r>
              <a:rPr lang="en-US" dirty="0" err="1" smtClean="0"/>
              <a:t>Opcode</a:t>
            </a:r>
            <a:r>
              <a:rPr lang="en-US" dirty="0" smtClean="0"/>
              <a:t>: 000001 is Subtract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087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808038"/>
          </a:xfrm>
        </p:spPr>
        <p:txBody>
          <a:bodyPr/>
          <a:lstStyle/>
          <a:p>
            <a:r>
              <a:rPr lang="en-US" dirty="0" smtClean="0"/>
              <a:t>Translating From Binary to Decimal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22563" y="990600"/>
                <a:ext cx="8305800" cy="556260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 smtClean="0"/>
                  <a:t>Each position represents a power of 2, starting from the least significant bit (LSB), the right most up to the left most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Example: Translate binary number 100110 to decimal.</a:t>
                </a:r>
              </a:p>
              <a:p>
                <a:r>
                  <a:rPr lang="en-US" sz="2400" dirty="0" smtClean="0"/>
                  <a:t>Step 1: Determine value of each bit</a:t>
                </a:r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Step 2: Multiply the value of the position by the digit and sum them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1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2400" dirty="0" smtClean="0"/>
                  <a:t> + 0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400" dirty="0" smtClean="0"/>
                  <a:t> + 0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 smtClean="0"/>
                  <a:t> + 1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 + 1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dirty="0" smtClean="0"/>
                  <a:t> + 0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32 + 4 + 2 = 38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Answer is 38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63" y="990600"/>
                <a:ext cx="8305800" cy="5562600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101" t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1658409"/>
                  </p:ext>
                </p:extLst>
              </p:nvPr>
            </p:nvGraphicFramePr>
            <p:xfrm>
              <a:off x="762000" y="3200400"/>
              <a:ext cx="65532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2200"/>
                    <a:gridCol w="1092200"/>
                    <a:gridCol w="1092200"/>
                    <a:gridCol w="1092200"/>
                    <a:gridCol w="1092200"/>
                    <a:gridCol w="1092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val="691658409"/>
                  </p:ext>
                </p:extLst>
              </p:nvPr>
            </p:nvGraphicFramePr>
            <p:xfrm>
              <a:off x="762000" y="3200400"/>
              <a:ext cx="65532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2200"/>
                    <a:gridCol w="1092200"/>
                    <a:gridCol w="1092200"/>
                    <a:gridCol w="1092200"/>
                    <a:gridCol w="1092200"/>
                    <a:gridCol w="1092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108197" r="-5005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000" t="-108197" r="-4005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8889" t="-108197" r="-29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0559" t="-108197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400559" t="-108197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00559" t="-10819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9139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808038"/>
          </a:xfrm>
        </p:spPr>
        <p:txBody>
          <a:bodyPr>
            <a:normAutofit/>
          </a:bodyPr>
          <a:lstStyle/>
          <a:p>
            <a:r>
              <a:rPr lang="en-US" dirty="0" smtClean="0"/>
              <a:t>Translating From Decimal to Binary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990600"/>
            <a:ext cx="8686800" cy="556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Repeatedly divide by 2, write the remainder to the right</a:t>
            </a:r>
          </a:p>
          <a:p>
            <a:r>
              <a:rPr lang="en-US" sz="2400" dirty="0" smtClean="0"/>
              <a:t>When the quotient is zero, stop</a:t>
            </a:r>
          </a:p>
          <a:p>
            <a:r>
              <a:rPr lang="en-US" sz="2400" dirty="0" smtClean="0"/>
              <a:t>The most significant bit is the last remainder wrote, and the LSB is the first</a:t>
            </a:r>
          </a:p>
          <a:p>
            <a:r>
              <a:rPr lang="en-US" sz="2400" dirty="0" smtClean="0"/>
              <a:t>Example: Translate decimal number 38 to binary.</a:t>
            </a:r>
          </a:p>
          <a:p>
            <a:pPr marL="0" indent="0">
              <a:buNone/>
            </a:pPr>
            <a:endParaRPr lang="en-US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2543866"/>
                  </p:ext>
                </p:extLst>
              </p:nvPr>
            </p:nvGraphicFramePr>
            <p:xfrm>
              <a:off x="609600" y="2858655"/>
              <a:ext cx="3962400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0800"/>
                    <a:gridCol w="1320800"/>
                    <a:gridCol w="13208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Op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Quotient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Remainder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8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/2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19/2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9 / 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4 / 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2 / 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 / 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val="4092543866"/>
                  </p:ext>
                </p:extLst>
              </p:nvPr>
            </p:nvGraphicFramePr>
            <p:xfrm>
              <a:off x="609600" y="2858655"/>
              <a:ext cx="3962400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0800"/>
                    <a:gridCol w="1320800"/>
                    <a:gridCol w="13208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Op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Quotient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Remainder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108197" r="-199539" b="-7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539" t="-108197" b="-79836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19/2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9 / 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4 / 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2 / 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 / 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4572000" y="3352800"/>
            <a:ext cx="0" cy="1981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86400" y="3866346"/>
            <a:ext cx="266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Answer is:</a:t>
            </a:r>
          </a:p>
          <a:p>
            <a:r>
              <a:rPr lang="en-US" sz="2800" dirty="0" smtClean="0"/>
              <a:t>100110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411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1366</TotalTime>
  <Words>2772</Words>
  <Application>Microsoft Office PowerPoint</Application>
  <PresentationFormat>On-screen Show (4:3)</PresentationFormat>
  <Paragraphs>506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Cambria Math</vt:lpstr>
      <vt:lpstr>Consolas</vt:lpstr>
      <vt:lpstr>Courier New</vt:lpstr>
      <vt:lpstr>Franklin Gothic Book</vt:lpstr>
      <vt:lpstr>Perpetua</vt:lpstr>
      <vt:lpstr>Wingdings 2</vt:lpstr>
      <vt:lpstr>Equity</vt:lpstr>
      <vt:lpstr>Lecture 2</vt:lpstr>
      <vt:lpstr>First Program: Console Output</vt:lpstr>
      <vt:lpstr>First Program: Library and Main</vt:lpstr>
      <vt:lpstr>First Program: Namespace</vt:lpstr>
      <vt:lpstr>First Program: Compilation</vt:lpstr>
      <vt:lpstr>Definitions</vt:lpstr>
      <vt:lpstr>Definitions</vt:lpstr>
      <vt:lpstr>Translating From Binary to Decimal</vt:lpstr>
      <vt:lpstr>Translating From Decimal to Binary</vt:lpstr>
      <vt:lpstr>Back to Compiling</vt:lpstr>
      <vt:lpstr>Procedure translating source code to working program</vt:lpstr>
      <vt:lpstr>Definition: Syntax Error</vt:lpstr>
      <vt:lpstr>Definition: Semantic Error</vt:lpstr>
      <vt:lpstr>Exploring cout</vt:lpstr>
      <vt:lpstr>Definition: Literal</vt:lpstr>
      <vt:lpstr>Some Bad Examples</vt:lpstr>
      <vt:lpstr>Pop Quiz</vt:lpstr>
      <vt:lpstr>Types of Data</vt:lpstr>
      <vt:lpstr>Example using data</vt:lpstr>
      <vt:lpstr>Example using data</vt:lpstr>
      <vt:lpstr>Example using data</vt:lpstr>
      <vt:lpstr>The Assignment Statement</vt:lpstr>
      <vt:lpstr>Arithmetic Operators (Compute Area)</vt:lpstr>
      <vt:lpstr>Modulus Operator (%)</vt:lpstr>
      <vt:lpstr>PowerPoint Presentation</vt:lpstr>
      <vt:lpstr>PowerPoint Presentation</vt:lpstr>
      <vt:lpstr>Word of Caution</vt:lpstr>
      <vt:lpstr>Chaining Operations and Using Variables</vt:lpstr>
      <vt:lpstr>Integers and a word of caution</vt:lpstr>
      <vt:lpstr>Floats </vt:lpstr>
      <vt:lpstr>If a float can store fractions why use integers at all?</vt:lpstr>
      <vt:lpstr>Chars</vt:lpstr>
      <vt:lpstr>Ascii Chart</vt:lpstr>
      <vt:lpstr>Char Pitfalls – MultiChar</vt:lpstr>
      <vt:lpstr>Char Pitfalls – Special Characters</vt:lpstr>
      <vt:lpstr>Strings</vt:lpstr>
      <vt:lpstr>Boolean</vt:lpstr>
      <vt:lpstr>Data Types</vt:lpstr>
      <vt:lpstr>C++ Lunacy  </vt:lpstr>
      <vt:lpstr>Whitespace</vt:lpstr>
      <vt:lpstr>Whitespace Cont.</vt:lpstr>
      <vt:lpstr>Comments</vt:lpstr>
      <vt:lpstr>When to use Comments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lukepier</dc:creator>
  <cp:lastModifiedBy>Luke Pierce</cp:lastModifiedBy>
  <cp:revision>76</cp:revision>
  <dcterms:created xsi:type="dcterms:W3CDTF">2006-08-16T00:00:00Z</dcterms:created>
  <dcterms:modified xsi:type="dcterms:W3CDTF">2014-01-17T19:21:00Z</dcterms:modified>
</cp:coreProperties>
</file>