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9144000" cy="6980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F72C-01AF-4D4D-BCF8-4E726D77396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2D36-EC62-4124-9FCC-8E05F84F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</a:p>
          <a:p>
            <a:r>
              <a:rPr lang="en-US" dirty="0" smtClean="0"/>
              <a:t>Pages 680-682</a:t>
            </a:r>
          </a:p>
          <a:p>
            <a:r>
              <a:rPr lang="en-US" dirty="0" smtClean="0"/>
              <a:t>Mostly These Notes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57739"/>
              </p:ext>
            </p:extLst>
          </p:nvPr>
        </p:nvGraphicFramePr>
        <p:xfrm>
          <a:off x="2667000" y="1478280"/>
          <a:ext cx="32765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15"/>
                <a:gridCol w="2241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newElement</a:t>
                      </a:r>
                      <a:r>
                        <a:rPr lang="en-US" baseline="0" dirty="0" smtClean="0"/>
                        <a:t> = NULL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82731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5943599" y="2352040"/>
            <a:ext cx="152401" cy="1991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65832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3048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Starting list</a:t>
            </a:r>
          </a:p>
          <a:p>
            <a:r>
              <a:rPr lang="en-US" dirty="0" smtClean="0"/>
              <a:t>Two elements</a:t>
            </a:r>
            <a:endParaRPr lang="en-US" dirty="0"/>
          </a:p>
          <a:p>
            <a:pPr lvl="1"/>
            <a:r>
              <a:rPr lang="en-US" dirty="0" smtClean="0"/>
              <a:t> Head and 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64469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newElement</a:t>
                      </a:r>
                      <a:r>
                        <a:rPr lang="en-US" baseline="0" dirty="0" smtClean="0"/>
                        <a:t> = 0x8024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4845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181600" y="2209800"/>
            <a:ext cx="228600" cy="2159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92584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Allocate a new node in the list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61752"/>
              </p:ext>
            </p:extLst>
          </p:nvPr>
        </p:nvGraphicFramePr>
        <p:xfrm>
          <a:off x="838200" y="399796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143000" y="2743200"/>
            <a:ext cx="609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19721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newElement</a:t>
                      </a:r>
                      <a:r>
                        <a:rPr lang="en-US" baseline="0" dirty="0" smtClean="0"/>
                        <a:t> = 0x8024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9263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181600" y="2286000"/>
            <a:ext cx="228600" cy="2082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470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Set the pointer of new element to the Head of the list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74331"/>
              </p:ext>
            </p:extLst>
          </p:nvPr>
        </p:nvGraphicFramePr>
        <p:xfrm>
          <a:off x="838200" y="399796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next=0x8000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143000" y="2743200"/>
            <a:ext cx="609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4572000"/>
            <a:ext cx="1219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36042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newElement</a:t>
                      </a:r>
                      <a:r>
                        <a:rPr lang="en-US" baseline="0" dirty="0" smtClean="0"/>
                        <a:t> = 0x8024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69468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362200"/>
            <a:ext cx="762000" cy="13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53169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Set the head pointer to point to the new element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6266"/>
              </p:ext>
            </p:extLst>
          </p:nvPr>
        </p:nvGraphicFramePr>
        <p:xfrm>
          <a:off x="838200" y="399796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next=0x8000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143000" y="2743200"/>
            <a:ext cx="609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4572000"/>
            <a:ext cx="1219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76669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newElement</a:t>
                      </a:r>
                      <a:r>
                        <a:rPr lang="en-US" baseline="0" dirty="0" smtClean="0"/>
                        <a:t> = NULL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50975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362200"/>
            <a:ext cx="762000" cy="13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40636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609600"/>
            <a:ext cx="28956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are free to use </a:t>
            </a:r>
            <a:r>
              <a:rPr lang="en-US" dirty="0" err="1" smtClean="0"/>
              <a:t>newElement</a:t>
            </a:r>
            <a:r>
              <a:rPr lang="en-US" dirty="0" smtClean="0"/>
              <a:t> again and repeat the process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10949"/>
              </p:ext>
            </p:extLst>
          </p:nvPr>
        </p:nvGraphicFramePr>
        <p:xfrm>
          <a:off x="838200" y="399796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next=0x8000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05200" y="4572000"/>
            <a:ext cx="1219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Allocation of a new element is done one at a time</a:t>
            </a:r>
          </a:p>
          <a:p>
            <a:r>
              <a:rPr lang="en-US" dirty="0" smtClean="0"/>
              <a:t>New elements can be inserted at the start of the list</a:t>
            </a:r>
          </a:p>
          <a:p>
            <a:pPr lvl="1"/>
            <a:r>
              <a:rPr lang="en-US" dirty="0" smtClean="0"/>
              <a:t>This operation is independent of the size of the linked list</a:t>
            </a:r>
          </a:p>
          <a:p>
            <a:pPr lvl="1"/>
            <a:r>
              <a:rPr lang="en-US" dirty="0" smtClean="0"/>
              <a:t>Constant time operation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Elements can also be inserted at any point in the list but the time of the operation will be proportional to the number of elements traversed</a:t>
            </a:r>
          </a:p>
        </p:txBody>
      </p:sp>
    </p:spTree>
    <p:extLst>
      <p:ext uri="{BB962C8B-B14F-4D97-AF65-F5344CB8AC3E}">
        <p14:creationId xmlns:p14="http://schemas.microsoft.com/office/powerpoint/2010/main" val="15939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556560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baseline="0" dirty="0" smtClean="0"/>
                        <a:t>= NULL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63719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362200"/>
            <a:ext cx="762000" cy="13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46788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Lets delete the first element in the list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71672"/>
              </p:ext>
            </p:extLst>
          </p:nvPr>
        </p:nvGraphicFramePr>
        <p:xfrm>
          <a:off x="838200" y="399796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next=0x8000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05200" y="4572000"/>
            <a:ext cx="1219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02571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baseline="0" dirty="0" smtClean="0"/>
                        <a:t>= 0x8000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54655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362200"/>
            <a:ext cx="762000" cy="13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56989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Store the next pointer of the head element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99083"/>
              </p:ext>
            </p:extLst>
          </p:nvPr>
        </p:nvGraphicFramePr>
        <p:xfrm>
          <a:off x="838200" y="399796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next=0x8000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05200" y="4572000"/>
            <a:ext cx="1219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743200"/>
            <a:ext cx="1016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37056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baseline="0" dirty="0" smtClean="0"/>
                        <a:t>= 0x8000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62999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362200"/>
            <a:ext cx="762000" cy="13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3066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Deallocate</a:t>
            </a:r>
            <a:r>
              <a:rPr lang="en-US" dirty="0" smtClean="0"/>
              <a:t> the head element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2743200"/>
            <a:ext cx="1016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00301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baseline="0" dirty="0" smtClean="0"/>
                        <a:t>= 0x8000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6263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181600" y="2362200"/>
            <a:ext cx="3048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5976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609600"/>
            <a:ext cx="2895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Set the head to point to the same element as the </a:t>
            </a:r>
            <a:r>
              <a:rPr lang="en-US" dirty="0" err="1" smtClean="0"/>
              <a:t>tmp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2743200"/>
            <a:ext cx="1016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Arrays have a major performance limitation</a:t>
            </a:r>
          </a:p>
          <a:p>
            <a:pPr lvl="1"/>
            <a:r>
              <a:rPr lang="en-US" dirty="0" smtClean="0"/>
              <a:t>Adding an additional element is time consuming</a:t>
            </a:r>
          </a:p>
          <a:p>
            <a:pPr lvl="1"/>
            <a:endParaRPr lang="en-US" dirty="0"/>
          </a:p>
          <a:p>
            <a:r>
              <a:rPr lang="en-US" dirty="0" smtClean="0"/>
              <a:t>Review of Adding an Element</a:t>
            </a:r>
          </a:p>
          <a:p>
            <a:pPr lvl="1"/>
            <a:r>
              <a:rPr lang="en-US" dirty="0" smtClean="0"/>
              <a:t>Allocate enough space for our new array</a:t>
            </a:r>
          </a:p>
          <a:p>
            <a:pPr lvl="1"/>
            <a:r>
              <a:rPr lang="en-US" dirty="0" smtClean="0"/>
              <a:t>Copy the contents</a:t>
            </a:r>
          </a:p>
          <a:p>
            <a:endParaRPr lang="en-US" dirty="0"/>
          </a:p>
          <a:p>
            <a:r>
              <a:rPr lang="en-US" dirty="0" smtClean="0"/>
              <a:t>The time it takes to resize the array is proportional to the size of the array</a:t>
            </a:r>
          </a:p>
          <a:p>
            <a:pPr lvl="1"/>
            <a:r>
              <a:rPr lang="en-US" dirty="0" smtClean="0"/>
              <a:t>Therefore: Adding an element is </a:t>
            </a:r>
            <a:r>
              <a:rPr lang="el-GR" dirty="0" smtClean="0"/>
              <a:t>Θ</a:t>
            </a:r>
            <a:r>
              <a:rPr lang="en-US" dirty="0" smtClean="0"/>
              <a:t>(n) where </a:t>
            </a:r>
            <a:r>
              <a:rPr lang="en-US" i="1" dirty="0" smtClean="0"/>
              <a:t>n</a:t>
            </a:r>
            <a:r>
              <a:rPr lang="en-US" dirty="0" smtClean="0"/>
              <a:t> is the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18274"/>
              </p:ext>
            </p:extLst>
          </p:nvPr>
        </p:nvGraphicFramePr>
        <p:xfrm>
          <a:off x="1905000" y="1529080"/>
          <a:ext cx="31241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baseline="0" dirty="0" smtClean="0"/>
                        <a:t>= NULL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8120"/>
              </p:ext>
            </p:extLst>
          </p:nvPr>
        </p:nvGraphicFramePr>
        <p:xfrm>
          <a:off x="4876800" y="4572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181600" y="2362200"/>
            <a:ext cx="3048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48393"/>
              </p:ext>
            </p:extLst>
          </p:nvPr>
        </p:nvGraphicFramePr>
        <p:xfrm>
          <a:off x="4953000" y="5715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5410200" y="5410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609600"/>
            <a:ext cx="2895600" cy="160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Tmp</a:t>
            </a:r>
            <a:r>
              <a:rPr lang="en-US" dirty="0" smtClean="0"/>
              <a:t> can now be reused and the process can be repeated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Element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any element in the list can be deleted regardless of its location</a:t>
            </a:r>
          </a:p>
          <a:p>
            <a:endParaRPr lang="en-US" dirty="0"/>
          </a:p>
          <a:p>
            <a:r>
              <a:rPr lang="en-US" dirty="0" smtClean="0"/>
              <a:t>The time for deletion is proportional to the number of elements traversed to reach the element to be deleted</a:t>
            </a:r>
          </a:p>
          <a:p>
            <a:endParaRPr lang="en-US" dirty="0"/>
          </a:p>
          <a:p>
            <a:r>
              <a:rPr lang="en-US" dirty="0" smtClean="0"/>
              <a:t>Thus deleting at the start of the list is very </a:t>
            </a:r>
            <a:r>
              <a:rPr lang="en-US" dirty="0" err="1" smtClean="0"/>
              <a:t>efficent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Styles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00272"/>
              </p:ext>
            </p:extLst>
          </p:nvPr>
        </p:nvGraphicFramePr>
        <p:xfrm>
          <a:off x="1524000" y="235712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96681"/>
              </p:ext>
            </p:extLst>
          </p:nvPr>
        </p:nvGraphicFramePr>
        <p:xfrm>
          <a:off x="3962400" y="236220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10959"/>
              </p:ext>
            </p:extLst>
          </p:nvPr>
        </p:nvGraphicFramePr>
        <p:xfrm>
          <a:off x="6096000" y="236220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52800" y="25908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2600" y="2514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19500" y="1676400"/>
            <a:ext cx="225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Singly Linked Lists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56863"/>
              </p:ext>
            </p:extLst>
          </p:nvPr>
        </p:nvGraphicFramePr>
        <p:xfrm>
          <a:off x="628929" y="4191000"/>
          <a:ext cx="21904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157"/>
                <a:gridCol w="730157"/>
                <a:gridCol w="730157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68512"/>
              </p:ext>
            </p:extLst>
          </p:nvPr>
        </p:nvGraphicFramePr>
        <p:xfrm>
          <a:off x="3600729" y="4191000"/>
          <a:ext cx="21904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157"/>
                <a:gridCol w="730157"/>
                <a:gridCol w="730157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53993"/>
              </p:ext>
            </p:extLst>
          </p:nvPr>
        </p:nvGraphicFramePr>
        <p:xfrm>
          <a:off x="6420129" y="4191000"/>
          <a:ext cx="21904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157"/>
                <a:gridCol w="730157"/>
                <a:gridCol w="730157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991129" y="4343400"/>
            <a:ext cx="4572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86729" y="4356100"/>
            <a:ext cx="4572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3293" y="3494732"/>
            <a:ext cx="24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Doubly Linked Lists</a:t>
            </a:r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5410200"/>
            <a:ext cx="7772400" cy="1066800"/>
          </a:xfrm>
        </p:spPr>
        <p:txBody>
          <a:bodyPr/>
          <a:lstStyle/>
          <a:p>
            <a:r>
              <a:rPr lang="en-US" dirty="0" smtClean="0"/>
              <a:t>Doubly linked lists allow for traversal both backwards and forwards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Joining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953000"/>
            <a:ext cx="7772400" cy="1295400"/>
          </a:xfrm>
        </p:spPr>
        <p:txBody>
          <a:bodyPr/>
          <a:lstStyle/>
          <a:p>
            <a:r>
              <a:rPr lang="en-US" dirty="0" smtClean="0"/>
              <a:t>Point the tail of one list to the head of the other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52388"/>
              </p:ext>
            </p:extLst>
          </p:nvPr>
        </p:nvGraphicFramePr>
        <p:xfrm>
          <a:off x="1295400" y="213868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54342"/>
              </p:ext>
            </p:extLst>
          </p:nvPr>
        </p:nvGraphicFramePr>
        <p:xfrm>
          <a:off x="3733800" y="214376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37794"/>
              </p:ext>
            </p:extLst>
          </p:nvPr>
        </p:nvGraphicFramePr>
        <p:xfrm>
          <a:off x="5867400" y="214376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24200" y="237236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229616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4709"/>
              </p:ext>
            </p:extLst>
          </p:nvPr>
        </p:nvGraphicFramePr>
        <p:xfrm>
          <a:off x="1371600" y="342392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94632"/>
              </p:ext>
            </p:extLst>
          </p:nvPr>
        </p:nvGraphicFramePr>
        <p:xfrm>
          <a:off x="3810000" y="342900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70393"/>
              </p:ext>
            </p:extLst>
          </p:nvPr>
        </p:nvGraphicFramePr>
        <p:xfrm>
          <a:off x="5943600" y="342900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200400" y="3657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3581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2372360"/>
            <a:ext cx="5791200" cy="904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Joining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91000"/>
            <a:ext cx="81534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tail is tracked as well as the head it is a constant time operation</a:t>
            </a:r>
          </a:p>
          <a:p>
            <a:r>
              <a:rPr lang="en-US" dirty="0" smtClean="0"/>
              <a:t>Otherwise the time taken is equal to the size of one of the lists</a:t>
            </a:r>
          </a:p>
          <a:p>
            <a:r>
              <a:rPr lang="en-US" dirty="0" smtClean="0"/>
              <a:t>In practice tail is tracked too</a:t>
            </a:r>
          </a:p>
          <a:p>
            <a:pPr lvl="1"/>
            <a:r>
              <a:rPr lang="en-US" dirty="0" smtClean="0"/>
              <a:t>Many operations are sped up by tracking the tail</a:t>
            </a:r>
          </a:p>
          <a:p>
            <a:pPr lvl="1"/>
            <a:r>
              <a:rPr lang="en-US" dirty="0" smtClean="0"/>
              <a:t>Memory is cheap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99339"/>
              </p:ext>
            </p:extLst>
          </p:nvPr>
        </p:nvGraphicFramePr>
        <p:xfrm>
          <a:off x="1295400" y="213868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97206"/>
              </p:ext>
            </p:extLst>
          </p:nvPr>
        </p:nvGraphicFramePr>
        <p:xfrm>
          <a:off x="3733800" y="214376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6069"/>
              </p:ext>
            </p:extLst>
          </p:nvPr>
        </p:nvGraphicFramePr>
        <p:xfrm>
          <a:off x="5867400" y="214376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24200" y="237236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229616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13692"/>
              </p:ext>
            </p:extLst>
          </p:nvPr>
        </p:nvGraphicFramePr>
        <p:xfrm>
          <a:off x="1371600" y="342392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20078"/>
              </p:ext>
            </p:extLst>
          </p:nvPr>
        </p:nvGraphicFramePr>
        <p:xfrm>
          <a:off x="3810000" y="342900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8262"/>
              </p:ext>
            </p:extLst>
          </p:nvPr>
        </p:nvGraphicFramePr>
        <p:xfrm>
          <a:off x="5943600" y="342900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6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200400" y="3657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3581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2372360"/>
            <a:ext cx="5791200" cy="904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419600"/>
            <a:ext cx="7772400" cy="1600200"/>
          </a:xfrm>
        </p:spPr>
        <p:txBody>
          <a:bodyPr/>
          <a:lstStyle/>
          <a:p>
            <a:r>
              <a:rPr lang="en-US" dirty="0" smtClean="0"/>
              <a:t>Make a new list starting at Element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35179"/>
              </p:ext>
            </p:extLst>
          </p:nvPr>
        </p:nvGraphicFramePr>
        <p:xfrm>
          <a:off x="1320800" y="16256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7575"/>
              </p:ext>
            </p:extLst>
          </p:nvPr>
        </p:nvGraphicFramePr>
        <p:xfrm>
          <a:off x="3759200" y="163068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7148"/>
              </p:ext>
            </p:extLst>
          </p:nvPr>
        </p:nvGraphicFramePr>
        <p:xfrm>
          <a:off x="5892800" y="163068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49600" y="185928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59400" y="178308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1367"/>
              </p:ext>
            </p:extLst>
          </p:nvPr>
        </p:nvGraphicFramePr>
        <p:xfrm>
          <a:off x="1397000" y="291084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54108"/>
              </p:ext>
            </p:extLst>
          </p:nvPr>
        </p:nvGraphicFramePr>
        <p:xfrm>
          <a:off x="3835400" y="291592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14684"/>
              </p:ext>
            </p:extLst>
          </p:nvPr>
        </p:nvGraphicFramePr>
        <p:xfrm>
          <a:off x="5969000" y="291592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6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225800" y="314452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5600" y="306832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30400" y="1859280"/>
            <a:ext cx="5791200" cy="904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24400"/>
            <a:ext cx="8229600" cy="1447800"/>
          </a:xfrm>
        </p:spPr>
        <p:txBody>
          <a:bodyPr/>
          <a:lstStyle/>
          <a:p>
            <a:r>
              <a:rPr lang="en-US" dirty="0" smtClean="0"/>
              <a:t>Save the a pointer to element 4 as the new head</a:t>
            </a:r>
          </a:p>
          <a:p>
            <a:r>
              <a:rPr lang="en-US" dirty="0" smtClean="0"/>
              <a:t>Remove the pointer of the previous element (</a:t>
            </a:r>
            <a:r>
              <a:rPr lang="en-US" i="1" dirty="0" smtClean="0"/>
              <a:t>i</a:t>
            </a:r>
            <a:r>
              <a:rPr lang="en-US" dirty="0" smtClean="0"/>
              <a:t>-1) to element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dirty="0" smtClean="0"/>
              <a:t>Time is proportional to the number of elements traversed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4266"/>
              </p:ext>
            </p:extLst>
          </p:nvPr>
        </p:nvGraphicFramePr>
        <p:xfrm>
          <a:off x="1320800" y="16256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4075"/>
              </p:ext>
            </p:extLst>
          </p:nvPr>
        </p:nvGraphicFramePr>
        <p:xfrm>
          <a:off x="3759200" y="163068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87559"/>
              </p:ext>
            </p:extLst>
          </p:nvPr>
        </p:nvGraphicFramePr>
        <p:xfrm>
          <a:off x="5892800" y="163068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49600" y="185928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59400" y="178308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65222"/>
              </p:ext>
            </p:extLst>
          </p:nvPr>
        </p:nvGraphicFramePr>
        <p:xfrm>
          <a:off x="1397000" y="291084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7158"/>
              </p:ext>
            </p:extLst>
          </p:nvPr>
        </p:nvGraphicFramePr>
        <p:xfrm>
          <a:off x="3835400" y="291592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09952"/>
              </p:ext>
            </p:extLst>
          </p:nvPr>
        </p:nvGraphicFramePr>
        <p:xfrm>
          <a:off x="5969000" y="2915920"/>
          <a:ext cx="1600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6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225800" y="314452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5600" y="306832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For each node of the list we must have at least one pointer to another node</a:t>
            </a:r>
          </a:p>
          <a:p>
            <a:r>
              <a:rPr lang="en-US" dirty="0" smtClean="0"/>
              <a:t>Lets take a linked list of integers</a:t>
            </a:r>
          </a:p>
          <a:p>
            <a:pPr lvl="1"/>
            <a:r>
              <a:rPr lang="en-US" dirty="0" smtClean="0"/>
              <a:t>The memory footprint would be twice that of an equivalent array!!!!</a:t>
            </a:r>
          </a:p>
          <a:p>
            <a:pPr lvl="1"/>
            <a:endParaRPr lang="en-US" dirty="0"/>
          </a:p>
          <a:p>
            <a:r>
              <a:rPr lang="en-US" dirty="0" smtClean="0"/>
              <a:t>If each node contains a complex structure then the memory footprint will be less than twice that of an equivalent array but is still guaranteed to be larger</a:t>
            </a:r>
          </a:p>
          <a:p>
            <a:endParaRPr lang="en-US" dirty="0"/>
          </a:p>
          <a:p>
            <a:r>
              <a:rPr lang="en-US" dirty="0" smtClean="0"/>
              <a:t>Thus linked lists have a memory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 Linked Lists are often more memory efficient</a:t>
            </a:r>
          </a:p>
          <a:p>
            <a:endParaRPr lang="en-US" dirty="0" smtClean="0"/>
          </a:p>
          <a:p>
            <a:r>
              <a:rPr lang="en-US" dirty="0" smtClean="0"/>
              <a:t>Dynamic arrays are rarely sized to the exact # of elements</a:t>
            </a:r>
          </a:p>
          <a:p>
            <a:pPr lvl="1"/>
            <a:r>
              <a:rPr lang="en-US" dirty="0" smtClean="0"/>
              <a:t>This is done to mitigate the number of reallocations</a:t>
            </a:r>
          </a:p>
          <a:p>
            <a:pPr lvl="1"/>
            <a:endParaRPr lang="en-US" dirty="0"/>
          </a:p>
          <a:p>
            <a:r>
              <a:rPr lang="en-US" dirty="0" smtClean="0"/>
              <a:t>Typically nodes are made of complex structures where the memory taken up by the pointer is insignificant</a:t>
            </a:r>
          </a:p>
        </p:txBody>
      </p:sp>
    </p:spTree>
    <p:extLst>
      <p:ext uri="{BB962C8B-B14F-4D97-AF65-F5344CB8AC3E}">
        <p14:creationId xmlns:p14="http://schemas.microsoft.com/office/powerpoint/2010/main" val="22557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traversing the list any slower than traversing an array from start element to end element?</a:t>
            </a:r>
          </a:p>
          <a:p>
            <a:pPr lvl="1"/>
            <a:r>
              <a:rPr lang="en-US" dirty="0" smtClean="0"/>
              <a:t>Absolutely</a:t>
            </a:r>
          </a:p>
          <a:p>
            <a:pPr lvl="1"/>
            <a:endParaRPr lang="en-US" dirty="0"/>
          </a:p>
          <a:p>
            <a:r>
              <a:rPr lang="en-US" dirty="0" smtClean="0"/>
              <a:t>Iterating an array is a simple arithmetic operation</a:t>
            </a:r>
          </a:p>
          <a:p>
            <a:r>
              <a:rPr lang="en-US" dirty="0" smtClean="0"/>
              <a:t>Iterating a linked list requires a dereference operation and a pointer update</a:t>
            </a:r>
          </a:p>
          <a:p>
            <a:endParaRPr lang="en-US" dirty="0"/>
          </a:p>
          <a:p>
            <a:r>
              <a:rPr lang="en-US" dirty="0" smtClean="0"/>
              <a:t>Arrays are sequential in memory and therefore have good cache performance</a:t>
            </a:r>
          </a:p>
          <a:p>
            <a:r>
              <a:rPr lang="en-US" dirty="0" smtClean="0"/>
              <a:t>Linked lists are not sequential and are bound to generate many cache misses costing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Arrays perform poorly when the size of them is constantly being adjusted</a:t>
            </a:r>
          </a:p>
          <a:p>
            <a:pPr lvl="1"/>
            <a:r>
              <a:rPr lang="en-US" dirty="0" smtClean="0"/>
              <a:t>Grocery List</a:t>
            </a:r>
          </a:p>
          <a:p>
            <a:pPr lvl="1"/>
            <a:r>
              <a:rPr lang="en-US" dirty="0" smtClean="0"/>
              <a:t>Team Roster</a:t>
            </a:r>
          </a:p>
          <a:p>
            <a:pPr lvl="1"/>
            <a:r>
              <a:rPr lang="en-US" dirty="0" smtClean="0"/>
              <a:t>Dynamic Queues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  <a:p>
            <a:r>
              <a:rPr lang="en-US" dirty="0" smtClean="0"/>
              <a:t>They are also terrible for unbalanced trees which is another story</a:t>
            </a:r>
          </a:p>
          <a:p>
            <a:endParaRPr lang="en-US" dirty="0" smtClean="0"/>
          </a:p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139134"/>
              </p:ext>
            </p:extLst>
          </p:nvPr>
        </p:nvGraphicFramePr>
        <p:xfrm>
          <a:off x="381000" y="1447800"/>
          <a:ext cx="84582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53"/>
                <a:gridCol w="3731559"/>
                <a:gridCol w="3482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 allocation and copy elements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Assuming front, Constant time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(c)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Access: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Access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(c)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previous elements must be traversed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(n)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 allocation and copy all elements from both arrays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tail</a:t>
                      </a:r>
                      <a:r>
                        <a:rPr lang="en-US" baseline="0" dirty="0" smtClean="0"/>
                        <a:t> to head, assuming tail is tracked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(c) </a:t>
                      </a:r>
                      <a:endParaRPr lang="en-US" dirty="0"/>
                    </a:p>
                  </a:txBody>
                  <a:tcPr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en-US" dirty="0" smtClean="0"/>
                        <a:t>Splitting: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allocations and copy all elements from both arrays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elements up till split point must be traversed.  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(n).  Though same time complexity it will be faster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r>
                        <a:rPr lang="en-US" baseline="0" dirty="0" smtClean="0"/>
                        <a:t> operation because of sequential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misses, more complex of an operation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5257800"/>
            <a:ext cx="8305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l-GR" sz="2800" dirty="0" smtClean="0"/>
              <a:t>Θ</a:t>
            </a:r>
            <a:r>
              <a:rPr lang="en-US" sz="2800" dirty="0" smtClean="0"/>
              <a:t>(c): Constant time, independent of elements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l-GR" sz="2800" dirty="0" smtClean="0"/>
              <a:t>Θ</a:t>
            </a:r>
            <a:r>
              <a:rPr lang="en-US" sz="2800" dirty="0" smtClean="0"/>
              <a:t>(n): Linear Time to the number of elements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US" sz="2800" dirty="0" smtClean="0">
                <a:solidFill>
                  <a:prstClr val="black"/>
                </a:solidFill>
              </a:rPr>
              <a:t>Constant time is faster than linear time</a:t>
            </a:r>
            <a:endParaRPr lang="en-US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3800" y="1447800"/>
            <a:ext cx="4953000" cy="4572000"/>
          </a:xfrm>
        </p:spPr>
        <p:txBody>
          <a:bodyPr/>
          <a:lstStyle/>
          <a:p>
            <a:r>
              <a:rPr lang="en-US" dirty="0" smtClean="0"/>
              <a:t>Each node in the list must be structure</a:t>
            </a:r>
          </a:p>
          <a:p>
            <a:endParaRPr lang="en-US" dirty="0"/>
          </a:p>
          <a:p>
            <a:r>
              <a:rPr lang="en-US" dirty="0" smtClean="0"/>
              <a:t>Each node must have a pointer to another node</a:t>
            </a:r>
          </a:p>
          <a:p>
            <a:endParaRPr lang="en-US" dirty="0"/>
          </a:p>
          <a:p>
            <a:r>
              <a:rPr lang="en-US" dirty="0" smtClean="0"/>
              <a:t>The structure can be as large as 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Node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string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Node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*next;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0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Node* </a:t>
            </a:r>
            <a:r>
              <a:rPr lang="en-US" dirty="0" err="1">
                <a:latin typeface="Consolas"/>
              </a:rPr>
              <a:t>addItem</a:t>
            </a:r>
            <a:r>
              <a:rPr lang="en-US" dirty="0">
                <a:latin typeface="Consolas"/>
              </a:rPr>
              <a:t>(Node *list, string </a:t>
            </a:r>
            <a:r>
              <a:rPr lang="en-US" dirty="0" err="1">
                <a:latin typeface="Consolas"/>
              </a:rPr>
              <a:t>itemName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 smtClean="0">
                <a:latin typeface="Consolas"/>
              </a:rPr>
              <a:t>{ 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Node </a:t>
            </a:r>
            <a:r>
              <a:rPr lang="en-US" dirty="0">
                <a:latin typeface="Consolas"/>
              </a:rPr>
              <a:t>*</a:t>
            </a:r>
            <a:r>
              <a:rPr lang="en-US" dirty="0" err="1">
                <a:latin typeface="Consolas"/>
              </a:rPr>
              <a:t>newItem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Node;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gen new node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newItem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newItem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&gt;next = list;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point it to old head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newItem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return new head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756124"/>
            <a:ext cx="7924800" cy="22636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to point to original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pointer of new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038600"/>
            <a:ext cx="7772400" cy="2263676"/>
          </a:xfrm>
        </p:spPr>
        <p:txBody>
          <a:bodyPr/>
          <a:lstStyle/>
          <a:p>
            <a:r>
              <a:rPr lang="en-US" dirty="0" smtClean="0"/>
              <a:t>Traversal of the nodes</a:t>
            </a:r>
          </a:p>
          <a:p>
            <a:r>
              <a:rPr lang="en-US" dirty="0" smtClean="0"/>
              <a:t>Start at the head</a:t>
            </a:r>
          </a:p>
          <a:p>
            <a:r>
              <a:rPr lang="en-US" dirty="0" smtClean="0"/>
              <a:t>Set current pointer to the next pointer</a:t>
            </a:r>
          </a:p>
          <a:p>
            <a:r>
              <a:rPr lang="en-US" dirty="0" smtClean="0"/>
              <a:t>Stop when no more nodes (NULL)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(Node *list)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(list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NULL)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list-&gt;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list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list-&gt;next;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832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Head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0"/>
            <a:ext cx="7772400" cy="2209800"/>
          </a:xfrm>
        </p:spPr>
        <p:txBody>
          <a:bodyPr/>
          <a:lstStyle/>
          <a:p>
            <a:r>
              <a:rPr lang="en-US" dirty="0" smtClean="0"/>
              <a:t>Store the pointer of the node after the head</a:t>
            </a:r>
          </a:p>
          <a:p>
            <a:r>
              <a:rPr lang="en-US" dirty="0" err="1" smtClean="0"/>
              <a:t>Deallocate</a:t>
            </a:r>
            <a:r>
              <a:rPr lang="en-US" dirty="0" smtClean="0"/>
              <a:t> head node</a:t>
            </a:r>
          </a:p>
          <a:p>
            <a:r>
              <a:rPr lang="en-US" dirty="0" smtClean="0"/>
              <a:t>Return new head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Node* </a:t>
            </a:r>
            <a:r>
              <a:rPr lang="en-US" dirty="0" err="1">
                <a:latin typeface="Consolas"/>
              </a:rPr>
              <a:t>removeHead</a:t>
            </a:r>
            <a:r>
              <a:rPr lang="en-US" dirty="0">
                <a:latin typeface="Consolas"/>
              </a:rPr>
              <a:t>(Node *list)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Save pointer of next element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Node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*head = list-&gt;next;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delete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list;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delete head element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head;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return new head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78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0"/>
            <a:ext cx="7772400" cy="1447800"/>
          </a:xfrm>
        </p:spPr>
        <p:txBody>
          <a:bodyPr/>
          <a:lstStyle/>
          <a:p>
            <a:r>
              <a:rPr lang="en-US" dirty="0" smtClean="0"/>
              <a:t>Adds three items and Prints them</a:t>
            </a:r>
          </a:p>
          <a:p>
            <a:r>
              <a:rPr lang="en-US" dirty="0" smtClean="0"/>
              <a:t>Removes milk (last add)</a:t>
            </a:r>
          </a:p>
          <a:p>
            <a:r>
              <a:rPr lang="en-US" dirty="0" smtClean="0"/>
              <a:t>Print items (apple, orange)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582341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Node *</a:t>
            </a:r>
            <a:r>
              <a:rPr lang="en-US" dirty="0" err="1">
                <a:latin typeface="Consolas"/>
              </a:rPr>
              <a:t>myList</a:t>
            </a:r>
            <a:r>
              <a:rPr lang="en-US" dirty="0">
                <a:latin typeface="Consolas"/>
              </a:rPr>
              <a:t> = NULL;</a:t>
            </a:r>
          </a:p>
          <a:p>
            <a:r>
              <a:rPr lang="en-US" dirty="0" err="1">
                <a:latin typeface="Consolas"/>
              </a:rPr>
              <a:t>myList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addItem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myList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"orange"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addItem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"apple"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addItem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"milk"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"List with three items:"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printList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removeHead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"List with two items:"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printList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470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dirty="0" smtClean="0"/>
              <a:t>With a library link lists are easy to use</a:t>
            </a:r>
          </a:p>
          <a:p>
            <a:endParaRPr lang="en-US" dirty="0"/>
          </a:p>
          <a:p>
            <a:r>
              <a:rPr lang="en-US" dirty="0" smtClean="0"/>
              <a:t>C++ </a:t>
            </a:r>
            <a:r>
              <a:rPr lang="en-US" dirty="0" err="1" smtClean="0"/>
              <a:t>stl</a:t>
            </a:r>
            <a:r>
              <a:rPr lang="en-US" dirty="0" smtClean="0"/>
              <a:t> Library provides a List container which can create lists of any data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Also one for dynamic arrays called a vector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practice the C++ containers are used since they are stable, efficient, and prevent memory leaks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Each element in the list has a link to the next element in the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73730"/>
              </p:ext>
            </p:extLst>
          </p:nvPr>
        </p:nvGraphicFramePr>
        <p:xfrm>
          <a:off x="1066800" y="18288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52383"/>
              </p:ext>
            </p:extLst>
          </p:nvPr>
        </p:nvGraphicFramePr>
        <p:xfrm>
          <a:off x="5715000" y="145796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22620"/>
              </p:ext>
            </p:extLst>
          </p:nvPr>
        </p:nvGraphicFramePr>
        <p:xfrm>
          <a:off x="2209800" y="35052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92242"/>
              </p:ext>
            </p:extLst>
          </p:nvPr>
        </p:nvGraphicFramePr>
        <p:xfrm>
          <a:off x="5562600" y="40386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819400" y="1676400"/>
            <a:ext cx="2743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43200" y="2133600"/>
            <a:ext cx="44958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733800"/>
            <a:ext cx="1219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element is the Head</a:t>
            </a:r>
          </a:p>
          <a:p>
            <a:r>
              <a:rPr lang="en-US" dirty="0" smtClean="0"/>
              <a:t>The last element is the Tail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44645"/>
              </p:ext>
            </p:extLst>
          </p:nvPr>
        </p:nvGraphicFramePr>
        <p:xfrm>
          <a:off x="1066800" y="18288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20641"/>
              </p:ext>
            </p:extLst>
          </p:nvPr>
        </p:nvGraphicFramePr>
        <p:xfrm>
          <a:off x="5715000" y="145796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11109"/>
              </p:ext>
            </p:extLst>
          </p:nvPr>
        </p:nvGraphicFramePr>
        <p:xfrm>
          <a:off x="2209800" y="35052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71472"/>
              </p:ext>
            </p:extLst>
          </p:nvPr>
        </p:nvGraphicFramePr>
        <p:xfrm>
          <a:off x="5562600" y="40386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819400" y="1676400"/>
            <a:ext cx="2743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43200" y="2133600"/>
            <a:ext cx="44958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733800"/>
            <a:ext cx="1219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The tail’s pointer points to NULL</a:t>
            </a:r>
          </a:p>
          <a:p>
            <a:r>
              <a:rPr lang="en-US" dirty="0" smtClean="0"/>
              <a:t>NULL is an exist that doesn’t exist (equivalent to 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61513"/>
              </p:ext>
            </p:extLst>
          </p:nvPr>
        </p:nvGraphicFramePr>
        <p:xfrm>
          <a:off x="1066800" y="18288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96195"/>
              </p:ext>
            </p:extLst>
          </p:nvPr>
        </p:nvGraphicFramePr>
        <p:xfrm>
          <a:off x="5715000" y="145796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51726"/>
              </p:ext>
            </p:extLst>
          </p:nvPr>
        </p:nvGraphicFramePr>
        <p:xfrm>
          <a:off x="2209800" y="350520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54400"/>
              </p:ext>
            </p:extLst>
          </p:nvPr>
        </p:nvGraphicFramePr>
        <p:xfrm>
          <a:off x="5562600" y="4038600"/>
          <a:ext cx="1981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(NULL)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819400" y="1676400"/>
            <a:ext cx="2743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43200" y="2133600"/>
            <a:ext cx="44958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733800"/>
            <a:ext cx="1219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(Traversal)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Notice each element only knows the location of the next element</a:t>
            </a:r>
          </a:p>
          <a:p>
            <a:pPr lvl="1"/>
            <a:r>
              <a:rPr lang="en-US" dirty="0" smtClean="0"/>
              <a:t>From a given element I can always access the next element but not the previous</a:t>
            </a:r>
          </a:p>
          <a:p>
            <a:r>
              <a:rPr lang="en-US" dirty="0" smtClean="0"/>
              <a:t>A full traversal across the list can be achieved by starting at the </a:t>
            </a:r>
            <a:r>
              <a:rPr lang="en-US" i="1" dirty="0" smtClean="0"/>
              <a:t>Head</a:t>
            </a:r>
            <a:r>
              <a:rPr lang="en-US" dirty="0" smtClean="0"/>
              <a:t> and hopping across each element to the </a:t>
            </a:r>
            <a:r>
              <a:rPr lang="en-US" i="1" dirty="0" smtClean="0"/>
              <a:t>Tail</a:t>
            </a:r>
          </a:p>
          <a:p>
            <a:r>
              <a:rPr lang="en-US" dirty="0" smtClean="0"/>
              <a:t>Therefore from the Head it is possible to access all elements (eventually)</a:t>
            </a:r>
          </a:p>
          <a:p>
            <a:endParaRPr lang="en-US" dirty="0" smtClean="0"/>
          </a:p>
          <a:p>
            <a:r>
              <a:rPr lang="en-US" dirty="0" smtClean="0"/>
              <a:t>As such only the Head of the linked list is stored on the stack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73007"/>
              </p:ext>
            </p:extLst>
          </p:nvPr>
        </p:nvGraphicFramePr>
        <p:xfrm>
          <a:off x="228600" y="144272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67854"/>
              </p:ext>
            </p:extLst>
          </p:nvPr>
        </p:nvGraphicFramePr>
        <p:xfrm>
          <a:off x="2667000" y="144780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93729"/>
              </p:ext>
            </p:extLst>
          </p:nvPr>
        </p:nvGraphicFramePr>
        <p:xfrm>
          <a:off x="4800600" y="1447800"/>
          <a:ext cx="1371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25752"/>
              </p:ext>
            </p:extLst>
          </p:nvPr>
        </p:nvGraphicFramePr>
        <p:xfrm>
          <a:off x="6934200" y="1447800"/>
          <a:ext cx="1981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(NULL)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057400" y="1676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7200" y="16002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24600" y="16002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(Traversal)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If I only keep the head do I have direct access to each element in the list?</a:t>
            </a:r>
          </a:p>
          <a:p>
            <a:pPr lvl="1"/>
            <a:r>
              <a:rPr lang="en-US" dirty="0" smtClean="0"/>
              <a:t>No.</a:t>
            </a:r>
          </a:p>
          <a:p>
            <a:endParaRPr lang="en-US" dirty="0" smtClean="0"/>
          </a:p>
          <a:p>
            <a:r>
              <a:rPr lang="en-US" dirty="0" smtClean="0"/>
              <a:t>Only indirect access:</a:t>
            </a:r>
            <a:endParaRPr lang="en-US" dirty="0"/>
          </a:p>
          <a:p>
            <a:pPr lvl="1"/>
            <a:r>
              <a:rPr lang="en-US" dirty="0" smtClean="0"/>
              <a:t>To access the tail element I must travel all previous nodes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92172"/>
              </p:ext>
            </p:extLst>
          </p:nvPr>
        </p:nvGraphicFramePr>
        <p:xfrm>
          <a:off x="228600" y="1442720"/>
          <a:ext cx="167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1 (Head)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08137"/>
              </p:ext>
            </p:extLst>
          </p:nvPr>
        </p:nvGraphicFramePr>
        <p:xfrm>
          <a:off x="2667000" y="1447800"/>
          <a:ext cx="1447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2550"/>
              </p:ext>
            </p:extLst>
          </p:nvPr>
        </p:nvGraphicFramePr>
        <p:xfrm>
          <a:off x="4800600" y="1447800"/>
          <a:ext cx="1371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63107"/>
              </p:ext>
            </p:extLst>
          </p:nvPr>
        </p:nvGraphicFramePr>
        <p:xfrm>
          <a:off x="6934200" y="1447800"/>
          <a:ext cx="1981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(NULL)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4 (Tail)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057400" y="1676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7200" y="16002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24600" y="16002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Linked Lists in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2620"/>
              </p:ext>
            </p:extLst>
          </p:nvPr>
        </p:nvGraphicFramePr>
        <p:xfrm>
          <a:off x="3124200" y="1478280"/>
          <a:ext cx="28193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6"/>
                <a:gridCol w="1929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*head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19875"/>
              </p:ext>
            </p:extLst>
          </p:nvPr>
        </p:nvGraphicFramePr>
        <p:xfrm>
          <a:off x="685800" y="38862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next=0x8064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219200" y="2362200"/>
            <a:ext cx="17526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76846"/>
              </p:ext>
            </p:extLst>
          </p:nvPr>
        </p:nvGraphicFramePr>
        <p:xfrm>
          <a:off x="5410200" y="38100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next=0x2014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3352800" y="3886200"/>
            <a:ext cx="19812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9162"/>
              </p:ext>
            </p:extLst>
          </p:nvPr>
        </p:nvGraphicFramePr>
        <p:xfrm>
          <a:off x="2286000" y="5486400"/>
          <a:ext cx="25908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next=NULL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2743200" y="4648200"/>
            <a:ext cx="38100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13978</TotalTime>
  <Words>1915</Words>
  <Application>Microsoft Office PowerPoint</Application>
  <PresentationFormat>On-screen Show (4:3)</PresentationFormat>
  <Paragraphs>559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Cambria</vt:lpstr>
      <vt:lpstr>Consolas</vt:lpstr>
      <vt:lpstr>Franklin Gothic Book</vt:lpstr>
      <vt:lpstr>Perpetua</vt:lpstr>
      <vt:lpstr>Wingdings 2</vt:lpstr>
      <vt:lpstr>Equity</vt:lpstr>
      <vt:lpstr>Linked Lists Data Structure</vt:lpstr>
      <vt:lpstr>Motivation</vt:lpstr>
      <vt:lpstr>Motivation</vt:lpstr>
      <vt:lpstr>Linked Lists</vt:lpstr>
      <vt:lpstr>Linked Lists</vt:lpstr>
      <vt:lpstr>Linked Lists</vt:lpstr>
      <vt:lpstr>Linked Lists (Traversal)</vt:lpstr>
      <vt:lpstr>Linked Lists (Traversal)</vt:lpstr>
      <vt:lpstr>Linked Lists in Memory</vt:lpstr>
      <vt:lpstr>Adding An Element</vt:lpstr>
      <vt:lpstr>Adding An Element</vt:lpstr>
      <vt:lpstr>Adding An Element</vt:lpstr>
      <vt:lpstr>Adding An Element</vt:lpstr>
      <vt:lpstr>Adding An Element</vt:lpstr>
      <vt:lpstr>Adding to Linked List</vt:lpstr>
      <vt:lpstr>Deleting An Element</vt:lpstr>
      <vt:lpstr>Deleting An Element</vt:lpstr>
      <vt:lpstr>Deleting An Element</vt:lpstr>
      <vt:lpstr>Deleting An Element</vt:lpstr>
      <vt:lpstr>Deleting An Element</vt:lpstr>
      <vt:lpstr>Deleting an Element from a List</vt:lpstr>
      <vt:lpstr>Linked List Styles</vt:lpstr>
      <vt:lpstr>Linked Lists Joining Linked Lists</vt:lpstr>
      <vt:lpstr>Linked Lists Joining Linked Lists</vt:lpstr>
      <vt:lpstr>Splitting Linked List</vt:lpstr>
      <vt:lpstr>Splitting Linked List</vt:lpstr>
      <vt:lpstr>Memory Efficiency</vt:lpstr>
      <vt:lpstr>Memory Efficiency</vt:lpstr>
      <vt:lpstr>Performance Considerations</vt:lpstr>
      <vt:lpstr>Data Structure Comparison</vt:lpstr>
      <vt:lpstr>Structure of Linked List</vt:lpstr>
      <vt:lpstr>Adding a Node</vt:lpstr>
      <vt:lpstr>Printing the List</vt:lpstr>
      <vt:lpstr>Removing Head Node</vt:lpstr>
      <vt:lpstr>Example of Using List</vt:lpstr>
      <vt:lpstr>Linked Lists In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374</cp:revision>
  <cp:lastPrinted>2013-04-17T15:27:23Z</cp:lastPrinted>
  <dcterms:created xsi:type="dcterms:W3CDTF">2006-08-16T00:00:00Z</dcterms:created>
  <dcterms:modified xsi:type="dcterms:W3CDTF">2013-12-04T16:03:32Z</dcterms:modified>
</cp:coreProperties>
</file>