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2" r:id="rId5"/>
    <p:sldId id="261" r:id="rId6"/>
    <p:sldId id="263" r:id="rId7"/>
    <p:sldId id="260" r:id="rId8"/>
    <p:sldId id="262" r:id="rId9"/>
    <p:sldId id="264" r:id="rId10"/>
    <p:sldId id="266" r:id="rId11"/>
    <p:sldId id="267" r:id="rId12"/>
    <p:sldId id="283" r:id="rId13"/>
    <p:sldId id="284" r:id="rId14"/>
    <p:sldId id="265" r:id="rId15"/>
    <p:sldId id="268" r:id="rId16"/>
    <p:sldId id="269" r:id="rId17"/>
    <p:sldId id="270" r:id="rId18"/>
    <p:sldId id="271" r:id="rId19"/>
    <p:sldId id="285" r:id="rId20"/>
    <p:sldId id="272" r:id="rId21"/>
    <p:sldId id="273" r:id="rId22"/>
    <p:sldId id="274" r:id="rId23"/>
    <p:sldId id="275" r:id="rId24"/>
    <p:sldId id="286" r:id="rId25"/>
    <p:sldId id="287" r:id="rId26"/>
    <p:sldId id="288" r:id="rId27"/>
    <p:sldId id="277" r:id="rId28"/>
    <p:sldId id="289" r:id="rId29"/>
    <p:sldId id="290" r:id="rId30"/>
    <p:sldId id="279" r:id="rId31"/>
    <p:sldId id="276" r:id="rId32"/>
    <p:sldId id="278" r:id="rId33"/>
    <p:sldId id="280" r:id="rId34"/>
    <p:sldId id="28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5, 6</a:t>
            </a:r>
          </a:p>
          <a:p>
            <a:r>
              <a:rPr lang="en-US" dirty="0" smtClean="0"/>
              <a:t>If/Else, Loop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228600"/>
            <a:ext cx="7772400" cy="1143000"/>
          </a:xfrm>
        </p:spPr>
        <p:txBody>
          <a:bodyPr/>
          <a:lstStyle/>
          <a:p>
            <a:r>
              <a:rPr lang="en-US" dirty="0" smtClean="0"/>
              <a:t>If/Else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038600"/>
            <a:ext cx="8229600" cy="2514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condition must evaluate to true or false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the condition evaluates to true then the body of the if is executed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the condition evaluates to false then the body of the else is executed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838200"/>
            <a:ext cx="6324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if( </a:t>
            </a:r>
            <a:r>
              <a:rPr lang="en-US" sz="2400" b="1" dirty="0" smtClean="0"/>
              <a:t>condition 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b="1" dirty="0" smtClean="0"/>
              <a:t>	body of if</a:t>
            </a:r>
          </a:p>
          <a:p>
            <a:r>
              <a:rPr lang="en-US" sz="2400" dirty="0" smtClean="0"/>
              <a:t>}</a:t>
            </a:r>
          </a:p>
          <a:p>
            <a:r>
              <a:rPr lang="en-US" sz="2400" dirty="0" smtClean="0"/>
              <a:t>else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b="1" dirty="0" smtClean="0"/>
              <a:t>	body of else</a:t>
            </a:r>
          </a:p>
          <a:p>
            <a:r>
              <a:rPr lang="en-US" sz="2400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dirty="0" smtClean="0"/>
              <a:t>Condition of the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4114800"/>
            <a:ext cx="7772400" cy="1905000"/>
          </a:xfrm>
        </p:spPr>
        <p:txBody>
          <a:bodyPr/>
          <a:lstStyle/>
          <a:p>
            <a:r>
              <a:rPr lang="en-US" dirty="0" smtClean="0"/>
              <a:t>Never place a condition on an else, it is always implied</a:t>
            </a:r>
          </a:p>
          <a:p>
            <a:r>
              <a:rPr lang="en-US" dirty="0" smtClean="0"/>
              <a:t>if the condition is x &lt; 5, then to be false the condition would be x &gt;= 5</a:t>
            </a:r>
          </a:p>
          <a:p>
            <a:r>
              <a:rPr lang="en-US" dirty="0" smtClean="0"/>
              <a:t>x &gt;= 5 is the implicit condition in which the else will be run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066800"/>
            <a:ext cx="75438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if( x &lt; 5)</a:t>
            </a:r>
          </a:p>
          <a:p>
            <a:r>
              <a:rPr lang="en-US" sz="2200" dirty="0" smtClean="0"/>
              <a:t>{</a:t>
            </a:r>
          </a:p>
          <a:p>
            <a:r>
              <a:rPr lang="en-US" sz="2200" dirty="0" smtClean="0"/>
              <a:t>	</a:t>
            </a:r>
            <a:r>
              <a:rPr lang="en-US" sz="2200" dirty="0" err="1" smtClean="0"/>
              <a:t>cout</a:t>
            </a:r>
            <a:r>
              <a:rPr lang="en-US" sz="2200" dirty="0" smtClean="0"/>
              <a:t> &lt;&lt; “x is less than 5” &lt;&lt; </a:t>
            </a:r>
            <a:r>
              <a:rPr lang="en-US" sz="2200" dirty="0" err="1" smtClean="0"/>
              <a:t>endl</a:t>
            </a:r>
            <a:r>
              <a:rPr lang="en-US" sz="2200" dirty="0" smtClean="0"/>
              <a:t>;</a:t>
            </a:r>
          </a:p>
          <a:p>
            <a:r>
              <a:rPr lang="en-US" sz="2200" dirty="0" smtClean="0"/>
              <a:t>}</a:t>
            </a:r>
          </a:p>
          <a:p>
            <a:r>
              <a:rPr lang="en-US" sz="2200" dirty="0" smtClean="0"/>
              <a:t>else</a:t>
            </a:r>
          </a:p>
          <a:p>
            <a:r>
              <a:rPr lang="en-US" sz="2200" dirty="0" smtClean="0"/>
              <a:t>{</a:t>
            </a:r>
          </a:p>
          <a:p>
            <a:r>
              <a:rPr lang="en-US" sz="2200" b="1" dirty="0" smtClean="0"/>
              <a:t>	</a:t>
            </a:r>
            <a:r>
              <a:rPr lang="en-US" sz="2200" dirty="0" smtClean="0"/>
              <a:t> </a:t>
            </a:r>
            <a:r>
              <a:rPr lang="en-US" sz="2200" dirty="0" err="1" smtClean="0"/>
              <a:t>cout</a:t>
            </a:r>
            <a:r>
              <a:rPr lang="en-US" sz="2200" dirty="0" smtClean="0"/>
              <a:t> &lt;&lt; “x is greater or equal to 5” &lt;&lt; </a:t>
            </a:r>
            <a:r>
              <a:rPr lang="en-US" sz="2200" dirty="0" err="1" smtClean="0"/>
              <a:t>endl</a:t>
            </a:r>
            <a:r>
              <a:rPr lang="en-US" sz="2200" dirty="0" smtClean="0"/>
              <a:t>;</a:t>
            </a:r>
            <a:endParaRPr lang="en-US" sz="2200" b="1" dirty="0" smtClean="0"/>
          </a:p>
          <a:p>
            <a:r>
              <a:rPr lang="en-US" sz="2200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Caveat: Non-Boolean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In C++ </a:t>
            </a:r>
          </a:p>
          <a:p>
            <a:pPr lvl="1"/>
            <a:r>
              <a:rPr lang="en-US" dirty="0" smtClean="0"/>
              <a:t>zero is false</a:t>
            </a:r>
          </a:p>
          <a:p>
            <a:pPr lvl="1"/>
            <a:r>
              <a:rPr lang="en-US" dirty="0" smtClean="0"/>
              <a:t>all non-zero numbers are true</a:t>
            </a:r>
          </a:p>
          <a:p>
            <a:pPr lvl="1"/>
            <a:endParaRPr lang="en-US" dirty="0"/>
          </a:p>
          <a:p>
            <a:r>
              <a:rPr lang="en-US" dirty="0" smtClean="0"/>
              <a:t>Therefore: a * b can be evaluated as a Boolean expression</a:t>
            </a:r>
          </a:p>
          <a:p>
            <a:r>
              <a:rPr lang="en-US" dirty="0" smtClean="0"/>
              <a:t>Example: </a:t>
            </a:r>
            <a:endParaRPr lang="en-US" dirty="0"/>
          </a:p>
          <a:p>
            <a:pPr lvl="1"/>
            <a:r>
              <a:rPr lang="en-US" dirty="0" smtClean="0"/>
              <a:t>Lets suppose a = 2 and b = 3 then  if( a * b) evaluates to true since 3 * 2 is 6 and 6 is a non-zero answer</a:t>
            </a:r>
          </a:p>
          <a:p>
            <a:pPr lvl="1"/>
            <a:endParaRPr lang="en-US" dirty="0"/>
          </a:p>
          <a:p>
            <a:r>
              <a:rPr lang="en-US" dirty="0" smtClean="0"/>
              <a:t>This is why ‘=‘, arithmetic operators, and chaining relational operators are syntactically correct in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00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Non-Boolean Operator </a:t>
            </a:r>
            <a:r>
              <a:rPr lang="en-US" i="1" dirty="0" smtClean="0"/>
              <a:t>if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067580"/>
            <a:ext cx="7772400" cy="46380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if(4 &lt; y &lt; 6)</a:t>
            </a:r>
          </a:p>
          <a:p>
            <a:pPr lvl="1"/>
            <a:r>
              <a:rPr lang="en-US" dirty="0" smtClean="0"/>
              <a:t>4 &lt; y  evaluates to 1</a:t>
            </a:r>
          </a:p>
          <a:p>
            <a:pPr lvl="1"/>
            <a:r>
              <a:rPr lang="en-US" dirty="0" smtClean="0"/>
              <a:t>Then 1 &lt; 6 evaluates to true</a:t>
            </a:r>
          </a:p>
          <a:p>
            <a:endParaRPr lang="en-US" dirty="0" smtClean="0"/>
          </a:p>
          <a:p>
            <a:r>
              <a:rPr lang="en-US" dirty="0" smtClean="0"/>
              <a:t>if(x * z)</a:t>
            </a:r>
          </a:p>
          <a:p>
            <a:pPr lvl="1"/>
            <a:r>
              <a:rPr lang="en-US" dirty="0" smtClean="0"/>
              <a:t>x * z evaluates to 0, therefore false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if(a = x * y)</a:t>
            </a:r>
          </a:p>
          <a:p>
            <a:pPr lvl="1"/>
            <a:r>
              <a:rPr lang="en-US" dirty="0" smtClean="0"/>
              <a:t>x * y evaluates to 35</a:t>
            </a:r>
          </a:p>
          <a:p>
            <a:pPr lvl="1"/>
            <a:r>
              <a:rPr lang="en-US" dirty="0" smtClean="0"/>
              <a:t>35 is stored into a</a:t>
            </a:r>
          </a:p>
          <a:p>
            <a:pPr lvl="1"/>
            <a:r>
              <a:rPr lang="en-US" dirty="0" smtClean="0"/>
              <a:t>a is non-zero, therefore 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5830" y="1480999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int</a:t>
            </a:r>
            <a:r>
              <a:rPr lang="en-US" sz="2800" dirty="0" smtClean="0"/>
              <a:t> x = 5, y = 7, z = 0, a;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1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Guided Example 4.1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752600"/>
            <a:ext cx="7696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 smtClean="0"/>
              <a:t>Write a program that allows the user to select whether the program will calculate the area of a triangle or of a rectangle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 smtClean="0"/>
              <a:t>Write functions for the calculation of the area of the triangle and rectangle.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Unguided Example 4.2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None/>
            </a:pPr>
            <a:r>
              <a:rPr lang="en-US" sz="2800" dirty="0" smtClean="0"/>
              <a:t>Write a program that allows the user to select whether the program will convert from Celsius to Fahrenheit, Celsius to Kelvin, or Fahrenheit to Celsius</a:t>
            </a:r>
          </a:p>
          <a:p>
            <a:pPr lvl="1">
              <a:buNone/>
            </a:pPr>
            <a:endParaRPr lang="en-US" sz="2800" dirty="0" smtClean="0"/>
          </a:p>
          <a:p>
            <a:pPr lvl="1">
              <a:buNone/>
            </a:pPr>
            <a:r>
              <a:rPr lang="en-US" sz="2800" dirty="0" smtClean="0"/>
              <a:t>Physically speaking you cannot go below -273.15 degrees Celsius or -459.67 Fahrenheit. Check the user’s input to determine if the temperature is valid.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dirty="0" smtClean="0"/>
              <a:t>Write a program to print whether a steak is cooked to rare, medium, or done based on a temperature a user inputs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Consider the following problems:</a:t>
            </a:r>
          </a:p>
          <a:p>
            <a:pPr lvl="1"/>
            <a:r>
              <a:rPr lang="en-US" dirty="0" smtClean="0"/>
              <a:t>Modify a program that allows the </a:t>
            </a:r>
            <a:r>
              <a:rPr lang="en-US" dirty="0"/>
              <a:t>user </a:t>
            </a:r>
            <a:r>
              <a:rPr lang="en-US" dirty="0" smtClean="0"/>
              <a:t>to run the program again without exiting</a:t>
            </a:r>
            <a:endParaRPr lang="en-US" dirty="0"/>
          </a:p>
          <a:p>
            <a:pPr lvl="1"/>
            <a:r>
              <a:rPr lang="en-US" dirty="0" smtClean="0"/>
              <a:t>Convert a decimal  number to a n bit binary number</a:t>
            </a:r>
          </a:p>
          <a:p>
            <a:pPr lvl="1"/>
            <a:r>
              <a:rPr lang="en-US" dirty="0" smtClean="0"/>
              <a:t>Calculate compound interest over n years</a:t>
            </a:r>
          </a:p>
          <a:p>
            <a:pPr lvl="1"/>
            <a:r>
              <a:rPr lang="en-US" dirty="0" smtClean="0"/>
              <a:t>Calculate </a:t>
            </a:r>
            <a:r>
              <a:rPr lang="en-US" dirty="0"/>
              <a:t>a </a:t>
            </a:r>
            <a:r>
              <a:rPr lang="en-US" dirty="0" smtClean="0"/>
              <a:t>Riemann sum</a:t>
            </a:r>
          </a:p>
          <a:p>
            <a:pPr lvl="1"/>
            <a:r>
              <a:rPr lang="en-US" dirty="0" smtClean="0"/>
              <a:t>Wait a specified period of time</a:t>
            </a:r>
          </a:p>
          <a:p>
            <a:pPr lvl="1"/>
            <a:r>
              <a:rPr lang="en-US" dirty="0" smtClean="0"/>
              <a:t>Write a function that calculates the power of a arbitrary base and exponent</a:t>
            </a:r>
          </a:p>
          <a:p>
            <a:r>
              <a:rPr lang="en-US" dirty="0" smtClean="0"/>
              <a:t>All of the above require code to be repeated for a number of times unknown at compile time</a:t>
            </a:r>
          </a:p>
        </p:txBody>
      </p:sp>
    </p:spTree>
    <p:extLst>
      <p:ext uri="{BB962C8B-B14F-4D97-AF65-F5344CB8AC3E}">
        <p14:creationId xmlns:p14="http://schemas.microsoft.com/office/powerpoint/2010/main" val="419638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3200022"/>
            <a:ext cx="8305800" cy="2819400"/>
          </a:xfrm>
        </p:spPr>
        <p:txBody>
          <a:bodyPr/>
          <a:lstStyle/>
          <a:p>
            <a:r>
              <a:rPr lang="en-US" dirty="0" smtClean="0"/>
              <a:t>Loops allow for code to be repeated while the condition is true</a:t>
            </a:r>
          </a:p>
          <a:p>
            <a:r>
              <a:rPr lang="en-US" dirty="0" smtClean="0"/>
              <a:t>Before each execution of the body, the condition is </a:t>
            </a:r>
            <a:r>
              <a:rPr lang="en-US" dirty="0" smtClean="0"/>
              <a:t>evaluated as a Boolean expression</a:t>
            </a:r>
            <a:endParaRPr lang="en-US" dirty="0" smtClean="0"/>
          </a:p>
          <a:p>
            <a:r>
              <a:rPr lang="en-US" dirty="0" smtClean="0"/>
              <a:t>When the condition is </a:t>
            </a:r>
            <a:r>
              <a:rPr lang="en-US" dirty="0" smtClean="0"/>
              <a:t>true, </a:t>
            </a:r>
            <a:r>
              <a:rPr lang="en-US" dirty="0" smtClean="0"/>
              <a:t>the loop is </a:t>
            </a:r>
            <a:r>
              <a:rPr lang="en-US" dirty="0" smtClean="0"/>
              <a:t>executed</a:t>
            </a:r>
          </a:p>
          <a:p>
            <a:endParaRPr lang="en-US" dirty="0"/>
          </a:p>
          <a:p>
            <a:r>
              <a:rPr lang="en-US" dirty="0" smtClean="0"/>
              <a:t>Consider the condition as a mathematical constraint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97000" y="1524000"/>
            <a:ext cx="632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while( </a:t>
            </a:r>
            <a:r>
              <a:rPr lang="en-US" sz="2400" b="1" dirty="0" smtClean="0"/>
              <a:t>condition 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b="1" dirty="0" smtClean="0"/>
              <a:t>	body of while</a:t>
            </a:r>
          </a:p>
          <a:p>
            <a:r>
              <a:rPr lang="en-US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49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Hand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err="1" smtClean="0"/>
              <a:t>var</a:t>
            </a:r>
            <a:r>
              <a:rPr lang="en-US" dirty="0" smtClean="0"/>
              <a:t>++;</a:t>
            </a:r>
          </a:p>
          <a:p>
            <a:pPr lvl="1"/>
            <a:r>
              <a:rPr lang="en-US" dirty="0" smtClean="0"/>
              <a:t>Increment Variable (i.e. </a:t>
            </a:r>
            <a:r>
              <a:rPr lang="en-US" i="1" dirty="0" err="1" smtClean="0"/>
              <a:t>var</a:t>
            </a:r>
            <a:r>
              <a:rPr lang="en-US" dirty="0" smtClean="0"/>
              <a:t> = </a:t>
            </a:r>
            <a:r>
              <a:rPr lang="en-US" i="1" dirty="0" err="1" smtClean="0"/>
              <a:t>var</a:t>
            </a:r>
            <a:r>
              <a:rPr lang="en-US" dirty="0" smtClean="0"/>
              <a:t> + 1;)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r>
              <a:rPr lang="en-US" i="1" dirty="0" err="1" smtClean="0"/>
              <a:t>var</a:t>
            </a:r>
            <a:r>
              <a:rPr lang="en-US" dirty="0" smtClean="0"/>
              <a:t>--;</a:t>
            </a:r>
          </a:p>
          <a:p>
            <a:pPr lvl="1"/>
            <a:r>
              <a:rPr lang="en-US" dirty="0" smtClean="0"/>
              <a:t>Decrement (i.e. </a:t>
            </a:r>
            <a:r>
              <a:rPr lang="en-US" i="1" dirty="0" err="1" smtClean="0"/>
              <a:t>var</a:t>
            </a:r>
            <a:r>
              <a:rPr lang="en-US" dirty="0" smtClean="0"/>
              <a:t> = </a:t>
            </a:r>
            <a:r>
              <a:rPr lang="en-US" i="1" dirty="0" err="1" smtClean="0"/>
              <a:t>var</a:t>
            </a:r>
            <a:r>
              <a:rPr lang="en-US" dirty="0" smtClean="0"/>
              <a:t> – 1;)</a:t>
            </a:r>
          </a:p>
          <a:p>
            <a:r>
              <a:rPr lang="en-US" i="1" dirty="0" err="1" smtClean="0"/>
              <a:t>var</a:t>
            </a:r>
            <a:r>
              <a:rPr lang="en-US" dirty="0" smtClean="0"/>
              <a:t> += </a:t>
            </a:r>
            <a:r>
              <a:rPr lang="en-US" i="1" dirty="0" err="1" smtClean="0"/>
              <a:t>expresssion</a:t>
            </a:r>
            <a:r>
              <a:rPr lang="en-US" i="1" dirty="0" smtClean="0"/>
              <a:t>;</a:t>
            </a:r>
          </a:p>
          <a:p>
            <a:pPr lvl="1"/>
            <a:r>
              <a:rPr lang="en-US" dirty="0" smtClean="0"/>
              <a:t>Add a value to the variable (i.e. </a:t>
            </a:r>
            <a:r>
              <a:rPr lang="en-US" i="1" dirty="0" err="1" smtClean="0"/>
              <a:t>var</a:t>
            </a:r>
            <a:r>
              <a:rPr lang="en-US" dirty="0" smtClean="0"/>
              <a:t> = </a:t>
            </a:r>
            <a:r>
              <a:rPr lang="en-US" i="1" dirty="0" err="1" smtClean="0"/>
              <a:t>var</a:t>
            </a:r>
            <a:r>
              <a:rPr lang="en-US" dirty="0" smtClean="0"/>
              <a:t> + </a:t>
            </a:r>
            <a:r>
              <a:rPr lang="en-US" i="1" dirty="0" smtClean="0"/>
              <a:t>expression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Example: x += 10;    adds 10 to x</a:t>
            </a:r>
          </a:p>
          <a:p>
            <a:endParaRPr lang="en-US" dirty="0" smtClean="0"/>
          </a:p>
          <a:p>
            <a:r>
              <a:rPr lang="en-US" dirty="0" smtClean="0"/>
              <a:t>Additionally:  -=, *=, /=, %=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Consider the Following Problems:</a:t>
            </a:r>
          </a:p>
          <a:p>
            <a:pPr lvl="1"/>
            <a:r>
              <a:rPr lang="en-US" dirty="0" smtClean="0"/>
              <a:t>Write a program that allows the user to select whether the program will calculate the area of a triangle or of a rectangle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Write a program to print whether a steak is cooked to rare, medium, or done based on a temperature a user inputs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Modify your change program to detect if the user does not pay enough to cover what is owed</a:t>
            </a:r>
          </a:p>
          <a:p>
            <a:pPr lvl="1"/>
            <a:endParaRPr lang="en-US" dirty="0"/>
          </a:p>
          <a:p>
            <a:r>
              <a:rPr lang="en-US" dirty="0" smtClean="0"/>
              <a:t>All the above problems require a piece of code to be run only under certain conditions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668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53000" y="1077962"/>
            <a:ext cx="3810000" cy="3200400"/>
          </a:xfrm>
        </p:spPr>
        <p:txBody>
          <a:bodyPr/>
          <a:lstStyle/>
          <a:p>
            <a:r>
              <a:rPr lang="en-US" dirty="0" smtClean="0"/>
              <a:t>Loop iterates and increases </a:t>
            </a:r>
            <a:r>
              <a:rPr lang="en-US" i="1" dirty="0" err="1" smtClean="0"/>
              <a:t>i</a:t>
            </a:r>
            <a:r>
              <a:rPr lang="en-US" dirty="0" smtClean="0"/>
              <a:t> from 0 to 5</a:t>
            </a:r>
          </a:p>
          <a:p>
            <a:r>
              <a:rPr lang="en-US" dirty="0" smtClean="0"/>
              <a:t>When </a:t>
            </a:r>
            <a:r>
              <a:rPr lang="en-US" i="1" dirty="0" err="1" smtClean="0"/>
              <a:t>i</a:t>
            </a:r>
            <a:r>
              <a:rPr lang="en-US" dirty="0" smtClean="0"/>
              <a:t> reaches 5 the loop exits</a:t>
            </a:r>
          </a:p>
          <a:p>
            <a:r>
              <a:rPr lang="en-US" dirty="0" smtClean="0"/>
              <a:t>Since the condition fails when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is 5, </a:t>
            </a:r>
            <a:r>
              <a:rPr lang="en-US" dirty="0" err="1" smtClean="0"/>
              <a:t>i</a:t>
            </a:r>
            <a:r>
              <a:rPr lang="en-US" dirty="0" smtClean="0"/>
              <a:t> is not printed at that value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462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0;</a:t>
            </a:r>
          </a:p>
          <a:p>
            <a:r>
              <a:rPr lang="en-US" sz="2400" dirty="0" smtClean="0"/>
              <a:t>while(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5)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	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i</a:t>
            </a:r>
            <a:r>
              <a:rPr lang="en-US" sz="2400" dirty="0" smtClean="0"/>
              <a:t>++; </a:t>
            </a:r>
          </a:p>
          <a:p>
            <a:r>
              <a:rPr lang="en-US" sz="2400" dirty="0" smtClean="0"/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01700" y="4114800"/>
            <a:ext cx="7632700" cy="2057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 smtClean="0"/>
              <a:t>0, 1, 2, 3, 4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5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Varied Loop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48200" y="1371600"/>
            <a:ext cx="41910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Loop iterates and increases </a:t>
            </a:r>
            <a:r>
              <a:rPr lang="en-US" i="1" dirty="0" err="1" smtClean="0"/>
              <a:t>i</a:t>
            </a:r>
            <a:r>
              <a:rPr lang="en-US" dirty="0" smtClean="0"/>
              <a:t> from 0 to 5</a:t>
            </a:r>
          </a:p>
          <a:p>
            <a:r>
              <a:rPr lang="en-US" dirty="0" smtClean="0"/>
              <a:t>When </a:t>
            </a:r>
            <a:r>
              <a:rPr lang="en-US" i="1" dirty="0" err="1" smtClean="0"/>
              <a:t>i</a:t>
            </a:r>
            <a:r>
              <a:rPr lang="en-US" dirty="0" smtClean="0"/>
              <a:t> reaches 5 the loop exits</a:t>
            </a:r>
          </a:p>
          <a:p>
            <a:r>
              <a:rPr lang="en-US" dirty="0" smtClean="0"/>
              <a:t>Since the increment occurs prior to </a:t>
            </a:r>
            <a:r>
              <a:rPr lang="en-US" dirty="0" err="1" smtClean="0"/>
              <a:t>cout</a:t>
            </a:r>
            <a:r>
              <a:rPr lang="en-US" dirty="0" smtClean="0"/>
              <a:t>, the range is shifted by one</a:t>
            </a:r>
          </a:p>
          <a:p>
            <a:r>
              <a:rPr lang="en-US" dirty="0" smtClean="0"/>
              <a:t>Takeaway: Order of instructions is very important in loops</a:t>
            </a:r>
          </a:p>
          <a:p>
            <a:r>
              <a:rPr lang="en-US" dirty="0" smtClean="0"/>
              <a:t>General practice is to increment at the end of the loop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462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0;</a:t>
            </a:r>
          </a:p>
          <a:p>
            <a:r>
              <a:rPr lang="en-US" sz="2400" dirty="0" smtClean="0"/>
              <a:t>while(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5)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i</a:t>
            </a:r>
            <a:r>
              <a:rPr lang="en-US" sz="2400" dirty="0"/>
              <a:t>++; </a:t>
            </a:r>
            <a:r>
              <a:rPr lang="en-US" sz="2400" dirty="0" smtClean="0"/>
              <a:t> 	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01700" y="4114800"/>
            <a:ext cx="7632700" cy="2057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 smtClean="0"/>
              <a:t>1, 2, 3, 4, 5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9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 another variation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48200" y="1371600"/>
            <a:ext cx="41910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Loop iterates yet the value of </a:t>
            </a:r>
            <a:r>
              <a:rPr lang="en-US" i="1" dirty="0" err="1" smtClean="0"/>
              <a:t>i</a:t>
            </a:r>
            <a:r>
              <a:rPr lang="en-US" dirty="0" smtClean="0"/>
              <a:t> never changes</a:t>
            </a:r>
          </a:p>
          <a:p>
            <a:r>
              <a:rPr lang="en-US" dirty="0" smtClean="0"/>
              <a:t>If the values of </a:t>
            </a:r>
            <a:r>
              <a:rPr lang="en-US" i="1" dirty="0" err="1" smtClean="0"/>
              <a:t>i</a:t>
            </a:r>
            <a:r>
              <a:rPr lang="en-US" dirty="0" smtClean="0"/>
              <a:t> never changes then the stop condition never occurs</a:t>
            </a:r>
          </a:p>
          <a:p>
            <a:r>
              <a:rPr lang="en-US" dirty="0" smtClean="0"/>
              <a:t>Takeaway: Ensure the body of the loop modifies the variables in the condition such that an infinite loop does not occur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462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0;</a:t>
            </a:r>
          </a:p>
          <a:p>
            <a:r>
              <a:rPr lang="en-US" sz="2400" dirty="0" smtClean="0"/>
              <a:t>while(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5)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01700" y="4114800"/>
            <a:ext cx="7632700" cy="2057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 smtClean="0"/>
              <a:t>0, 0, 0, …..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08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variation, I promise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48200" y="1371600"/>
            <a:ext cx="4191000" cy="5105400"/>
          </a:xfrm>
        </p:spPr>
        <p:txBody>
          <a:bodyPr>
            <a:normAutofit/>
          </a:bodyPr>
          <a:lstStyle/>
          <a:p>
            <a:r>
              <a:rPr lang="en-US" i="1" dirty="0" err="1" smtClean="0"/>
              <a:t>i</a:t>
            </a:r>
            <a:r>
              <a:rPr lang="en-US" dirty="0" smtClean="0"/>
              <a:t> is uninitialized when entering the loop</a:t>
            </a:r>
          </a:p>
          <a:p>
            <a:r>
              <a:rPr lang="en-US" dirty="0" smtClean="0"/>
              <a:t>the loop will likely execute and exit the loop</a:t>
            </a:r>
          </a:p>
          <a:p>
            <a:r>
              <a:rPr lang="en-US" dirty="0" smtClean="0"/>
              <a:t>the results of the loop will be very unpredictable</a:t>
            </a:r>
          </a:p>
          <a:p>
            <a:r>
              <a:rPr lang="en-US" dirty="0" smtClean="0"/>
              <a:t>Takeaway: initialize the variable in your condition!!!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350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while(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5)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i</a:t>
            </a:r>
            <a:r>
              <a:rPr lang="en-US" sz="2400" dirty="0" smtClean="0"/>
              <a:t>++;</a:t>
            </a:r>
          </a:p>
          <a:p>
            <a:r>
              <a:rPr lang="en-US" sz="2400" dirty="0" smtClean="0"/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01700" y="4114800"/>
            <a:ext cx="7632700" cy="2057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 smtClean="0"/>
              <a:t>?, ?+1, ?+2, ….. ????????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1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Counting Loop</a:t>
            </a:r>
          </a:p>
          <a:p>
            <a:pPr lvl="1"/>
            <a:r>
              <a:rPr lang="en-US" dirty="0" smtClean="0"/>
              <a:t>Contains a counting variable usually incrementing or decrementing by one</a:t>
            </a:r>
          </a:p>
          <a:p>
            <a:pPr lvl="1"/>
            <a:r>
              <a:rPr lang="en-US" dirty="0" smtClean="0"/>
              <a:t>The number of times the loop is to be executed is known at </a:t>
            </a:r>
            <a:r>
              <a:rPr lang="en-US" i="1" dirty="0" smtClean="0"/>
              <a:t>runtime</a:t>
            </a:r>
            <a:r>
              <a:rPr lang="en-US" dirty="0" smtClean="0"/>
              <a:t> prior to entering the loop</a:t>
            </a:r>
          </a:p>
          <a:p>
            <a:r>
              <a:rPr lang="en-US" dirty="0" smtClean="0"/>
              <a:t>Sentinel Loop</a:t>
            </a:r>
          </a:p>
          <a:p>
            <a:pPr lvl="1"/>
            <a:r>
              <a:rPr lang="en-US" dirty="0" smtClean="0"/>
              <a:t>Sentinel variable is tested for a condition to determine if to continue running</a:t>
            </a:r>
          </a:p>
          <a:p>
            <a:pPr lvl="1"/>
            <a:r>
              <a:rPr lang="en-US" dirty="0" smtClean="0"/>
              <a:t>The number of executions of the loop isn’t obvious prior to executing the loop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2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Counter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95800" y="1417638"/>
            <a:ext cx="4343400" cy="4572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is the counter variable</a:t>
            </a:r>
          </a:p>
          <a:p>
            <a:pPr lvl="1"/>
            <a:r>
              <a:rPr lang="en-US" dirty="0" smtClean="0"/>
              <a:t>Increments by 1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Condition checks the counter variable</a:t>
            </a:r>
          </a:p>
          <a:p>
            <a:endParaRPr lang="en-US" dirty="0" smtClean="0"/>
          </a:p>
          <a:p>
            <a:r>
              <a:rPr lang="en-US" dirty="0" smtClean="0"/>
              <a:t>Prior to entering the loop it is obvious the loop will execute 10 times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417638"/>
            <a:ext cx="381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0</a:t>
            </a:r>
            <a:r>
              <a:rPr lang="en-US" sz="2400" dirty="0" smtClean="0"/>
              <a:t>;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n = 10;</a:t>
            </a:r>
            <a:endParaRPr lang="en-US" sz="2400" dirty="0" smtClean="0"/>
          </a:p>
          <a:p>
            <a:r>
              <a:rPr lang="en-US" sz="2400" dirty="0" smtClean="0"/>
              <a:t>while(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</a:t>
            </a:r>
            <a:r>
              <a:rPr lang="en-US" sz="2400" dirty="0" smtClean="0"/>
              <a:t>n)</a:t>
            </a:r>
            <a:endParaRPr lang="en-US" sz="2400" dirty="0" smtClean="0"/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	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i</a:t>
            </a:r>
            <a:r>
              <a:rPr lang="en-US" sz="2400" dirty="0" smtClean="0"/>
              <a:t>++; </a:t>
            </a:r>
          </a:p>
          <a:p>
            <a:r>
              <a:rPr lang="en-US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747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Counter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33800" y="1417638"/>
            <a:ext cx="5105400" cy="4830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General Requirements of Counter Loop: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Initialize counter variable prior to executing the loop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Compare the counter variable to a threshold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Increment or decrement the counter variable inside the loop body (typically the last instruction)</a:t>
            </a:r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417638"/>
            <a:ext cx="381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0</a:t>
            </a:r>
            <a:r>
              <a:rPr lang="en-US" sz="2400" dirty="0" smtClean="0"/>
              <a:t>;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n = 10;</a:t>
            </a:r>
            <a:endParaRPr lang="en-US" sz="2400" dirty="0" smtClean="0"/>
          </a:p>
          <a:p>
            <a:r>
              <a:rPr lang="en-US" sz="2400" dirty="0" smtClean="0"/>
              <a:t>while(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</a:t>
            </a:r>
            <a:r>
              <a:rPr lang="en-US" sz="2400" dirty="0" smtClean="0"/>
              <a:t>n)</a:t>
            </a:r>
            <a:endParaRPr lang="en-US" sz="2400" dirty="0" smtClean="0"/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	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i</a:t>
            </a:r>
            <a:r>
              <a:rPr lang="en-US" sz="2400" dirty="0" smtClean="0"/>
              <a:t>++; </a:t>
            </a:r>
          </a:p>
          <a:p>
            <a:r>
              <a:rPr lang="en-US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605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4.3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/>
          <a:lstStyle/>
          <a:p>
            <a:r>
              <a:rPr lang="en-US" dirty="0" smtClean="0"/>
              <a:t>Write a program using loops that simulates compound interest. Prompt the user for the starting principle, interest rate, and the number of years of interest. Print the final result.</a:t>
            </a:r>
          </a:p>
          <a:p>
            <a:endParaRPr lang="en-US" dirty="0"/>
          </a:p>
          <a:p>
            <a:r>
              <a:rPr lang="en-US" dirty="0" smtClean="0"/>
              <a:t>Does the example require a loop?</a:t>
            </a:r>
          </a:p>
          <a:p>
            <a:pPr lvl="1"/>
            <a:r>
              <a:rPr lang="en-US" dirty="0" smtClean="0"/>
              <a:t>Yes, the formula for compound interest must be applied in a repeated fashion for the specified number of </a:t>
            </a:r>
            <a:r>
              <a:rPr lang="en-US" dirty="0" smtClean="0"/>
              <a:t>years</a:t>
            </a:r>
          </a:p>
          <a:p>
            <a:r>
              <a:rPr lang="en-US" dirty="0" smtClean="0"/>
              <a:t>Is the example a counter loop?</a:t>
            </a:r>
          </a:p>
          <a:p>
            <a:pPr lvl="1"/>
            <a:r>
              <a:rPr lang="en-US" dirty="0" smtClean="0"/>
              <a:t>Yes, the loop executions count up to the number of years specified by the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76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Sentinel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4645084"/>
            <a:ext cx="8077200" cy="1908116"/>
          </a:xfrm>
        </p:spPr>
        <p:txBody>
          <a:bodyPr/>
          <a:lstStyle/>
          <a:p>
            <a:r>
              <a:rPr lang="en-US" dirty="0" smtClean="0"/>
              <a:t>Sentinel variable is number</a:t>
            </a:r>
          </a:p>
          <a:p>
            <a:r>
              <a:rPr lang="en-US" dirty="0" smtClean="0"/>
              <a:t>Number of executions is not known prior to the execution of the loop</a:t>
            </a:r>
          </a:p>
          <a:p>
            <a:r>
              <a:rPr lang="en-US" dirty="0" smtClean="0"/>
              <a:t>Sentinel variable is compared to a condition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762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number;</a:t>
            </a:r>
          </a:p>
          <a:p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a number less than 100: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&gt;&gt; number;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(number &gt;= 100)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"Invalid Number."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a number less than 100: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&gt;&gt; number;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352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Rules for Sentinel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5775" y="4462522"/>
            <a:ext cx="7772400" cy="193827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Initialize sentinel variable prior to the 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Compare </a:t>
            </a:r>
            <a:r>
              <a:rPr lang="en-US" dirty="0"/>
              <a:t>sentinel </a:t>
            </a:r>
            <a:r>
              <a:rPr lang="en-US" dirty="0" smtClean="0"/>
              <a:t>variable to a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Sentinel variable must have the ability to change inside the loop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762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number;</a:t>
            </a:r>
          </a:p>
          <a:p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a number less than 100: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&gt;&gt; number;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(number &gt;= 100)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"Invalid Number."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a number less than 100: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&gt;&gt; number;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015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A control statement controls which piece of code will be executed, and how many times it will be executed</a:t>
            </a:r>
          </a:p>
          <a:p>
            <a:endParaRPr lang="en-US" dirty="0" smtClean="0"/>
          </a:p>
          <a:p>
            <a:r>
              <a:rPr lang="en-US" dirty="0" smtClean="0"/>
              <a:t>Control statements come in the form of:</a:t>
            </a:r>
          </a:p>
          <a:p>
            <a:pPr lvl="1"/>
            <a:r>
              <a:rPr lang="en-US" dirty="0" smtClean="0"/>
              <a:t>Branches (If/Else)</a:t>
            </a:r>
          </a:p>
          <a:p>
            <a:pPr lvl="1"/>
            <a:r>
              <a:rPr lang="en-US" dirty="0" smtClean="0"/>
              <a:t>Loops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Control statements allow your program to make decisions</a:t>
            </a:r>
          </a:p>
          <a:p>
            <a:endParaRPr lang="en-US" dirty="0" smtClean="0"/>
          </a:p>
          <a:p>
            <a:r>
              <a:rPr lang="en-US" dirty="0" smtClean="0"/>
              <a:t>Without control statements the same code would execute each time the program is run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69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4.4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610600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forest has been recently planted on a barren plot of land. The number of trees that </a:t>
            </a:r>
            <a:r>
              <a:rPr lang="en-US" dirty="0" smtClean="0"/>
              <a:t>are initially </a:t>
            </a:r>
            <a:r>
              <a:rPr lang="en-US" dirty="0"/>
              <a:t>planted </a:t>
            </a:r>
            <a:r>
              <a:rPr lang="en-US" dirty="0" smtClean="0"/>
              <a:t>is dictated by the user. </a:t>
            </a:r>
            <a:r>
              <a:rPr lang="en-US" dirty="0"/>
              <a:t>The yearly reforestation rate for this particular tree type is 2%. </a:t>
            </a:r>
            <a:r>
              <a:rPr lang="en-US" dirty="0" smtClean="0"/>
              <a:t>If </a:t>
            </a:r>
            <a:r>
              <a:rPr lang="en-US" dirty="0"/>
              <a:t>the initial </a:t>
            </a:r>
            <a:r>
              <a:rPr lang="en-US" dirty="0" smtClean="0"/>
              <a:t>number of trees is 250, then </a:t>
            </a:r>
            <a:r>
              <a:rPr lang="en-US" dirty="0"/>
              <a:t>after </a:t>
            </a:r>
            <a:r>
              <a:rPr lang="en-US" dirty="0" smtClean="0"/>
              <a:t>year one the number of </a:t>
            </a:r>
            <a:r>
              <a:rPr lang="en-US" dirty="0"/>
              <a:t>trees on the land is </a:t>
            </a:r>
            <a:r>
              <a:rPr lang="en-US" dirty="0" smtClean="0"/>
              <a:t>250 * </a:t>
            </a:r>
            <a:r>
              <a:rPr lang="en-US" dirty="0"/>
              <a:t>.02 + 250 yielding 255 trees. At the end of year two the number of trees can be calculated by 255 * .02 + 255. Write a loop that calculates the number of years it will take for the number of trees on the land to reach 1000 or above.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this an example of a sentient loop?</a:t>
            </a:r>
          </a:p>
          <a:p>
            <a:pPr lvl="1"/>
            <a:r>
              <a:rPr lang="en-US" dirty="0" smtClean="0"/>
              <a:t>Yes, the number of repetitions is dependent on the outcome of the calculations. </a:t>
            </a:r>
          </a:p>
          <a:p>
            <a:r>
              <a:rPr lang="en-US" dirty="0" smtClean="0"/>
              <a:t>What is the sentient variable?</a:t>
            </a:r>
          </a:p>
          <a:p>
            <a:pPr lvl="1"/>
            <a:r>
              <a:rPr lang="en-US" dirty="0" smtClean="0"/>
              <a:t>The number of trees on the plot of land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82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Approaching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5344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How do I tell when to use a loop?</a:t>
            </a:r>
          </a:p>
          <a:p>
            <a:pPr lvl="1"/>
            <a:r>
              <a:rPr lang="en-US" dirty="0" smtClean="0"/>
              <a:t>When a set of instructions are being repeated more than once</a:t>
            </a:r>
          </a:p>
          <a:p>
            <a:pPr lvl="1"/>
            <a:r>
              <a:rPr lang="en-US" dirty="0" smtClean="0"/>
              <a:t>Remember: loops are for repetition, ifs are for decisions</a:t>
            </a:r>
          </a:p>
          <a:p>
            <a:endParaRPr lang="en-US" dirty="0" smtClean="0"/>
          </a:p>
          <a:p>
            <a:r>
              <a:rPr lang="en-US" dirty="0" smtClean="0"/>
              <a:t>Designing Loops</a:t>
            </a:r>
            <a:r>
              <a:rPr lang="en-US" dirty="0" smtClean="0"/>
              <a:t>:</a:t>
            </a:r>
            <a:endParaRPr lang="en-US" dirty="0" smtClean="0"/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Identify the type of loop</a:t>
            </a:r>
          </a:p>
          <a:p>
            <a:pPr lvl="2"/>
            <a:r>
              <a:rPr lang="en-US" dirty="0" smtClean="0"/>
              <a:t>Counter versus Sentient</a:t>
            </a:r>
            <a:endParaRPr lang="en-US" dirty="0" smtClean="0"/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dirty="0"/>
              <a:t>your starting </a:t>
            </a:r>
            <a:r>
              <a:rPr lang="en-US" dirty="0" smtClean="0"/>
              <a:t>conditions</a:t>
            </a:r>
          </a:p>
          <a:p>
            <a:pPr lvl="2"/>
            <a:r>
              <a:rPr lang="en-US" dirty="0" smtClean="0"/>
              <a:t>these must be initialized prior to entering the loop</a:t>
            </a:r>
            <a:endParaRPr lang="en-US" dirty="0"/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Identify what is changing between loops</a:t>
            </a:r>
          </a:p>
          <a:p>
            <a:pPr lvl="2"/>
            <a:r>
              <a:rPr lang="en-US" dirty="0" smtClean="0"/>
              <a:t>Is data accumulating?</a:t>
            </a:r>
          </a:p>
          <a:p>
            <a:pPr lvl="2"/>
            <a:r>
              <a:rPr lang="en-US" dirty="0" smtClean="0"/>
              <a:t>Are you counting?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Identify your stop condition</a:t>
            </a:r>
          </a:p>
          <a:p>
            <a:pPr lvl="2"/>
            <a:r>
              <a:rPr lang="en-US" dirty="0" smtClean="0"/>
              <a:t>usually based on the data changing in the loops</a:t>
            </a:r>
          </a:p>
          <a:p>
            <a:pPr lvl="2"/>
            <a:r>
              <a:rPr lang="en-US" dirty="0" smtClean="0"/>
              <a:t>to find the condition, just take the inverse of the stop condition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1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Guided Exercise 4.3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914400"/>
            <a:ext cx="7924800" cy="5715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Write a program using loops that simulates compound interest. Prompt the user for the starting principle, interest rate, and the number of years of interest. Print the final result.</a:t>
            </a:r>
          </a:p>
          <a:p>
            <a:endParaRPr lang="en-US" dirty="0"/>
          </a:p>
          <a:p>
            <a:r>
              <a:rPr lang="en-US" dirty="0" smtClean="0"/>
              <a:t>Designing the </a:t>
            </a:r>
            <a:r>
              <a:rPr lang="en-US" dirty="0" smtClean="0"/>
              <a:t>loop</a:t>
            </a:r>
          </a:p>
          <a:p>
            <a:pPr lvl="1"/>
            <a:r>
              <a:rPr lang="en-US" dirty="0" smtClean="0"/>
              <a:t>Identify the type of loop</a:t>
            </a:r>
          </a:p>
          <a:p>
            <a:pPr lvl="2"/>
            <a:r>
              <a:rPr lang="en-US" dirty="0" smtClean="0"/>
              <a:t>Counter loop</a:t>
            </a:r>
            <a:endParaRPr lang="en-US" dirty="0" smtClean="0"/>
          </a:p>
          <a:p>
            <a:pPr lvl="1"/>
            <a:r>
              <a:rPr lang="en-US" dirty="0"/>
              <a:t>Identify what is changing between </a:t>
            </a:r>
            <a:r>
              <a:rPr lang="en-US" dirty="0" smtClean="0"/>
              <a:t>loops</a:t>
            </a:r>
          </a:p>
          <a:p>
            <a:pPr lvl="2"/>
            <a:r>
              <a:rPr lang="en-US" dirty="0" smtClean="0"/>
              <a:t>counting years until stop year</a:t>
            </a:r>
            <a:endParaRPr lang="en-US" dirty="0"/>
          </a:p>
          <a:p>
            <a:pPr lvl="1"/>
            <a:r>
              <a:rPr lang="en-US" dirty="0" smtClean="0"/>
              <a:t>Identify </a:t>
            </a:r>
            <a:r>
              <a:rPr lang="en-US" dirty="0"/>
              <a:t>your starting </a:t>
            </a:r>
            <a:r>
              <a:rPr lang="en-US" dirty="0" smtClean="0"/>
              <a:t>conditions</a:t>
            </a:r>
          </a:p>
          <a:p>
            <a:pPr lvl="2"/>
            <a:r>
              <a:rPr lang="en-US" dirty="0" smtClean="0"/>
              <a:t>principle, interest rate, and years are set by user</a:t>
            </a:r>
          </a:p>
          <a:p>
            <a:pPr lvl="2"/>
            <a:r>
              <a:rPr lang="en-US" dirty="0" smtClean="0"/>
              <a:t>current year must be set to 0</a:t>
            </a:r>
            <a:endParaRPr lang="en-US" dirty="0"/>
          </a:p>
          <a:p>
            <a:pPr lvl="1"/>
            <a:r>
              <a:rPr lang="en-US" dirty="0" smtClean="0"/>
              <a:t>Identify </a:t>
            </a:r>
            <a:r>
              <a:rPr lang="en-US" dirty="0"/>
              <a:t>your stop </a:t>
            </a:r>
            <a:r>
              <a:rPr lang="en-US" dirty="0" smtClean="0"/>
              <a:t>condition</a:t>
            </a:r>
          </a:p>
          <a:p>
            <a:pPr lvl="2"/>
            <a:r>
              <a:rPr lang="en-US" dirty="0" smtClean="0"/>
              <a:t>when current year is greater or equal to stop year</a:t>
            </a:r>
          </a:p>
          <a:p>
            <a:pPr lvl="2"/>
            <a:r>
              <a:rPr lang="en-US" dirty="0" smtClean="0"/>
              <a:t>opposite is, while current year is less than the stop year</a:t>
            </a:r>
          </a:p>
        </p:txBody>
      </p:sp>
    </p:spTree>
    <p:extLst>
      <p:ext uri="{BB962C8B-B14F-4D97-AF65-F5344CB8AC3E}">
        <p14:creationId xmlns:p14="http://schemas.microsoft.com/office/powerpoint/2010/main" val="140539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Guided Exercise 4.5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a program to convert a decimal number of any value inputted by the user to a binary number.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19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Unguided Exercise 4.6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a program to convert a binary number of any value inputted by the user to a decimal number.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99160" y="1524000"/>
            <a:ext cx="77724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Definition: An expression which can only evaluate to true or false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i="1" dirty="0" smtClean="0"/>
              <a:t>a</a:t>
            </a:r>
            <a:r>
              <a:rPr lang="en-US" dirty="0" smtClean="0"/>
              <a:t> &lt; </a:t>
            </a:r>
            <a:r>
              <a:rPr lang="en-US" i="1" dirty="0" smtClean="0"/>
              <a:t>b</a:t>
            </a:r>
          </a:p>
          <a:p>
            <a:pPr lvl="1"/>
            <a:r>
              <a:rPr lang="en-US" dirty="0" smtClean="0"/>
              <a:t>In the event: a = 10, b = 15 the statement would be true</a:t>
            </a:r>
          </a:p>
          <a:p>
            <a:pPr lvl="1"/>
            <a:r>
              <a:rPr lang="en-US" dirty="0" smtClean="0"/>
              <a:t>In the event: a = 15, b = 10 the statement would be false</a:t>
            </a:r>
          </a:p>
          <a:p>
            <a:pPr lvl="1"/>
            <a:endParaRPr lang="en-US" dirty="0"/>
          </a:p>
          <a:p>
            <a:r>
              <a:rPr lang="en-US" dirty="0" smtClean="0"/>
              <a:t>Example of Non-Boolean Expression:</a:t>
            </a:r>
          </a:p>
          <a:p>
            <a:pPr lvl="1"/>
            <a:r>
              <a:rPr lang="en-US" i="1" dirty="0" smtClean="0"/>
              <a:t>a</a:t>
            </a:r>
            <a:r>
              <a:rPr lang="en-US" dirty="0" smtClean="0"/>
              <a:t> * </a:t>
            </a:r>
            <a:r>
              <a:rPr lang="en-US" i="1" dirty="0" smtClean="0"/>
              <a:t>b</a:t>
            </a:r>
          </a:p>
          <a:p>
            <a:pPr lvl="1"/>
            <a:r>
              <a:rPr lang="en-US" dirty="0" smtClean="0"/>
              <a:t>The above expression will evaluate to a number and does not qualify as a Boolean expression (caveat explained later)</a:t>
            </a:r>
          </a:p>
        </p:txBody>
      </p:sp>
    </p:spTree>
    <p:extLst>
      <p:ext uri="{BB962C8B-B14F-4D97-AF65-F5344CB8AC3E}">
        <p14:creationId xmlns:p14="http://schemas.microsoft.com/office/powerpoint/2010/main" val="188037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All relational operators evaluate to a Boolean value</a:t>
            </a:r>
          </a:p>
          <a:p>
            <a:r>
              <a:rPr lang="en-US" dirty="0" smtClean="0"/>
              <a:t>These operators make a comparison between two operands</a:t>
            </a:r>
          </a:p>
          <a:p>
            <a:pPr lvl="1"/>
            <a:r>
              <a:rPr lang="en-US" dirty="0" smtClean="0"/>
              <a:t>Equivalence:   ==</a:t>
            </a:r>
          </a:p>
          <a:p>
            <a:pPr lvl="1"/>
            <a:r>
              <a:rPr lang="en-US" dirty="0" smtClean="0"/>
              <a:t>Not Equivalent:  !=</a:t>
            </a:r>
          </a:p>
          <a:p>
            <a:pPr lvl="1"/>
            <a:r>
              <a:rPr lang="en-US" dirty="0" smtClean="0"/>
              <a:t>Less Than:  &lt;</a:t>
            </a:r>
          </a:p>
          <a:p>
            <a:pPr lvl="1"/>
            <a:r>
              <a:rPr lang="en-US" dirty="0" smtClean="0"/>
              <a:t>Less Than or Equal To:  &lt;=</a:t>
            </a:r>
          </a:p>
          <a:p>
            <a:pPr lvl="1"/>
            <a:r>
              <a:rPr lang="en-US" dirty="0" smtClean="0"/>
              <a:t>Greater Than:  &gt;</a:t>
            </a:r>
          </a:p>
          <a:p>
            <a:pPr lvl="1"/>
            <a:r>
              <a:rPr lang="en-US" dirty="0" smtClean="0"/>
              <a:t>Greater Than or Equal to: &gt;=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/>
              <a:t>Equivalence is not ‘=‘ (assignment) but using ‘=‘ instead of ‘==‘ will  compile!!!!!!!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362200"/>
            <a:ext cx="7772400" cy="4267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x == y </a:t>
            </a:r>
          </a:p>
          <a:p>
            <a:pPr lvl="1"/>
            <a:r>
              <a:rPr lang="en-US" dirty="0" smtClean="0"/>
              <a:t>False</a:t>
            </a:r>
          </a:p>
          <a:p>
            <a:r>
              <a:rPr lang="en-US" dirty="0" smtClean="0"/>
              <a:t>x == z</a:t>
            </a:r>
          </a:p>
          <a:p>
            <a:pPr lvl="1"/>
            <a:r>
              <a:rPr lang="en-US" dirty="0" smtClean="0"/>
              <a:t>True</a:t>
            </a:r>
          </a:p>
          <a:p>
            <a:r>
              <a:rPr lang="en-US" dirty="0" smtClean="0"/>
              <a:t>y &lt; z	</a:t>
            </a:r>
          </a:p>
          <a:p>
            <a:pPr lvl="1"/>
            <a:r>
              <a:rPr lang="en-US" dirty="0" smtClean="0"/>
              <a:t>False</a:t>
            </a:r>
          </a:p>
          <a:p>
            <a:r>
              <a:rPr lang="en-US" dirty="0" smtClean="0"/>
              <a:t>y &gt;= x</a:t>
            </a:r>
          </a:p>
          <a:p>
            <a:pPr lvl="1"/>
            <a:r>
              <a:rPr lang="en-US" dirty="0" smtClean="0"/>
              <a:t>True</a:t>
            </a:r>
          </a:p>
          <a:p>
            <a:endParaRPr lang="en-US" dirty="0" smtClean="0"/>
          </a:p>
          <a:p>
            <a:r>
              <a:rPr lang="en-US" dirty="0" smtClean="0"/>
              <a:t>x &lt; a &lt; y	</a:t>
            </a:r>
          </a:p>
          <a:p>
            <a:pPr lvl="1"/>
            <a:r>
              <a:rPr lang="en-US" dirty="0" smtClean="0"/>
              <a:t>Don’t Do This. You cant chain relational operators like in mathematics. </a:t>
            </a:r>
          </a:p>
          <a:p>
            <a:pPr lvl="1"/>
            <a:r>
              <a:rPr lang="en-US" dirty="0" smtClean="0"/>
              <a:t>Will compile however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371600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int</a:t>
            </a:r>
            <a:r>
              <a:rPr lang="en-US" sz="2800" dirty="0" smtClean="0"/>
              <a:t> x = 5, y = 7, z = 5, a = 6;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 -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4038600"/>
            <a:ext cx="8229600" cy="2514600"/>
          </a:xfrm>
        </p:spPr>
        <p:txBody>
          <a:bodyPr>
            <a:normAutofit/>
          </a:bodyPr>
          <a:lstStyle/>
          <a:p>
            <a:r>
              <a:rPr lang="en-US" dirty="0" smtClean="0"/>
              <a:t>The condition must evaluate to true or false</a:t>
            </a:r>
          </a:p>
          <a:p>
            <a:r>
              <a:rPr lang="en-US" dirty="0" smtClean="0"/>
              <a:t>If the condition evaluates to true then the body of the if is executed</a:t>
            </a:r>
          </a:p>
          <a:p>
            <a:r>
              <a:rPr lang="en-US" dirty="0" smtClean="0"/>
              <a:t>If the condition evaluates to false then the body of the if is skipped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524000"/>
            <a:ext cx="2561150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if( </a:t>
            </a:r>
            <a:r>
              <a:rPr lang="en-US" sz="2800" b="1" dirty="0" smtClean="0"/>
              <a:t>condition 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b="1" dirty="0" smtClean="0"/>
              <a:t>	body of if</a:t>
            </a:r>
          </a:p>
          <a:p>
            <a:r>
              <a:rPr lang="en-US" sz="2800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Flow Of Modified Change Program</a:t>
            </a:r>
            <a:endParaRPr lang="en-US" dirty="0"/>
          </a:p>
        </p:txBody>
      </p:sp>
      <p:sp>
        <p:nvSpPr>
          <p:cNvPr id="6" name="Parallelogram 5"/>
          <p:cNvSpPr/>
          <p:nvPr/>
        </p:nvSpPr>
        <p:spPr>
          <a:xfrm>
            <a:off x="3200400" y="1524000"/>
            <a:ext cx="2895600" cy="6858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Prompt for Payment and Amount Owed</a:t>
            </a:r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3581400" y="2819400"/>
            <a:ext cx="2057400" cy="1447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 &lt;</a:t>
            </a:r>
          </a:p>
          <a:p>
            <a:pPr algn="ctr"/>
            <a:r>
              <a:rPr lang="en-US" dirty="0" smtClean="0"/>
              <a:t>Owed</a:t>
            </a:r>
          </a:p>
        </p:txBody>
      </p:sp>
      <p:sp>
        <p:nvSpPr>
          <p:cNvPr id="8" name="Rectangle 7"/>
          <p:cNvSpPr/>
          <p:nvPr/>
        </p:nvSpPr>
        <p:spPr>
          <a:xfrm>
            <a:off x="6400800" y="3086100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“not enough paid”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8200" y="3086100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Change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8200" y="4800600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Change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4"/>
            <a:endCxn id="7" idx="0"/>
          </p:cNvCxnSpPr>
          <p:nvPr/>
        </p:nvCxnSpPr>
        <p:spPr>
          <a:xfrm flipH="1">
            <a:off x="4610100" y="2209800"/>
            <a:ext cx="38100" cy="609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1"/>
            <a:endCxn id="9" idx="3"/>
          </p:cNvCxnSpPr>
          <p:nvPr/>
        </p:nvCxnSpPr>
        <p:spPr>
          <a:xfrm flipH="1">
            <a:off x="2743200" y="3543300"/>
            <a:ext cx="8382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10" idx="0"/>
          </p:cNvCxnSpPr>
          <p:nvPr/>
        </p:nvCxnSpPr>
        <p:spPr>
          <a:xfrm>
            <a:off x="1790700" y="4000500"/>
            <a:ext cx="0" cy="8001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8" idx="1"/>
          </p:cNvCxnSpPr>
          <p:nvPr/>
        </p:nvCxnSpPr>
        <p:spPr>
          <a:xfrm>
            <a:off x="5638800" y="3543300"/>
            <a:ext cx="762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Terminator 24"/>
          <p:cNvSpPr/>
          <p:nvPr/>
        </p:nvSpPr>
        <p:spPr>
          <a:xfrm>
            <a:off x="3352800" y="5029200"/>
            <a:ext cx="2133600" cy="5334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Of Program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743200" y="5334000"/>
            <a:ext cx="6096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800600" y="4419600"/>
            <a:ext cx="113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Divergence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5257800" y="41148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895600" y="3124200"/>
            <a:ext cx="590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715000" y="3124200"/>
            <a:ext cx="58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4" name="Flowchart: Terminator 23"/>
          <p:cNvSpPr/>
          <p:nvPr/>
        </p:nvSpPr>
        <p:spPr>
          <a:xfrm>
            <a:off x="6248400" y="4572000"/>
            <a:ext cx="2209800" cy="5334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Of Program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8" idx="2"/>
            <a:endCxn id="24" idx="0"/>
          </p:cNvCxnSpPr>
          <p:nvPr/>
        </p:nvCxnSpPr>
        <p:spPr>
          <a:xfrm>
            <a:off x="7353300" y="4000500"/>
            <a:ext cx="0" cy="5715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3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Change Program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371600"/>
            <a:ext cx="7696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float payment, owed;</a:t>
            </a:r>
          </a:p>
          <a:p>
            <a:r>
              <a:rPr lang="en-US" sz="2800" dirty="0" err="1" smtClean="0"/>
              <a:t>cout</a:t>
            </a:r>
            <a:r>
              <a:rPr lang="en-US" sz="2800" dirty="0" smtClean="0"/>
              <a:t> &lt;&lt; “Enter payment and amount owed” 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</a:t>
            </a:r>
          </a:p>
          <a:p>
            <a:r>
              <a:rPr lang="en-US" sz="2800" dirty="0" err="1" smtClean="0"/>
              <a:t>cin</a:t>
            </a:r>
            <a:r>
              <a:rPr lang="en-US" sz="2800" dirty="0" smtClean="0"/>
              <a:t> &gt;&gt; payment &gt;&gt; owed;</a:t>
            </a:r>
          </a:p>
          <a:p>
            <a:r>
              <a:rPr lang="en-US" sz="2800" dirty="0" smtClean="0"/>
              <a:t>if(payment &lt; owed)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“Not enough paid” 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	return 0;</a:t>
            </a:r>
          </a:p>
          <a:p>
            <a:r>
              <a:rPr lang="en-US" sz="2800" dirty="0" smtClean="0"/>
              <a:t>}</a:t>
            </a:r>
          </a:p>
          <a:p>
            <a:endParaRPr lang="en-US" sz="2800" dirty="0" smtClean="0"/>
          </a:p>
          <a:p>
            <a:r>
              <a:rPr lang="en-US" sz="2800" dirty="0" smtClean="0"/>
              <a:t>// Calculate and print denominations</a:t>
            </a:r>
          </a:p>
          <a:p>
            <a:endParaRPr lang="en-US" sz="2800" dirty="0" smtClean="0"/>
          </a:p>
          <a:p>
            <a:r>
              <a:rPr lang="en-US" sz="2800" dirty="0" smtClean="0"/>
              <a:t>return 0;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745</TotalTime>
  <Words>2091</Words>
  <Application>Microsoft Office PowerPoint</Application>
  <PresentationFormat>On-screen Show (4:3)</PresentationFormat>
  <Paragraphs>340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Consolas</vt:lpstr>
      <vt:lpstr>Franklin Gothic Book</vt:lpstr>
      <vt:lpstr>Perpetua</vt:lpstr>
      <vt:lpstr>Wingdings 2</vt:lpstr>
      <vt:lpstr>Equity</vt:lpstr>
      <vt:lpstr>Control Statements</vt:lpstr>
      <vt:lpstr>Motivation</vt:lpstr>
      <vt:lpstr>Control Statements</vt:lpstr>
      <vt:lpstr>Boolean Expression</vt:lpstr>
      <vt:lpstr>Relational Operators</vt:lpstr>
      <vt:lpstr>Example of Operators</vt:lpstr>
      <vt:lpstr>Conditional Statement - If</vt:lpstr>
      <vt:lpstr>Flow Of Modified Change Program</vt:lpstr>
      <vt:lpstr>Modified Change Program</vt:lpstr>
      <vt:lpstr>If/Else</vt:lpstr>
      <vt:lpstr>Condition of the Else</vt:lpstr>
      <vt:lpstr>Caveat: Non-Boolean Expressions</vt:lpstr>
      <vt:lpstr>Non-Boolean Operator if statements</vt:lpstr>
      <vt:lpstr>Guided Example 4.1</vt:lpstr>
      <vt:lpstr>Unguided Example 4.2</vt:lpstr>
      <vt:lpstr>Think about example</vt:lpstr>
      <vt:lpstr>Limitations of If</vt:lpstr>
      <vt:lpstr>Loops</vt:lpstr>
      <vt:lpstr>Short Hand Operators</vt:lpstr>
      <vt:lpstr>Loop Example</vt:lpstr>
      <vt:lpstr>Varied Loop Example</vt:lpstr>
      <vt:lpstr>Yet another variation</vt:lpstr>
      <vt:lpstr>Last variation, I promise</vt:lpstr>
      <vt:lpstr>Types of Loops</vt:lpstr>
      <vt:lpstr>Example of Counter Loop</vt:lpstr>
      <vt:lpstr>Example of Counter Loop</vt:lpstr>
      <vt:lpstr>Exercise 4.3</vt:lpstr>
      <vt:lpstr>Sentinel Loop</vt:lpstr>
      <vt:lpstr>General Rules for Sentinel Loops</vt:lpstr>
      <vt:lpstr>Example 4.4</vt:lpstr>
      <vt:lpstr>Approaching Loops</vt:lpstr>
      <vt:lpstr>Guided Exercise 4.3</vt:lpstr>
      <vt:lpstr>Guided Exercise 4.5</vt:lpstr>
      <vt:lpstr>Unguided Exercise 4.6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Statements</dc:title>
  <dc:creator>lukepier</dc:creator>
  <cp:lastModifiedBy>Luke Pierce</cp:lastModifiedBy>
  <cp:revision>33</cp:revision>
  <dcterms:created xsi:type="dcterms:W3CDTF">2006-08-16T00:00:00Z</dcterms:created>
  <dcterms:modified xsi:type="dcterms:W3CDTF">2013-09-09T15:19:56Z</dcterms:modified>
</cp:coreProperties>
</file>