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7" r:id="rId4"/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8" r:id="rId16"/>
    <p:sldId id="278" r:id="rId17"/>
    <p:sldId id="279" r:id="rId18"/>
    <p:sldId id="280" r:id="rId19"/>
    <p:sldId id="281" r:id="rId20"/>
    <p:sldId id="289" r:id="rId21"/>
    <p:sldId id="290" r:id="rId22"/>
    <p:sldId id="291" r:id="rId23"/>
    <p:sldId id="292" r:id="rId24"/>
    <p:sldId id="282" r:id="rId25"/>
    <p:sldId id="283" r:id="rId26"/>
    <p:sldId id="284" r:id="rId27"/>
    <p:sldId id="285" r:id="rId28"/>
    <p:sldId id="287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3/18/2015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56746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3/18/2015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44108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3/18/2015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71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3/18/2015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8448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3/18/2015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315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3/18/2015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5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3/18/2015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49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3/18/2015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807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3/18/2015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948651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3/18/2015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60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3/18/2015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7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3/18/2015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2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17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 Line by Line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238381"/>
              </p:ext>
            </p:extLst>
          </p:nvPr>
        </p:nvGraphicFramePr>
        <p:xfrm>
          <a:off x="152400" y="4800600"/>
          <a:ext cx="88391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268357"/>
                <a:gridCol w="500269"/>
                <a:gridCol w="384313"/>
                <a:gridCol w="384313"/>
                <a:gridCol w="384313"/>
                <a:gridCol w="384313"/>
                <a:gridCol w="477079"/>
                <a:gridCol w="291547"/>
                <a:gridCol w="384313"/>
                <a:gridCol w="384313"/>
                <a:gridCol w="387627"/>
                <a:gridCol w="380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33800" y="5257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Byte Stream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1524000"/>
            <a:ext cx="6019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Getline</a:t>
            </a:r>
            <a:r>
              <a:rPr lang="en-US" dirty="0" smtClean="0"/>
              <a:t>() can be used to read up to a ‘\n’</a:t>
            </a:r>
          </a:p>
          <a:p>
            <a:r>
              <a:rPr lang="en-US" dirty="0" smtClean="0"/>
              <a:t>Used for reading lines of text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8800" y="2837749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</a:rPr>
              <a:t>string sentence;</a:t>
            </a:r>
          </a:p>
          <a:p>
            <a:r>
              <a:rPr lang="en-US" dirty="0" err="1" smtClean="0">
                <a:latin typeface="Consolas"/>
              </a:rPr>
              <a:t>getline</a:t>
            </a:r>
            <a:r>
              <a:rPr lang="en-US" dirty="0" smtClean="0">
                <a:latin typeface="Consolas"/>
              </a:rPr>
              <a:t>(</a:t>
            </a:r>
            <a:r>
              <a:rPr lang="en-US" dirty="0" err="1" smtClean="0">
                <a:latin typeface="Consolas"/>
              </a:rPr>
              <a:t>inFile</a:t>
            </a:r>
            <a:r>
              <a:rPr lang="en-US" dirty="0">
                <a:latin typeface="Consolas"/>
              </a:rPr>
              <a:t>, sentence);</a:t>
            </a:r>
          </a:p>
        </p:txBody>
      </p:sp>
      <p:sp>
        <p:nvSpPr>
          <p:cNvPr id="15" name="Bent-Up Arrow 14"/>
          <p:cNvSpPr/>
          <p:nvPr/>
        </p:nvSpPr>
        <p:spPr>
          <a:xfrm rot="10800000">
            <a:off x="290817" y="4419600"/>
            <a:ext cx="1981200" cy="228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/>
          <p:cNvSpPr/>
          <p:nvPr/>
        </p:nvSpPr>
        <p:spPr>
          <a:xfrm rot="10800000" flipH="1">
            <a:off x="2272017" y="4419600"/>
            <a:ext cx="2604783" cy="2159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25787" y="3957935"/>
            <a:ext cx="178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First </a:t>
            </a:r>
            <a:r>
              <a:rPr lang="en-US" sz="2000" dirty="0" err="1" smtClean="0"/>
              <a:t>Getline</a:t>
            </a:r>
            <a:r>
              <a:rPr lang="en-US" sz="2000" dirty="0" smtClean="0"/>
              <a:t> Call</a:t>
            </a:r>
            <a:endParaRPr lang="en-US" sz="2000" dirty="0"/>
          </a:p>
        </p:txBody>
      </p:sp>
      <p:sp>
        <p:nvSpPr>
          <p:cNvPr id="18" name="Bent-Up Arrow 17"/>
          <p:cNvSpPr/>
          <p:nvPr/>
        </p:nvSpPr>
        <p:spPr>
          <a:xfrm rot="10800000">
            <a:off x="5257800" y="4419599"/>
            <a:ext cx="838200" cy="21590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0800000" flipH="1">
            <a:off x="5752458" y="4410560"/>
            <a:ext cx="1181834" cy="21590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22900" y="3953301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Second Call</a:t>
            </a:r>
            <a:endParaRPr lang="en-US" sz="2000" dirty="0"/>
          </a:p>
        </p:txBody>
      </p:sp>
      <p:sp>
        <p:nvSpPr>
          <p:cNvPr id="21" name="Bent-Up Arrow 20"/>
          <p:cNvSpPr/>
          <p:nvPr/>
        </p:nvSpPr>
        <p:spPr>
          <a:xfrm rot="10800000">
            <a:off x="7293811" y="4419599"/>
            <a:ext cx="838200" cy="21590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-Up Arrow 21"/>
          <p:cNvSpPr/>
          <p:nvPr/>
        </p:nvSpPr>
        <p:spPr>
          <a:xfrm rot="10800000" flipH="1">
            <a:off x="7620000" y="4413250"/>
            <a:ext cx="1181834" cy="22225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467600" y="3953301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Third Call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667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 Line by Line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6772"/>
              </p:ext>
            </p:extLst>
          </p:nvPr>
        </p:nvGraphicFramePr>
        <p:xfrm>
          <a:off x="187344" y="5704989"/>
          <a:ext cx="88391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268357"/>
                <a:gridCol w="500269"/>
                <a:gridCol w="384313"/>
                <a:gridCol w="384313"/>
                <a:gridCol w="384313"/>
                <a:gridCol w="384313"/>
                <a:gridCol w="477079"/>
                <a:gridCol w="291547"/>
                <a:gridCol w="384313"/>
                <a:gridCol w="384313"/>
                <a:gridCol w="387627"/>
                <a:gridCol w="380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68744" y="616218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Byte Stream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399" y="1524000"/>
            <a:ext cx="8104391" cy="1295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Reading the complete file</a:t>
            </a:r>
          </a:p>
          <a:p>
            <a:r>
              <a:rPr lang="en-US" dirty="0" smtClean="0"/>
              <a:t>When the end of the file is reached the good() method will return false</a:t>
            </a:r>
            <a:endParaRPr lang="en-US" dirty="0"/>
          </a:p>
        </p:txBody>
      </p:sp>
      <p:sp>
        <p:nvSpPr>
          <p:cNvPr id="15" name="Bent-Up Arrow 14"/>
          <p:cNvSpPr/>
          <p:nvPr/>
        </p:nvSpPr>
        <p:spPr>
          <a:xfrm rot="10800000">
            <a:off x="325761" y="5323989"/>
            <a:ext cx="1981200" cy="228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/>
          <p:cNvSpPr/>
          <p:nvPr/>
        </p:nvSpPr>
        <p:spPr>
          <a:xfrm rot="10800000" flipH="1">
            <a:off x="2306961" y="5323989"/>
            <a:ext cx="2604783" cy="2159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60731" y="4862324"/>
            <a:ext cx="178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First </a:t>
            </a:r>
            <a:r>
              <a:rPr lang="en-US" sz="2000" dirty="0" err="1" smtClean="0"/>
              <a:t>Getline</a:t>
            </a:r>
            <a:r>
              <a:rPr lang="en-US" sz="2000" dirty="0" smtClean="0"/>
              <a:t> Call</a:t>
            </a:r>
            <a:endParaRPr lang="en-US" sz="2000" dirty="0"/>
          </a:p>
        </p:txBody>
      </p:sp>
      <p:sp>
        <p:nvSpPr>
          <p:cNvPr id="18" name="Bent-Up Arrow 17"/>
          <p:cNvSpPr/>
          <p:nvPr/>
        </p:nvSpPr>
        <p:spPr>
          <a:xfrm rot="10800000">
            <a:off x="5292744" y="5323988"/>
            <a:ext cx="838200" cy="21590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0800000" flipH="1">
            <a:off x="5787402" y="5314949"/>
            <a:ext cx="1181834" cy="21590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57844" y="4857690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Second Call</a:t>
            </a:r>
            <a:endParaRPr lang="en-US" sz="2000" dirty="0"/>
          </a:p>
        </p:txBody>
      </p:sp>
      <p:sp>
        <p:nvSpPr>
          <p:cNvPr id="21" name="Bent-Up Arrow 20"/>
          <p:cNvSpPr/>
          <p:nvPr/>
        </p:nvSpPr>
        <p:spPr>
          <a:xfrm rot="10800000">
            <a:off x="7328755" y="5323988"/>
            <a:ext cx="838200" cy="21590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-Up Arrow 21"/>
          <p:cNvSpPr/>
          <p:nvPr/>
        </p:nvSpPr>
        <p:spPr>
          <a:xfrm rot="10800000" flipH="1">
            <a:off x="7654944" y="5317639"/>
            <a:ext cx="1181834" cy="22225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02544" y="4857690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Third Call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58844" y="2819400"/>
            <a:ext cx="601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string sentence;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inFile.good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getline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inFile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sentence);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&lt;&lt; sentence;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052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 Word by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2900" y="1524000"/>
            <a:ext cx="8458200" cy="551995"/>
          </a:xfrm>
        </p:spPr>
        <p:txBody>
          <a:bodyPr/>
          <a:lstStyle/>
          <a:p>
            <a:r>
              <a:rPr lang="en-US" dirty="0" smtClean="0"/>
              <a:t>Files can be read using </a:t>
            </a:r>
            <a:r>
              <a:rPr lang="en-US" dirty="0" err="1" smtClean="0"/>
              <a:t>cin</a:t>
            </a:r>
            <a:r>
              <a:rPr lang="en-US" dirty="0" smtClean="0"/>
              <a:t> syntax as shown below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56231"/>
              </p:ext>
            </p:extLst>
          </p:nvPr>
        </p:nvGraphicFramePr>
        <p:xfrm>
          <a:off x="152400" y="5791200"/>
          <a:ext cx="88391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268357"/>
                <a:gridCol w="500269"/>
                <a:gridCol w="384313"/>
                <a:gridCol w="384313"/>
                <a:gridCol w="384313"/>
                <a:gridCol w="384313"/>
                <a:gridCol w="477079"/>
                <a:gridCol w="291547"/>
                <a:gridCol w="384313"/>
                <a:gridCol w="384313"/>
                <a:gridCol w="387627"/>
                <a:gridCol w="380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33800" y="6248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Byte Stream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21529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/>
              </a:rPr>
              <a:t>string sentence;</a:t>
            </a:r>
          </a:p>
          <a:p>
            <a:r>
              <a:rPr lang="en-US" dirty="0" err="1">
                <a:latin typeface="Consolas"/>
              </a:rPr>
              <a:t>inFile</a:t>
            </a:r>
            <a:r>
              <a:rPr lang="en-US" dirty="0">
                <a:latin typeface="Consolas"/>
              </a:rPr>
              <a:t> &gt;&gt; sentence;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2900" y="2895601"/>
            <a:ext cx="84582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method allows for reading of numerical data and storing it directly into data types such as </a:t>
            </a:r>
            <a:r>
              <a:rPr lang="en-US" dirty="0" err="1" smtClean="0"/>
              <a:t>int</a:t>
            </a:r>
            <a:r>
              <a:rPr lang="en-US" dirty="0" smtClean="0"/>
              <a:t>, float, and double</a:t>
            </a:r>
            <a:endParaRPr lang="en-US" dirty="0"/>
          </a:p>
        </p:txBody>
      </p:sp>
      <p:sp>
        <p:nvSpPr>
          <p:cNvPr id="10" name="Bent-Up Arrow 9"/>
          <p:cNvSpPr/>
          <p:nvPr/>
        </p:nvSpPr>
        <p:spPr>
          <a:xfrm rot="10800000">
            <a:off x="325761" y="5323989"/>
            <a:ext cx="536832" cy="228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10800000" flipH="1">
            <a:off x="381000" y="5323989"/>
            <a:ext cx="1143000" cy="2159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2900" y="4861703"/>
            <a:ext cx="896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r>
              <a:rPr lang="en-US" sz="2000" baseline="30000" dirty="0" smtClean="0"/>
              <a:t>rst</a:t>
            </a:r>
            <a:r>
              <a:rPr lang="en-US" sz="2000" dirty="0" smtClean="0"/>
              <a:t> Call</a:t>
            </a:r>
            <a:endParaRPr lang="en-US" sz="2000" dirty="0"/>
          </a:p>
        </p:txBody>
      </p:sp>
      <p:sp>
        <p:nvSpPr>
          <p:cNvPr id="13" name="Bent-Up Arrow 12"/>
          <p:cNvSpPr/>
          <p:nvPr/>
        </p:nvSpPr>
        <p:spPr>
          <a:xfrm rot="10800000">
            <a:off x="2104162" y="5311289"/>
            <a:ext cx="536832" cy="228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10800000" flipH="1">
            <a:off x="2171697" y="5323989"/>
            <a:ext cx="571501" cy="2159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28386" y="4849003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Call</a:t>
            </a:r>
            <a:endParaRPr lang="en-US" sz="2000" dirty="0"/>
          </a:p>
        </p:txBody>
      </p:sp>
      <p:sp>
        <p:nvSpPr>
          <p:cNvPr id="16" name="Bent-Up Arrow 15"/>
          <p:cNvSpPr/>
          <p:nvPr/>
        </p:nvSpPr>
        <p:spPr>
          <a:xfrm rot="10800000">
            <a:off x="3369825" y="5336689"/>
            <a:ext cx="536832" cy="228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-Up Arrow 16"/>
          <p:cNvSpPr/>
          <p:nvPr/>
        </p:nvSpPr>
        <p:spPr>
          <a:xfrm rot="10800000" flipH="1">
            <a:off x="3803650" y="5336689"/>
            <a:ext cx="762000" cy="2159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98849" y="486433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Call</a:t>
            </a:r>
            <a:endParaRPr lang="en-US" sz="2000" dirty="0"/>
          </a:p>
        </p:txBody>
      </p:sp>
      <p:sp>
        <p:nvSpPr>
          <p:cNvPr id="19" name="Bent-Up Arrow 18"/>
          <p:cNvSpPr/>
          <p:nvPr/>
        </p:nvSpPr>
        <p:spPr>
          <a:xfrm rot="10800000">
            <a:off x="5217983" y="5340703"/>
            <a:ext cx="536832" cy="228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10800000" flipH="1">
            <a:off x="5347006" y="5340703"/>
            <a:ext cx="444193" cy="2159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58235" y="4868346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Call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705600" y="50187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7854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 Word by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90600"/>
          </a:xfrm>
        </p:spPr>
        <p:txBody>
          <a:bodyPr/>
          <a:lstStyle/>
          <a:p>
            <a:r>
              <a:rPr lang="en-US" dirty="0" smtClean="0"/>
              <a:t>If the file has mixed data types in a regular format we can use word by word to store the numerical data into a data type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743200"/>
            <a:ext cx="1905000" cy="24384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" y="2891135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apples  .24</a:t>
            </a:r>
          </a:p>
          <a:p>
            <a:r>
              <a:rPr lang="en-US" dirty="0" smtClean="0"/>
              <a:t>oranges .88</a:t>
            </a:r>
          </a:p>
          <a:p>
            <a:r>
              <a:rPr lang="en-US" dirty="0" smtClean="0"/>
              <a:t>bananas .50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" y="53295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Text 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2946737"/>
            <a:ext cx="594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string fruit;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price;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inFile.good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inFile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&gt;&gt; fruit &gt;&gt; price;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fruit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price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4790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by Word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data read from the file does not match the datatype which extraction operator is trying to store the value in problems will occur</a:t>
            </a:r>
          </a:p>
          <a:p>
            <a:pPr lvl="1"/>
            <a:r>
              <a:rPr lang="en-US" dirty="0" smtClean="0"/>
              <a:t>There is no easy way to test the datatype of the next data in the file.</a:t>
            </a:r>
          </a:p>
          <a:p>
            <a:endParaRPr lang="en-US" dirty="0"/>
          </a:p>
          <a:p>
            <a:r>
              <a:rPr lang="en-US" dirty="0" smtClean="0"/>
              <a:t>It is common for there to be an empty line at the end of the file. This typically creates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4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 Letter by Letter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600200"/>
          </a:xfrm>
        </p:spPr>
        <p:txBody>
          <a:bodyPr/>
          <a:lstStyle/>
          <a:p>
            <a:r>
              <a:rPr lang="en-US" dirty="0" smtClean="0"/>
              <a:t>Reads just a single character</a:t>
            </a:r>
          </a:p>
          <a:p>
            <a:r>
              <a:rPr lang="en-US" dirty="0" smtClean="0"/>
              <a:t>Often used for parsing</a:t>
            </a:r>
          </a:p>
          <a:p>
            <a:r>
              <a:rPr lang="en-US" dirty="0" smtClean="0"/>
              <a:t>More predictable behavior than other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3048000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letter;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inFile.get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(letter);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70314"/>
              </p:ext>
            </p:extLst>
          </p:nvPr>
        </p:nvGraphicFramePr>
        <p:xfrm>
          <a:off x="152400" y="5791200"/>
          <a:ext cx="88391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268357"/>
                <a:gridCol w="500269"/>
                <a:gridCol w="384313"/>
                <a:gridCol w="384313"/>
                <a:gridCol w="384313"/>
                <a:gridCol w="384313"/>
                <a:gridCol w="477079"/>
                <a:gridCol w="291547"/>
                <a:gridCol w="384313"/>
                <a:gridCol w="384313"/>
                <a:gridCol w="387627"/>
                <a:gridCol w="380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33800" y="6248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Byte 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0200" y="4314855"/>
            <a:ext cx="896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r>
              <a:rPr lang="en-US" sz="2000" baseline="30000" dirty="0" smtClean="0"/>
              <a:t>rst</a:t>
            </a:r>
            <a:r>
              <a:rPr lang="en-US" sz="2000" dirty="0" smtClean="0"/>
              <a:t> Call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46407" y="4768180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Call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990599" y="5136634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Call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67000" y="512976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900" y="4841115"/>
            <a:ext cx="0" cy="8466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" y="5218757"/>
            <a:ext cx="0" cy="4536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66800" y="5402243"/>
            <a:ext cx="0" cy="2701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186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 Letter by Letter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600200"/>
          </a:xfrm>
        </p:spPr>
        <p:txBody>
          <a:bodyPr/>
          <a:lstStyle/>
          <a:p>
            <a:r>
              <a:rPr lang="en-US" dirty="0" smtClean="0"/>
              <a:t>Below is a routine to read the entire file character by character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2505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letter;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inFile.get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(letter))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letter;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90600" y="3733800"/>
            <a:ext cx="77724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get() method will return a 0 when it reaches the end of the file exiting the while loop</a:t>
            </a:r>
          </a:p>
          <a:p>
            <a:r>
              <a:rPr lang="en-US" dirty="0" smtClean="0"/>
              <a:t>Newline characters ‘\n’ are also read and printed in the above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3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Reading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Generation of text files should be done in a program like notepad to ensure the file is </a:t>
            </a:r>
            <a:r>
              <a:rPr lang="en-US" dirty="0" err="1" smtClean="0"/>
              <a:t>ascii</a:t>
            </a:r>
            <a:endParaRPr lang="en-US" dirty="0" smtClean="0"/>
          </a:p>
          <a:p>
            <a:pPr lvl="1"/>
            <a:r>
              <a:rPr lang="en-US" dirty="0" smtClean="0"/>
              <a:t>MS Word will not generate </a:t>
            </a:r>
            <a:r>
              <a:rPr lang="en-US" dirty="0" err="1" smtClean="0"/>
              <a:t>ascii</a:t>
            </a:r>
            <a:r>
              <a:rPr lang="en-US" dirty="0" smtClean="0"/>
              <a:t> files!!!!</a:t>
            </a:r>
          </a:p>
          <a:p>
            <a:r>
              <a:rPr lang="en-US" dirty="0" smtClean="0"/>
              <a:t>All data, even numeric can be read as a string or character</a:t>
            </a:r>
          </a:p>
          <a:p>
            <a:endParaRPr lang="en-US" dirty="0" smtClean="0"/>
          </a:p>
          <a:p>
            <a:r>
              <a:rPr lang="en-US" dirty="0" smtClean="0"/>
              <a:t>Handling of the end of file can be quirky</a:t>
            </a:r>
          </a:p>
          <a:p>
            <a:pPr lvl="1"/>
            <a:r>
              <a:rPr lang="en-US" dirty="0" smtClean="0"/>
              <a:t>If the file ends with a newline character an empty string maybe read</a:t>
            </a:r>
          </a:p>
          <a:p>
            <a:pPr lvl="1"/>
            <a:r>
              <a:rPr lang="en-US" dirty="0" smtClean="0"/>
              <a:t>It is not uncommon to have the last word in the file read twice</a:t>
            </a:r>
          </a:p>
          <a:p>
            <a:pPr lvl="1"/>
            <a:r>
              <a:rPr lang="en-US" dirty="0" smtClean="0"/>
              <a:t>Often more robust code must be used to make the behavior more predictable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8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Close the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inFile.close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Reading from a hard drive is slow so the data is buffered in the </a:t>
            </a:r>
            <a:r>
              <a:rPr lang="en-US" dirty="0" err="1" smtClean="0"/>
              <a:t>ifstream</a:t>
            </a:r>
            <a:endParaRPr lang="en-US" dirty="0" smtClean="0"/>
          </a:p>
          <a:p>
            <a:r>
              <a:rPr lang="en-US" dirty="0" smtClean="0"/>
              <a:t>To free up the associated memory you should close the file</a:t>
            </a:r>
          </a:p>
          <a:p>
            <a:r>
              <a:rPr lang="en-US" dirty="0" smtClean="0"/>
              <a:t>Closing the file also prevents any accidental modifications to the file</a:t>
            </a:r>
          </a:p>
          <a:p>
            <a:r>
              <a:rPr lang="en-US" dirty="0" smtClean="0"/>
              <a:t>After the file is closed you may reuse the string for another file</a:t>
            </a:r>
          </a:p>
        </p:txBody>
      </p:sp>
    </p:spTree>
    <p:extLst>
      <p:ext uri="{BB962C8B-B14F-4D97-AF65-F5344CB8AC3E}">
        <p14:creationId xmlns:p14="http://schemas.microsoft.com/office/powerpoint/2010/main" val="390432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 err="1" smtClean="0"/>
              <a:t>Pratices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getline</a:t>
            </a:r>
            <a:r>
              <a:rPr lang="en-US" dirty="0" smtClean="0"/>
              <a:t> method is typically the best method to read in a file for the following reasons</a:t>
            </a:r>
          </a:p>
          <a:p>
            <a:pPr lvl="1"/>
            <a:r>
              <a:rPr lang="en-US" dirty="0" smtClean="0"/>
              <a:t>All datatypes can be read in as a string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 in a string can be tested before conversion, thus safer than word by word which does not test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Empty strings at the end of the file are easy to dealt with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 program’s binary remains static and unalterable</a:t>
            </a:r>
          </a:p>
          <a:p>
            <a:pPr lvl="1"/>
            <a:r>
              <a:rPr lang="en-US" dirty="0" smtClean="0"/>
              <a:t>All data generated and stored into RAM is lost on completion of the program</a:t>
            </a:r>
          </a:p>
          <a:p>
            <a:r>
              <a:rPr lang="en-US" dirty="0" smtClean="0"/>
              <a:t>There is a need to store data for prolong periods of time</a:t>
            </a:r>
          </a:p>
          <a:p>
            <a:pPr lvl="1"/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Storing data as a file allows for data to be stored </a:t>
            </a:r>
          </a:p>
          <a:p>
            <a:pPr lvl="1"/>
            <a:r>
              <a:rPr lang="en-US" dirty="0" smtClean="0"/>
              <a:t>Through multiple executions of a program</a:t>
            </a:r>
          </a:p>
          <a:p>
            <a:pPr lvl="1"/>
            <a:r>
              <a:rPr lang="en-US" dirty="0" smtClean="0"/>
              <a:t>Through multiple power cycles of the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90600"/>
          </a:xfrm>
        </p:spPr>
        <p:txBody>
          <a:bodyPr/>
          <a:lstStyle/>
          <a:p>
            <a:r>
              <a:rPr lang="en-US" dirty="0" smtClean="0"/>
              <a:t>Convert numbers in a string to an </a:t>
            </a:r>
            <a:r>
              <a:rPr lang="en-US" dirty="0" err="1" smtClean="0"/>
              <a:t>int</a:t>
            </a:r>
            <a:r>
              <a:rPr lang="en-US" dirty="0" smtClean="0"/>
              <a:t>, float, or double</a:t>
            </a:r>
          </a:p>
          <a:p>
            <a:r>
              <a:rPr lang="en-US" dirty="0" smtClean="0"/>
              <a:t>Example using </a:t>
            </a:r>
            <a:r>
              <a:rPr lang="en-US" dirty="0" err="1" smtClean="0"/>
              <a:t>stringstream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438400"/>
            <a:ext cx="5791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num2;</a:t>
            </a:r>
          </a:p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"100 101.1"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num1 &gt;&gt; num2;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4191000"/>
            <a:ext cx="7772400" cy="8692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is require the library </a:t>
            </a:r>
            <a:r>
              <a:rPr lang="en-US" i="1" dirty="0" err="1" smtClean="0"/>
              <a:t>sstream</a:t>
            </a:r>
            <a:r>
              <a:rPr lang="en-US" dirty="0" smtClean="0"/>
              <a:t> to be included</a:t>
            </a:r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33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StringStream</a:t>
            </a:r>
            <a:r>
              <a:rPr lang="en-US" dirty="0" smtClean="0"/>
              <a:t> More Detail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47706514"/>
              </p:ext>
            </p:extLst>
          </p:nvPr>
        </p:nvGraphicFramePr>
        <p:xfrm>
          <a:off x="2743200" y="2438400"/>
          <a:ext cx="46634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14400" y="1454032"/>
            <a:ext cx="579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"100 101.1"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 rot="10800000">
            <a:off x="2895600" y="2883932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2438400"/>
            <a:ext cx="18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 initialization: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838200" y="3400682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num1;</a:t>
            </a:r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139977"/>
              </p:ext>
            </p:extLst>
          </p:nvPr>
        </p:nvGraphicFramePr>
        <p:xfrm>
          <a:off x="2794000" y="3795414"/>
          <a:ext cx="46634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own Arrow 11"/>
          <p:cNvSpPr/>
          <p:nvPr/>
        </p:nvSpPr>
        <p:spPr>
          <a:xfrm rot="10800000">
            <a:off x="5029200" y="4255532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2800" y="3795414"/>
            <a:ext cx="178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 First Read: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787400" y="471066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418439"/>
              </p:ext>
            </p:extLst>
          </p:nvPr>
        </p:nvGraphicFramePr>
        <p:xfrm>
          <a:off x="2743200" y="5105400"/>
          <a:ext cx="46634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0800000">
            <a:off x="7467600" y="550906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6146" y="5139728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 Second Read: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7239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StringStream</a:t>
            </a:r>
            <a:r>
              <a:rPr lang="en-US" dirty="0" smtClean="0"/>
              <a:t> for Generating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90600"/>
          </a:xfrm>
        </p:spPr>
        <p:txBody>
          <a:bodyPr/>
          <a:lstStyle/>
          <a:p>
            <a:r>
              <a:rPr lang="en-US" dirty="0" err="1" smtClean="0"/>
              <a:t>StringStream</a:t>
            </a:r>
            <a:r>
              <a:rPr lang="en-US" dirty="0" smtClean="0"/>
              <a:t> can be used to generate a string using mixed datatypes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4205426"/>
            <a:ext cx="77724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392402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 = 100;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num2 = 101.1;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Places integer and float into stream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num1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num2;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Converts stream to string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ss.str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91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Generate a file in notepad with several items which follows the pattern below:</a:t>
            </a:r>
          </a:p>
          <a:p>
            <a:pPr marL="0" indent="0">
              <a:buNone/>
            </a:pPr>
            <a:r>
              <a:rPr lang="en-US" dirty="0" err="1" smtClean="0"/>
              <a:t>item_name</a:t>
            </a:r>
            <a:r>
              <a:rPr lang="en-US" dirty="0" smtClean="0"/>
              <a:t>    </a:t>
            </a:r>
            <a:r>
              <a:rPr lang="en-US" dirty="0" err="1" smtClean="0"/>
              <a:t>price_per_item</a:t>
            </a:r>
            <a:r>
              <a:rPr lang="en-US" dirty="0" smtClean="0"/>
              <a:t>    quantity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Read in the file and calculate the cost of each item by price * quantity and print it to the console</a:t>
            </a:r>
          </a:p>
          <a:p>
            <a:r>
              <a:rPr lang="en-US" dirty="0" smtClean="0"/>
              <a:t>Calculate the Total Cost and print it to the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Declare File Stream  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en-US" dirty="0" err="1" smtClean="0"/>
              <a:t>name_of_stream</a:t>
            </a:r>
            <a:r>
              <a:rPr lang="en-US" dirty="0" smtClean="0"/>
              <a:t>;     General format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en-US" dirty="0" err="1" smtClean="0"/>
              <a:t>outFile</a:t>
            </a:r>
            <a:r>
              <a:rPr lang="en-US" dirty="0" smtClean="0"/>
              <a:t>;                     Example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Open File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outFile.open</a:t>
            </a:r>
            <a:r>
              <a:rPr lang="en-US" dirty="0" smtClean="0"/>
              <a:t>(“ … location of file …”);</a:t>
            </a:r>
          </a:p>
          <a:p>
            <a:pPr lvl="1"/>
            <a:r>
              <a:rPr lang="en-US" dirty="0" smtClean="0"/>
              <a:t>If the file doesn’t exist it will be created</a:t>
            </a:r>
          </a:p>
          <a:p>
            <a:pPr lvl="1"/>
            <a:r>
              <a:rPr lang="en-US" dirty="0" smtClean="0"/>
              <a:t>If the file does exist it will be truncated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Check if File Opened</a:t>
            </a:r>
          </a:p>
          <a:p>
            <a:pPr marL="0" indent="0">
              <a:buNone/>
            </a:pPr>
            <a:r>
              <a:rPr lang="en-US" dirty="0" smtClean="0"/>
              <a:t>    if(!</a:t>
            </a:r>
            <a:r>
              <a:rPr lang="en-US" dirty="0" err="1" smtClean="0"/>
              <a:t>outFile.is_open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…</a:t>
            </a:r>
          </a:p>
          <a:p>
            <a:pPr lvl="1"/>
            <a:r>
              <a:rPr lang="en-US" dirty="0" smtClean="0"/>
              <a:t>Though less likely to fail than reading a file, it is still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Writing to the file can be accomplished using </a:t>
            </a:r>
            <a:r>
              <a:rPr lang="en-US" dirty="0" err="1" smtClean="0"/>
              <a:t>cout</a:t>
            </a:r>
            <a:r>
              <a:rPr lang="en-US" dirty="0" smtClean="0"/>
              <a:t> syntax but using your declared stream as </a:t>
            </a:r>
            <a:r>
              <a:rPr lang="en-US" dirty="0" err="1" smtClean="0"/>
              <a:t>cout</a:t>
            </a:r>
            <a:r>
              <a:rPr lang="en-US" dirty="0" smtClean="0"/>
              <a:t>, i.e.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outFile</a:t>
            </a:r>
            <a:r>
              <a:rPr lang="en-US" dirty="0"/>
              <a:t> </a:t>
            </a:r>
            <a:r>
              <a:rPr lang="en-US" dirty="0" smtClean="0"/>
              <a:t>&lt;&lt; “this text will be </a:t>
            </a:r>
            <a:r>
              <a:rPr lang="en-US" dirty="0" err="1" smtClean="0"/>
              <a:t>outputed</a:t>
            </a:r>
            <a:r>
              <a:rPr lang="en-US" dirty="0" smtClean="0"/>
              <a:t>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outFile</a:t>
            </a:r>
            <a:r>
              <a:rPr lang="en-US" dirty="0" smtClean="0"/>
              <a:t> &lt;&lt; </a:t>
            </a:r>
            <a:r>
              <a:rPr lang="en-US" dirty="0" err="1" smtClean="0"/>
              <a:t>someVar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 err="1" smtClean="0"/>
              <a:t>iomanip</a:t>
            </a:r>
            <a:r>
              <a:rPr lang="en-US" dirty="0" smtClean="0"/>
              <a:t> functions such as </a:t>
            </a:r>
            <a:r>
              <a:rPr lang="en-US" dirty="0" err="1" smtClean="0"/>
              <a:t>setw</a:t>
            </a:r>
            <a:r>
              <a:rPr lang="en-US" dirty="0" smtClean="0"/>
              <a:t>() work the same for </a:t>
            </a:r>
            <a:r>
              <a:rPr lang="en-US" dirty="0" err="1" smtClean="0"/>
              <a:t>outFile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8303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Close the file</a:t>
            </a:r>
          </a:p>
          <a:p>
            <a:pPr marL="0" indent="0">
              <a:buNone/>
            </a:pPr>
            <a:r>
              <a:rPr lang="en-US" dirty="0" err="1" smtClean="0"/>
              <a:t>outFile.close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Rational for closing the file is the same as reading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78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the code from Example 11.1, dump the calculated data to a file instead of just the console.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74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Writing a file does necessary have to truncate the data opening it up in another mode can allow for appending</a:t>
            </a:r>
          </a:p>
          <a:p>
            <a:endParaRPr lang="en-US" dirty="0" smtClean="0"/>
          </a:p>
          <a:p>
            <a:r>
              <a:rPr lang="en-US" dirty="0" smtClean="0"/>
              <a:t>Other methods exist that can be useful for File IO manipulation</a:t>
            </a:r>
          </a:p>
          <a:p>
            <a:pPr lvl="1"/>
            <a:r>
              <a:rPr lang="en-US" dirty="0" smtClean="0"/>
              <a:t>See your book or Cpluplus.com for information on these</a:t>
            </a:r>
          </a:p>
          <a:p>
            <a:endParaRPr lang="en-US" dirty="0"/>
          </a:p>
          <a:p>
            <a:r>
              <a:rPr lang="en-US" dirty="0" smtClean="0"/>
              <a:t>Fetching data from a file is trivial however parsing the data into useful variables is typically a harder problem</a:t>
            </a:r>
          </a:p>
        </p:txBody>
      </p:sp>
    </p:spTree>
    <p:extLst>
      <p:ext uri="{BB962C8B-B14F-4D97-AF65-F5344CB8AC3E}">
        <p14:creationId xmlns:p14="http://schemas.microsoft.com/office/powerpoint/2010/main" val="207148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File IO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Declare File Stream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the file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if the file has successfully opened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Read/Write to the File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Close the File</a:t>
            </a:r>
          </a:p>
        </p:txBody>
      </p:sp>
    </p:spTree>
    <p:extLst>
      <p:ext uri="{BB962C8B-B14F-4D97-AF65-F5344CB8AC3E}">
        <p14:creationId xmlns:p14="http://schemas.microsoft.com/office/powerpoint/2010/main" val="155700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Declare a File stream</a:t>
            </a:r>
          </a:p>
          <a:p>
            <a:pPr marL="0" indent="0">
              <a:buNone/>
            </a:pPr>
            <a:r>
              <a:rPr lang="en-US" dirty="0" err="1" smtClean="0"/>
              <a:t>ifstream</a:t>
            </a:r>
            <a:r>
              <a:rPr lang="en-US" dirty="0" smtClean="0"/>
              <a:t> </a:t>
            </a:r>
            <a:r>
              <a:rPr lang="en-US" dirty="0" err="1" smtClean="0"/>
              <a:t>file_stream_name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i.e.</a:t>
            </a:r>
          </a:p>
          <a:p>
            <a:pPr marL="0" indent="0">
              <a:buNone/>
            </a:pPr>
            <a:r>
              <a:rPr lang="en-US" dirty="0" err="1" smtClean="0"/>
              <a:t>ifstream</a:t>
            </a:r>
            <a:r>
              <a:rPr lang="en-US" dirty="0" smtClean="0"/>
              <a:t> </a:t>
            </a:r>
            <a:r>
              <a:rPr lang="en-US" dirty="0" err="1" smtClean="0"/>
              <a:t>inFile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declares an object that is suitable for reading in a file</a:t>
            </a:r>
          </a:p>
          <a:p>
            <a:pPr lvl="1"/>
            <a:r>
              <a:rPr lang="en-US" dirty="0" smtClean="0"/>
              <a:t>There are strong similarities between </a:t>
            </a:r>
            <a:r>
              <a:rPr lang="en-US" dirty="0" err="1" smtClean="0"/>
              <a:t>ifstream</a:t>
            </a:r>
            <a:r>
              <a:rPr lang="en-US" dirty="0" smtClean="0"/>
              <a:t> and </a:t>
            </a:r>
            <a:r>
              <a:rPr lang="en-US" dirty="0" err="1" smtClean="0"/>
              <a:t>cin</a:t>
            </a:r>
            <a:endParaRPr lang="en-US" dirty="0" smtClean="0"/>
          </a:p>
          <a:p>
            <a:r>
              <a:rPr lang="en-US" dirty="0" smtClean="0"/>
              <a:t>Include the following library to use </a:t>
            </a:r>
            <a:r>
              <a:rPr lang="en-US" dirty="0" err="1" smtClean="0"/>
              <a:t>ifstream</a:t>
            </a:r>
            <a:endParaRPr lang="en-US" dirty="0"/>
          </a:p>
          <a:p>
            <a:pPr lvl="1"/>
            <a:r>
              <a:rPr lang="en-US" dirty="0" err="1" smtClean="0"/>
              <a:t>fstream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52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Open a file for reading</a:t>
            </a:r>
          </a:p>
          <a:p>
            <a:pPr marL="0" indent="0">
              <a:buNone/>
            </a:pPr>
            <a:r>
              <a:rPr lang="en-US" dirty="0" err="1" smtClean="0"/>
              <a:t>inFile.open</a:t>
            </a:r>
            <a:r>
              <a:rPr lang="en-US" dirty="0" smtClean="0"/>
              <a:t>(“C:\\</a:t>
            </a:r>
            <a:r>
              <a:rPr lang="en-US" dirty="0" err="1" smtClean="0"/>
              <a:t>pathToText</a:t>
            </a:r>
            <a:r>
              <a:rPr lang="en-US" dirty="0" smtClean="0"/>
              <a:t>\\myFile.dat”);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Absolute Paths</a:t>
            </a:r>
          </a:p>
          <a:p>
            <a:pPr lvl="1"/>
            <a:r>
              <a:rPr lang="en-US" dirty="0" smtClean="0"/>
              <a:t>Specifies a complete path from </a:t>
            </a:r>
            <a:r>
              <a:rPr lang="en-US" dirty="0" err="1" smtClean="0"/>
              <a:t>harddrive</a:t>
            </a:r>
            <a:r>
              <a:rPr lang="en-US" dirty="0" smtClean="0"/>
              <a:t> to the </a:t>
            </a:r>
            <a:r>
              <a:rPr lang="en-US" dirty="0" err="1" smtClean="0"/>
              <a:t>textfile</a:t>
            </a:r>
            <a:endParaRPr lang="en-US" dirty="0" smtClean="0"/>
          </a:p>
          <a:p>
            <a:pPr lvl="1"/>
            <a:r>
              <a:rPr lang="en-US" dirty="0" smtClean="0"/>
              <a:t>Regardless of where the program’s current path is it will be able to find the file</a:t>
            </a:r>
          </a:p>
          <a:p>
            <a:r>
              <a:rPr lang="en-US" dirty="0" smtClean="0"/>
              <a:t>Relative Paths</a:t>
            </a:r>
            <a:endParaRPr lang="en-US" dirty="0"/>
          </a:p>
          <a:p>
            <a:pPr lvl="1"/>
            <a:r>
              <a:rPr lang="en-US" dirty="0" smtClean="0"/>
              <a:t>Location relative to the program’s current path</a:t>
            </a:r>
          </a:p>
          <a:p>
            <a:pPr lvl="1"/>
            <a:r>
              <a:rPr lang="en-US" dirty="0" smtClean="0"/>
              <a:t>Often used when a file is in the same directory as the program</a:t>
            </a:r>
          </a:p>
          <a:p>
            <a:r>
              <a:rPr lang="en-US" dirty="0" smtClean="0"/>
              <a:t>Double backslash used because of ‘\’ is an escape character</a:t>
            </a:r>
          </a:p>
        </p:txBody>
      </p:sp>
    </p:spTree>
    <p:extLst>
      <p:ext uri="{BB962C8B-B14F-4D97-AF65-F5344CB8AC3E}">
        <p14:creationId xmlns:p14="http://schemas.microsoft.com/office/powerpoint/2010/main" val="162392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05000"/>
          </a:xfrm>
        </p:spPr>
        <p:txBody>
          <a:bodyPr/>
          <a:lstStyle/>
          <a:p>
            <a:r>
              <a:rPr lang="en-US" dirty="0" smtClean="0"/>
              <a:t>A program starts with its current path being that of where its binary is located</a:t>
            </a:r>
          </a:p>
          <a:p>
            <a:r>
              <a:rPr lang="en-US" dirty="0" smtClean="0"/>
              <a:t>Single Period “.” specifies current directory</a:t>
            </a:r>
          </a:p>
          <a:p>
            <a:r>
              <a:rPr lang="en-US" dirty="0" smtClean="0"/>
              <a:t>Double Period “..” specifies directory immediately above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810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3700" y="4343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5715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27300" y="48006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52700" y="52578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test1.dat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27300" y="6172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test2.dat</a:t>
            </a:r>
            <a:endParaRPr lang="en-US" dirty="0"/>
          </a:p>
        </p:txBody>
      </p:sp>
      <p:cxnSp>
        <p:nvCxnSpPr>
          <p:cNvPr id="23" name="Elbow Connector 22"/>
          <p:cNvCxnSpPr>
            <a:stCxn id="4" idx="2"/>
            <a:endCxn id="8" idx="1"/>
          </p:cNvCxnSpPr>
          <p:nvPr/>
        </p:nvCxnSpPr>
        <p:spPr>
          <a:xfrm rot="16200000" flipH="1">
            <a:off x="1327150" y="4159250"/>
            <a:ext cx="381000" cy="292100"/>
          </a:xfrm>
          <a:prstGeom prst="bentConnector2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9" idx="1"/>
          </p:cNvCxnSpPr>
          <p:nvPr/>
        </p:nvCxnSpPr>
        <p:spPr>
          <a:xfrm rot="16200000" flipH="1">
            <a:off x="685800" y="4800600"/>
            <a:ext cx="1752600" cy="381000"/>
          </a:xfrm>
          <a:prstGeom prst="bentConnector2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2"/>
            <a:endCxn id="11" idx="1"/>
          </p:cNvCxnSpPr>
          <p:nvPr/>
        </p:nvCxnSpPr>
        <p:spPr>
          <a:xfrm rot="16200000" flipH="1">
            <a:off x="2247900" y="4673600"/>
            <a:ext cx="304800" cy="254000"/>
          </a:xfrm>
          <a:prstGeom prst="bentConnector2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12" idx="1"/>
          </p:cNvCxnSpPr>
          <p:nvPr/>
        </p:nvCxnSpPr>
        <p:spPr>
          <a:xfrm rot="16200000" flipH="1">
            <a:off x="2032000" y="4889500"/>
            <a:ext cx="762000" cy="279400"/>
          </a:xfrm>
          <a:prstGeom prst="bentConnector2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2"/>
            <a:endCxn id="13" idx="1"/>
          </p:cNvCxnSpPr>
          <p:nvPr/>
        </p:nvCxnSpPr>
        <p:spPr>
          <a:xfrm rot="16200000" flipH="1">
            <a:off x="2292350" y="6089650"/>
            <a:ext cx="304800" cy="165100"/>
          </a:xfrm>
          <a:prstGeom prst="bentConnector2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91000" y="3457137"/>
            <a:ext cx="4571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Absolute Location of Program’s Binary:</a:t>
            </a:r>
          </a:p>
          <a:p>
            <a:r>
              <a:rPr lang="en-US" sz="2400" dirty="0" smtClean="0"/>
              <a:t>C:\\folder1\\binary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191000" y="4495800"/>
            <a:ext cx="4624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Location of test1.dat Relative to Binary:</a:t>
            </a:r>
          </a:p>
          <a:p>
            <a:r>
              <a:rPr lang="en-US" sz="2400" dirty="0" smtClean="0"/>
              <a:t>.\\test1.dat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191000" y="5537200"/>
            <a:ext cx="4624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Location of test2.dat Relative to Binary:</a:t>
            </a:r>
          </a:p>
          <a:p>
            <a:r>
              <a:rPr lang="en-US" sz="2400" dirty="0" smtClean="0"/>
              <a:t>..\\folder2\\test2.dat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315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Check if the file opened</a:t>
            </a:r>
          </a:p>
          <a:p>
            <a:pPr marL="0" indent="0">
              <a:buNone/>
            </a:pPr>
            <a:r>
              <a:rPr lang="en-US" dirty="0" smtClean="0"/>
              <a:t>if(!</a:t>
            </a:r>
            <a:r>
              <a:rPr lang="en-US" dirty="0" err="1" smtClean="0"/>
              <a:t>inFile.is_open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… provide feedback to user and possibly exit 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file can fail to open for the following reasons</a:t>
            </a:r>
          </a:p>
          <a:p>
            <a:pPr lvl="1"/>
            <a:r>
              <a:rPr lang="en-US" dirty="0" smtClean="0"/>
              <a:t>Doesn’t exist</a:t>
            </a:r>
          </a:p>
          <a:p>
            <a:pPr lvl="1"/>
            <a:r>
              <a:rPr lang="en-US" dirty="0" smtClean="0"/>
              <a:t>Locked by another resource</a:t>
            </a:r>
          </a:p>
          <a:p>
            <a:pPr lvl="1"/>
            <a:r>
              <a:rPr lang="en-US" dirty="0" smtClean="0"/>
              <a:t>You do not have proper permissions to read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Read the Contents of the File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r>
              <a:rPr lang="en-US" dirty="0" smtClean="0"/>
              <a:t>4 Standard Methods of Reading a File</a:t>
            </a:r>
          </a:p>
          <a:p>
            <a:pPr lvl="1"/>
            <a:r>
              <a:rPr lang="en-US" dirty="0" smtClean="0"/>
              <a:t>Line by Line</a:t>
            </a:r>
          </a:p>
          <a:p>
            <a:pPr lvl="1"/>
            <a:r>
              <a:rPr lang="en-US" dirty="0" smtClean="0"/>
              <a:t>Word by Word</a:t>
            </a:r>
          </a:p>
          <a:p>
            <a:pPr lvl="1"/>
            <a:r>
              <a:rPr lang="en-US" dirty="0" smtClean="0"/>
              <a:t>Character by Character</a:t>
            </a:r>
          </a:p>
          <a:p>
            <a:pPr lvl="1"/>
            <a:r>
              <a:rPr lang="en-US" dirty="0" smtClean="0"/>
              <a:t>Random Access</a:t>
            </a:r>
          </a:p>
          <a:p>
            <a:pPr lvl="2"/>
            <a:r>
              <a:rPr lang="en-US" dirty="0" smtClean="0"/>
              <a:t>Typically used for binary files</a:t>
            </a:r>
          </a:p>
          <a:p>
            <a:pPr lvl="2"/>
            <a:r>
              <a:rPr lang="en-US" dirty="0" smtClean="0"/>
              <a:t>Outside the scope of the class</a:t>
            </a:r>
          </a:p>
          <a:p>
            <a:endParaRPr lang="en-US" dirty="0"/>
          </a:p>
          <a:p>
            <a:r>
              <a:rPr lang="en-US" dirty="0" smtClean="0"/>
              <a:t>We will cover the first 3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14400"/>
          </a:xfrm>
        </p:spPr>
        <p:txBody>
          <a:bodyPr/>
          <a:lstStyle/>
          <a:p>
            <a:r>
              <a:rPr lang="en-US" dirty="0" smtClean="0"/>
              <a:t>A file is a stream of bytes which can either be in a readable text form or an unreadable binary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" y="3581400"/>
            <a:ext cx="1905000" cy="24384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3729335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text</a:t>
            </a:r>
          </a:p>
          <a:p>
            <a:r>
              <a:rPr lang="en-US" dirty="0" smtClean="0"/>
              <a:t>in a</a:t>
            </a:r>
          </a:p>
          <a:p>
            <a:r>
              <a:rPr lang="en-US" dirty="0" smtClean="0"/>
              <a:t>file.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61677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Text File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687002"/>
              </p:ext>
            </p:extLst>
          </p:nvPr>
        </p:nvGraphicFramePr>
        <p:xfrm>
          <a:off x="152400" y="2590800"/>
          <a:ext cx="88391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384313"/>
                <a:gridCol w="268357"/>
                <a:gridCol w="500269"/>
                <a:gridCol w="384313"/>
                <a:gridCol w="384313"/>
                <a:gridCol w="384313"/>
                <a:gridCol w="384313"/>
                <a:gridCol w="477079"/>
                <a:gridCol w="291547"/>
                <a:gridCol w="384313"/>
                <a:gridCol w="384313"/>
                <a:gridCol w="387627"/>
                <a:gridCol w="380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33800" y="3048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Byte Stream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819400" y="3763665"/>
            <a:ext cx="6019800" cy="27734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Essentially a 1D Array of Characters</a:t>
            </a:r>
          </a:p>
          <a:p>
            <a:r>
              <a:rPr lang="en-US" dirty="0" smtClean="0"/>
              <a:t>Newlines are stored as ‘\n’ characters</a:t>
            </a:r>
          </a:p>
          <a:p>
            <a:r>
              <a:rPr lang="en-US" dirty="0" smtClean="0"/>
              <a:t>There is no character specifying the end of a document</a:t>
            </a:r>
          </a:p>
          <a:p>
            <a:r>
              <a:rPr lang="en-US" dirty="0" smtClean="0"/>
              <a:t>Files are read from left to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02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11555</TotalTime>
  <Words>1552</Words>
  <Application>Microsoft Office PowerPoint</Application>
  <PresentationFormat>On-screen Show (4:3)</PresentationFormat>
  <Paragraphs>378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Consolas</vt:lpstr>
      <vt:lpstr>Franklin Gothic Book</vt:lpstr>
      <vt:lpstr>Perpetua</vt:lpstr>
      <vt:lpstr>Wingdings 2</vt:lpstr>
      <vt:lpstr>Equity</vt:lpstr>
      <vt:lpstr>1_Equity</vt:lpstr>
      <vt:lpstr>File IO</vt:lpstr>
      <vt:lpstr>Motivation</vt:lpstr>
      <vt:lpstr>File IO Steps</vt:lpstr>
      <vt:lpstr>Reading a File</vt:lpstr>
      <vt:lpstr>Reading a File</vt:lpstr>
      <vt:lpstr>Relative Paths</vt:lpstr>
      <vt:lpstr>Reading a File</vt:lpstr>
      <vt:lpstr>Reading a File</vt:lpstr>
      <vt:lpstr>What is a file?</vt:lpstr>
      <vt:lpstr>Reading a File Line by Line</vt:lpstr>
      <vt:lpstr>Reading a File Line by Line</vt:lpstr>
      <vt:lpstr>Reading A File Word by Word</vt:lpstr>
      <vt:lpstr>Reading a File Word by Word</vt:lpstr>
      <vt:lpstr>Word by Word Pitfalls</vt:lpstr>
      <vt:lpstr>Reading a File Letter by Letter</vt:lpstr>
      <vt:lpstr>Reading a File Letter by Letter</vt:lpstr>
      <vt:lpstr>Notes on Reading Text Files</vt:lpstr>
      <vt:lpstr>Reading a File</vt:lpstr>
      <vt:lpstr>Best Pratices</vt:lpstr>
      <vt:lpstr>C++ Type Conversion</vt:lpstr>
      <vt:lpstr>StringStream More Detail</vt:lpstr>
      <vt:lpstr>StringStream for Generating Strings</vt:lpstr>
      <vt:lpstr>Exercise 11.1</vt:lpstr>
      <vt:lpstr>Writing a File</vt:lpstr>
      <vt:lpstr>Writing a File</vt:lpstr>
      <vt:lpstr>Writing a File</vt:lpstr>
      <vt:lpstr>Example 11.2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lukepier</dc:creator>
  <cp:lastModifiedBy>Luke Pierce</cp:lastModifiedBy>
  <cp:revision>280</cp:revision>
  <dcterms:created xsi:type="dcterms:W3CDTF">2006-08-16T00:00:00Z</dcterms:created>
  <dcterms:modified xsi:type="dcterms:W3CDTF">2015-03-18T17:29:49Z</dcterms:modified>
</cp:coreProperties>
</file>