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67" r:id="rId4"/>
    <p:sldId id="285" r:id="rId5"/>
    <p:sldId id="286" r:id="rId6"/>
    <p:sldId id="287" r:id="rId7"/>
    <p:sldId id="288" r:id="rId8"/>
    <p:sldId id="269" r:id="rId9"/>
    <p:sldId id="270" r:id="rId10"/>
    <p:sldId id="28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5A9E7-646D-4873-B218-47E19BF6A5C5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D92E0-7E42-4C06-BB3E-4F252EB4D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92E0-7E42-4C06-BB3E-4F252EB4D6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5674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410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448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315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5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9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807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94865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0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696464"/>
                </a:solidFill>
              </a:rPr>
              <a:pPr/>
              <a:t>10/8/2014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 Revisited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(Object Orientation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Values into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BankAccount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cust.firstName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"Walter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cust.lastName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"White"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cust.balance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3500000;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…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75717"/>
              </p:ext>
            </p:extLst>
          </p:nvPr>
        </p:nvGraphicFramePr>
        <p:xfrm>
          <a:off x="3810000" y="4038600"/>
          <a:ext cx="381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5200" y="3756124"/>
            <a:ext cx="4572000" cy="211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7511" y="53779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</a:t>
            </a:r>
            <a:r>
              <a:rPr lang="en-US" dirty="0"/>
              <a:t>1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1804169" y="3780755"/>
            <a:ext cx="1398538" cy="13492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Values from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644848"/>
            <a:ext cx="4572000" cy="211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07111" y="32666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305300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string </a:t>
            </a:r>
            <a:r>
              <a:rPr lang="en-US" dirty="0" err="1">
                <a:latin typeface="Consolas"/>
              </a:rPr>
              <a:t>someName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 smtClean="0">
                <a:latin typeface="Consolas"/>
              </a:rPr>
              <a:t>cust.firstName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 smtClean="0">
                <a:latin typeface="Consolas"/>
              </a:rPr>
              <a:t>cust.lastName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err="1" smtClean="0">
                <a:latin typeface="Consolas"/>
              </a:rPr>
              <a:t>cust.balance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 err="1">
                <a:latin typeface="Consolas"/>
              </a:rPr>
              <a:t>someName</a:t>
            </a:r>
            <a:r>
              <a:rPr lang="en-US" dirty="0">
                <a:latin typeface="Consolas"/>
              </a:rPr>
              <a:t> = </a:t>
            </a:r>
            <a:r>
              <a:rPr lang="en-US" dirty="0" err="1" smtClean="0">
                <a:latin typeface="Consolas"/>
              </a:rPr>
              <a:t>cust.firstName</a:t>
            </a:r>
            <a:r>
              <a:rPr lang="en-US" dirty="0" smtClean="0">
                <a:latin typeface="Consolas"/>
              </a:rPr>
              <a:t> + “ “ + </a:t>
            </a:r>
            <a:r>
              <a:rPr lang="en-US" dirty="0" err="1" smtClean="0">
                <a:latin typeface="Consolas"/>
              </a:rPr>
              <a:t>cust.lastName</a:t>
            </a:r>
            <a:r>
              <a:rPr lang="en-US" dirty="0" smtClean="0">
                <a:latin typeface="Consolas"/>
              </a:rPr>
              <a:t>;</a:t>
            </a:r>
            <a:endParaRPr lang="en-US" dirty="0">
              <a:latin typeface="Consolas"/>
            </a:endParaRPr>
          </a:p>
        </p:txBody>
      </p:sp>
      <p:sp>
        <p:nvSpPr>
          <p:cNvPr id="8" name="Bent-Up Arrow 7"/>
          <p:cNvSpPr/>
          <p:nvPr/>
        </p:nvSpPr>
        <p:spPr>
          <a:xfrm rot="5400000" flipV="1">
            <a:off x="5839936" y="3664981"/>
            <a:ext cx="1121728" cy="182022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700" y="22860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Fetching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Select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Select item in structure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63245"/>
              </p:ext>
            </p:extLst>
          </p:nvPr>
        </p:nvGraphicFramePr>
        <p:xfrm>
          <a:off x="4572000" y="1981200"/>
          <a:ext cx="381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Objects of same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1644848"/>
            <a:ext cx="4191000" cy="211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3811" y="331571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</a:t>
            </a:r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799" y="4114800"/>
            <a:ext cx="4209255" cy="2111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82937" y="571121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197637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BankCustomer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cust1, cust2;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cust1.firstName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"Walter"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cust1.lastName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White"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cust1.balance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3500000;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cust2.firstName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"Jesse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cust2.lastName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Pinkman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cust2.balance = 2500;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…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90518"/>
              </p:ext>
            </p:extLst>
          </p:nvPr>
        </p:nvGraphicFramePr>
        <p:xfrm>
          <a:off x="4724400" y="1968417"/>
          <a:ext cx="381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62570"/>
              </p:ext>
            </p:extLst>
          </p:nvPr>
        </p:nvGraphicFramePr>
        <p:xfrm>
          <a:off x="4760794" y="4419600"/>
          <a:ext cx="3810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Jesse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Pinkman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 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9.1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86000"/>
          </a:xfrm>
        </p:spPr>
        <p:txBody>
          <a:bodyPr/>
          <a:lstStyle/>
          <a:p>
            <a:r>
              <a:rPr lang="en-US" dirty="0" smtClean="0"/>
              <a:t>Create a Class the represents a point on a Cartesian Grid</a:t>
            </a:r>
          </a:p>
          <a:p>
            <a:pPr lvl="1"/>
            <a:r>
              <a:rPr lang="en-US" dirty="0" smtClean="0"/>
              <a:t>Declare an instance and fill that data with point (1,4)</a:t>
            </a:r>
          </a:p>
          <a:p>
            <a:pPr lvl="1"/>
            <a:r>
              <a:rPr lang="en-US" dirty="0" smtClean="0"/>
              <a:t>Declare another instance and fill the data with point (2,3)</a:t>
            </a:r>
          </a:p>
          <a:p>
            <a:pPr lvl="1"/>
            <a:r>
              <a:rPr lang="en-US" dirty="0" smtClean="0"/>
              <a:t>Calculate the distance between two points and print the result to the console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400"/>
            <a:ext cx="715788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rectangle on a grid can be stored as two points, upper left and lower right</a:t>
            </a:r>
          </a:p>
          <a:p>
            <a:r>
              <a:rPr lang="en-US" dirty="0" smtClean="0"/>
              <a:t>Lets use the point structure in the previous example to generate a new rectangle class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90557" y="3721100"/>
            <a:ext cx="0" cy="2667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9557" y="6007100"/>
            <a:ext cx="365760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28757" y="4102100"/>
            <a:ext cx="2057400" cy="12954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71557" y="3490267"/>
            <a:ext cx="12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UL (1, 4)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14757" y="5321299"/>
            <a:ext cx="12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LR (5, 1)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852557" y="40513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09957" y="53213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Structures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80810"/>
            <a:ext cx="327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Point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public: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Rectangle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public: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Point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upperLeft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Point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lowerRight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52454"/>
              </p:ext>
            </p:extLst>
          </p:nvPr>
        </p:nvGraphicFramePr>
        <p:xfrm>
          <a:off x="5626100" y="1706671"/>
          <a:ext cx="2362200" cy="176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19200"/>
              </a:tblGrid>
              <a:tr h="587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87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 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7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upperLeft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04861"/>
              </p:ext>
            </p:extLst>
          </p:nvPr>
        </p:nvGraphicFramePr>
        <p:xfrm>
          <a:off x="5626100" y="3766810"/>
          <a:ext cx="2362200" cy="176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19200"/>
              </a:tblGrid>
              <a:tr h="587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587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 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7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lowerRight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245100" y="1480810"/>
            <a:ext cx="32004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13369" y="563880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Rectangle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399" y="4588286"/>
            <a:ext cx="4267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Order of definitions matters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Compiler must know of Point prior to creating Rectangle therefore Point must be defined before Rectangle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Using 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244320"/>
            <a:ext cx="4267200" cy="1905000"/>
          </a:xfrm>
        </p:spPr>
        <p:txBody>
          <a:bodyPr/>
          <a:lstStyle/>
          <a:p>
            <a:r>
              <a:rPr lang="en-US" dirty="0" smtClean="0"/>
              <a:t>Every level of structure must be navigated based on the structure 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25593"/>
              </p:ext>
            </p:extLst>
          </p:nvPr>
        </p:nvGraphicFramePr>
        <p:xfrm>
          <a:off x="5943600" y="1706671"/>
          <a:ext cx="2362200" cy="176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19200"/>
              </a:tblGrid>
              <a:tr h="587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87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 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587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upperLeft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9581"/>
              </p:ext>
            </p:extLst>
          </p:nvPr>
        </p:nvGraphicFramePr>
        <p:xfrm>
          <a:off x="5943600" y="3766810"/>
          <a:ext cx="2362200" cy="176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219200"/>
              </a:tblGrid>
              <a:tr h="587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870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double 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87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lowerRight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562600" y="1480810"/>
            <a:ext cx="32004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93830" y="5638800"/>
            <a:ext cx="253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Rectangle </a:t>
            </a:r>
            <a:r>
              <a:rPr lang="en-US" sz="2800" dirty="0" err="1" smtClean="0"/>
              <a:t>myRect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9600" y="1676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Rectangle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myRect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myRect.upperLeft.x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myRect.upperLeft.y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4;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myRect.lowerRight.x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myRect.lowerRight.y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…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55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9817"/>
            <a:ext cx="7772400" cy="1143000"/>
          </a:xfrm>
        </p:spPr>
        <p:txBody>
          <a:bodyPr/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607" y="1242982"/>
            <a:ext cx="327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Point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public: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Rectangle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public: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Point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upperLeft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Point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lowerRight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790700"/>
            <a:ext cx="14478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Rectangle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410200" y="24765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upperLeft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2700" y="3067922"/>
            <a:ext cx="1447800" cy="5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362700" y="3779120"/>
            <a:ext cx="1447800" cy="54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10200" y="456478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lowerRight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362700" y="5156202"/>
            <a:ext cx="1447800" cy="5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62700" y="5867400"/>
            <a:ext cx="1447800" cy="546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6200000" flipH="1">
            <a:off x="5010150" y="2343150"/>
            <a:ext cx="457200" cy="342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9" idx="1"/>
          </p:cNvCxnSpPr>
          <p:nvPr/>
        </p:nvCxnSpPr>
        <p:spPr>
          <a:xfrm rot="16200000" flipH="1">
            <a:off x="3966010" y="3387290"/>
            <a:ext cx="2545480" cy="342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</p:cNvCxnSpPr>
          <p:nvPr/>
        </p:nvCxnSpPr>
        <p:spPr>
          <a:xfrm rot="16200000" flipH="1">
            <a:off x="6145680" y="2998320"/>
            <a:ext cx="319741" cy="3429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1"/>
          </p:cNvCxnSpPr>
          <p:nvPr/>
        </p:nvCxnSpPr>
        <p:spPr>
          <a:xfrm rot="16200000" flipH="1">
            <a:off x="5727265" y="3416735"/>
            <a:ext cx="1042271" cy="2286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0" idx="1"/>
          </p:cNvCxnSpPr>
          <p:nvPr/>
        </p:nvCxnSpPr>
        <p:spPr>
          <a:xfrm rot="16200000" flipH="1">
            <a:off x="6088529" y="5143751"/>
            <a:ext cx="319742" cy="2286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2"/>
            <a:endCxn id="11" idx="1"/>
          </p:cNvCxnSpPr>
          <p:nvPr/>
        </p:nvCxnSpPr>
        <p:spPr>
          <a:xfrm rot="16200000" flipH="1">
            <a:off x="5727265" y="5505015"/>
            <a:ext cx="1042271" cy="22860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2600" y="437602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Rectangle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myRect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myRect.upperLeft.x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myRect.upperLeft.y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4;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myRect.lowerRight.x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5;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myRect.lowerRight.x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…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6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14400"/>
          </a:xfrm>
        </p:spPr>
        <p:txBody>
          <a:bodyPr/>
          <a:lstStyle/>
          <a:p>
            <a:r>
              <a:rPr lang="en-US" dirty="0" smtClean="0"/>
              <a:t>Returning to Customer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Customer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custs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[0].name = “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luke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”;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[0].age = 72;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…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[1].name = “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alfred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”;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83265"/>
              </p:ext>
            </p:extLst>
          </p:nvPr>
        </p:nvGraphicFramePr>
        <p:xfrm>
          <a:off x="5029200" y="1524000"/>
          <a:ext cx="3733800" cy="5143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900"/>
                <a:gridCol w="1866900"/>
              </a:tblGrid>
              <a:tr h="10287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cust</a:t>
                      </a:r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28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cust</a:t>
                      </a:r>
                      <a:r>
                        <a:rPr lang="en-US" sz="2400" dirty="0" smtClean="0"/>
                        <a:t>[1]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28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cust</a:t>
                      </a:r>
                      <a:r>
                        <a:rPr lang="en-US" sz="2400" dirty="0" smtClean="0"/>
                        <a:t>[2]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28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cust</a:t>
                      </a:r>
                      <a:r>
                        <a:rPr lang="en-US" sz="2400" dirty="0" smtClean="0"/>
                        <a:t>[3]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custs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1708860"/>
            <a:ext cx="838200" cy="6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2743202"/>
            <a:ext cx="8350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3810002"/>
            <a:ext cx="838200" cy="6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4800602"/>
            <a:ext cx="838200" cy="67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7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 smtClean="0"/>
              <a:t>Of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1752600"/>
            <a:ext cx="4114800" cy="4267200"/>
          </a:xfrm>
        </p:spPr>
        <p:txBody>
          <a:bodyPr/>
          <a:lstStyle/>
          <a:p>
            <a:r>
              <a:rPr lang="en-US" dirty="0" smtClean="0"/>
              <a:t>Creates several structures inside the array</a:t>
            </a:r>
          </a:p>
          <a:p>
            <a:endParaRPr lang="en-US" dirty="0" smtClean="0"/>
          </a:p>
          <a:p>
            <a:r>
              <a:rPr lang="en-US" dirty="0" smtClean="0"/>
              <a:t>To access: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structure from array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field from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Customer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custs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[4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[0].name = “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luke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”;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[0].age = 72;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…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[1].name = “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alfred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”;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…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63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Imagine storing a database of customer information in memory</a:t>
            </a:r>
          </a:p>
          <a:p>
            <a:pPr lvl="1"/>
            <a:r>
              <a:rPr lang="en-US" dirty="0" smtClean="0"/>
              <a:t>Many data fields of different types (</a:t>
            </a:r>
            <a:r>
              <a:rPr lang="en-US" dirty="0" err="1" smtClean="0"/>
              <a:t>ints</a:t>
            </a:r>
            <a:r>
              <a:rPr lang="en-US" dirty="0" smtClean="0"/>
              <a:t>, floats, strings, etc.)</a:t>
            </a:r>
          </a:p>
          <a:p>
            <a:pPr lvl="1"/>
            <a:r>
              <a:rPr lang="en-US" dirty="0" smtClean="0"/>
              <a:t>Potentially millions of Customers</a:t>
            </a:r>
          </a:p>
          <a:p>
            <a:pPr lvl="1"/>
            <a:r>
              <a:rPr lang="en-US" dirty="0" smtClean="0"/>
              <a:t>Imagine passing all the data to a function</a:t>
            </a:r>
          </a:p>
          <a:p>
            <a:pPr lvl="1"/>
            <a:endParaRPr lang="en-US" dirty="0"/>
          </a:p>
          <a:p>
            <a:r>
              <a:rPr lang="en-US" dirty="0" smtClean="0"/>
              <a:t>How would you achieve this with the knowledge that you currently know?</a:t>
            </a:r>
          </a:p>
          <a:p>
            <a:pPr lvl="1"/>
            <a:r>
              <a:rPr lang="en-US" dirty="0" smtClean="0"/>
              <a:t>An array for each data field</a:t>
            </a:r>
          </a:p>
        </p:txBody>
      </p:sp>
    </p:spTree>
    <p:extLst>
      <p:ext uri="{BB962C8B-B14F-4D97-AF65-F5344CB8AC3E}">
        <p14:creationId xmlns:p14="http://schemas.microsoft.com/office/powerpoint/2010/main" val="17677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Passing Class to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423413"/>
            <a:ext cx="57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printCustomer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(Customer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cust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cust.name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cust.age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cust.phoneNum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937000"/>
            <a:ext cx="805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Customer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firstCust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firstCust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createCustomer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luke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72,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“867-5309"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printCustomer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firstCust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8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Class From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Customer </a:t>
            </a:r>
            <a:r>
              <a:rPr lang="en-US" dirty="0" err="1">
                <a:latin typeface="Consolas"/>
              </a:rPr>
              <a:t>createCustomer</a:t>
            </a:r>
            <a:r>
              <a:rPr lang="en-US" dirty="0">
                <a:latin typeface="Consolas"/>
              </a:rPr>
              <a:t>(string name,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age, string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phoneNum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Customer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cust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cust.name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name;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cust.age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age;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cust.phoneNum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phoneNum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cust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4038600"/>
            <a:ext cx="7531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Customer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firstCust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firstCust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createCustomer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luke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72,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“867-5309"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firstCust.name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9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Classes and Functions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36600" y="1331794"/>
            <a:ext cx="8077200" cy="4800600"/>
          </a:xfrm>
        </p:spPr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It is possible to pass a lot of data implicitly by putting it in a structure</a:t>
            </a:r>
          </a:p>
          <a:p>
            <a:pPr lvl="1"/>
            <a:r>
              <a:rPr lang="en-US" dirty="0" smtClean="0"/>
              <a:t>Several pieces of data can be returned from a single function if grouped into a single structure</a:t>
            </a:r>
          </a:p>
          <a:p>
            <a:pPr lvl="1"/>
            <a:r>
              <a:rPr lang="en-US" dirty="0" smtClean="0"/>
              <a:t>In general: classes allow for better organization in code</a:t>
            </a:r>
          </a:p>
          <a:p>
            <a:r>
              <a:rPr lang="en-US" dirty="0" smtClean="0"/>
              <a:t>Negatives:</a:t>
            </a:r>
          </a:p>
          <a:p>
            <a:pPr lvl="1"/>
            <a:r>
              <a:rPr lang="en-US" dirty="0" smtClean="0"/>
              <a:t>Classes can </a:t>
            </a:r>
            <a:r>
              <a:rPr lang="en-US" dirty="0" smtClean="0"/>
              <a:t>be HUGE and it can be very memory and computationally expensive to pass all that data</a:t>
            </a:r>
          </a:p>
          <a:p>
            <a:pPr lvl="2"/>
            <a:r>
              <a:rPr lang="en-US" dirty="0" smtClean="0"/>
              <a:t>It is very common to pass large classes by reference to avoid such expense</a:t>
            </a:r>
          </a:p>
        </p:txBody>
      </p:sp>
    </p:spTree>
    <p:extLst>
      <p:ext uri="{BB962C8B-B14F-4D97-AF65-F5344CB8AC3E}">
        <p14:creationId xmlns:p14="http://schemas.microsoft.com/office/powerpoint/2010/main" val="14686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 Data Type</a:t>
            </a:r>
          </a:p>
          <a:p>
            <a:endParaRPr lang="en-US" dirty="0" smtClean="0"/>
          </a:p>
          <a:p>
            <a:r>
              <a:rPr lang="en-US" dirty="0" smtClean="0"/>
              <a:t>Organizes data and code into concepts</a:t>
            </a:r>
          </a:p>
          <a:p>
            <a:pPr lvl="1"/>
            <a:r>
              <a:rPr lang="en-US" dirty="0" smtClean="0"/>
              <a:t>Allows for modification of internal variables without passing data</a:t>
            </a:r>
          </a:p>
          <a:p>
            <a:pPr lvl="1"/>
            <a:r>
              <a:rPr lang="en-US" dirty="0" smtClean="0"/>
              <a:t>Groups data with functions</a:t>
            </a:r>
          </a:p>
          <a:p>
            <a:pPr lvl="1"/>
            <a:r>
              <a:rPr lang="en-US" dirty="0" smtClean="0"/>
              <a:t>Limits access privileges providing more secure coding methods</a:t>
            </a:r>
          </a:p>
          <a:p>
            <a:pPr lvl="1"/>
            <a:r>
              <a:rPr lang="en-US" dirty="0" smtClean="0"/>
              <a:t>Greater code reuse through inheritance and polymorphism (ECE 321 Topic)</a:t>
            </a:r>
          </a:p>
          <a:p>
            <a:pPr lvl="1"/>
            <a:r>
              <a:rPr lang="en-US" dirty="0" smtClean="0"/>
              <a:t>Allows greater flexibility and modularity of code through the use of abstract interfaces (ECE 321 Topic)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5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 Concept Without Classes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0585" y="2416187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9448" y="3649934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2098319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97857" y="3158319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Accelerate( 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0" y="3032919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Brake( 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39821" y="4183334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Start( 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74075" y="179923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1" y="5562599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and functions are scattered throughout the code and programmer is required to keep track of which data is which.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8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With Classes, data and functions are organized in a container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4"/>
          <a:stretch/>
        </p:blipFill>
        <p:spPr bwMode="auto">
          <a:xfrm>
            <a:off x="3366032" y="4608483"/>
            <a:ext cx="2819400" cy="203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 rot="1774670">
            <a:off x="3066068" y="3759078"/>
            <a:ext cx="838200" cy="341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4399290" y="3198152"/>
            <a:ext cx="838200" cy="341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7555592">
            <a:off x="5770044" y="3843292"/>
            <a:ext cx="838200" cy="341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52980" y="2877841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826" y="3554657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03991" y="2171576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Type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176472" y="2171576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Accelerate( 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69530" y="357445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Brake( 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445740" y="2886504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Start( 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763551" y="2171576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5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57400" y="1676400"/>
            <a:ext cx="4800600" cy="3657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3749645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4549745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2163638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Type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87922" y="2179622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Accelerate( 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87922" y="3749645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Brake( 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3609" y="2937939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Start( 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0" y="2937939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1072" y="1722781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Car Class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0" y="2179622"/>
            <a:ext cx="0" cy="27598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18"/>
          <p:cNvSpPr/>
          <p:nvPr/>
        </p:nvSpPr>
        <p:spPr>
          <a:xfrm rot="10800000">
            <a:off x="2590800" y="5574901"/>
            <a:ext cx="762000" cy="7990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0800000" flipH="1">
            <a:off x="5334000" y="5520917"/>
            <a:ext cx="762000" cy="7990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5920426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Members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5858270"/>
            <a:ext cx="2651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Function Members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smtClean="0"/>
              <a:t>Methods)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551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12" y="199577"/>
            <a:ext cx="7772400" cy="1143000"/>
          </a:xfrm>
        </p:spPr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667" y="1371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BankCustomer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balance;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4419600"/>
            <a:ext cx="2819400" cy="225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9400" y="3153728"/>
            <a:ext cx="156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loat balance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76530" y="2972305"/>
            <a:ext cx="1926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string </a:t>
            </a:r>
            <a:r>
              <a:rPr lang="en-US" sz="2400" dirty="0" err="1" smtClean="0"/>
              <a:t>lastName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3436202"/>
            <a:ext cx="20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string </a:t>
            </a:r>
            <a:r>
              <a:rPr lang="en-US" sz="2400" dirty="0" err="1" smtClean="0"/>
              <a:t>firstName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 rot="1774670">
            <a:off x="2708301" y="4082495"/>
            <a:ext cx="838200" cy="341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4582915" y="3706758"/>
            <a:ext cx="838200" cy="341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555592">
            <a:off x="6110228" y="3909150"/>
            <a:ext cx="838200" cy="341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3400" y="136278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name_of_class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datatype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data1;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datatype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data2;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…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837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0436"/>
          </a:xfrm>
        </p:spPr>
        <p:txBody>
          <a:bodyPr>
            <a:normAutofit/>
          </a:bodyPr>
          <a:lstStyle/>
          <a:p>
            <a:r>
              <a:rPr lang="en-US" dirty="0" smtClean="0"/>
              <a:t>Declaring an Instance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572000"/>
          </a:xfrm>
        </p:spPr>
        <p:txBody>
          <a:bodyPr/>
          <a:lstStyle/>
          <a:p>
            <a:r>
              <a:rPr lang="en-US" dirty="0" smtClean="0"/>
              <a:t>Class is a definition of the data structure</a:t>
            </a:r>
          </a:p>
          <a:p>
            <a:endParaRPr lang="en-US" dirty="0" smtClean="0"/>
          </a:p>
          <a:p>
            <a:r>
              <a:rPr lang="en-US" dirty="0" smtClean="0"/>
              <a:t>Object is an instance of a class</a:t>
            </a:r>
          </a:p>
          <a:p>
            <a:pPr lvl="1"/>
            <a:r>
              <a:rPr lang="en-US" dirty="0" smtClean="0"/>
              <a:t>Since a class is merely a definition, it cannot hold any data</a:t>
            </a:r>
          </a:p>
          <a:p>
            <a:pPr lvl="1"/>
            <a:r>
              <a:rPr lang="en-US" dirty="0" smtClean="0"/>
              <a:t>Only when an object of a class is created can data be stored</a:t>
            </a:r>
          </a:p>
          <a:p>
            <a:pPr lvl="1"/>
            <a:r>
              <a:rPr lang="en-US" dirty="0" smtClean="0"/>
              <a:t>There can be multiple objects of a given class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450376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BankCustomer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cust1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BankCustomer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cust2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BankCustomer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larry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…</a:t>
            </a:r>
            <a:endParaRPr lang="en-US" dirty="0"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6200" y="4572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name_of_class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object_name1;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name_of_class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object_name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2;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name_of_class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object_name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3;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…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67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Gives access to an object’s members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413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14737</TotalTime>
  <Words>1136</Words>
  <Application>Microsoft Office PowerPoint</Application>
  <PresentationFormat>On-screen Show (4:3)</PresentationFormat>
  <Paragraphs>297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Franklin Gothic Book</vt:lpstr>
      <vt:lpstr>Perpetua</vt:lpstr>
      <vt:lpstr>Wingdings 2</vt:lpstr>
      <vt:lpstr>Equity</vt:lpstr>
      <vt:lpstr>1_Equity</vt:lpstr>
      <vt:lpstr>Classes (Object Orientation) Data</vt:lpstr>
      <vt:lpstr>Motivation</vt:lpstr>
      <vt:lpstr>Classes</vt:lpstr>
      <vt:lpstr>Car Concept Without Classes</vt:lpstr>
      <vt:lpstr>With Classes, data and functions are organized in a container</vt:lpstr>
      <vt:lpstr>Classes</vt:lpstr>
      <vt:lpstr>Defining a Class</vt:lpstr>
      <vt:lpstr>Declaring an Instance of a Class</vt:lpstr>
      <vt:lpstr>Dot Operator</vt:lpstr>
      <vt:lpstr>Placing Values into Object</vt:lpstr>
      <vt:lpstr>Retrieving Values from Object</vt:lpstr>
      <vt:lpstr>Multiple Objects of same Class</vt:lpstr>
      <vt:lpstr>Example 9.1</vt:lpstr>
      <vt:lpstr>Nested Classes</vt:lpstr>
      <vt:lpstr>Nested Structures</vt:lpstr>
      <vt:lpstr>Declaring and Using Nested</vt:lpstr>
      <vt:lpstr>Class Hierarchy</vt:lpstr>
      <vt:lpstr>Arrays Of Classes</vt:lpstr>
      <vt:lpstr>Arrays Of Classes</vt:lpstr>
      <vt:lpstr>Passing Class to Function</vt:lpstr>
      <vt:lpstr>Returning Class From Function</vt:lpstr>
      <vt:lpstr>Classes and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 Pierce</cp:lastModifiedBy>
  <cp:revision>301</cp:revision>
  <dcterms:created xsi:type="dcterms:W3CDTF">2006-08-16T00:00:00Z</dcterms:created>
  <dcterms:modified xsi:type="dcterms:W3CDTF">2014-10-08T16:53:53Z</dcterms:modified>
</cp:coreProperties>
</file>