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6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1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5ABC-6651-429C-A5D9-90C9D24666C4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0E859-1491-420C-8E19-AEA0F07E0E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Programming: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, Functions, Typecast</a:t>
            </a:r>
          </a:p>
          <a:p>
            <a:r>
              <a:rPr lang="en-US" dirty="0" smtClean="0"/>
              <a:t>Chapters  2,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 Typecasting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Any primitive data type can be typecast as another </a:t>
            </a:r>
            <a:r>
              <a:rPr lang="en-US" dirty="0"/>
              <a:t>data type </a:t>
            </a:r>
            <a:endParaRPr lang="en-US" dirty="0" smtClean="0"/>
          </a:p>
          <a:p>
            <a:pPr lvl="1"/>
            <a:r>
              <a:rPr lang="en-US" dirty="0" smtClean="0"/>
              <a:t>A safe typecast is a typecast where no loss of data can take place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float to double</a:t>
            </a:r>
          </a:p>
          <a:p>
            <a:pPr lvl="2"/>
            <a:r>
              <a:rPr lang="en-US" dirty="0" smtClean="0"/>
              <a:t>safe, double is a float with more precision no data will be lost</a:t>
            </a:r>
          </a:p>
          <a:p>
            <a:pPr lvl="1"/>
            <a:r>
              <a:rPr lang="en-US" dirty="0" smtClean="0"/>
              <a:t>double to float</a:t>
            </a:r>
          </a:p>
          <a:p>
            <a:pPr lvl="2"/>
            <a:r>
              <a:rPr lang="en-US" dirty="0" smtClean="0"/>
              <a:t>unsafe, possibly could result in loss of precision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to float</a:t>
            </a:r>
          </a:p>
          <a:p>
            <a:pPr lvl="2"/>
            <a:r>
              <a:rPr lang="en-US" dirty="0" smtClean="0"/>
              <a:t>unsafe, floats precision is ~7 digits, therefore a loss of precision can occur</a:t>
            </a:r>
          </a:p>
          <a:p>
            <a:pPr lvl="1"/>
            <a:r>
              <a:rPr lang="en-US" dirty="0" smtClean="0"/>
              <a:t>char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safe, char is a small </a:t>
            </a:r>
            <a:r>
              <a:rPr lang="en-US" dirty="0" err="1" smtClean="0"/>
              <a:t>int</a:t>
            </a:r>
            <a:r>
              <a:rPr lang="en-US" dirty="0" smtClean="0"/>
              <a:t>, therefore a larger </a:t>
            </a:r>
            <a:r>
              <a:rPr lang="en-US" dirty="0" err="1" smtClean="0"/>
              <a:t>int</a:t>
            </a:r>
            <a:r>
              <a:rPr lang="en-US" dirty="0" smtClean="0"/>
              <a:t> will not result in a loss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Note on Typecasting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While typecasting should be avoided as much as possible it may not be always avoided</a:t>
            </a:r>
          </a:p>
          <a:p>
            <a:pPr lvl="1"/>
            <a:r>
              <a:rPr lang="en-US" dirty="0" smtClean="0"/>
              <a:t>Unsafe typecasting is allowable in if the loss of data is not a concern</a:t>
            </a:r>
          </a:p>
          <a:p>
            <a:pPr lvl="1"/>
            <a:r>
              <a:rPr lang="en-US" dirty="0" smtClean="0"/>
              <a:t>Example: typecasting an </a:t>
            </a:r>
            <a:r>
              <a:rPr lang="en-US" dirty="0" err="1" smtClean="0"/>
              <a:t>int</a:t>
            </a:r>
            <a:r>
              <a:rPr lang="en-US" dirty="0" smtClean="0"/>
              <a:t> to a float, when the </a:t>
            </a:r>
            <a:r>
              <a:rPr lang="en-US" dirty="0" err="1" smtClean="0"/>
              <a:t>int</a:t>
            </a:r>
            <a:r>
              <a:rPr lang="en-US" dirty="0" smtClean="0"/>
              <a:t> is known to be small</a:t>
            </a:r>
          </a:p>
        </p:txBody>
      </p:sp>
    </p:spTree>
    <p:extLst>
      <p:ext uri="{BB962C8B-B14F-4D97-AF65-F5344CB8AC3E}">
        <p14:creationId xmlns:p14="http://schemas.microsoft.com/office/powerpoint/2010/main" val="8672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39383366"/>
              </p:ext>
            </p:extLst>
          </p:nvPr>
        </p:nvGraphicFramePr>
        <p:xfrm>
          <a:off x="838200" y="1600202"/>
          <a:ext cx="7772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5829300"/>
              </a:tblGrid>
              <a:tr h="42525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9437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r>
                        <a:rPr lang="en-US" sz="2400" baseline="0" dirty="0" smtClean="0"/>
                        <a:t> is smaller or equal to the default size</a:t>
                      </a:r>
                      <a:endParaRPr lang="en-US" sz="2400" dirty="0"/>
                    </a:p>
                  </a:txBody>
                  <a:tcPr/>
                </a:tc>
              </a:tr>
              <a:tr h="9437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is greater than or equal to the default size</a:t>
                      </a:r>
                      <a:endParaRPr lang="en-US" sz="2400" dirty="0"/>
                    </a:p>
                  </a:txBody>
                  <a:tcPr/>
                </a:tc>
              </a:tr>
              <a:tr h="52428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 </a:t>
                      </a:r>
                      <a:r>
                        <a:rPr lang="en-US" sz="2400" dirty="0" err="1" smtClean="0"/>
                        <a:t>long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is greater than or equal</a:t>
                      </a:r>
                      <a:r>
                        <a:rPr lang="en-US" sz="2400" baseline="0" dirty="0" smtClean="0"/>
                        <a:t> to a long</a:t>
                      </a:r>
                      <a:endParaRPr lang="en-US" sz="2400" dirty="0"/>
                    </a:p>
                  </a:txBody>
                  <a:tcPr/>
                </a:tc>
              </a:tr>
              <a:tr h="9437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unsigned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variable does not contain a sign, always positive</a:t>
                      </a:r>
                      <a:endParaRPr lang="en-US" sz="2400" dirty="0"/>
                    </a:p>
                  </a:txBody>
                  <a:tcPr/>
                </a:tc>
              </a:tr>
              <a:tr h="9437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signed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contains a sign, positive or negative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1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unsigned short 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endParaRPr lang="en-US" dirty="0" smtClean="0"/>
          </a:p>
          <a:p>
            <a:r>
              <a:rPr lang="en-US" dirty="0" smtClean="0"/>
              <a:t>Variable x cannot be negative</a:t>
            </a:r>
          </a:p>
          <a:p>
            <a:r>
              <a:rPr lang="en-US" dirty="0" smtClean="0"/>
              <a:t>On a 32 bit system a typical </a:t>
            </a:r>
            <a:r>
              <a:rPr lang="en-US" dirty="0" err="1" smtClean="0"/>
              <a:t>int</a:t>
            </a:r>
            <a:r>
              <a:rPr lang="en-US" dirty="0" smtClean="0"/>
              <a:t> is 32 bits</a:t>
            </a:r>
          </a:p>
          <a:p>
            <a:pPr lvl="1"/>
            <a:r>
              <a:rPr lang="en-US" dirty="0" smtClean="0"/>
              <a:t>by declaring a short it is likely a short </a:t>
            </a:r>
            <a:r>
              <a:rPr lang="en-US" dirty="0" err="1" smtClean="0"/>
              <a:t>int</a:t>
            </a:r>
            <a:r>
              <a:rPr lang="en-US" dirty="0" smtClean="0"/>
              <a:t> will be half that size</a:t>
            </a:r>
          </a:p>
          <a:p>
            <a:pPr lvl="1"/>
            <a:r>
              <a:rPr lang="en-US" dirty="0" smtClean="0"/>
              <a:t>short </a:t>
            </a:r>
            <a:r>
              <a:rPr lang="en-US" dirty="0" err="1" smtClean="0"/>
              <a:t>int</a:t>
            </a:r>
            <a:r>
              <a:rPr lang="en-US" dirty="0" smtClean="0"/>
              <a:t> ~16 bits</a:t>
            </a:r>
          </a:p>
          <a:p>
            <a:r>
              <a:rPr lang="en-US" dirty="0" smtClean="0"/>
              <a:t>In most Windows/Linux Apps memory is ubiquitous and not typically a concern</a:t>
            </a:r>
          </a:p>
          <a:p>
            <a:r>
              <a:rPr lang="en-US" dirty="0" smtClean="0"/>
              <a:t>In embedded applications (microcontrollers) memory is at a premium, therefore assigning shorts instead of </a:t>
            </a:r>
            <a:r>
              <a:rPr lang="en-US" dirty="0" err="1" smtClean="0"/>
              <a:t>ints</a:t>
            </a:r>
            <a:r>
              <a:rPr lang="en-US" dirty="0" smtClean="0"/>
              <a:t> can allow for a program to be implemented on cheaper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float pi = 3.141593;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(constant) is a piece of data which cannot be altered during runtime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Variable cannot be accidentally changed at some point in the program</a:t>
            </a:r>
          </a:p>
          <a:p>
            <a:pPr lvl="1"/>
            <a:r>
              <a:rPr lang="en-US" dirty="0" smtClean="0"/>
              <a:t>Programmer does not have to repeatedly type 3.141593 every time they wish to use pi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569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Area Revisited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float radius, area;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float pi = 3.14;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“Enter the radius of the circle: “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radius;</a:t>
            </a:r>
          </a:p>
          <a:p>
            <a:r>
              <a:rPr lang="en-US" sz="2800" dirty="0" smtClean="0"/>
              <a:t>area = radius * radius * pi;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“The area is: “ &lt;&lt; area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65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Integer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Numbers can be written in a variety of ways</a:t>
            </a:r>
          </a:p>
          <a:p>
            <a:r>
              <a:rPr lang="en-US" dirty="0" smtClean="0"/>
              <a:t>Decimal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r>
              <a:rPr lang="en-US" dirty="0" err="1" smtClean="0"/>
              <a:t>Hexidecimal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0x3a;</a:t>
            </a:r>
          </a:p>
          <a:p>
            <a:pPr lvl="1"/>
            <a:r>
              <a:rPr lang="en-US" dirty="0" smtClean="0"/>
              <a:t>0x dictates the number to be hex</a:t>
            </a:r>
          </a:p>
          <a:p>
            <a:r>
              <a:rPr lang="en-US" dirty="0" smtClean="0"/>
              <a:t>Octal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0123;</a:t>
            </a:r>
          </a:p>
          <a:p>
            <a:pPr lvl="1"/>
            <a:r>
              <a:rPr lang="en-US" dirty="0" smtClean="0"/>
              <a:t>leading 0 dictates the number to be octal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float x = 2.52e+8;</a:t>
            </a:r>
          </a:p>
          <a:p>
            <a:pPr lvl="1"/>
            <a:r>
              <a:rPr lang="en-US" dirty="0" smtClean="0"/>
              <a:t>inclusion of e dictates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3369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C++ Library has many built in functions </a:t>
            </a:r>
          </a:p>
          <a:p>
            <a:pPr lvl="1"/>
            <a:r>
              <a:rPr lang="en-US" dirty="0" err="1" smtClean="0"/>
              <a:t>pow</a:t>
            </a:r>
            <a:endParaRPr lang="en-US" dirty="0" smtClean="0"/>
          </a:p>
          <a:p>
            <a:pPr lvl="1"/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dirty="0" err="1" smtClean="0"/>
              <a:t>cos</a:t>
            </a:r>
            <a:r>
              <a:rPr lang="en-US" dirty="0" smtClean="0"/>
              <a:t>, sin</a:t>
            </a:r>
          </a:p>
          <a:p>
            <a:r>
              <a:rPr lang="en-US" dirty="0" smtClean="0"/>
              <a:t>Functions provide two primary advantages</a:t>
            </a:r>
          </a:p>
          <a:p>
            <a:pPr lvl="1"/>
            <a:r>
              <a:rPr lang="en-US" dirty="0" smtClean="0"/>
              <a:t>Code Reuse</a:t>
            </a:r>
          </a:p>
          <a:p>
            <a:pPr lvl="2"/>
            <a:r>
              <a:rPr lang="en-US" dirty="0" smtClean="0"/>
              <a:t>A function can be given a different inputs which in return produce different outputs</a:t>
            </a:r>
          </a:p>
          <a:p>
            <a:pPr lvl="1"/>
            <a:r>
              <a:rPr lang="en-US" dirty="0" smtClean="0"/>
              <a:t>Organization</a:t>
            </a:r>
          </a:p>
          <a:p>
            <a:pPr lvl="2"/>
            <a:r>
              <a:rPr lang="en-US" dirty="0" smtClean="0"/>
              <a:t>A large piece of code can be hidden away in a function. When the code is called (“used”) the name of the function is used as one line of code. </a:t>
            </a:r>
          </a:p>
        </p:txBody>
      </p:sp>
    </p:spTree>
    <p:extLst>
      <p:ext uri="{BB962C8B-B14F-4D97-AF65-F5344CB8AC3E}">
        <p14:creationId xmlns:p14="http://schemas.microsoft.com/office/powerpoint/2010/main" val="3369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286741"/>
            <a:ext cx="26670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    x = </a:t>
            </a:r>
            <a:r>
              <a:rPr lang="en-US" dirty="0" err="1" smtClean="0"/>
              <a:t>sqrt</a:t>
            </a:r>
            <a:r>
              <a:rPr lang="en-US" dirty="0" smtClean="0"/>
              <a:t>(9.0);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91200" y="1295400"/>
            <a:ext cx="2667000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code for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…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…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…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00200"/>
            <a:ext cx="2362200" cy="10633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5000" y="2133600"/>
            <a:ext cx="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743200" y="3200400"/>
            <a:ext cx="29718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65564" y="2130136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79419" y="3150177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" y="2133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22" name="Oval 21"/>
          <p:cNvSpPr/>
          <p:nvPr/>
        </p:nvSpPr>
        <p:spPr>
          <a:xfrm>
            <a:off x="4000500" y="1620982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2514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000500" y="3581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762000" y="3150177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" y="4076435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Code executes sequentially until function is encountered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Execution jumps to </a:t>
            </a:r>
            <a:r>
              <a:rPr lang="en-US" sz="2400" dirty="0" err="1" smtClean="0"/>
              <a:t>sqrt</a:t>
            </a:r>
            <a:r>
              <a:rPr lang="en-US" sz="2400" dirty="0" smtClean="0"/>
              <a:t> code with the input of 9.0 sent to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sqrt</a:t>
            </a:r>
            <a:r>
              <a:rPr lang="en-US" sz="2400" dirty="0" smtClean="0"/>
              <a:t> code is executed sequentially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Upon exiting the function, the value of the calculation is returned and stored into 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Execution of the Main resumes on the line after the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1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sqrt</a:t>
            </a:r>
            <a:r>
              <a:rPr lang="en-US" dirty="0" smtClean="0"/>
              <a:t> example.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82370"/>
            <a:ext cx="4724400" cy="4942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pythagorean</a:t>
            </a:r>
            <a:r>
              <a:rPr lang="en-US" dirty="0"/>
              <a:t> theorem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c </a:t>
            </a:r>
            <a:r>
              <a:rPr lang="en-US" dirty="0"/>
              <a:t>= (a^2 + b^2)^(1/2)</a:t>
            </a:r>
          </a:p>
          <a:p>
            <a:pPr marL="0" indent="0">
              <a:buNone/>
            </a:pPr>
            <a:r>
              <a:rPr lang="en-US" dirty="0"/>
              <a:t>	float a, b, c, </a:t>
            </a:r>
            <a:r>
              <a:rPr lang="en-US" dirty="0" err="1"/>
              <a:t>midCalc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"Enter a, b, c:";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 &gt;&gt; a &gt;&gt;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midCalc</a:t>
            </a:r>
            <a:r>
              <a:rPr lang="en-US" dirty="0"/>
              <a:t> = b * b + a * a;</a:t>
            </a:r>
          </a:p>
          <a:p>
            <a:pPr marL="0" indent="0">
              <a:buNone/>
            </a:pPr>
            <a:r>
              <a:rPr lang="en-US" dirty="0"/>
              <a:t>	c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midCalc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"C is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029200" y="1828800"/>
            <a:ext cx="38100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code to the left calculates the Pythagorean theorem</a:t>
            </a:r>
          </a:p>
          <a:p>
            <a:r>
              <a:rPr lang="en-US" dirty="0" smtClean="0"/>
              <a:t>The square root of </a:t>
            </a:r>
            <a:r>
              <a:rPr lang="en-US" dirty="0" err="1" smtClean="0"/>
              <a:t>midCalc</a:t>
            </a:r>
            <a:r>
              <a:rPr lang="en-US" dirty="0" smtClean="0"/>
              <a:t> is calculated and returned</a:t>
            </a:r>
          </a:p>
          <a:p>
            <a:r>
              <a:rPr lang="en-US" dirty="0" smtClean="0"/>
              <a:t>It is then stored into c</a:t>
            </a:r>
          </a:p>
          <a:p>
            <a:r>
              <a:rPr lang="en-US" dirty="0" smtClean="0"/>
              <a:t>The act of using the function,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midCalc</a:t>
            </a:r>
            <a:r>
              <a:rPr lang="en-US" dirty="0" smtClean="0"/>
              <a:t>), is known as a </a:t>
            </a:r>
            <a:r>
              <a:rPr lang="en-US" i="1" dirty="0" smtClean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15979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7391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</a:t>
            </a:r>
            <a:r>
              <a:rPr lang="en-US" sz="2000" dirty="0" err="1" smtClean="0"/>
              <a:t>std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number;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“Enter a number:";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cin</a:t>
            </a:r>
            <a:r>
              <a:rPr lang="en-US" sz="2000" dirty="0" smtClean="0"/>
              <a:t> &gt;&gt; number;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“Your number is “ &lt;&lt; number;</a:t>
            </a:r>
            <a:endParaRPr lang="en-US" sz="2000" dirty="0"/>
          </a:p>
          <a:p>
            <a:r>
              <a:rPr lang="en-US" sz="2000" dirty="0"/>
              <a:t>	return 0;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IO:</a:t>
            </a:r>
          </a:p>
          <a:p>
            <a:r>
              <a:rPr lang="en-US" sz="2000" dirty="0" smtClean="0"/>
              <a:t>Enter a number: 8</a:t>
            </a:r>
          </a:p>
          <a:p>
            <a:r>
              <a:rPr lang="en-US" sz="2000" dirty="0" smtClean="0"/>
              <a:t>Your number is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59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19200"/>
          </a:xfrm>
        </p:spPr>
        <p:txBody>
          <a:bodyPr/>
          <a:lstStyle/>
          <a:p>
            <a:r>
              <a:rPr lang="en-US" dirty="0" smtClean="0"/>
              <a:t>As a programmer you can define (create) your own functions</a:t>
            </a:r>
          </a:p>
          <a:p>
            <a:r>
              <a:rPr lang="en-US" dirty="0" smtClean="0"/>
              <a:t>Below is a simple example of a user defined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184564" y="2590801"/>
            <a:ext cx="67056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printHello</a:t>
            </a:r>
            <a:r>
              <a:rPr lang="en-US" dirty="0" smtClean="0"/>
              <a:t>( )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 Functions” 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29200"/>
            <a:ext cx="7772400" cy="1219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code above merely defines what a function does, in this case print </a:t>
            </a:r>
            <a:r>
              <a:rPr lang="en-US" i="1" dirty="0" smtClean="0"/>
              <a:t>Hello Functions</a:t>
            </a:r>
            <a:r>
              <a:rPr lang="en-US" dirty="0" smtClean="0"/>
              <a:t>, it does not specify when to run the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header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057400" y="1506683"/>
            <a:ext cx="5756563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printHello</a:t>
            </a:r>
            <a:r>
              <a:rPr lang="en-US" dirty="0" smtClean="0"/>
              <a:t>( )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 Functions” 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237" y="3810000"/>
            <a:ext cx="7772400" cy="2743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Functions are composed of two parts</a:t>
            </a:r>
          </a:p>
          <a:p>
            <a:pPr lvl="1"/>
            <a:r>
              <a:rPr lang="en-US" dirty="0" smtClean="0"/>
              <a:t>Header: defines the returned </a:t>
            </a:r>
            <a:r>
              <a:rPr lang="en-US" dirty="0" err="1" smtClean="0"/>
              <a:t>datatype</a:t>
            </a:r>
            <a:r>
              <a:rPr lang="en-US" dirty="0" smtClean="0"/>
              <a:t>, the input variables, and the function name</a:t>
            </a:r>
          </a:p>
          <a:p>
            <a:pPr lvl="1"/>
            <a:r>
              <a:rPr lang="en-US" dirty="0" smtClean="0"/>
              <a:t> Body: defines the code to be executed when the function is called, and the data being returned/outputted from the function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37363" y="1506683"/>
            <a:ext cx="1981200" cy="2666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3981" y="1245073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11" name="Left Brace 10"/>
          <p:cNvSpPr/>
          <p:nvPr/>
        </p:nvSpPr>
        <p:spPr>
          <a:xfrm>
            <a:off x="1512222" y="2154382"/>
            <a:ext cx="502919" cy="1219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2502372"/>
            <a:ext cx="84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3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970435"/>
          </a:xfrm>
        </p:spPr>
        <p:txBody>
          <a:bodyPr>
            <a:normAutofit/>
          </a:bodyPr>
          <a:lstStyle/>
          <a:p>
            <a:r>
              <a:rPr lang="en-US" dirty="0" smtClean="0"/>
              <a:t>Using User Defined Function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295400"/>
            <a:ext cx="5756563" cy="502919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printHello</a:t>
            </a:r>
            <a:r>
              <a:rPr lang="en-US" dirty="0" smtClean="0"/>
              <a:t>();  // Prototype</a:t>
            </a:r>
          </a:p>
          <a:p>
            <a:pPr marL="0" indent="0">
              <a:buFont typeface="Wingdings 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printHello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Font typeface="Wingdings 2"/>
              <a:buNone/>
            </a:pPr>
            <a:r>
              <a:rPr lang="en-US" dirty="0" smtClean="0"/>
              <a:t>	return 0;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printHello</a:t>
            </a:r>
            <a:r>
              <a:rPr lang="en-US" dirty="0" smtClean="0"/>
              <a:t>( )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“Hello Functions” 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5400" y="1313542"/>
            <a:ext cx="3886200" cy="379185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use the function we call the function just as a standard library function</a:t>
            </a:r>
          </a:p>
          <a:p>
            <a:r>
              <a:rPr lang="en-US" dirty="0" smtClean="0"/>
              <a:t>For the function to be recognized we prototype it at the top</a:t>
            </a:r>
          </a:p>
          <a:p>
            <a:r>
              <a:rPr lang="en-US" dirty="0" smtClean="0"/>
              <a:t>For now, prototype by copying the function header to the top of the source file and place a semicolon at the end of the statement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7"/>
            <a:ext cx="7772400" cy="970435"/>
          </a:xfrm>
        </p:spPr>
        <p:txBody>
          <a:bodyPr>
            <a:normAutofit/>
          </a:bodyPr>
          <a:lstStyle/>
          <a:p>
            <a:r>
              <a:rPr lang="en-US" dirty="0" smtClean="0"/>
              <a:t>User Function with a Return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62200" y="1295401"/>
            <a:ext cx="5756563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increaseNum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)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+ 1;</a:t>
            </a:r>
          </a:p>
          <a:p>
            <a:pPr marL="0" indent="0">
              <a:buFont typeface="Wingdings 2"/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876" y="3733800"/>
            <a:ext cx="8378124" cy="2971799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Parameters: define the inputs to the function (the data being passed to the function)</a:t>
            </a:r>
          </a:p>
          <a:p>
            <a:r>
              <a:rPr lang="en-US" dirty="0" smtClean="0"/>
              <a:t>Return Type: </a:t>
            </a:r>
            <a:r>
              <a:rPr lang="en-US" dirty="0" err="1" smtClean="0"/>
              <a:t>datatype</a:t>
            </a:r>
            <a:r>
              <a:rPr lang="en-US" dirty="0" smtClean="0"/>
              <a:t> of the data being returned, this case </a:t>
            </a:r>
            <a:r>
              <a:rPr lang="en-US" dirty="0" err="1" smtClean="0"/>
              <a:t>num</a:t>
            </a:r>
            <a:endParaRPr lang="en-US" dirty="0" smtClean="0"/>
          </a:p>
          <a:p>
            <a:pPr lvl="1"/>
            <a:r>
              <a:rPr lang="en-US" dirty="0" smtClean="0"/>
              <a:t>return type of void means no data is being returned</a:t>
            </a:r>
          </a:p>
          <a:p>
            <a:r>
              <a:rPr lang="en-US" dirty="0" smtClean="0"/>
              <a:t>Return: defines the exit of the function, and outputs the argument variable </a:t>
            </a:r>
          </a:p>
          <a:p>
            <a:pPr lvl="1"/>
            <a:r>
              <a:rPr lang="en-US" b="1" dirty="0" smtClean="0"/>
              <a:t>You can only return one variable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960753" y="1745674"/>
            <a:ext cx="1516247" cy="4087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1892772"/>
            <a:ext cx="163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Parameters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8102" y="2154382"/>
            <a:ext cx="17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Type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1745674"/>
            <a:ext cx="914400" cy="3567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5570" y="3048709"/>
            <a:ext cx="11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3048001"/>
            <a:ext cx="1752601" cy="2623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70435"/>
          </a:xfrm>
        </p:spPr>
        <p:txBody>
          <a:bodyPr>
            <a:normAutofit/>
          </a:bodyPr>
          <a:lstStyle/>
          <a:p>
            <a:r>
              <a:rPr lang="en-US" dirty="0" smtClean="0"/>
              <a:t>Using User Function with a Return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7200" y="1219200"/>
            <a:ext cx="5756563" cy="533399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increaseNumber</a:t>
            </a:r>
            <a:r>
              <a:rPr lang="en-US" dirty="0" smtClean="0"/>
              <a:t>();  // Prototype</a:t>
            </a:r>
          </a:p>
          <a:p>
            <a:pPr marL="0" indent="0">
              <a:buFont typeface="Wingdings 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 = </a:t>
            </a:r>
            <a:r>
              <a:rPr lang="en-US" dirty="0" err="1" smtClean="0"/>
              <a:t>increaseNumber</a:t>
            </a:r>
            <a:r>
              <a:rPr lang="en-US" dirty="0" smtClean="0"/>
              <a:t>(2);</a:t>
            </a:r>
            <a:endParaRPr lang="en-US" dirty="0"/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Font typeface="Wingdings 2"/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</a:p>
          <a:p>
            <a:pPr marL="0" indent="0">
              <a:buFont typeface="Wingdings 2"/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increaseNumber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)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 + 1;</a:t>
            </a:r>
          </a:p>
          <a:p>
            <a:pPr marL="0" indent="0">
              <a:buFont typeface="Wingdings 2"/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num</a:t>
            </a:r>
            <a:r>
              <a:rPr lang="en-US" dirty="0" smtClean="0"/>
              <a:t>;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81600" y="1371600"/>
            <a:ext cx="3581400" cy="5333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increaseNumber</a:t>
            </a:r>
            <a:r>
              <a:rPr lang="en-US" dirty="0" smtClean="0"/>
              <a:t> function has a return therefore the output, </a:t>
            </a:r>
            <a:r>
              <a:rPr lang="en-US" dirty="0" err="1" smtClean="0"/>
              <a:t>num</a:t>
            </a:r>
            <a:r>
              <a:rPr lang="en-US" dirty="0" smtClean="0"/>
              <a:t> can be stored into x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cout</a:t>
            </a:r>
            <a:r>
              <a:rPr lang="en-US" dirty="0" smtClean="0"/>
              <a:t> will result in 3 being printed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Basics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is a function, and obeys all rules of a function</a:t>
            </a:r>
          </a:p>
          <a:p>
            <a:r>
              <a:rPr lang="en-US" dirty="0" smtClean="0"/>
              <a:t>You can declare and use variables inside a function</a:t>
            </a:r>
          </a:p>
          <a:p>
            <a:pPr lvl="1"/>
            <a:r>
              <a:rPr lang="en-US" dirty="0" smtClean="0"/>
              <a:t>These variables only exist inside the body of the function, i.e. you cannot access a variable declared in your function in the main function or vice versa</a:t>
            </a:r>
          </a:p>
          <a:p>
            <a:r>
              <a:rPr lang="en-US" dirty="0" smtClean="0"/>
              <a:t>Variables passed to a function are passed by value (as copies)</a:t>
            </a:r>
          </a:p>
          <a:p>
            <a:pPr lvl="1"/>
            <a:r>
              <a:rPr lang="en-US" dirty="0" smtClean="0"/>
              <a:t>Any modification made to a parameter inside the function will not be reflected in the calling function</a:t>
            </a:r>
          </a:p>
          <a:p>
            <a:pPr lvl="1"/>
            <a:r>
              <a:rPr lang="en-US" dirty="0" smtClean="0"/>
              <a:t>Example:</a:t>
            </a:r>
          </a:p>
          <a:p>
            <a:pPr marL="32004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320040" lvl="1" indent="0">
              <a:buNone/>
            </a:pPr>
            <a:r>
              <a:rPr lang="en-US" dirty="0" smtClean="0"/>
              <a:t>{</a:t>
            </a:r>
          </a:p>
          <a:p>
            <a:pPr marL="32004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4;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increaseNumber</a:t>
            </a:r>
            <a:r>
              <a:rPr lang="en-US" dirty="0" smtClean="0"/>
              <a:t>(x);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x &lt;&lt; </a:t>
            </a:r>
            <a:r>
              <a:rPr lang="en-US" dirty="0" err="1" smtClean="0"/>
              <a:t>endl</a:t>
            </a:r>
            <a:r>
              <a:rPr lang="en-US" dirty="0" smtClean="0"/>
              <a:t>; // This will print 4, not 5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	return 0;</a:t>
            </a:r>
          </a:p>
          <a:p>
            <a:pPr marL="32004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317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Basics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variables can be passed as parameters using the comma operator</a:t>
            </a:r>
          </a:p>
          <a:p>
            <a:pPr marL="32004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triArea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base, </a:t>
            </a:r>
            <a:r>
              <a:rPr lang="en-US" dirty="0" err="1" smtClean="0"/>
              <a:t>int</a:t>
            </a:r>
            <a:r>
              <a:rPr lang="en-US" dirty="0" smtClean="0"/>
              <a:t> height)</a:t>
            </a:r>
            <a:endParaRPr lang="en-US" dirty="0"/>
          </a:p>
          <a:p>
            <a:pPr lvl="1"/>
            <a:r>
              <a:rPr lang="en-US" dirty="0" smtClean="0"/>
              <a:t>The order of the variables passed in the function call must match the order of the defined parameters</a:t>
            </a:r>
          </a:p>
          <a:p>
            <a:r>
              <a:rPr lang="en-US" b="1" dirty="0" smtClean="0"/>
              <a:t>Only one variable can be returned!!!</a:t>
            </a:r>
          </a:p>
          <a:p>
            <a:pPr lvl="1"/>
            <a:r>
              <a:rPr lang="en-US" dirty="0" smtClean="0"/>
              <a:t>Methods to get around this will be discussed 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315371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of variable declarations can be deduced by using the keyword auto</a:t>
            </a:r>
          </a:p>
          <a:p>
            <a:pPr marL="0" indent="0">
              <a:buNone/>
            </a:pPr>
            <a:r>
              <a:rPr lang="en-US" dirty="0" smtClean="0"/>
              <a:t>auto x = 0.0; </a:t>
            </a:r>
          </a:p>
          <a:p>
            <a:r>
              <a:rPr lang="en-US" dirty="0" smtClean="0"/>
              <a:t>above example would be declared as a double</a:t>
            </a:r>
          </a:p>
          <a:p>
            <a:r>
              <a:rPr lang="en-US" dirty="0" smtClean="0"/>
              <a:t>Typically used from complex </a:t>
            </a:r>
            <a:r>
              <a:rPr lang="en-US" dirty="0" smtClean="0"/>
              <a:t>data types</a:t>
            </a:r>
            <a:endParaRPr lang="en-US" dirty="0" smtClean="0"/>
          </a:p>
          <a:p>
            <a:r>
              <a:rPr lang="en-US" dirty="0" smtClean="0"/>
              <a:t>GPP:</a:t>
            </a:r>
            <a:r>
              <a:rPr lang="en-US" dirty="0"/>
              <a:t> </a:t>
            </a:r>
            <a:r>
              <a:rPr lang="en-US" dirty="0" smtClean="0"/>
              <a:t>explicitly typecast your data</a:t>
            </a:r>
          </a:p>
          <a:p>
            <a:pPr lvl="1"/>
            <a:r>
              <a:rPr lang="en-US" dirty="0" smtClean="0"/>
              <a:t>Below is an example of how one can accidently auto cast to the </a:t>
            </a:r>
            <a:r>
              <a:rPr lang="en-US" smtClean="0"/>
              <a:t>wrong </a:t>
            </a:r>
            <a:r>
              <a:rPr lang="en-US" smtClean="0"/>
              <a:t>data type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auto x = 0; // </a:t>
            </a:r>
            <a:r>
              <a:rPr lang="en-US" dirty="0" err="1" smtClean="0"/>
              <a:t>typecasted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, though you may have wanted float</a:t>
            </a:r>
          </a:p>
        </p:txBody>
      </p:sp>
    </p:spTree>
    <p:extLst>
      <p:ext uri="{BB962C8B-B14F-4D97-AF65-F5344CB8AC3E}">
        <p14:creationId xmlns:p14="http://schemas.microsoft.com/office/powerpoint/2010/main" val="34174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cont.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79418"/>
            <a:ext cx="7924800" cy="451658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Cin</a:t>
            </a:r>
            <a:r>
              <a:rPr lang="en-US" dirty="0" smtClean="0"/>
              <a:t> allows for the user to input data directly into the program</a:t>
            </a:r>
          </a:p>
          <a:p>
            <a:pPr lvl="1"/>
            <a:r>
              <a:rPr lang="en-US" dirty="0" smtClean="0"/>
              <a:t>The program’s output is no longer predetermined, rather it is dependent on the data inputted by the use</a:t>
            </a:r>
            <a:endParaRPr lang="en-US" dirty="0"/>
          </a:p>
          <a:p>
            <a:r>
              <a:rPr lang="en-US" dirty="0" err="1" smtClean="0"/>
              <a:t>Cin</a:t>
            </a:r>
            <a:r>
              <a:rPr lang="en-US" dirty="0" smtClean="0"/>
              <a:t> is a class that resides in the </a:t>
            </a:r>
            <a:r>
              <a:rPr lang="en-US" i="1" dirty="0" err="1" smtClean="0"/>
              <a:t>iostream</a:t>
            </a:r>
            <a:r>
              <a:rPr lang="en-US" i="1" dirty="0" smtClean="0"/>
              <a:t> </a:t>
            </a:r>
            <a:r>
              <a:rPr lang="en-US" dirty="0" smtClean="0"/>
              <a:t>library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allows the user to enter </a:t>
            </a:r>
            <a:r>
              <a:rPr lang="en-US" dirty="0"/>
              <a:t>data </a:t>
            </a:r>
            <a:r>
              <a:rPr lang="en-US" dirty="0" smtClean="0"/>
              <a:t>type:</a:t>
            </a:r>
            <a:endParaRPr lang="en-US" dirty="0" smtClean="0"/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Floats/Doubles</a:t>
            </a:r>
          </a:p>
          <a:p>
            <a:pPr lvl="1"/>
            <a:r>
              <a:rPr lang="en-US" dirty="0" smtClean="0"/>
              <a:t>Chars</a:t>
            </a:r>
          </a:p>
          <a:p>
            <a:pPr lvl="1"/>
            <a:r>
              <a:rPr lang="en-US" dirty="0" smtClean="0"/>
              <a:t>Strings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uses the extraction operator (</a:t>
            </a:r>
            <a:r>
              <a:rPr lang="en-US" dirty="0" err="1" smtClean="0"/>
              <a:t>instream</a:t>
            </a:r>
            <a:r>
              <a:rPr lang="en-US" dirty="0" smtClean="0"/>
              <a:t>) between each element</a:t>
            </a:r>
          </a:p>
        </p:txBody>
      </p:sp>
    </p:spTree>
    <p:extLst>
      <p:ext uri="{BB962C8B-B14F-4D97-AF65-F5344CB8AC3E}">
        <p14:creationId xmlns:p14="http://schemas.microsoft.com/office/powerpoint/2010/main" val="2927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Console Input Statement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073" y="2133600"/>
            <a:ext cx="79248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operands of the extraction operator must be variables</a:t>
            </a:r>
          </a:p>
          <a:p>
            <a:pPr lvl="1"/>
            <a:r>
              <a:rPr lang="en-US" dirty="0" smtClean="0"/>
              <a:t>This is intuitive since all data from the user must be stored</a:t>
            </a:r>
          </a:p>
          <a:p>
            <a:pPr lvl="1"/>
            <a:r>
              <a:rPr lang="en-US" dirty="0" err="1" smtClean="0"/>
              <a:t>endl</a:t>
            </a:r>
            <a:r>
              <a:rPr lang="en-US" dirty="0" smtClean="0"/>
              <a:t> cannot be used with </a:t>
            </a:r>
            <a:r>
              <a:rPr lang="en-US" dirty="0" err="1" smtClean="0"/>
              <a:t>cin</a:t>
            </a:r>
            <a:r>
              <a:rPr lang="en-US" dirty="0" smtClean="0"/>
              <a:t> since it is not a variable</a:t>
            </a:r>
          </a:p>
          <a:p>
            <a:r>
              <a:rPr lang="en-US" dirty="0" smtClean="0"/>
              <a:t>The data inputted by the user shall be interpreted as </a:t>
            </a:r>
            <a:r>
              <a:rPr lang="en-US" dirty="0"/>
              <a:t>the data type of </a:t>
            </a:r>
            <a:r>
              <a:rPr lang="en-US" dirty="0" smtClean="0"/>
              <a:t>the variable of the extraction operand</a:t>
            </a:r>
          </a:p>
          <a:p>
            <a:pPr lvl="1"/>
            <a:r>
              <a:rPr lang="en-US" dirty="0" smtClean="0"/>
              <a:t>i.e. in this case if the user types “hello” as the input, the string “hello” will be parsed into a double resulting in a program error since number is a double</a:t>
            </a:r>
          </a:p>
          <a:p>
            <a:r>
              <a:rPr lang="en-US" dirty="0" smtClean="0"/>
              <a:t>When typing in the terminal, any whitespace dictates the end of a data input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82782" y="928513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double number;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number;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5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Cins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543800" cy="32004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first number entered will be stored in x</a:t>
            </a:r>
          </a:p>
          <a:p>
            <a:r>
              <a:rPr lang="en-US" dirty="0" smtClean="0"/>
              <a:t>The second number entered will be stored in y</a:t>
            </a:r>
          </a:p>
          <a:p>
            <a:r>
              <a:rPr lang="en-US" dirty="0" smtClean="0"/>
              <a:t>When entering the numbers into terminal they must be separated by a whitespace character (space, tab, enter)</a:t>
            </a:r>
          </a:p>
          <a:p>
            <a:r>
              <a:rPr lang="en-US" dirty="0" smtClean="0"/>
              <a:t>DO NOT use a comma when enter the numbers into terminal, the </a:t>
            </a:r>
            <a:r>
              <a:rPr lang="en-US" dirty="0"/>
              <a:t>data type </a:t>
            </a:r>
            <a:r>
              <a:rPr lang="en-US" dirty="0" smtClean="0"/>
              <a:t>will be a string that will cause an error when being parsed as a double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03968"/>
            <a:ext cx="739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double x, y;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“Enter x and y:” 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x &gt;&gt; y;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2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Area of a Circle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03968"/>
            <a:ext cx="739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float radius, area;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“Enter the radius of the circle: “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cin</a:t>
            </a:r>
            <a:r>
              <a:rPr lang="en-US" sz="2800" dirty="0" smtClean="0"/>
              <a:t> &gt;&gt; radius;</a:t>
            </a:r>
          </a:p>
          <a:p>
            <a:r>
              <a:rPr lang="en-US" sz="2800" dirty="0" smtClean="0"/>
              <a:t>area = radius * radius * 3.14;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“The area is: “ &lt;&lt; area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37308" y="3810000"/>
            <a:ext cx="7973291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The radius of the circle is fetched by the user making the output of the program different depending on the user input</a:t>
            </a:r>
          </a:p>
          <a:p>
            <a:r>
              <a:rPr lang="en-US" dirty="0" smtClean="0"/>
              <a:t>Notice radius * radius instead of radius^2</a:t>
            </a:r>
          </a:p>
          <a:p>
            <a:pPr lvl="1"/>
            <a:r>
              <a:rPr lang="en-US" dirty="0" smtClean="0"/>
              <a:t>the operator ^ is not an exponent operator and therefore should not be used as one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Pro Tip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03968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cin</a:t>
            </a:r>
            <a:r>
              <a:rPr lang="en-US" sz="2800" dirty="0" smtClean="0"/>
              <a:t> &gt;&gt; number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“Hello”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37308" y="2667000"/>
            <a:ext cx="7973291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Many students get the extraction/insertion operators switched</a:t>
            </a:r>
          </a:p>
          <a:p>
            <a:endParaRPr lang="en-US" dirty="0" smtClean="0"/>
          </a:p>
          <a:p>
            <a:r>
              <a:rPr lang="en-US" dirty="0" smtClean="0"/>
              <a:t>The operators point to the direction to which the data is going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cout</a:t>
            </a:r>
            <a:r>
              <a:rPr lang="en-US" dirty="0" smtClean="0"/>
              <a:t>, the arrows point towards the </a:t>
            </a:r>
            <a:r>
              <a:rPr lang="en-US" dirty="0" err="1" smtClean="0"/>
              <a:t>cout</a:t>
            </a:r>
            <a:r>
              <a:rPr lang="en-US" dirty="0" smtClean="0"/>
              <a:t> since the data is being sent to the console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cin</a:t>
            </a:r>
            <a:r>
              <a:rPr lang="en-US" dirty="0" smtClean="0"/>
              <a:t>, the arrows point to the variables since the data is being sent from the console to the variable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Consider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03968"/>
            <a:ext cx="739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float </a:t>
            </a:r>
            <a:r>
              <a:rPr lang="en-US" sz="2800" dirty="0" err="1" smtClean="0"/>
              <a:t>amountPaid</a:t>
            </a:r>
            <a:r>
              <a:rPr lang="en-US" sz="2800" dirty="0" smtClean="0"/>
              <a:t> = 10, </a:t>
            </a:r>
            <a:r>
              <a:rPr lang="en-US" sz="2800" dirty="0" err="1" smtClean="0"/>
              <a:t>amountOwed</a:t>
            </a:r>
            <a:r>
              <a:rPr lang="en-US" sz="2800" dirty="0" smtClean="0"/>
              <a:t> = 2.34;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change;</a:t>
            </a:r>
          </a:p>
          <a:p>
            <a:r>
              <a:rPr lang="en-US" sz="2800" dirty="0" smtClean="0"/>
              <a:t>change = </a:t>
            </a:r>
            <a:r>
              <a:rPr lang="en-US" sz="2800" dirty="0" err="1" smtClean="0"/>
              <a:t>amountPaid</a:t>
            </a:r>
            <a:r>
              <a:rPr lang="en-US" sz="2800" dirty="0" smtClean="0"/>
              <a:t> – </a:t>
            </a:r>
            <a:r>
              <a:rPr lang="en-US" sz="2800" dirty="0" err="1" smtClean="0"/>
              <a:t>amountOwed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“Change is: “ &lt;&lt; change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37308" y="3505200"/>
            <a:ext cx="7973291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In this case the variable change cannot accept fractions of a dollar making it in accurate</a:t>
            </a:r>
          </a:p>
          <a:p>
            <a:pPr lvl="1"/>
            <a:r>
              <a:rPr lang="en-US" dirty="0" smtClean="0"/>
              <a:t>Thus there is a loss in precision</a:t>
            </a:r>
          </a:p>
          <a:p>
            <a:r>
              <a:rPr lang="en-US" dirty="0" err="1" smtClean="0"/>
              <a:t>amountPaid</a:t>
            </a:r>
            <a:r>
              <a:rPr lang="en-US" dirty="0" smtClean="0"/>
              <a:t> – </a:t>
            </a:r>
            <a:r>
              <a:rPr lang="en-US" dirty="0" err="1" smtClean="0"/>
              <a:t>amountOwed</a:t>
            </a:r>
            <a:r>
              <a:rPr lang="en-US" dirty="0" smtClean="0"/>
              <a:t> is evaluated to a float, but is changed to an integer</a:t>
            </a:r>
          </a:p>
          <a:p>
            <a:pPr lvl="1"/>
            <a:r>
              <a:rPr lang="en-US" dirty="0" smtClean="0"/>
              <a:t>This is referred to as type casting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76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Typecasting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564" y="1408627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float number;</a:t>
            </a:r>
          </a:p>
          <a:p>
            <a:r>
              <a:rPr lang="en-US" sz="2800" dirty="0" smtClean="0"/>
              <a:t>number = (</a:t>
            </a:r>
            <a:r>
              <a:rPr lang="en-US" sz="2800" dirty="0" err="1" smtClean="0"/>
              <a:t>int</a:t>
            </a:r>
            <a:r>
              <a:rPr lang="en-US" sz="2800" dirty="0" smtClean="0"/>
              <a:t>) (3.0 / 2.0);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3564" y="2667000"/>
            <a:ext cx="7772400" cy="2971800"/>
          </a:xfrm>
        </p:spPr>
        <p:txBody>
          <a:bodyPr/>
          <a:lstStyle/>
          <a:p>
            <a:r>
              <a:rPr lang="en-US" dirty="0" smtClean="0"/>
              <a:t>number will have 1.0 stored in it</a:t>
            </a:r>
          </a:p>
          <a:p>
            <a:r>
              <a:rPr lang="en-US" dirty="0" smtClean="0"/>
              <a:t>The right hand side can be typecast by placing the </a:t>
            </a:r>
            <a:r>
              <a:rPr lang="en-US" dirty="0"/>
              <a:t>data type </a:t>
            </a:r>
            <a:r>
              <a:rPr lang="en-US" dirty="0" smtClean="0"/>
              <a:t>which you wish to convert to inside a pair of parentheses</a:t>
            </a:r>
          </a:p>
          <a:p>
            <a:r>
              <a:rPr lang="en-US" dirty="0" smtClean="0"/>
              <a:t>Therefore 3.0 / 2.0 -&gt; 1.5 is first computed, then converted to 1 which is finally stored as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4391</TotalTime>
  <Words>1774</Words>
  <Application>Microsoft Office PowerPoint</Application>
  <PresentationFormat>On-screen Show (4:3)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Franklin Gothic Book</vt:lpstr>
      <vt:lpstr>Perpetua</vt:lpstr>
      <vt:lpstr>Wingdings 2</vt:lpstr>
      <vt:lpstr>Equity</vt:lpstr>
      <vt:lpstr>Lecture 3</vt:lpstr>
      <vt:lpstr>Console Input Example</vt:lpstr>
      <vt:lpstr>Console Input cont.</vt:lpstr>
      <vt:lpstr>Console Input Statement</vt:lpstr>
      <vt:lpstr>Multiple Cins</vt:lpstr>
      <vt:lpstr>Calculating Area of a Circle</vt:lpstr>
      <vt:lpstr>Cin/Cout Pro Tip</vt:lpstr>
      <vt:lpstr>Example to Consider</vt:lpstr>
      <vt:lpstr>Explicit Typecasting</vt:lpstr>
      <vt:lpstr>Safe Typecasting</vt:lpstr>
      <vt:lpstr>Final Note on Typecasting</vt:lpstr>
      <vt:lpstr>More Data Types</vt:lpstr>
      <vt:lpstr>Example</vt:lpstr>
      <vt:lpstr>Constants</vt:lpstr>
      <vt:lpstr>Calculating Area Revisited</vt:lpstr>
      <vt:lpstr>Integer Literals</vt:lpstr>
      <vt:lpstr>Functions</vt:lpstr>
      <vt:lpstr>Functions Cont.</vt:lpstr>
      <vt:lpstr>Function sqrt example.</vt:lpstr>
      <vt:lpstr>User Defined Functions</vt:lpstr>
      <vt:lpstr>Function header</vt:lpstr>
      <vt:lpstr>Using User Defined Function</vt:lpstr>
      <vt:lpstr>User Function with a Return</vt:lpstr>
      <vt:lpstr>Using User Function with a Return</vt:lpstr>
      <vt:lpstr>Other Basics of Functions</vt:lpstr>
      <vt:lpstr>Other Basics of Functions</vt:lpstr>
      <vt:lpstr>auto Declaration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lukepier</dc:creator>
  <cp:lastModifiedBy>Luke Pierce</cp:lastModifiedBy>
  <cp:revision>87</cp:revision>
  <dcterms:created xsi:type="dcterms:W3CDTF">2006-08-16T00:00:00Z</dcterms:created>
  <dcterms:modified xsi:type="dcterms:W3CDTF">2014-01-27T15:29:40Z</dcterms:modified>
</cp:coreProperties>
</file>