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302" r:id="rId5"/>
    <p:sldId id="303" r:id="rId6"/>
    <p:sldId id="304" r:id="rId7"/>
    <p:sldId id="305" r:id="rId8"/>
    <p:sldId id="259" r:id="rId9"/>
    <p:sldId id="260" r:id="rId10"/>
    <p:sldId id="261" r:id="rId11"/>
    <p:sldId id="262" r:id="rId12"/>
    <p:sldId id="263" r:id="rId13"/>
    <p:sldId id="265" r:id="rId14"/>
    <p:sldId id="301" r:id="rId15"/>
    <p:sldId id="266" r:id="rId16"/>
    <p:sldId id="264" r:id="rId17"/>
    <p:sldId id="267" r:id="rId18"/>
    <p:sldId id="268" r:id="rId19"/>
    <p:sldId id="276" r:id="rId20"/>
    <p:sldId id="277" r:id="rId21"/>
    <p:sldId id="269" r:id="rId22"/>
    <p:sldId id="270" r:id="rId23"/>
    <p:sldId id="271" r:id="rId24"/>
    <p:sldId id="272" r:id="rId25"/>
    <p:sldId id="273" r:id="rId26"/>
    <p:sldId id="274" r:id="rId27"/>
    <p:sldId id="278" r:id="rId28"/>
    <p:sldId id="279" r:id="rId29"/>
    <p:sldId id="281" r:id="rId30"/>
    <p:sldId id="280" r:id="rId31"/>
    <p:sldId id="275" r:id="rId32"/>
    <p:sldId id="282" r:id="rId33"/>
    <p:sldId id="283" r:id="rId34"/>
    <p:sldId id="284" r:id="rId35"/>
    <p:sldId id="285" r:id="rId36"/>
    <p:sldId id="286" r:id="rId37"/>
    <p:sldId id="288" r:id="rId38"/>
    <p:sldId id="287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5, 6</a:t>
            </a:r>
          </a:p>
          <a:p>
            <a:r>
              <a:rPr lang="en-US" dirty="0" smtClean="0"/>
              <a:t>If/Else, Loop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 Statements Cont.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Logical Operators allow for combining multiple </a:t>
            </a:r>
            <a:r>
              <a:rPr lang="en-US" dirty="0" err="1" smtClean="0"/>
              <a:t>boolean</a:t>
            </a:r>
            <a:r>
              <a:rPr lang="en-US" dirty="0" smtClean="0"/>
              <a:t> operands into a single logical expression.</a:t>
            </a:r>
          </a:p>
          <a:p>
            <a:r>
              <a:rPr lang="en-US" dirty="0" smtClean="0"/>
              <a:t>The Operators</a:t>
            </a:r>
          </a:p>
          <a:p>
            <a:pPr lvl="1"/>
            <a:r>
              <a:rPr lang="en-US" dirty="0" smtClean="0"/>
              <a:t>And: &amp;&amp;</a:t>
            </a:r>
          </a:p>
          <a:p>
            <a:pPr lvl="1"/>
            <a:r>
              <a:rPr lang="en-US" dirty="0" smtClean="0"/>
              <a:t>Or: ||</a:t>
            </a:r>
          </a:p>
          <a:p>
            <a:pPr lvl="1"/>
            <a:r>
              <a:rPr lang="en-US" dirty="0" smtClean="0"/>
              <a:t>Not: !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Do </a:t>
            </a:r>
            <a:r>
              <a:rPr lang="en-US" b="1" smtClean="0"/>
              <a:t>not </a:t>
            </a:r>
            <a:r>
              <a:rPr lang="en-US" smtClean="0"/>
              <a:t>use </a:t>
            </a:r>
            <a:r>
              <a:rPr lang="en-US" dirty="0" smtClean="0"/>
              <a:t>&amp; or | for a logical operations; these are bitwise operations and it will compile.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And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038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Language example:</a:t>
            </a:r>
          </a:p>
          <a:p>
            <a:pPr lvl="1"/>
            <a:r>
              <a:rPr lang="en-US" dirty="0" smtClean="0"/>
              <a:t>Your mom says, “At the grocery store buy eggs and milk”</a:t>
            </a:r>
          </a:p>
          <a:p>
            <a:pPr lvl="1"/>
            <a:r>
              <a:rPr lang="en-US" dirty="0" smtClean="0"/>
              <a:t>If you forget eggs or milk you did not follow the instruction (false)</a:t>
            </a:r>
          </a:p>
          <a:p>
            <a:pPr lvl="1"/>
            <a:r>
              <a:rPr lang="en-US" dirty="0" smtClean="0"/>
              <a:t>If you got both you then you followed the instruction. (true)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bool</a:t>
            </a:r>
            <a:r>
              <a:rPr lang="en-US" dirty="0" smtClean="0"/>
              <a:t> eggs, milk;</a:t>
            </a:r>
          </a:p>
          <a:p>
            <a:pPr>
              <a:buNone/>
            </a:pPr>
            <a:r>
              <a:rPr lang="en-US" dirty="0" smtClean="0"/>
              <a:t>C++ example: eggs &amp;&amp; milk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410200" y="2286000"/>
          <a:ext cx="3429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1143000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Eggs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Milk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72200" y="1600200"/>
            <a:ext cx="1851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Truth Table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038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Language example:</a:t>
            </a:r>
          </a:p>
          <a:p>
            <a:pPr lvl="1"/>
            <a:r>
              <a:rPr lang="en-US" dirty="0" smtClean="0"/>
              <a:t>Your mom says, “At the grocery store buy eggs or milk”</a:t>
            </a:r>
          </a:p>
          <a:p>
            <a:pPr lvl="1"/>
            <a:r>
              <a:rPr lang="en-US" dirty="0" smtClean="0"/>
              <a:t>If you forget both eggs and milk you did not follow the instruction (false)</a:t>
            </a:r>
          </a:p>
          <a:p>
            <a:pPr lvl="1"/>
            <a:r>
              <a:rPr lang="en-US" dirty="0" smtClean="0"/>
              <a:t>If you got either eggs or milk you then you followed the instruction. (true)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bool</a:t>
            </a:r>
            <a:r>
              <a:rPr lang="en-US" dirty="0" smtClean="0"/>
              <a:t> eggs, milk;</a:t>
            </a:r>
          </a:p>
          <a:p>
            <a:pPr>
              <a:buNone/>
            </a:pPr>
            <a:r>
              <a:rPr lang="en-US" dirty="0" smtClean="0"/>
              <a:t>C++ example: eggs || milk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410200" y="2286000"/>
          <a:ext cx="3429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1143000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Eggs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Milk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72200" y="1600200"/>
            <a:ext cx="1851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Truth Table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Not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038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Language example:</a:t>
            </a:r>
          </a:p>
          <a:p>
            <a:pPr lvl="1"/>
            <a:r>
              <a:rPr lang="en-US" dirty="0" smtClean="0"/>
              <a:t>Your teacher says, “Don’t skip class”</a:t>
            </a:r>
          </a:p>
          <a:p>
            <a:pPr lvl="1"/>
            <a:r>
              <a:rPr lang="en-US" dirty="0" smtClean="0"/>
              <a:t>If you skip then you didn’t follow your teachers wishes (false)</a:t>
            </a:r>
          </a:p>
          <a:p>
            <a:pPr lvl="1"/>
            <a:r>
              <a:rPr lang="en-US" dirty="0" smtClean="0"/>
              <a:t>If you didn’t skip, then you followed  then you followed your teachers wishes (true)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bool</a:t>
            </a:r>
            <a:r>
              <a:rPr lang="en-US" dirty="0" smtClean="0"/>
              <a:t> skip;</a:t>
            </a:r>
          </a:p>
          <a:p>
            <a:pPr>
              <a:buNone/>
            </a:pPr>
            <a:r>
              <a:rPr lang="en-US" dirty="0" smtClean="0"/>
              <a:t>!skip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943600" y="2362200"/>
          <a:ext cx="22860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Skip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72200" y="1600200"/>
            <a:ext cx="1851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Truth Table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Revisiting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143000"/>
          </a:xfrm>
        </p:spPr>
        <p:txBody>
          <a:bodyPr/>
          <a:lstStyle/>
          <a:p>
            <a:r>
              <a:rPr lang="en-US" dirty="0" smtClean="0"/>
              <a:t>Write a program that prints </a:t>
            </a:r>
            <a:r>
              <a:rPr lang="en-US" i="1" dirty="0" smtClean="0"/>
              <a:t>success</a:t>
            </a:r>
            <a:r>
              <a:rPr lang="en-US" dirty="0" smtClean="0"/>
              <a:t> if the variable </a:t>
            </a:r>
            <a:r>
              <a:rPr lang="en-US" i="1" dirty="0" smtClean="0"/>
              <a:t>x</a:t>
            </a:r>
            <a:r>
              <a:rPr lang="en-US" dirty="0" smtClean="0"/>
              <a:t> is: 10 &lt; x &lt; 20, else print </a:t>
            </a:r>
            <a:r>
              <a:rPr lang="en-US" i="1" dirty="0" smtClean="0"/>
              <a:t>failure</a:t>
            </a:r>
            <a:r>
              <a:rPr lang="en-US" dirty="0" smtClean="0"/>
              <a:t>. </a:t>
            </a:r>
          </a:p>
          <a:p>
            <a:endParaRPr lang="en-US" i="1" dirty="0" smtClean="0"/>
          </a:p>
          <a:p>
            <a:pPr>
              <a:buNone/>
            </a:pPr>
            <a:endParaRPr lang="en-US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2362200"/>
            <a:ext cx="6172200" cy="4038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x;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lang="en-US" sz="2400" dirty="0" err="1" smtClean="0"/>
              <a:t>cin</a:t>
            </a:r>
            <a:r>
              <a:rPr lang="en-US" sz="2400" dirty="0" smtClean="0"/>
              <a:t> &gt;&gt; x;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if(10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 x  &amp;&amp;  x &lt; 20)</a:t>
            </a:r>
            <a:endParaRPr lang="en-US" sz="2400" baseline="0" dirty="0" smtClean="0"/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lang="en-US" sz="2400" baseline="0" dirty="0" smtClean="0"/>
              <a:t>	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“success”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lang="en-US" sz="2400" noProof="0" dirty="0" smtClean="0"/>
              <a:t>	</a:t>
            </a:r>
            <a:r>
              <a:rPr lang="en-US" sz="2400" noProof="0" dirty="0" err="1" smtClean="0"/>
              <a:t>cout</a:t>
            </a:r>
            <a:r>
              <a:rPr lang="en-US" sz="2400" noProof="0" dirty="0" smtClean="0"/>
              <a:t> &lt;&lt; “failure” &lt;&lt; </a:t>
            </a:r>
            <a:r>
              <a:rPr lang="en-US" sz="2400" noProof="0" dirty="0" err="1" smtClean="0"/>
              <a:t>endl</a:t>
            </a:r>
            <a:r>
              <a:rPr lang="en-US" sz="2400" noProof="0" dirty="0" smtClean="0"/>
              <a:t>;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29868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dirty="0" smtClean="0"/>
              <a:t>Order of Operations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937763"/>
              </p:ext>
            </p:extLst>
          </p:nvPr>
        </p:nvGraphicFramePr>
        <p:xfrm>
          <a:off x="838200" y="1203285"/>
          <a:ext cx="7620000" cy="527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3200400"/>
                <a:gridCol w="2362200"/>
              </a:tblGrid>
              <a:tr h="554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Precedence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Associativity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54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Highest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   unary -   ++   --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Right to Left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54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    /    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Left to Right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54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   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Left to Right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250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   &lt;=   &gt;</a:t>
                      </a:r>
                      <a:r>
                        <a:rPr lang="en-US" baseline="0" dirty="0" smtClean="0"/>
                        <a:t>   &gt;=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Left to Right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250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==    !=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Left to Right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250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Left to Right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250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Left to Right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54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Lowest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   +=    -=</a:t>
                      </a:r>
                      <a:r>
                        <a:rPr lang="en-US" baseline="0" dirty="0" smtClean="0"/>
                        <a:t>   *=    /=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Right to Left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55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410200" y="2959100"/>
            <a:ext cx="3200400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char key = ‘m’;</a:t>
            </a:r>
          </a:p>
          <a:p>
            <a:pPr marL="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5, j = 7, k = 12;</a:t>
            </a:r>
          </a:p>
          <a:p>
            <a:pPr marL="0" indent="0">
              <a:buNone/>
            </a:pPr>
            <a:r>
              <a:rPr lang="en-US" sz="2400" dirty="0" smtClean="0"/>
              <a:t>double x = 22.5;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0" y="1447800"/>
            <a:ext cx="4000500" cy="51054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i</a:t>
            </a:r>
            <a:r>
              <a:rPr lang="en-US" dirty="0" smtClean="0"/>
              <a:t> + 2 == k – 1</a:t>
            </a:r>
          </a:p>
          <a:p>
            <a:pPr lvl="1"/>
            <a:r>
              <a:rPr lang="en-US" dirty="0" smtClean="0"/>
              <a:t>false</a:t>
            </a:r>
          </a:p>
          <a:p>
            <a:r>
              <a:rPr lang="en-US" dirty="0" smtClean="0"/>
              <a:t>3 * </a:t>
            </a:r>
            <a:r>
              <a:rPr lang="en-US" dirty="0" err="1" smtClean="0"/>
              <a:t>i</a:t>
            </a:r>
            <a:r>
              <a:rPr lang="en-US" dirty="0" smtClean="0"/>
              <a:t> – j &lt; 2</a:t>
            </a:r>
          </a:p>
          <a:p>
            <a:pPr lvl="1"/>
            <a:r>
              <a:rPr lang="en-US" smtClean="0"/>
              <a:t>false</a:t>
            </a:r>
            <a:endParaRPr lang="en-US" dirty="0" smtClean="0"/>
          </a:p>
          <a:p>
            <a:r>
              <a:rPr lang="en-US" dirty="0" err="1" smtClean="0"/>
              <a:t>i</a:t>
            </a:r>
            <a:r>
              <a:rPr lang="en-US" dirty="0" smtClean="0"/>
              <a:t> + 2 * j &gt; k</a:t>
            </a:r>
          </a:p>
          <a:p>
            <a:pPr lvl="1"/>
            <a:r>
              <a:rPr lang="en-US" dirty="0" smtClean="0"/>
              <a:t>true</a:t>
            </a:r>
          </a:p>
          <a:p>
            <a:r>
              <a:rPr lang="en-US" dirty="0" smtClean="0"/>
              <a:t>k + 3 &lt;= - j + 3 * </a:t>
            </a:r>
            <a:r>
              <a:rPr lang="en-US" dirty="0" err="1" smtClean="0"/>
              <a:t>i</a:t>
            </a:r>
            <a:endParaRPr lang="en-US" dirty="0" smtClean="0"/>
          </a:p>
          <a:p>
            <a:pPr lvl="1"/>
            <a:r>
              <a:rPr lang="en-US" dirty="0" smtClean="0"/>
              <a:t>false</a:t>
            </a:r>
          </a:p>
          <a:p>
            <a:r>
              <a:rPr lang="en-US" dirty="0" smtClean="0"/>
              <a:t>‘a’ + 1 == ‘b’</a:t>
            </a:r>
          </a:p>
          <a:p>
            <a:pPr lvl="1"/>
            <a:r>
              <a:rPr lang="en-US" dirty="0" smtClean="0"/>
              <a:t>true</a:t>
            </a:r>
          </a:p>
          <a:p>
            <a:r>
              <a:rPr lang="en-US" dirty="0" smtClean="0"/>
              <a:t>key + 1 == ‘n’</a:t>
            </a:r>
          </a:p>
          <a:p>
            <a:pPr lvl="1"/>
            <a:r>
              <a:rPr lang="en-US" dirty="0" smtClean="0"/>
              <a:t>true</a:t>
            </a:r>
          </a:p>
          <a:p>
            <a:r>
              <a:rPr lang="en-US" dirty="0" smtClean="0"/>
              <a:t>25 &gt;= x + 1.0</a:t>
            </a:r>
          </a:p>
          <a:p>
            <a:pPr lvl="1"/>
            <a:r>
              <a:rPr lang="en-US" dirty="0" smtClean="0"/>
              <a:t>true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Write a program that allows a char to be input by the user and detects whether the char is lower case, upper case or not a letter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7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5.2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3820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letter;</a:t>
            </a:r>
          </a:p>
          <a:p>
            <a:pPr marL="0" indent="0">
              <a:buNone/>
            </a:pPr>
            <a:r>
              <a:rPr lang="en-US" sz="20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"Enter a character: 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prstClr val="black"/>
                </a:solidFill>
                <a:latin typeface="Consolas"/>
              </a:rPr>
              <a:t>cin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&gt;&gt; letter;</a:t>
            </a:r>
          </a:p>
          <a:p>
            <a:pPr marL="0" indent="0">
              <a:buNone/>
            </a:pP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(letter &gt;=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'a'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&amp;&amp; letter &lt;=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'z'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"the character is lowercase"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(letter &gt;=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'A'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&amp;&amp; letter &lt;=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'Z'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"the character is uppercase"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"that </a:t>
            </a:r>
            <a:r>
              <a:rPr lang="en-US" sz="2000" dirty="0" err="1">
                <a:solidFill>
                  <a:srgbClr val="A31515"/>
                </a:solidFill>
                <a:latin typeface="Consolas"/>
              </a:rPr>
              <a:t>ain't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 no letter </a:t>
            </a:r>
            <a:r>
              <a:rPr lang="en-US" sz="2000" dirty="0" err="1">
                <a:solidFill>
                  <a:srgbClr val="A31515"/>
                </a:solidFill>
                <a:latin typeface="Consolas"/>
              </a:rPr>
              <a:t>i've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 seen"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88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Write a program that allows a char to be input by the user and detects whether the char </a:t>
            </a:r>
            <a:r>
              <a:rPr lang="en-US" dirty="0" smtClean="0"/>
              <a:t>is a letter or </a:t>
            </a:r>
            <a:r>
              <a:rPr lang="en-US" dirty="0"/>
              <a:t>not a letter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30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Combining Control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2743200" cy="32004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dirty="0" smtClean="0"/>
              <a:t>if(             )</a:t>
            </a:r>
          </a:p>
          <a:p>
            <a:pPr lvl="1">
              <a:buNone/>
            </a:pP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dirty="0" smtClean="0"/>
              <a:t>	 while(        )</a:t>
            </a:r>
          </a:p>
          <a:p>
            <a:pPr lvl="1">
              <a:buNone/>
            </a:pPr>
            <a:r>
              <a:rPr lang="en-US" dirty="0" smtClean="0"/>
              <a:t>	 {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	 }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 lvl="1"/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76800" y="1600200"/>
            <a:ext cx="2743200" cy="3200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while(             )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if(        )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{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}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4400" y="4876800"/>
            <a:ext cx="7772400" cy="16764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 statements can be nested </a:t>
            </a:r>
            <a:r>
              <a:rPr lang="en-US" sz="2600" dirty="0" smtClean="0"/>
              <a:t>into other control statements to build more complex program paths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Typical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programs will have nested statements with a depth greater than 10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68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5.3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9400" y="1600200"/>
            <a:ext cx="88392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letter;</a:t>
            </a:r>
          </a:p>
          <a:p>
            <a:pPr marL="0" indent="0"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800" dirty="0">
                <a:solidFill>
                  <a:srgbClr val="A31515"/>
                </a:solidFill>
                <a:latin typeface="Consolas"/>
              </a:rPr>
              <a:t>"Enter a character: "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</a:rPr>
              <a:t>cin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&gt;&gt; letter;</a:t>
            </a:r>
          </a:p>
          <a:p>
            <a:pPr marL="0" indent="0">
              <a:buNone/>
            </a:pP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(letter &gt;= </a:t>
            </a:r>
            <a:r>
              <a:rPr lang="en-US" sz="1800" dirty="0">
                <a:solidFill>
                  <a:srgbClr val="A31515"/>
                </a:solidFill>
                <a:latin typeface="Consolas"/>
              </a:rPr>
              <a:t>'a'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&amp;&amp; letter &lt;= </a:t>
            </a:r>
            <a:r>
              <a:rPr lang="en-US" sz="1800" dirty="0">
                <a:solidFill>
                  <a:srgbClr val="A31515"/>
                </a:solidFill>
                <a:latin typeface="Consolas"/>
              </a:rPr>
              <a:t>'z'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|| letter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&gt;= </a:t>
            </a:r>
            <a:r>
              <a:rPr lang="en-US" sz="1800" dirty="0">
                <a:solidFill>
                  <a:srgbClr val="A31515"/>
                </a:solidFill>
                <a:latin typeface="Consolas"/>
              </a:rPr>
              <a:t>'A'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&amp;&amp; letter &lt;= </a:t>
            </a:r>
            <a:r>
              <a:rPr lang="en-US" sz="1800" dirty="0">
                <a:solidFill>
                  <a:srgbClr val="A31515"/>
                </a:solidFill>
                <a:latin typeface="Consolas"/>
              </a:rPr>
              <a:t>'Z'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sz="1800" dirty="0">
                <a:solidFill>
                  <a:srgbClr val="A31515"/>
                </a:solidFill>
                <a:latin typeface="Consolas"/>
              </a:rPr>
              <a:t>"the character is a letter"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sz="1800" dirty="0">
                <a:solidFill>
                  <a:srgbClr val="A31515"/>
                </a:solidFill>
                <a:latin typeface="Consolas"/>
              </a:rPr>
              <a:t>"that </a:t>
            </a:r>
            <a:r>
              <a:rPr lang="en-US" sz="1800" dirty="0" err="1">
                <a:solidFill>
                  <a:srgbClr val="A31515"/>
                </a:solidFill>
                <a:latin typeface="Consolas"/>
              </a:rPr>
              <a:t>ain't</a:t>
            </a:r>
            <a:r>
              <a:rPr lang="en-US" sz="1800" dirty="0">
                <a:solidFill>
                  <a:srgbClr val="A31515"/>
                </a:solidFill>
                <a:latin typeface="Consolas"/>
              </a:rPr>
              <a:t> no letter </a:t>
            </a:r>
            <a:r>
              <a:rPr lang="en-US" sz="1800" dirty="0" err="1">
                <a:solidFill>
                  <a:srgbClr val="A31515"/>
                </a:solidFill>
                <a:latin typeface="Consolas"/>
              </a:rPr>
              <a:t>i've</a:t>
            </a:r>
            <a:r>
              <a:rPr lang="en-US" sz="1800" dirty="0">
                <a:solidFill>
                  <a:srgbClr val="A31515"/>
                </a:solidFill>
                <a:latin typeface="Consolas"/>
              </a:rPr>
              <a:t> seen"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7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Unguided Example 5.4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Write a program that allows the user to select whether the program will calculate the area of a triangle or of a rectangle. At the end of the program prompt the user if they wish to perform another </a:t>
            </a:r>
            <a:r>
              <a:rPr lang="en-US" dirty="0" smtClean="0"/>
              <a:t>calculation. </a:t>
            </a:r>
          </a:p>
          <a:p>
            <a:endParaRPr lang="en-US" dirty="0"/>
          </a:p>
          <a:p>
            <a:r>
              <a:rPr lang="en-US" dirty="0" smtClean="0"/>
              <a:t>For all prompts allow the user to make a selection with both upper or lower case letters.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46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4267200"/>
            <a:ext cx="77724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For loops are a specialized loop for counting</a:t>
            </a:r>
          </a:p>
          <a:p>
            <a:r>
              <a:rPr lang="en-US" dirty="0" smtClean="0"/>
              <a:t>The initialization of variables, and counting is done in the loop header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447800"/>
            <a:ext cx="7239000" cy="1905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 2"/>
              <a:buNone/>
            </a:pPr>
            <a:r>
              <a:rPr lang="en-US" dirty="0" smtClean="0"/>
              <a:t>for(initialization; condition; increment)</a:t>
            </a:r>
          </a:p>
          <a:p>
            <a:pPr lvl="1">
              <a:buFont typeface="Wingdings 2"/>
              <a:buNone/>
            </a:pPr>
            <a:r>
              <a:rPr lang="en-US" dirty="0" smtClean="0"/>
              <a:t>{</a:t>
            </a:r>
          </a:p>
          <a:p>
            <a:pPr lvl="1">
              <a:buFont typeface="Wingdings 2"/>
              <a:buNone/>
            </a:pPr>
            <a:r>
              <a:rPr lang="en-US" dirty="0" smtClean="0"/>
              <a:t>	body of for loop</a:t>
            </a:r>
            <a:endParaRPr lang="en-US" dirty="0"/>
          </a:p>
          <a:p>
            <a:pPr lvl="1">
              <a:buFont typeface="Wingdings 2"/>
              <a:buNone/>
            </a:pPr>
            <a:r>
              <a:rPr lang="en-US" dirty="0" smtClean="0"/>
              <a:t>}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913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52400"/>
            <a:ext cx="7772400" cy="1143000"/>
          </a:xfrm>
        </p:spPr>
        <p:txBody>
          <a:bodyPr/>
          <a:lstStyle/>
          <a:p>
            <a:r>
              <a:rPr lang="en-US" dirty="0" smtClean="0"/>
              <a:t>For Loop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819400"/>
            <a:ext cx="7772400" cy="3810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Composed as three segments separated by semicolons</a:t>
            </a:r>
          </a:p>
          <a:p>
            <a:r>
              <a:rPr lang="en-US" dirty="0" smtClean="0"/>
              <a:t>Initialization</a:t>
            </a:r>
          </a:p>
          <a:p>
            <a:pPr lvl="1"/>
            <a:r>
              <a:rPr lang="en-US" dirty="0" smtClean="0"/>
              <a:t>Used to initialize variables to be used in the loop, especially counting variables</a:t>
            </a:r>
          </a:p>
          <a:p>
            <a:r>
              <a:rPr lang="en-US" dirty="0" smtClean="0"/>
              <a:t>Condition</a:t>
            </a:r>
          </a:p>
          <a:p>
            <a:pPr lvl="1"/>
            <a:r>
              <a:rPr lang="en-US" dirty="0" smtClean="0"/>
              <a:t>same as while loop</a:t>
            </a:r>
          </a:p>
          <a:p>
            <a:r>
              <a:rPr lang="en-US" dirty="0" smtClean="0"/>
              <a:t>increment</a:t>
            </a:r>
          </a:p>
          <a:p>
            <a:pPr lvl="1"/>
            <a:r>
              <a:rPr lang="en-US" dirty="0" smtClean="0"/>
              <a:t>while any statement can be put here, reserve it exclusively for modification of the counting variable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914400"/>
            <a:ext cx="7239000" cy="1905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 2"/>
              <a:buNone/>
            </a:pPr>
            <a:r>
              <a:rPr lang="en-US" dirty="0" smtClean="0"/>
              <a:t>for(initialization; condition; increment)</a:t>
            </a:r>
          </a:p>
          <a:p>
            <a:pPr lvl="1">
              <a:buFont typeface="Wingdings 2"/>
              <a:buNone/>
            </a:pPr>
            <a:r>
              <a:rPr lang="en-US" dirty="0" smtClean="0"/>
              <a:t>{</a:t>
            </a:r>
          </a:p>
          <a:p>
            <a:pPr lvl="1">
              <a:buFont typeface="Wingdings 2"/>
              <a:buNone/>
            </a:pPr>
            <a:r>
              <a:rPr lang="en-US" dirty="0" smtClean="0"/>
              <a:t>	body of for loop</a:t>
            </a:r>
            <a:endParaRPr lang="en-US" dirty="0"/>
          </a:p>
          <a:p>
            <a:pPr lvl="1">
              <a:buFont typeface="Wingdings 2"/>
              <a:buNone/>
            </a:pPr>
            <a:r>
              <a:rPr lang="en-US" dirty="0" smtClean="0"/>
              <a:t>}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271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4495800"/>
            <a:ext cx="77724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Notice simplification of counting</a:t>
            </a:r>
          </a:p>
          <a:p>
            <a:endParaRPr lang="en-US" dirty="0"/>
          </a:p>
          <a:p>
            <a:r>
              <a:rPr lang="en-US" dirty="0" smtClean="0"/>
              <a:t>Note: all </a:t>
            </a:r>
            <a:r>
              <a:rPr lang="en-US" b="1" dirty="0" smtClean="0"/>
              <a:t>For</a:t>
            </a:r>
            <a:r>
              <a:rPr lang="en-US" dirty="0" smtClean="0"/>
              <a:t> loops can be implemented as </a:t>
            </a:r>
            <a:r>
              <a:rPr lang="en-US" b="1" dirty="0" smtClean="0"/>
              <a:t>While</a:t>
            </a:r>
            <a:r>
              <a:rPr lang="en-US" dirty="0" smtClean="0"/>
              <a:t> loops and vice versa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14478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(i = 0; i &lt; 5; i++)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41400" y="3124200"/>
            <a:ext cx="4064000" cy="11598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 smtClean="0"/>
              <a:t>0, 1, 2, 3, 4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4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For Loop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8800" y="1921639"/>
            <a:ext cx="3657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(i = 0; 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  i 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&lt; 5; 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  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Oval 5"/>
          <p:cNvSpPr/>
          <p:nvPr/>
        </p:nvSpPr>
        <p:spPr>
          <a:xfrm>
            <a:off x="1168400" y="2836039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374900" y="2836039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571500" y="3598039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3454400" y="2836039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24400" y="1571029"/>
            <a:ext cx="4114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Sequence: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Initialization (occurs only once on entrance)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Evaluate condition, execute body of loop if true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Execute body of the loop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Execute counter to prepare for next iteration</a:t>
            </a:r>
          </a:p>
        </p:txBody>
      </p:sp>
      <p:sp>
        <p:nvSpPr>
          <p:cNvPr id="12" name="Curved Right Arrow 11"/>
          <p:cNvSpPr/>
          <p:nvPr/>
        </p:nvSpPr>
        <p:spPr>
          <a:xfrm rot="10800000" flipH="1">
            <a:off x="3886200" y="3352800"/>
            <a:ext cx="838200" cy="2392422"/>
          </a:xfrm>
          <a:prstGeom prst="curvedRightArrow">
            <a:avLst>
              <a:gd name="adj1" fmla="val 18842"/>
              <a:gd name="adj2" fmla="val 4236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7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Guided Example 5.5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Write a program </a:t>
            </a:r>
            <a:r>
              <a:rPr lang="en-US" dirty="0" smtClean="0"/>
              <a:t>using a </a:t>
            </a:r>
            <a:r>
              <a:rPr lang="en-US" b="1" dirty="0" smtClean="0"/>
              <a:t>For</a:t>
            </a:r>
            <a:r>
              <a:rPr lang="en-US" dirty="0" smtClean="0"/>
              <a:t> loop to calculate the result of a number raised to a power. The user will input the base and the exponent. For instance, 3</a:t>
            </a:r>
            <a:r>
              <a:rPr lang="en-US" baseline="30000" dirty="0" smtClean="0"/>
              <a:t>4 </a:t>
            </a:r>
            <a:r>
              <a:rPr lang="en-US" dirty="0" smtClean="0"/>
              <a:t>will result in 81.</a:t>
            </a:r>
            <a:endParaRPr lang="en-US" baseline="30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66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Unguided Example 5.6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conversion </a:t>
            </a:r>
            <a:r>
              <a:rPr lang="en-US" dirty="0"/>
              <a:t>from kilometers to miles is </a:t>
            </a:r>
            <a:r>
              <a:rPr lang="en-US" dirty="0" smtClean="0"/>
              <a:t>(miles </a:t>
            </a:r>
            <a:r>
              <a:rPr lang="en-US" dirty="0"/>
              <a:t>= </a:t>
            </a:r>
            <a:r>
              <a:rPr lang="en-US" dirty="0" smtClean="0"/>
              <a:t>kilometers </a:t>
            </a:r>
            <a:r>
              <a:rPr lang="en-US" dirty="0"/>
              <a:t>* </a:t>
            </a:r>
            <a:r>
              <a:rPr lang="en-US" dirty="0" smtClean="0"/>
              <a:t>0.621371). Write a for loop that converts 1 through 10 kilometers to miles and prints it to the console.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1 kilometer  is 0.621371 miles</a:t>
            </a:r>
          </a:p>
          <a:p>
            <a:pPr marL="0" indent="0">
              <a:buNone/>
            </a:pPr>
            <a:r>
              <a:rPr lang="en-US" dirty="0"/>
              <a:t>2 kilometers is </a:t>
            </a:r>
            <a:r>
              <a:rPr lang="en-US" dirty="0" smtClean="0"/>
              <a:t>1.24274 miles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10 </a:t>
            </a:r>
            <a:r>
              <a:rPr lang="en-US" dirty="0"/>
              <a:t>kilometers is </a:t>
            </a:r>
            <a:r>
              <a:rPr lang="en-US" dirty="0" smtClean="0"/>
              <a:t>6.21371 miles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29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48200" y="1447800"/>
            <a:ext cx="4114800" cy="4419600"/>
          </a:xfrm>
        </p:spPr>
        <p:txBody>
          <a:bodyPr/>
          <a:lstStyle/>
          <a:p>
            <a:r>
              <a:rPr lang="en-US" dirty="0" smtClean="0"/>
              <a:t>Do-While loop is the same as a while loop with the exception that the condition is evaluated at the end of the loop</a:t>
            </a:r>
            <a:endParaRPr lang="en-US" dirty="0"/>
          </a:p>
          <a:p>
            <a:r>
              <a:rPr lang="en-US" dirty="0" smtClean="0"/>
              <a:t>The significance of this is that a do-while loop guarantees at least one execution of the loop</a:t>
            </a:r>
          </a:p>
          <a:p>
            <a:r>
              <a:rPr lang="en-US" dirty="0" smtClean="0"/>
              <a:t>Notice the output of this loop is identical to that of a while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160020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do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lvl="1"/>
            <a:r>
              <a:rPr lang="en-US" sz="2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2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++;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&lt; 5);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4572000"/>
            <a:ext cx="2971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j-lt"/>
              </a:rPr>
              <a:t>Output:</a:t>
            </a:r>
          </a:p>
          <a:p>
            <a:r>
              <a:rPr lang="en-US" sz="2400" dirty="0" smtClean="0">
                <a:latin typeface="+mj-lt"/>
              </a:rPr>
              <a:t>0</a:t>
            </a:r>
            <a:r>
              <a:rPr lang="en-US" sz="2400" dirty="0">
                <a:latin typeface="+mj-lt"/>
              </a:rPr>
              <a:t>, 1, 2, 3, 4</a:t>
            </a:r>
          </a:p>
        </p:txBody>
      </p:sp>
    </p:spTree>
    <p:extLst>
      <p:ext uri="{BB962C8B-B14F-4D97-AF65-F5344CB8AC3E}">
        <p14:creationId xmlns:p14="http://schemas.microsoft.com/office/powerpoint/2010/main" val="957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Loop Syntax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4343400"/>
            <a:ext cx="8153400" cy="2133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use of the keyword do at the start of the loop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while is at the end of the loop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There is a semicolon after the while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160020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do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lvl="1"/>
            <a:r>
              <a:rPr lang="en-US" sz="2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2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++;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&lt; 5);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Oval 5"/>
          <p:cNvSpPr/>
          <p:nvPr/>
        </p:nvSpPr>
        <p:spPr>
          <a:xfrm>
            <a:off x="228600" y="20574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1168400" y="3871962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276600" y="3567162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3221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Guided Example 5.1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pPr lvl="1"/>
            <a:r>
              <a:rPr lang="en-US" sz="2800" dirty="0" smtClean="0"/>
              <a:t>Write a program that allows the user to select whether the program will calculate the area of a triangle or of a rectangle. At the end of the program prompt the user if they wish to perform another calculation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69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Functional 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4953000"/>
            <a:ext cx="77724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Here we note that since the while loop evaluates the condition at the start of the loop, while the do-while evaluates at the end of the loop the output varies slightly.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600200"/>
            <a:ext cx="3886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5;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2400" dirty="0" smtClean="0">
                <a:latin typeface="Consolas"/>
              </a:rPr>
              <a:t>(</a:t>
            </a:r>
            <a:r>
              <a:rPr lang="en-US" sz="2400" dirty="0" err="1" smtClean="0">
                <a:latin typeface="Consolas"/>
              </a:rPr>
              <a:t>i</a:t>
            </a:r>
            <a:r>
              <a:rPr lang="en-US" sz="2400" dirty="0" smtClean="0">
                <a:latin typeface="Consolas"/>
              </a:rPr>
              <a:t> &lt; 5)</a:t>
            </a:r>
            <a:endParaRPr lang="en-US" sz="2400" dirty="0"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lvl="1"/>
            <a:r>
              <a:rPr lang="en-US" sz="2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2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++;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Output: nothing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4400" y="1574799"/>
            <a:ext cx="40386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5;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do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lvl="1"/>
            <a:r>
              <a:rPr lang="en-US" sz="2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2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++;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&lt; 5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Output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5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7789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When to use a For Loop/While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For Loops excel at count control loops</a:t>
            </a:r>
          </a:p>
          <a:p>
            <a:pPr lvl="1"/>
            <a:r>
              <a:rPr lang="en-US" dirty="0" smtClean="0"/>
              <a:t>Interest of x number of years</a:t>
            </a:r>
          </a:p>
          <a:p>
            <a:pPr lvl="1"/>
            <a:r>
              <a:rPr lang="en-US" dirty="0" smtClean="0"/>
              <a:t>Decimal to Binary, Binary to Decimal</a:t>
            </a:r>
          </a:p>
          <a:p>
            <a:pPr lvl="1"/>
            <a:r>
              <a:rPr lang="en-US" dirty="0" smtClean="0"/>
              <a:t>Calculate Powers</a:t>
            </a:r>
          </a:p>
          <a:p>
            <a:r>
              <a:rPr lang="en-US" dirty="0" smtClean="0"/>
              <a:t>While Loops excel at loops which have no counter and are waiting for a condition to change</a:t>
            </a:r>
          </a:p>
          <a:p>
            <a:pPr lvl="1"/>
            <a:r>
              <a:rPr lang="en-US" dirty="0" smtClean="0"/>
              <a:t>Repeating Program</a:t>
            </a:r>
          </a:p>
          <a:p>
            <a:pPr lvl="1"/>
            <a:r>
              <a:rPr lang="en-US" dirty="0" smtClean="0"/>
              <a:t>Timer</a:t>
            </a:r>
          </a:p>
          <a:p>
            <a:pPr lvl="1"/>
            <a:endParaRPr lang="en-US" dirty="0"/>
          </a:p>
          <a:p>
            <a:r>
              <a:rPr lang="en-US" dirty="0" smtClean="0"/>
              <a:t>For and While loops are interchangeable, use the loop that represents the code most clearly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83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When to use a Do-While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When you want to execute the contents of the loop at least once</a:t>
            </a:r>
          </a:p>
          <a:p>
            <a:pPr lvl="1"/>
            <a:r>
              <a:rPr lang="en-US" dirty="0" smtClean="0"/>
              <a:t>Repeating the program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All Do-While loops can be implemented as for or while loops by setting up the variables in the condition to guarantee at least one execution</a:t>
            </a:r>
          </a:p>
          <a:p>
            <a:pPr lvl="1"/>
            <a:r>
              <a:rPr lang="en-US" dirty="0" smtClean="0"/>
              <a:t>Much like the example of repeated triangle and rectangle calculation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53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Loops In Terms of Frequency of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667000" y="1981200"/>
            <a:ext cx="3429000" cy="2819400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For Loop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While Loop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Do-While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5982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keyword </a:t>
            </a:r>
            <a:r>
              <a:rPr lang="en-US" i="1" dirty="0" smtClean="0"/>
              <a:t>break</a:t>
            </a:r>
            <a:r>
              <a:rPr lang="en-US" dirty="0" smtClean="0"/>
              <a:t> terminates the execution of the nearest enclosing loop </a:t>
            </a:r>
            <a:r>
              <a:rPr lang="en-US" smtClean="0"/>
              <a:t>or switch statement </a:t>
            </a:r>
            <a:r>
              <a:rPr lang="en-US" dirty="0" smtClean="0"/>
              <a:t>in which it appears</a:t>
            </a:r>
          </a:p>
          <a:p>
            <a:r>
              <a:rPr lang="en-US" dirty="0" smtClean="0"/>
              <a:t>It has two uses</a:t>
            </a:r>
          </a:p>
          <a:p>
            <a:pPr lvl="1"/>
            <a:r>
              <a:rPr lang="en-US" dirty="0" smtClean="0"/>
              <a:t>Exiting out of a loop prior to its natural end</a:t>
            </a:r>
          </a:p>
          <a:p>
            <a:pPr lvl="1"/>
            <a:r>
              <a:rPr lang="en-US" dirty="0" smtClean="0"/>
              <a:t>Exiting out of a switch statement at the end of a case</a:t>
            </a:r>
          </a:p>
          <a:p>
            <a:pPr lvl="2"/>
            <a:r>
              <a:rPr lang="en-US" dirty="0" smtClean="0"/>
              <a:t>Will be discussed in future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5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Impractical Break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0386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0;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2400" dirty="0" smtClean="0">
                <a:latin typeface="Consolas"/>
              </a:rPr>
              <a:t>(</a:t>
            </a:r>
            <a:r>
              <a:rPr lang="en-US" sz="2400" dirty="0" err="1" smtClean="0">
                <a:latin typeface="Consolas"/>
              </a:rPr>
              <a:t>i</a:t>
            </a:r>
            <a:r>
              <a:rPr lang="en-US" sz="2400" dirty="0" smtClean="0">
                <a:latin typeface="Consolas"/>
              </a:rPr>
              <a:t> &lt; 5)</a:t>
            </a:r>
            <a:endParaRPr lang="en-US" sz="2400" dirty="0"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320040" lvl="1" indent="0">
              <a:buNone/>
            </a:pPr>
            <a:r>
              <a:rPr lang="en-US" sz="2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320040" lvl="1" indent="0">
              <a:buNone/>
            </a:pPr>
            <a:r>
              <a:rPr lang="en-US" sz="2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++;</a:t>
            </a:r>
          </a:p>
          <a:p>
            <a:pPr marL="320040" lvl="1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/>
              </a:rPr>
              <a:t>break;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&lt;&lt; “done” &lt;&lt;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endl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Output: 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0</a:t>
            </a: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done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8200" y="1447800"/>
            <a:ext cx="4267200" cy="495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On encountering the break the loop is immediately exited</a:t>
            </a:r>
          </a:p>
          <a:p>
            <a:r>
              <a:rPr lang="en-US" dirty="0" smtClean="0"/>
              <a:t>Therefore only one iteration will ever be completed</a:t>
            </a:r>
          </a:p>
          <a:p>
            <a:r>
              <a:rPr lang="en-US" dirty="0" smtClean="0"/>
              <a:t>Notice it is an unnatural end to the loop since it does not exit on a condition evaluation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34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Break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038600" cy="434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cin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&gt;&gt;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2400" dirty="0" smtClean="0">
                <a:latin typeface="Consolas"/>
              </a:rPr>
              <a:t>(</a:t>
            </a:r>
            <a:r>
              <a:rPr lang="en-US" sz="2400" dirty="0" err="1" smtClean="0">
                <a:latin typeface="Consolas"/>
              </a:rPr>
              <a:t>i</a:t>
            </a:r>
            <a:r>
              <a:rPr lang="en-US" sz="2400" dirty="0" smtClean="0">
                <a:latin typeface="Consolas"/>
              </a:rPr>
              <a:t> &lt; 5)</a:t>
            </a:r>
            <a:endParaRPr lang="en-US" sz="2400" dirty="0"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320040" lvl="1" indent="0">
              <a:buNone/>
            </a:pPr>
            <a:r>
              <a:rPr lang="en-US" sz="2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320040" lvl="1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/>
              </a:rPr>
              <a:t>if(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== 2)</a:t>
            </a:r>
          </a:p>
          <a:p>
            <a:pPr marL="320040" lvl="1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break;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pPr marL="320040" lvl="1" indent="0">
              <a:buNone/>
            </a:pP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++;</a:t>
            </a:r>
          </a:p>
          <a:p>
            <a:pPr marL="320040" lvl="1" indent="0">
              <a:buNone/>
            </a:pP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8200" y="1447800"/>
            <a:ext cx="4267200" cy="4953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When breaks are used inside of loops they are always found within a if statement</a:t>
            </a:r>
          </a:p>
          <a:p>
            <a:r>
              <a:rPr lang="en-US" dirty="0" smtClean="0"/>
              <a:t>The if statement checks for a specific case where the code might need to exit</a:t>
            </a:r>
          </a:p>
          <a:p>
            <a:r>
              <a:rPr lang="en-US" dirty="0" smtClean="0"/>
              <a:t>In this case the loop will exit if a 2 is encountered, otherwise execute normally</a:t>
            </a:r>
          </a:p>
          <a:p>
            <a:endParaRPr lang="en-US" dirty="0"/>
          </a:p>
          <a:p>
            <a:r>
              <a:rPr lang="en-US" dirty="0" smtClean="0"/>
              <a:t>Often these are used for exiting in a loop if an error occurs</a:t>
            </a:r>
          </a:p>
          <a:p>
            <a:r>
              <a:rPr lang="en-US" dirty="0" smtClean="0"/>
              <a:t>Also can be used if the condition becomes too complicated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34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keyword </a:t>
            </a:r>
            <a:r>
              <a:rPr lang="en-US" i="1" dirty="0" smtClean="0"/>
              <a:t>continue </a:t>
            </a:r>
            <a:r>
              <a:rPr lang="en-US" dirty="0" smtClean="0"/>
              <a:t>immediately skips the rest of the current iteration of the loop to execute the next.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93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Impractical Continue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038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= 0;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2400" dirty="0" smtClean="0">
                <a:latin typeface="Consolas"/>
              </a:rPr>
              <a:t>(</a:t>
            </a:r>
            <a:r>
              <a:rPr lang="en-US" sz="2400" dirty="0" err="1" smtClean="0">
                <a:latin typeface="Consolas"/>
              </a:rPr>
              <a:t>i</a:t>
            </a:r>
            <a:r>
              <a:rPr lang="en-US" sz="2400" dirty="0" smtClean="0">
                <a:latin typeface="Consolas"/>
              </a:rPr>
              <a:t> &lt; 5)</a:t>
            </a:r>
            <a:endParaRPr lang="en-US" sz="2400" dirty="0"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320040" lvl="1" indent="0">
              <a:buNone/>
            </a:pPr>
            <a:r>
              <a:rPr lang="en-US" sz="2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320040" lvl="1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/>
              </a:rPr>
              <a:t>continue;</a:t>
            </a:r>
          </a:p>
          <a:p>
            <a:pPr marL="320040" lvl="1" indent="0">
              <a:buNone/>
            </a:pP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++;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Output: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0, 0, 0, 0, … 0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8200" y="1447800"/>
            <a:ext cx="4267200" cy="495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On encountering the continue the current iteration stops, i.e. the </a:t>
            </a:r>
            <a:r>
              <a:rPr lang="en-US" dirty="0" err="1" smtClean="0"/>
              <a:t>i</a:t>
            </a:r>
            <a:r>
              <a:rPr lang="en-US" dirty="0" smtClean="0"/>
              <a:t>++ is not execute, and the next iteration begins</a:t>
            </a:r>
          </a:p>
          <a:p>
            <a:r>
              <a:rPr lang="en-US" dirty="0" smtClean="0"/>
              <a:t>Note: the evaluation will still occur</a:t>
            </a:r>
          </a:p>
          <a:p>
            <a:pPr lvl="2"/>
            <a:endParaRPr lang="en-US" dirty="0"/>
          </a:p>
        </p:txBody>
      </p:sp>
      <p:sp>
        <p:nvSpPr>
          <p:cNvPr id="3" name="Curved Right Arrow 2"/>
          <p:cNvSpPr/>
          <p:nvPr/>
        </p:nvSpPr>
        <p:spPr>
          <a:xfrm rot="10800000" flipH="1">
            <a:off x="266229" y="1982939"/>
            <a:ext cx="609600" cy="152226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43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Impractical Continue with For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495800" cy="4375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2400" dirty="0" smtClean="0">
                <a:latin typeface="Consolas"/>
              </a:rPr>
              <a:t>(</a:t>
            </a:r>
            <a:r>
              <a:rPr lang="en-US" sz="2400" dirty="0" err="1" smtClean="0">
                <a:latin typeface="Consolas"/>
              </a:rPr>
              <a:t>i</a:t>
            </a:r>
            <a:r>
              <a:rPr lang="en-US" sz="2400" dirty="0" smtClean="0">
                <a:latin typeface="Consolas"/>
              </a:rPr>
              <a:t> = 0; </a:t>
            </a:r>
            <a:r>
              <a:rPr lang="en-US" sz="2400" dirty="0" err="1" smtClean="0">
                <a:latin typeface="Consolas"/>
              </a:rPr>
              <a:t>i</a:t>
            </a:r>
            <a:r>
              <a:rPr lang="en-US" sz="2400" dirty="0" smtClean="0">
                <a:latin typeface="Consolas"/>
              </a:rPr>
              <a:t> &lt; 5; </a:t>
            </a:r>
            <a:r>
              <a:rPr lang="en-US" sz="2400" dirty="0" err="1" smtClean="0">
                <a:latin typeface="Consolas"/>
              </a:rPr>
              <a:t>i</a:t>
            </a:r>
            <a:r>
              <a:rPr lang="en-US" sz="2400" dirty="0" smtClean="0">
                <a:latin typeface="Consolas"/>
              </a:rPr>
              <a:t>++)</a:t>
            </a:r>
            <a:endParaRPr lang="en-US" sz="2400" dirty="0"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320040" lvl="1" indent="0">
              <a:buNone/>
            </a:pPr>
            <a:r>
              <a:rPr lang="en-US" sz="2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320040" lvl="1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/>
              </a:rPr>
              <a:t>continue;</a:t>
            </a:r>
          </a:p>
          <a:p>
            <a:pPr marL="320040" lvl="1" indent="0">
              <a:buNone/>
            </a:pP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&lt;&lt; “not executed”;</a:t>
            </a:r>
          </a:p>
          <a:p>
            <a:pPr marL="320040" lvl="1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Output: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0, 1, 2, 3, 4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76800" y="1447800"/>
            <a:ext cx="4038600" cy="495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 the case of the for loop, the increment/decrement still occurs prior to the evaluation on encountering the continue</a:t>
            </a:r>
          </a:p>
          <a:p>
            <a:pPr lvl="2"/>
            <a:endParaRPr lang="en-US" dirty="0"/>
          </a:p>
        </p:txBody>
      </p:sp>
      <p:sp>
        <p:nvSpPr>
          <p:cNvPr id="3" name="Curved Right Arrow 2"/>
          <p:cNvSpPr/>
          <p:nvPr/>
        </p:nvSpPr>
        <p:spPr>
          <a:xfrm rot="10800000" flipH="1">
            <a:off x="266229" y="1982939"/>
            <a:ext cx="609600" cy="152226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48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Absence of Curly Braces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In the absence of curly braces for an if/else or loop construct, the next statement/construct, and only the next statement/construct shall be considered the body of the loop.</a:t>
            </a:r>
          </a:p>
          <a:p>
            <a:endParaRPr lang="en-US" dirty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4648200"/>
            <a:ext cx="685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(x &lt; 10)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"x is less than 10"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"this is outside the conditional"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1655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Continue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038600" cy="4744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= -1;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2400" dirty="0" smtClean="0">
                <a:latin typeface="Consolas"/>
              </a:rPr>
              <a:t>(</a:t>
            </a:r>
            <a:r>
              <a:rPr lang="en-US" sz="2400" dirty="0" err="1" smtClean="0">
                <a:latin typeface="Consolas"/>
              </a:rPr>
              <a:t>i</a:t>
            </a:r>
            <a:r>
              <a:rPr lang="en-US" sz="2400" dirty="0" smtClean="0">
                <a:latin typeface="Consolas"/>
              </a:rPr>
              <a:t> &lt; 9)</a:t>
            </a:r>
            <a:endParaRPr lang="en-US" sz="2400" dirty="0"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320040" lvl="1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if(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% 2 == 1)</a:t>
            </a:r>
          </a:p>
          <a:p>
            <a:pPr marL="320040" lvl="1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320040" lvl="1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++;</a:t>
            </a:r>
          </a:p>
          <a:p>
            <a:pPr marL="320040" lvl="1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continue;</a:t>
            </a:r>
          </a:p>
          <a:p>
            <a:pPr marL="320040" lvl="1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320040" lvl="1" indent="0">
              <a:buNone/>
            </a:pP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++;</a:t>
            </a:r>
          </a:p>
          <a:p>
            <a:pPr marL="320040" lvl="1" indent="0">
              <a:buNone/>
            </a:pP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8200" y="1447800"/>
            <a:ext cx="4267200" cy="495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When continues are used inside of loops they are always found within a if statement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Here a continue is used to skip odd numbers 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876800" y="4800600"/>
            <a:ext cx="4038600" cy="907941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2400" dirty="0" smtClean="0">
                <a:latin typeface="Consolas"/>
              </a:rPr>
              <a:t>Output:</a:t>
            </a:r>
          </a:p>
          <a:p>
            <a:pPr marL="0" indent="0">
              <a:buFont typeface="Wingdings 2"/>
              <a:buNone/>
            </a:pPr>
            <a:r>
              <a:rPr lang="en-US" sz="2400" dirty="0" smtClean="0">
                <a:latin typeface="Consolas"/>
              </a:rPr>
              <a:t>0, 2, 4, 6, 8</a:t>
            </a:r>
          </a:p>
        </p:txBody>
      </p:sp>
    </p:spTree>
    <p:extLst>
      <p:ext uri="{BB962C8B-B14F-4D97-AF65-F5344CB8AC3E}">
        <p14:creationId xmlns:p14="http://schemas.microsoft.com/office/powerpoint/2010/main" val="302358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Ignore this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7112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goto</a:t>
            </a:r>
            <a:r>
              <a:rPr lang="en-US" dirty="0" smtClean="0"/>
              <a:t> statement, used to jump to a label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927100" y="2057400"/>
            <a:ext cx="4038600" cy="358559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= 0;</a:t>
            </a:r>
          </a:p>
          <a:p>
            <a:pPr marL="0" indent="0">
              <a:buFont typeface="Wingdings 2"/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loop:</a:t>
            </a:r>
          </a:p>
          <a:p>
            <a:pPr marL="0" indent="0">
              <a:buFont typeface="Wingdings 2"/>
              <a:buNone/>
            </a:pPr>
            <a:r>
              <a:rPr lang="en-US" sz="2400" dirty="0" err="1" smtClean="0">
                <a:latin typeface="Consolas"/>
              </a:rPr>
              <a:t>cout</a:t>
            </a:r>
            <a:r>
              <a:rPr lang="en-US" sz="2400" dirty="0" smtClean="0">
                <a:latin typeface="Consolas"/>
              </a:rPr>
              <a:t> &lt;&lt; </a:t>
            </a:r>
            <a:r>
              <a:rPr lang="en-US" sz="2400" dirty="0" err="1" smtClean="0">
                <a:latin typeface="Consolas"/>
              </a:rPr>
              <a:t>i</a:t>
            </a:r>
            <a:r>
              <a:rPr lang="en-US" sz="2400" dirty="0" smtClean="0">
                <a:latin typeface="Consolas"/>
              </a:rPr>
              <a:t> &lt;&lt; </a:t>
            </a:r>
            <a:r>
              <a:rPr lang="en-US" sz="2400" dirty="0" err="1" smtClean="0">
                <a:latin typeface="Consolas"/>
              </a:rPr>
              <a:t>endl</a:t>
            </a:r>
            <a:r>
              <a:rPr lang="en-US" sz="2400" dirty="0" smtClean="0">
                <a:latin typeface="Consolas"/>
              </a:rPr>
              <a:t>;</a:t>
            </a:r>
          </a:p>
          <a:p>
            <a:pPr marL="0" indent="0">
              <a:buFont typeface="Wingdings 2"/>
              <a:buNone/>
            </a:pPr>
            <a:r>
              <a:rPr lang="en-US" sz="2400" dirty="0" err="1" smtClean="0">
                <a:latin typeface="Consolas"/>
              </a:rPr>
              <a:t>i</a:t>
            </a:r>
            <a:r>
              <a:rPr lang="en-US" sz="2400" dirty="0" smtClean="0">
                <a:latin typeface="Consolas"/>
              </a:rPr>
              <a:t>++;</a:t>
            </a:r>
          </a:p>
          <a:p>
            <a:pPr marL="0" indent="0">
              <a:buFont typeface="Wingdings 2"/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if(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&lt; 5) </a:t>
            </a:r>
          </a:p>
          <a:p>
            <a:pPr marL="0" indent="0">
              <a:buFont typeface="Wingdings 2"/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goto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loop;</a:t>
            </a:r>
          </a:p>
          <a:p>
            <a:pPr marL="0" indent="0">
              <a:buFont typeface="Wingdings 2"/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Output:</a:t>
            </a:r>
          </a:p>
          <a:p>
            <a:pPr marL="0" indent="0">
              <a:buFont typeface="Wingdings 2"/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0, 1, 2, 3, 4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24400" y="2211898"/>
            <a:ext cx="4191000" cy="2131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Here it implements the functionality of a do-while loop</a:t>
            </a:r>
          </a:p>
          <a:p>
            <a:r>
              <a:rPr lang="en-US" dirty="0" smtClean="0"/>
              <a:t>Very old school style of coding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6114" y="5642997"/>
            <a:ext cx="8686800" cy="1092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Forget this control structure exists. Seriously, if you use it I will deduct points. Its terrible.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2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Switch Statement – The last control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14800" y="1447799"/>
            <a:ext cx="4572000" cy="4925913"/>
          </a:xfrm>
        </p:spPr>
        <p:txBody>
          <a:bodyPr>
            <a:normAutofit/>
          </a:bodyPr>
          <a:lstStyle/>
          <a:p>
            <a:r>
              <a:rPr lang="en-US" dirty="0" smtClean="0"/>
              <a:t>A switch statement is a special type of conditional statement in which variable is checked for equivalence against a series of constant literals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447800"/>
            <a:ext cx="7391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cin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&gt;&gt; x;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switch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(x)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case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1: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"x is 1"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break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case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2: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"x is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2"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  break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case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3: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"x is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3"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  break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default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"x is not 1, 2, or 3"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8713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Switch Statement – The last control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14800" y="1447799"/>
            <a:ext cx="4572000" cy="4925913"/>
          </a:xfrm>
        </p:spPr>
        <p:txBody>
          <a:bodyPr>
            <a:normAutofit/>
          </a:bodyPr>
          <a:lstStyle/>
          <a:p>
            <a:r>
              <a:rPr lang="en-US" dirty="0" smtClean="0"/>
              <a:t>x is compared to each case until a case matches. Then the case is executed and the break causes an exit to the switch statement.</a:t>
            </a:r>
          </a:p>
          <a:p>
            <a:r>
              <a:rPr lang="en-US" dirty="0" smtClean="0"/>
              <a:t>default is executed if no cases matched (similar to an else)</a:t>
            </a:r>
          </a:p>
          <a:p>
            <a:r>
              <a:rPr lang="en-US" dirty="0" smtClean="0"/>
              <a:t>default should always go as the last case, or not at all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447800"/>
            <a:ext cx="6019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cin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&gt;&gt; x;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switch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(x)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case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1: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"x is 1"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break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case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2: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"x is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2"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  break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case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3: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"x is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3"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  break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default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"x is not 1, 2, or 3"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5359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Equivalent If-Else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006058"/>
            <a:ext cx="6019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switch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case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1: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"x is 1"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break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case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: 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"x is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2"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break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case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3: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"x is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3"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break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default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"x is not 1, 2, or 3"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4495800"/>
            <a:ext cx="6019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(x == 1)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"x is 1"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(x == 2)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"x is 2"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(x == 3)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"x is 3"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"x is not 1, 2, or 3"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8900" y="4495800"/>
            <a:ext cx="8991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96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Properties of Switch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799"/>
            <a:ext cx="7772400" cy="3505201"/>
          </a:xfrm>
        </p:spPr>
        <p:txBody>
          <a:bodyPr>
            <a:normAutofit/>
          </a:bodyPr>
          <a:lstStyle/>
          <a:p>
            <a:r>
              <a:rPr lang="en-US" dirty="0" smtClean="0"/>
              <a:t>Any switch can be implemented as a series of if statements</a:t>
            </a:r>
          </a:p>
          <a:p>
            <a:pPr lvl="1"/>
            <a:r>
              <a:rPr lang="en-US" b="1" dirty="0" smtClean="0"/>
              <a:t>Not</a:t>
            </a:r>
            <a:r>
              <a:rPr lang="en-US" dirty="0" smtClean="0"/>
              <a:t> all if statements can be implemented as switch statements</a:t>
            </a:r>
          </a:p>
          <a:p>
            <a:pPr lvl="1"/>
            <a:r>
              <a:rPr lang="en-US" dirty="0" smtClean="0"/>
              <a:t>Only if equivalence to a constant is being checked can a switch statement be used.</a:t>
            </a:r>
          </a:p>
          <a:p>
            <a:r>
              <a:rPr lang="en-US" dirty="0" smtClean="0"/>
              <a:t>Example of a if statement that cannot be implemented as a switch statement</a:t>
            </a:r>
          </a:p>
          <a:p>
            <a:pPr lvl="1"/>
            <a:r>
              <a:rPr lang="en-US" dirty="0" smtClean="0"/>
              <a:t>Complex conditions</a:t>
            </a:r>
          </a:p>
          <a:p>
            <a:pPr lvl="1"/>
            <a:r>
              <a:rPr lang="en-US" dirty="0" smtClean="0"/>
              <a:t>Ranges of numbers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117600" y="5274101"/>
            <a:ext cx="5257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(1.5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&lt; x &amp;&amp; x &lt;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10.3)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...</a:t>
            </a:r>
          </a:p>
        </p:txBody>
      </p:sp>
    </p:spTree>
    <p:extLst>
      <p:ext uri="{BB962C8B-B14F-4D97-AF65-F5344CB8AC3E}">
        <p14:creationId xmlns:p14="http://schemas.microsoft.com/office/powerpoint/2010/main" val="13952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Property: Falling Cases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600200"/>
            <a:ext cx="533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switch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case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1: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"x is 1"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case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: 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"x is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2"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case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3: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"x is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3"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default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"x is not 1, 2, or 3"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 rot="10800000" flipV="1">
            <a:off x="381000" y="4647188"/>
            <a:ext cx="8305800" cy="1449318"/>
          </a:xfrm>
        </p:spPr>
        <p:txBody>
          <a:bodyPr>
            <a:normAutofit/>
          </a:bodyPr>
          <a:lstStyle/>
          <a:p>
            <a:r>
              <a:rPr lang="en-US" dirty="0" smtClean="0"/>
              <a:t>In this example the breaks were removed from each case</a:t>
            </a:r>
          </a:p>
          <a:p>
            <a:r>
              <a:rPr lang="en-US" dirty="0" smtClean="0"/>
              <a:t>This will cause a given case to fall through to the next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38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Property: Falling Cases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600200"/>
            <a:ext cx="533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switch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case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1: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"x is 1"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case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: 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"x is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2"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case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3: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"x is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3"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default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"x is not 1, 2, or 3"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 rot="10800000" flipV="1">
            <a:off x="3200400" y="4647188"/>
            <a:ext cx="5562600" cy="20584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Here case 2 is executed and executes “falls” through the other cases since no break is present</a:t>
            </a:r>
          </a:p>
          <a:p>
            <a:r>
              <a:rPr lang="en-US" dirty="0" smtClean="0"/>
              <a:t>Sometimes this is a bug, sometimes it is beneficial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rot="10800000" flipV="1">
            <a:off x="533400" y="4572000"/>
            <a:ext cx="3581400" cy="22860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mtClean="0"/>
              <a:t>Example: x is 2</a:t>
            </a:r>
          </a:p>
          <a:p>
            <a:pPr marL="0" indent="0">
              <a:buFont typeface="Wingdings 2"/>
              <a:buNone/>
            </a:pPr>
            <a:r>
              <a:rPr lang="en-US" smtClean="0"/>
              <a:t>Output: </a:t>
            </a:r>
          </a:p>
          <a:p>
            <a:pPr marL="0" indent="0">
              <a:buFont typeface="Wingdings 2"/>
              <a:buNone/>
            </a:pPr>
            <a:r>
              <a:rPr lang="en-US" smtClean="0"/>
              <a:t>x is 2</a:t>
            </a:r>
          </a:p>
          <a:p>
            <a:pPr marL="0" indent="0">
              <a:buFont typeface="Wingdings 2"/>
              <a:buNone/>
            </a:pPr>
            <a:r>
              <a:rPr lang="en-US" smtClean="0"/>
              <a:t>x is 3</a:t>
            </a:r>
          </a:p>
          <a:p>
            <a:pPr marL="0" indent="0">
              <a:buFont typeface="Wingdings 2"/>
              <a:buNone/>
            </a:pPr>
            <a:r>
              <a:rPr lang="en-US" smtClean="0"/>
              <a:t>x is not 1, 2, or 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786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28600"/>
            <a:ext cx="7772400" cy="1143000"/>
          </a:xfrm>
        </p:spPr>
        <p:txBody>
          <a:bodyPr/>
          <a:lstStyle/>
          <a:p>
            <a:r>
              <a:rPr lang="en-US" dirty="0" smtClean="0"/>
              <a:t>Benefits of Falling Cases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762000"/>
            <a:ext cx="5410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lttrGrade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"Enter the letter grade: 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 err="1">
                <a:solidFill>
                  <a:prstClr val="black"/>
                </a:solidFill>
                <a:latin typeface="Consolas"/>
              </a:rPr>
              <a:t>cin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&gt;&gt;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lttrGrade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6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switch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lttrGrade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case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'A'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case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'a'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"Falls between 90 and 100"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break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case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'B'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case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'b'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"Falls between 80 and 90"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break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...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Excluded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Readbility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...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case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'F'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case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'f'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"Falls between 0 and 60"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break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default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"Not a letter grade"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 rot="10800000" flipV="1">
            <a:off x="5638800" y="1338679"/>
            <a:ext cx="35179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In the example, if </a:t>
            </a:r>
            <a:r>
              <a:rPr lang="en-US" dirty="0" err="1" smtClean="0"/>
              <a:t>lttrGrade</a:t>
            </a:r>
            <a:r>
              <a:rPr lang="en-US" dirty="0" smtClean="0"/>
              <a:t> is ‘B’ then </a:t>
            </a:r>
            <a:r>
              <a:rPr lang="en-US" i="1" dirty="0" smtClean="0"/>
              <a:t>Falls between 80 and 90 </a:t>
            </a:r>
            <a:r>
              <a:rPr lang="en-US" dirty="0" smtClean="0"/>
              <a:t>is printed.</a:t>
            </a:r>
          </a:p>
          <a:p>
            <a:r>
              <a:rPr lang="en-US" dirty="0" smtClean="0"/>
              <a:t>This is because case ‘B’ falls into ‘b’ and is executed, but does not fall into case ‘C’ because of the break</a:t>
            </a:r>
          </a:p>
        </p:txBody>
      </p:sp>
    </p:spTree>
    <p:extLst>
      <p:ext uri="{BB962C8B-B14F-4D97-AF65-F5344CB8AC3E}">
        <p14:creationId xmlns:p14="http://schemas.microsoft.com/office/powerpoint/2010/main" val="240801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Unguided Example 5.7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Have the user enter in two numbers in which they wish to perform an arithmetic operation on. </a:t>
            </a:r>
          </a:p>
          <a:p>
            <a:endParaRPr lang="en-US" dirty="0" smtClean="0"/>
          </a:p>
          <a:p>
            <a:r>
              <a:rPr lang="en-US" dirty="0" smtClean="0"/>
              <a:t>Prompt the user to select which arithmetic operation they wish to perform (-, +, *)</a:t>
            </a:r>
          </a:p>
          <a:p>
            <a:endParaRPr lang="en-US" dirty="0" smtClean="0"/>
          </a:p>
          <a:p>
            <a:r>
              <a:rPr lang="en-US" dirty="0" smtClean="0"/>
              <a:t>Using a switch statement, perform the specified operation and print the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1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Else If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Consider the menu selection problem:</a:t>
            </a:r>
          </a:p>
          <a:p>
            <a:endParaRPr lang="en-US" dirty="0" smtClean="0"/>
          </a:p>
          <a:p>
            <a:r>
              <a:rPr lang="en-US" dirty="0" smtClean="0"/>
              <a:t>User shall Select:</a:t>
            </a:r>
          </a:p>
          <a:p>
            <a:pPr lvl="1"/>
            <a:r>
              <a:rPr lang="en-US" dirty="0" smtClean="0"/>
              <a:t>1 for triangle</a:t>
            </a:r>
          </a:p>
          <a:p>
            <a:pPr lvl="1"/>
            <a:r>
              <a:rPr lang="en-US" dirty="0" smtClean="0"/>
              <a:t>2 for rectangle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Automatically detect invalid selection</a:t>
            </a:r>
          </a:p>
        </p:txBody>
      </p:sp>
    </p:spTree>
    <p:extLst>
      <p:ext uri="{BB962C8B-B14F-4D97-AF65-F5344CB8AC3E}">
        <p14:creationId xmlns:p14="http://schemas.microsoft.com/office/powerpoint/2010/main" val="279583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Else – If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7696200" cy="533400"/>
          </a:xfrm>
        </p:spPr>
        <p:txBody>
          <a:bodyPr/>
          <a:lstStyle/>
          <a:p>
            <a:r>
              <a:rPr lang="en-US" dirty="0" smtClean="0"/>
              <a:t>We learned to write the statements as the following: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2133600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(select == 1)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Compute triangle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(select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== 2)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{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Compute Rectangle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else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{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Invalid Selection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38700" y="2286001"/>
            <a:ext cx="3886200" cy="40949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U</a:t>
            </a:r>
            <a:r>
              <a:rPr lang="en-US" sz="3200" dirty="0" smtClean="0"/>
              <a:t>tilizing the rule that we do not require to write curly braces for a single instruction/construct conditional we can simplify the structure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3526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 –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19600" y="1447800"/>
            <a:ext cx="4267199" cy="4572000"/>
          </a:xfrm>
        </p:spPr>
        <p:txBody>
          <a:bodyPr/>
          <a:lstStyle/>
          <a:p>
            <a:r>
              <a:rPr lang="en-US" dirty="0" smtClean="0"/>
              <a:t>Resulting structure is equivalent to the previous</a:t>
            </a:r>
          </a:p>
          <a:p>
            <a:endParaRPr lang="en-US" dirty="0"/>
          </a:p>
          <a:p>
            <a:r>
              <a:rPr lang="en-US" dirty="0" smtClean="0"/>
              <a:t>No change in the execution path compared to previous</a:t>
            </a:r>
          </a:p>
          <a:p>
            <a:endParaRPr lang="en-US" dirty="0"/>
          </a:p>
          <a:p>
            <a:r>
              <a:rPr lang="en-US" dirty="0" smtClean="0"/>
              <a:t>Why do this?</a:t>
            </a:r>
          </a:p>
          <a:p>
            <a:pPr lvl="1"/>
            <a:r>
              <a:rPr lang="en-US" dirty="0" smtClean="0"/>
              <a:t>Easier to 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18288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(select == 1)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Compute triangle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(select == 2)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Compute rectangle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Invalid Selection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842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the Following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143000"/>
          </a:xfrm>
        </p:spPr>
        <p:txBody>
          <a:bodyPr/>
          <a:lstStyle/>
          <a:p>
            <a:r>
              <a:rPr lang="en-US" dirty="0" smtClean="0"/>
              <a:t>Write a program that prints </a:t>
            </a:r>
            <a:r>
              <a:rPr lang="en-US" i="1" dirty="0" smtClean="0"/>
              <a:t>success</a:t>
            </a:r>
            <a:r>
              <a:rPr lang="en-US" dirty="0" smtClean="0"/>
              <a:t> if the variable </a:t>
            </a:r>
            <a:r>
              <a:rPr lang="en-US" i="1" dirty="0" smtClean="0"/>
              <a:t>x</a:t>
            </a:r>
            <a:r>
              <a:rPr lang="en-US" dirty="0" smtClean="0"/>
              <a:t> is: 10 &lt; x &lt; 20, else print </a:t>
            </a:r>
            <a:r>
              <a:rPr lang="en-US" i="1" dirty="0" smtClean="0"/>
              <a:t>failure</a:t>
            </a:r>
            <a:r>
              <a:rPr lang="en-US" dirty="0" smtClean="0"/>
              <a:t>. </a:t>
            </a:r>
          </a:p>
          <a:p>
            <a:endParaRPr lang="en-US" i="1" dirty="0" smtClean="0"/>
          </a:p>
          <a:p>
            <a:pPr>
              <a:buNone/>
            </a:pPr>
            <a:endParaRPr lang="en-US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2362200"/>
            <a:ext cx="6172200" cy="4038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x;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lang="en-US" sz="2400" dirty="0" err="1" smtClean="0"/>
              <a:t>cin</a:t>
            </a:r>
            <a:r>
              <a:rPr lang="en-US" sz="2400" dirty="0" smtClean="0"/>
              <a:t> &gt;&gt; x;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if(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&lt; 20)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lang="en-US" sz="2400" baseline="0" dirty="0" smtClean="0"/>
              <a:t>{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if(x &gt; 10)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lang="en-US" sz="2400" baseline="0" dirty="0" smtClean="0"/>
              <a:t>			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“success”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lang="en-US" sz="2400" baseline="0" dirty="0" smtClean="0"/>
              <a:t>		else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lang="en-US" sz="2400" dirty="0" smtClean="0"/>
              <a:t>			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“failure”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lang="en-US" sz="2400" baseline="0" dirty="0" smtClean="0"/>
              <a:t>}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lang="en-US" sz="2400" noProof="0" dirty="0" smtClean="0"/>
              <a:t>	</a:t>
            </a:r>
            <a:r>
              <a:rPr lang="en-US" sz="2400" noProof="0" dirty="0" err="1" smtClean="0"/>
              <a:t>cout</a:t>
            </a:r>
            <a:r>
              <a:rPr lang="en-US" sz="2400" noProof="0" dirty="0" smtClean="0"/>
              <a:t> &lt;&lt; “failure” &lt;&lt; </a:t>
            </a:r>
            <a:r>
              <a:rPr lang="en-US" sz="2400" noProof="0" dirty="0" err="1" smtClean="0"/>
              <a:t>endl</a:t>
            </a:r>
            <a:r>
              <a:rPr lang="en-US" sz="2400" noProof="0" dirty="0" smtClean="0"/>
              <a:t>;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562600" y="1447800"/>
            <a:ext cx="3124200" cy="4572000"/>
          </a:xfrm>
        </p:spPr>
        <p:txBody>
          <a:bodyPr/>
          <a:lstStyle/>
          <a:p>
            <a:r>
              <a:rPr lang="en-US" dirty="0" smtClean="0"/>
              <a:t>Code required repeating in the else statement</a:t>
            </a:r>
          </a:p>
          <a:p>
            <a:r>
              <a:rPr lang="en-US" dirty="0" smtClean="0"/>
              <a:t>the path is complex to evaluate a simple condition</a:t>
            </a:r>
          </a:p>
          <a:p>
            <a:r>
              <a:rPr lang="en-US" dirty="0" smtClean="0"/>
              <a:t>Why cant I evaluate x &lt; 20, x &gt; 10 in the same condition?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447800"/>
            <a:ext cx="5181600" cy="4038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if(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&lt; 20)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lang="en-US" sz="2400" baseline="0" dirty="0" smtClean="0"/>
              <a:t>{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if(x &gt; 10)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lang="en-US" sz="2400" baseline="0" dirty="0" smtClean="0"/>
              <a:t>			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“success”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lang="en-US" sz="2400" baseline="0" dirty="0" smtClean="0"/>
              <a:t>		else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lang="en-US" sz="2400" dirty="0" smtClean="0"/>
              <a:t>			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“failure”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lang="en-US" sz="2400" baseline="0" dirty="0" smtClean="0"/>
              <a:t>}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lang="en-US" sz="2400" noProof="0" dirty="0" smtClean="0"/>
              <a:t>	</a:t>
            </a:r>
            <a:r>
              <a:rPr lang="en-US" sz="2400" noProof="0" dirty="0" err="1" smtClean="0"/>
              <a:t>cout</a:t>
            </a:r>
            <a:r>
              <a:rPr lang="en-US" sz="2400" noProof="0" dirty="0" smtClean="0"/>
              <a:t> &lt;&lt; “failure” &lt;&lt; </a:t>
            </a:r>
            <a:r>
              <a:rPr lang="en-US" sz="2400" noProof="0" dirty="0" err="1" smtClean="0"/>
              <a:t>endl</a:t>
            </a:r>
            <a:r>
              <a:rPr lang="en-US" sz="2400" noProof="0" dirty="0" smtClean="0"/>
              <a:t>;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2029</TotalTime>
  <Words>3041</Words>
  <Application>Microsoft Office PowerPoint</Application>
  <PresentationFormat>On-screen Show (4:3)</PresentationFormat>
  <Paragraphs>611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Consolas</vt:lpstr>
      <vt:lpstr>Franklin Gothic Book</vt:lpstr>
      <vt:lpstr>Perpetua</vt:lpstr>
      <vt:lpstr>Wingdings 2</vt:lpstr>
      <vt:lpstr>Equity</vt:lpstr>
      <vt:lpstr>Control Statements Cont.</vt:lpstr>
      <vt:lpstr>Combining Control Statements</vt:lpstr>
      <vt:lpstr>Guided Example 5.1</vt:lpstr>
      <vt:lpstr>Absence of Curly Braces</vt:lpstr>
      <vt:lpstr>Else If Statements</vt:lpstr>
      <vt:lpstr>Else – If Statements</vt:lpstr>
      <vt:lpstr>Else – If Statements</vt:lpstr>
      <vt:lpstr>Consider the Following Problem</vt:lpstr>
      <vt:lpstr>Take away</vt:lpstr>
      <vt:lpstr>Logical Operators</vt:lpstr>
      <vt:lpstr>The And Statement</vt:lpstr>
      <vt:lpstr>The Or Statement</vt:lpstr>
      <vt:lpstr>The Not Statement</vt:lpstr>
      <vt:lpstr>Revisiting the Problem</vt:lpstr>
      <vt:lpstr>Order of Operations</vt:lpstr>
      <vt:lpstr>Examples of Logical Expressions</vt:lpstr>
      <vt:lpstr>Example 5.2</vt:lpstr>
      <vt:lpstr>Example 5.2 Solution</vt:lpstr>
      <vt:lpstr>Example 5.3</vt:lpstr>
      <vt:lpstr>Example 5.3 Solution</vt:lpstr>
      <vt:lpstr>Unguided Example 5.4</vt:lpstr>
      <vt:lpstr>For Loop</vt:lpstr>
      <vt:lpstr>For Loop Cont.</vt:lpstr>
      <vt:lpstr>Example of For Loop</vt:lpstr>
      <vt:lpstr>Example of For Loop</vt:lpstr>
      <vt:lpstr>Guided Example 5.5</vt:lpstr>
      <vt:lpstr>Unguided Example 5.6</vt:lpstr>
      <vt:lpstr>Do-While Loop</vt:lpstr>
      <vt:lpstr>Do-While Loop Syntax Differences</vt:lpstr>
      <vt:lpstr>Do-While Functional Difference</vt:lpstr>
      <vt:lpstr>When to use a For Loop/While Loop</vt:lpstr>
      <vt:lpstr>When to use a Do-While</vt:lpstr>
      <vt:lpstr>Loops In Terms of Frequency of Use</vt:lpstr>
      <vt:lpstr>Breaks</vt:lpstr>
      <vt:lpstr>Impractical Break Example</vt:lpstr>
      <vt:lpstr>Practical Break Example</vt:lpstr>
      <vt:lpstr>Continues</vt:lpstr>
      <vt:lpstr>Impractical Continue</vt:lpstr>
      <vt:lpstr>Impractical Continue with For</vt:lpstr>
      <vt:lpstr>Practical Continue Example</vt:lpstr>
      <vt:lpstr>Ignore this slide</vt:lpstr>
      <vt:lpstr>The Switch Statement – The last control structure</vt:lpstr>
      <vt:lpstr>The Switch Statement – The last control structure</vt:lpstr>
      <vt:lpstr>Equivalent If-Else</vt:lpstr>
      <vt:lpstr>Properties of Switch</vt:lpstr>
      <vt:lpstr>Property: Falling Cases</vt:lpstr>
      <vt:lpstr>Property: Falling Cases</vt:lpstr>
      <vt:lpstr>Benefits of Falling Cases</vt:lpstr>
      <vt:lpstr>Unguided Example 5.7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Statements</dc:title>
  <dc:creator>lukepier</dc:creator>
  <cp:lastModifiedBy>Luke Pierce</cp:lastModifiedBy>
  <cp:revision>129</cp:revision>
  <dcterms:created xsi:type="dcterms:W3CDTF">2006-08-16T00:00:00Z</dcterms:created>
  <dcterms:modified xsi:type="dcterms:W3CDTF">2014-09-16T14:24:55Z</dcterms:modified>
</cp:coreProperties>
</file>