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9" r:id="rId22"/>
    <p:sldId id="280" r:id="rId23"/>
    <p:sldId id="281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r>
              <a:rPr lang="en-US" dirty="0"/>
              <a:t>1D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4344119"/>
              </p:ext>
            </p:extLst>
          </p:nvPr>
        </p:nvGraphicFramePr>
        <p:xfrm>
          <a:off x="914400" y="2438400"/>
          <a:ext cx="746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126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x[5];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848100"/>
            <a:ext cx="7772400" cy="11049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x[0] = 98;</a:t>
            </a:r>
          </a:p>
          <a:p>
            <a:pPr marL="0" indent="0">
              <a:buNone/>
            </a:pPr>
            <a:r>
              <a:rPr lang="en-US" sz="2400" dirty="0" smtClean="0"/>
              <a:t>x[1] = 54;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9800" y="3276600"/>
            <a:ext cx="3048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09800" y="3200400"/>
            <a:ext cx="1524000" cy="1104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058648"/>
              </p:ext>
            </p:extLst>
          </p:nvPr>
        </p:nvGraphicFramePr>
        <p:xfrm>
          <a:off x="914400" y="2438400"/>
          <a:ext cx="746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126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x[5];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848100"/>
            <a:ext cx="7772400" cy="1562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x[0] = 98;</a:t>
            </a:r>
          </a:p>
          <a:p>
            <a:pPr marL="0" indent="0">
              <a:buNone/>
            </a:pPr>
            <a:r>
              <a:rPr lang="en-US" sz="2400" dirty="0" smtClean="0"/>
              <a:t>x[1] = 54;</a:t>
            </a:r>
          </a:p>
          <a:p>
            <a:pPr marL="0" indent="0">
              <a:buNone/>
            </a:pPr>
            <a:r>
              <a:rPr lang="en-US" sz="2400" dirty="0" smtClean="0"/>
              <a:t>x[3] = x[0] – x[1];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600" y="3276600"/>
            <a:ext cx="2971800" cy="16954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4152932"/>
              </p:ext>
            </p:extLst>
          </p:nvPr>
        </p:nvGraphicFramePr>
        <p:xfrm>
          <a:off x="914400" y="2438400"/>
          <a:ext cx="746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126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x[5];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848100"/>
            <a:ext cx="7772400" cy="24003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x[0] = 98;</a:t>
            </a:r>
          </a:p>
          <a:p>
            <a:pPr marL="0" indent="0">
              <a:buNone/>
            </a:pPr>
            <a:r>
              <a:rPr lang="en-US" sz="2400" dirty="0" smtClean="0"/>
              <a:t>x[1] = 54;</a:t>
            </a:r>
          </a:p>
          <a:p>
            <a:pPr marL="0" indent="0">
              <a:buNone/>
            </a:pPr>
            <a:r>
              <a:rPr lang="en-US" sz="2400" dirty="0" smtClean="0"/>
              <a:t>x[3] = x[0] – x[1];</a:t>
            </a:r>
          </a:p>
          <a:p>
            <a:pPr marL="0" indent="0">
              <a:buNone/>
            </a:pPr>
            <a:r>
              <a:rPr lang="en-US" sz="2400" dirty="0" err="1" smtClean="0"/>
              <a:t>i</a:t>
            </a:r>
            <a:r>
              <a:rPr lang="en-US" sz="2400" dirty="0" smtClean="0"/>
              <a:t> = 4;</a:t>
            </a:r>
          </a:p>
          <a:p>
            <a:pPr marL="0" indent="0">
              <a:buNone/>
            </a:pPr>
            <a:r>
              <a:rPr lang="en-US" sz="2400" dirty="0" smtClean="0"/>
              <a:t>x[</a:t>
            </a:r>
            <a:r>
              <a:rPr lang="en-US" sz="2400" dirty="0" err="1" smtClean="0"/>
              <a:t>i</a:t>
            </a:r>
            <a:r>
              <a:rPr lang="en-US" sz="2400" dirty="0" smtClean="0"/>
              <a:t>] = 99;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0200" y="3276600"/>
            <a:ext cx="5867400" cy="2362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Arrays must be accessed using the index notation!!!!</a:t>
            </a:r>
          </a:p>
          <a:p>
            <a:pPr lvl="1"/>
            <a:r>
              <a:rPr lang="en-US" dirty="0" smtClean="0"/>
              <a:t> i.e. </a:t>
            </a:r>
            <a:r>
              <a:rPr lang="en-US" dirty="0" err="1" smtClean="0"/>
              <a:t>variableName</a:t>
            </a:r>
            <a:r>
              <a:rPr lang="en-US" dirty="0" smtClean="0"/>
              <a:t>[index of element]</a:t>
            </a:r>
          </a:p>
          <a:p>
            <a:pPr lvl="1"/>
            <a:r>
              <a:rPr lang="en-US" dirty="0" smtClean="0"/>
              <a:t>an array of size n has a range of </a:t>
            </a:r>
            <a:r>
              <a:rPr lang="en-US" dirty="0" err="1" smtClean="0"/>
              <a:t>variableName</a:t>
            </a:r>
            <a:r>
              <a:rPr lang="en-US" dirty="0" smtClean="0"/>
              <a:t>[0] to </a:t>
            </a:r>
            <a:r>
              <a:rPr lang="en-US" dirty="0" err="1" smtClean="0"/>
              <a:t>variableName</a:t>
            </a:r>
            <a:r>
              <a:rPr lang="en-US" dirty="0" smtClean="0"/>
              <a:t>[n-1]</a:t>
            </a:r>
          </a:p>
          <a:p>
            <a:r>
              <a:rPr lang="en-US" dirty="0" smtClean="0"/>
              <a:t>The size of the array must be known at compile time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int</a:t>
            </a:r>
            <a:r>
              <a:rPr lang="en-US" dirty="0" smtClean="0"/>
              <a:t> x[4]; </a:t>
            </a:r>
            <a:r>
              <a:rPr lang="en-US" dirty="0"/>
              <a:t> </a:t>
            </a:r>
            <a:r>
              <a:rPr lang="en-US" dirty="0" smtClean="0"/>
              <a:t>is legal</a:t>
            </a:r>
          </a:p>
          <a:p>
            <a:pPr lvl="1"/>
            <a:r>
              <a:rPr lang="en-US" dirty="0" smtClean="0"/>
              <a:t>i.e. the following is illegal</a:t>
            </a:r>
          </a:p>
          <a:p>
            <a:pPr marL="32004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3;</a:t>
            </a:r>
            <a:endParaRPr lang="en-US" dirty="0"/>
          </a:p>
          <a:p>
            <a:pPr marL="32004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484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Accessing out of bounds (i.e. accessing element n instead of n-1) can cause two types of bugs</a:t>
            </a:r>
          </a:p>
          <a:p>
            <a:pPr lvl="1"/>
            <a:r>
              <a:rPr lang="en-US" dirty="0" smtClean="0"/>
              <a:t>Crash the program</a:t>
            </a:r>
          </a:p>
          <a:p>
            <a:pPr lvl="1"/>
            <a:r>
              <a:rPr lang="en-US" dirty="0" smtClean="0"/>
              <a:t>Access another variable in the program because a variable maybe in the next memory position</a:t>
            </a:r>
          </a:p>
          <a:p>
            <a:pPr lvl="2"/>
            <a:r>
              <a:rPr lang="en-US" dirty="0" smtClean="0"/>
              <a:t>in this case y maybe accessed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05283"/>
              </p:ext>
            </p:extLst>
          </p:nvPr>
        </p:nvGraphicFramePr>
        <p:xfrm>
          <a:off x="3276600" y="4191000"/>
          <a:ext cx="40640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9336" y="4648200"/>
            <a:ext cx="1236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x[3];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y;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3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Using an array without index notation. Some classic mistakes are listed below.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7363" y="2362200"/>
            <a:ext cx="80617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x[2], y[2];</a:t>
            </a:r>
          </a:p>
          <a:p>
            <a:r>
              <a:rPr lang="en-US" sz="2800" dirty="0" smtClean="0"/>
              <a:t>x[0] = 10;</a:t>
            </a:r>
          </a:p>
          <a:p>
            <a:r>
              <a:rPr lang="en-US" sz="2800" dirty="0" smtClean="0"/>
              <a:t>x[1] = 15;</a:t>
            </a:r>
          </a:p>
          <a:p>
            <a:endParaRPr lang="en-US" sz="2800" dirty="0"/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x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   Doesn’t print the contents of the array</a:t>
            </a:r>
          </a:p>
          <a:p>
            <a:r>
              <a:rPr lang="en-US" sz="2800" dirty="0" smtClean="0"/>
              <a:t>x = 6;  Doesn’t initialize the contents of the array to 6,</a:t>
            </a:r>
          </a:p>
          <a:p>
            <a:r>
              <a:rPr lang="en-US" sz="2800" dirty="0" smtClean="0"/>
              <a:t>y = x;  Doesn’t make a copy of 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3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to read in and store 5 grades. Then take the average of the 5 grades and print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752600"/>
            <a:ext cx="7086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grades[5], sum;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Read in grades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5;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 grade: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&gt;&gt; grades[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To Sum Grades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0, sum = 0; i &lt; 5;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sum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grades[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"Average is: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sum / 5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 6.1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6.2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program to fill a 10 element array of integers with random numbers that fall between 1 and 100. Then print the contents of the array using a loop.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srand</a:t>
            </a:r>
            <a:r>
              <a:rPr lang="en-US" dirty="0" smtClean="0"/>
              <a:t>(time(NULL));  once at the beginning of the program to seed the random number generator. Otherwise you will generate the same set of random numbers each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rand() generates a random number from 0 to something huge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ctime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646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dirty="0" smtClean="0"/>
              <a:t>Below is an example of passing a 1D Array to a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427" y="1981200"/>
            <a:ext cx="518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x[10],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10;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x[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printArray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10);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size;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programs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/>
          <a:lstStyle/>
          <a:p>
            <a:r>
              <a:rPr lang="en-US" dirty="0" smtClean="0"/>
              <a:t>Create a program that can store the grades for all assignments and students in a class</a:t>
            </a:r>
          </a:p>
          <a:p>
            <a:r>
              <a:rPr lang="en-US" dirty="0" smtClean="0"/>
              <a:t>Write a program that stores a sentence as a series of characters</a:t>
            </a:r>
          </a:p>
          <a:p>
            <a:r>
              <a:rPr lang="en-US" dirty="0" smtClean="0"/>
              <a:t>Create a database customers in which their names, phone numbers, and address are stored</a:t>
            </a:r>
          </a:p>
          <a:p>
            <a:r>
              <a:rPr lang="en-US" dirty="0" smtClean="0"/>
              <a:t>Store 100 random numbers </a:t>
            </a:r>
          </a:p>
          <a:p>
            <a:endParaRPr lang="en-US" dirty="0"/>
          </a:p>
          <a:p>
            <a:r>
              <a:rPr lang="en-US" dirty="0" smtClean="0"/>
              <a:t>All of these require lots of data to be stored. For instance the last one would require 100 declarations!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038600"/>
            <a:ext cx="77724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Empty brackets indicated the parameter is a 1D array</a:t>
            </a:r>
          </a:p>
          <a:p>
            <a:r>
              <a:rPr lang="en-US" dirty="0" smtClean="0"/>
              <a:t>Array’s dimension does not need to be specified</a:t>
            </a:r>
          </a:p>
          <a:p>
            <a:r>
              <a:rPr lang="en-US" dirty="0" smtClean="0"/>
              <a:t>Since there is no way to determine an array’s size, the size must be passed to the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447800"/>
            <a:ext cx="518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size;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33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Pass by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7010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x[10],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10;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x[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incArray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10);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10;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562600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Will the contents of array x change after calling </a:t>
            </a:r>
            <a:r>
              <a:rPr lang="en-US" sz="2800" dirty="0" err="1" smtClean="0"/>
              <a:t>incArray</a:t>
            </a:r>
            <a:r>
              <a:rPr lang="en-US" sz="2800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6085820"/>
            <a:ext cx="60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5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you are passing a memory pointer arrays are being passed by reference</a:t>
            </a:r>
          </a:p>
          <a:p>
            <a:endParaRPr lang="en-US" dirty="0" smtClean="0"/>
          </a:p>
          <a:p>
            <a:r>
              <a:rPr lang="en-US" dirty="0" smtClean="0"/>
              <a:t>Therefore modifications made to arrays inside of a function will be reflected back into the original array</a:t>
            </a:r>
          </a:p>
          <a:p>
            <a:endParaRPr lang="en-US" dirty="0"/>
          </a:p>
          <a:p>
            <a:r>
              <a:rPr lang="en-US" dirty="0" smtClean="0"/>
              <a:t>We will investigate this further when pointers are introduced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Arrays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350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x[10],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10;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447800"/>
            <a:ext cx="480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the right is a function that initializes and returns an array</a:t>
            </a:r>
          </a:p>
          <a:p>
            <a:r>
              <a:rPr lang="en-US" dirty="0" smtClean="0"/>
              <a:t>Does the code work?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arr</a:t>
            </a:r>
            <a:r>
              <a:rPr lang="en-US" dirty="0" smtClean="0"/>
              <a:t> is a memory pointer the contents will not be returned</a:t>
            </a:r>
          </a:p>
          <a:p>
            <a:r>
              <a:rPr lang="en-US" dirty="0" smtClean="0"/>
              <a:t>Furthermore, the pointer will be to a array that no longer exists after exiting the function</a:t>
            </a:r>
          </a:p>
          <a:p>
            <a:r>
              <a:rPr lang="en-US" dirty="0" smtClean="0"/>
              <a:t>Rule: </a:t>
            </a:r>
            <a:r>
              <a:rPr lang="en-US" b="1" dirty="0" smtClean="0"/>
              <a:t>Static arrays </a:t>
            </a:r>
            <a:r>
              <a:rPr lang="en-US" dirty="0" smtClean="0"/>
              <a:t>cannot be returned using a return statement</a:t>
            </a:r>
          </a:p>
          <a:p>
            <a:r>
              <a:rPr lang="en-US" dirty="0" smtClean="0"/>
              <a:t>Practice is to pass them as an input or to use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7858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It should be noted that the repetition of data is usually accompanied by repetition of code.</a:t>
            </a:r>
          </a:p>
          <a:p>
            <a:endParaRPr lang="en-US" dirty="0" smtClean="0"/>
          </a:p>
          <a:p>
            <a:r>
              <a:rPr lang="en-US" dirty="0" smtClean="0"/>
              <a:t>Almost all algorithms working on arrays will require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86200" cy="4038600"/>
          </a:xfrm>
        </p:spPr>
        <p:txBody>
          <a:bodyPr>
            <a:normAutofit/>
          </a:bodyPr>
          <a:lstStyle/>
          <a:p>
            <a:r>
              <a:rPr lang="en-US" dirty="0"/>
              <a:t>Store </a:t>
            </a:r>
            <a:r>
              <a:rPr lang="en-US" dirty="0" smtClean="0"/>
              <a:t>20 grades </a:t>
            </a:r>
          </a:p>
          <a:p>
            <a:pPr lvl="1"/>
            <a:r>
              <a:rPr lang="en-US" dirty="0" smtClean="0"/>
              <a:t>Requires 20 declarations</a:t>
            </a:r>
          </a:p>
          <a:p>
            <a:pPr lvl="1"/>
            <a:r>
              <a:rPr lang="en-US" dirty="0" smtClean="0"/>
              <a:t>Every assignment would need to be to a unique variable</a:t>
            </a:r>
          </a:p>
          <a:p>
            <a:pPr lvl="1"/>
            <a:r>
              <a:rPr lang="en-US" dirty="0" smtClean="0"/>
              <a:t>Entering the assignment </a:t>
            </a:r>
          </a:p>
          <a:p>
            <a:pPr lvl="1"/>
            <a:r>
              <a:rPr lang="en-US" dirty="0" smtClean="0"/>
              <a:t>As such a 20 case conditional would be required to fill the variables uniquely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57892" y="1295400"/>
            <a:ext cx="3957508" cy="5457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, grade ,g1</a:t>
            </a:r>
            <a:r>
              <a:rPr lang="en-US" sz="2400" dirty="0">
                <a:solidFill>
                  <a:prstClr val="black"/>
                </a:solidFill>
              </a:rPr>
              <a:t>, g2, g3, g4 ……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for(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=0;i&lt;20;i++)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cin</a:t>
            </a:r>
            <a:r>
              <a:rPr lang="en-US" sz="2400" dirty="0">
                <a:solidFill>
                  <a:prstClr val="black"/>
                </a:solidFill>
              </a:rPr>
              <a:t> &gt;&gt; grade;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	if(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==0)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	   g1 = grade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else if(</a:t>
            </a:r>
            <a:r>
              <a:rPr lang="en-US" sz="24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 == 1)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  g2 = grade;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else if( </a:t>
            </a:r>
            <a:r>
              <a:rPr lang="en-US" sz="24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 == 3)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  g3 = grade;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…</a:t>
            </a:r>
          </a:p>
          <a:p>
            <a:pPr marL="320040" lvl="1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791200"/>
            <a:ext cx="419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Surely there is a better way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69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Just as there is a need for repetition of code, there is a need for repetition of data</a:t>
            </a:r>
          </a:p>
          <a:p>
            <a:pPr lvl="1"/>
            <a:r>
              <a:rPr lang="en-US" dirty="0" smtClean="0"/>
              <a:t>i.e. need a way to generically store large amounts of data</a:t>
            </a:r>
          </a:p>
          <a:p>
            <a:r>
              <a:rPr lang="en-US" dirty="0" smtClean="0"/>
              <a:t>Define: form of data that can hold several values all of the same type</a:t>
            </a:r>
          </a:p>
          <a:p>
            <a:pPr lvl="1"/>
            <a:r>
              <a:rPr lang="en-US" dirty="0" smtClean="0"/>
              <a:t>i.e. with a single declaration 1000s of variables can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 Form</a:t>
            </a:r>
          </a:p>
          <a:p>
            <a:pPr marL="0" indent="0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variable_name</a:t>
            </a:r>
            <a:r>
              <a:rPr lang="en-US" dirty="0" smtClean="0"/>
              <a:t>[</a:t>
            </a:r>
            <a:r>
              <a:rPr lang="en-US" dirty="0" err="1" smtClean="0"/>
              <a:t>num_of_variables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float grades[20];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Creates 20 floats that can be accessed through the variable name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252098"/>
              </p:ext>
            </p:extLst>
          </p:nvPr>
        </p:nvGraphicFramePr>
        <p:xfrm>
          <a:off x="914400" y="2438400"/>
          <a:ext cx="746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126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x[5];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9300" y="4191000"/>
            <a:ext cx="7772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Since there are many variables contained within x, an index is used to uniquely label each one</a:t>
            </a:r>
          </a:p>
          <a:p>
            <a:r>
              <a:rPr lang="en-US" dirty="0" smtClean="0"/>
              <a:t>Arrays are zero indexed, meaning the last index is n-1 where n is the size</a:t>
            </a:r>
          </a:p>
        </p:txBody>
      </p:sp>
    </p:spTree>
    <p:extLst>
      <p:ext uri="{BB962C8B-B14F-4D97-AF65-F5344CB8AC3E}">
        <p14:creationId xmlns:p14="http://schemas.microsoft.com/office/powerpoint/2010/main" val="38095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Value in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8196933"/>
              </p:ext>
            </p:extLst>
          </p:nvPr>
        </p:nvGraphicFramePr>
        <p:xfrm>
          <a:off x="914400" y="2438400"/>
          <a:ext cx="746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126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x[5];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191000"/>
            <a:ext cx="77724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x[2] = 15;</a:t>
            </a:r>
          </a:p>
        </p:txBody>
      </p:sp>
    </p:spTree>
    <p:extLst>
      <p:ext uri="{BB962C8B-B14F-4D97-AF65-F5344CB8AC3E}">
        <p14:creationId xmlns:p14="http://schemas.microsoft.com/office/powerpoint/2010/main" val="1309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Value in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8509866"/>
              </p:ext>
            </p:extLst>
          </p:nvPr>
        </p:nvGraphicFramePr>
        <p:xfrm>
          <a:off x="914400" y="2438400"/>
          <a:ext cx="746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126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x[5];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191000"/>
            <a:ext cx="77724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x[2] = 15;</a:t>
            </a:r>
          </a:p>
        </p:txBody>
      </p:sp>
      <p:sp>
        <p:nvSpPr>
          <p:cNvPr id="7" name="Oval 6"/>
          <p:cNvSpPr/>
          <p:nvPr/>
        </p:nvSpPr>
        <p:spPr>
          <a:xfrm>
            <a:off x="993512" y="4267200"/>
            <a:ext cx="361424" cy="34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47800" y="3505200"/>
            <a:ext cx="35814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09800" y="2971800"/>
            <a:ext cx="2971800" cy="14592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914400" y="4886325"/>
            <a:ext cx="7772400" cy="144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x[2] indicates the location in the </a:t>
            </a:r>
            <a:r>
              <a:rPr lang="en-US" dirty="0" smtClean="0"/>
              <a:t>array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usual the number to the right of the equals sign is the value to be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Value in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4408000"/>
              </p:ext>
            </p:extLst>
          </p:nvPr>
        </p:nvGraphicFramePr>
        <p:xfrm>
          <a:off x="914400" y="2438400"/>
          <a:ext cx="746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126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x[5];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4191000"/>
            <a:ext cx="77724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x[2]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7000" y="3505200"/>
            <a:ext cx="23622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1938</TotalTime>
  <Words>1296</Words>
  <Application>Microsoft Office PowerPoint</Application>
  <PresentationFormat>On-screen Show (4:3)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Franklin Gothic Book</vt:lpstr>
      <vt:lpstr>Perpetua</vt:lpstr>
      <vt:lpstr>Wingdings 2</vt:lpstr>
      <vt:lpstr>Equity</vt:lpstr>
      <vt:lpstr>Arrays</vt:lpstr>
      <vt:lpstr>Consider the following programs</vt:lpstr>
      <vt:lpstr>Further Examination</vt:lpstr>
      <vt:lpstr>Arrays</vt:lpstr>
      <vt:lpstr>Array Declaration</vt:lpstr>
      <vt:lpstr>Anatomy of an Array</vt:lpstr>
      <vt:lpstr>Store Value in Array</vt:lpstr>
      <vt:lpstr>Store Value in Array</vt:lpstr>
      <vt:lpstr>Reading Value in Array</vt:lpstr>
      <vt:lpstr>More Examples</vt:lpstr>
      <vt:lpstr>More Examples</vt:lpstr>
      <vt:lpstr>More Examples</vt:lpstr>
      <vt:lpstr>Rules of Arrays</vt:lpstr>
      <vt:lpstr>Don’ts of Arrays</vt:lpstr>
      <vt:lpstr>Don’ts of Arrays</vt:lpstr>
      <vt:lpstr>Example 6.1</vt:lpstr>
      <vt:lpstr>Example 6.1 Solution</vt:lpstr>
      <vt:lpstr>Unguided Example 6.2</vt:lpstr>
      <vt:lpstr>Functions and Arrays</vt:lpstr>
      <vt:lpstr>Passing Arrays</vt:lpstr>
      <vt:lpstr>Arrays and Pass by Value</vt:lpstr>
      <vt:lpstr>Arrays and Pass by Value</vt:lpstr>
      <vt:lpstr>Returning Arrays</vt:lpstr>
      <vt:lpstr>End 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132</cp:revision>
  <dcterms:created xsi:type="dcterms:W3CDTF">2006-08-16T00:00:00Z</dcterms:created>
  <dcterms:modified xsi:type="dcterms:W3CDTF">2014-02-17T20:53:31Z</dcterms:modified>
</cp:coreProperties>
</file>