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408" r:id="rId2"/>
    <p:sldId id="259" r:id="rId3"/>
    <p:sldId id="295" r:id="rId4"/>
    <p:sldId id="297" r:id="rId5"/>
    <p:sldId id="260" r:id="rId6"/>
    <p:sldId id="261" r:id="rId7"/>
    <p:sldId id="262" r:id="rId8"/>
    <p:sldId id="263" r:id="rId9"/>
    <p:sldId id="264" r:id="rId10"/>
    <p:sldId id="265" r:id="rId11"/>
    <p:sldId id="298" r:id="rId12"/>
    <p:sldId id="266" r:id="rId13"/>
    <p:sldId id="267" r:id="rId14"/>
    <p:sldId id="268" r:id="rId15"/>
    <p:sldId id="269" r:id="rId16"/>
    <p:sldId id="270" r:id="rId17"/>
    <p:sldId id="299" r:id="rId18"/>
    <p:sldId id="300" r:id="rId19"/>
    <p:sldId id="301" r:id="rId20"/>
    <p:sldId id="302"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303" r:id="rId36"/>
    <p:sldId id="305" r:id="rId37"/>
    <p:sldId id="307" r:id="rId38"/>
    <p:sldId id="308" r:id="rId39"/>
    <p:sldId id="410" r:id="rId40"/>
    <p:sldId id="411" r:id="rId41"/>
    <p:sldId id="412" r:id="rId42"/>
    <p:sldId id="413" r:id="rId43"/>
    <p:sldId id="309" r:id="rId44"/>
    <p:sldId id="311" r:id="rId45"/>
    <p:sldId id="310" r:id="rId46"/>
    <p:sldId id="312" r:id="rId47"/>
    <p:sldId id="313" r:id="rId48"/>
    <p:sldId id="287" r:id="rId49"/>
    <p:sldId id="314" r:id="rId50"/>
    <p:sldId id="288" r:id="rId51"/>
    <p:sldId id="289" r:id="rId52"/>
    <p:sldId id="290" r:id="rId53"/>
    <p:sldId id="291" r:id="rId54"/>
    <p:sldId id="292" r:id="rId55"/>
    <p:sldId id="319" r:id="rId56"/>
    <p:sldId id="320" r:id="rId57"/>
    <p:sldId id="376" r:id="rId58"/>
    <p:sldId id="405" r:id="rId59"/>
    <p:sldId id="324" r:id="rId60"/>
    <p:sldId id="325" r:id="rId61"/>
    <p:sldId id="326" r:id="rId62"/>
    <p:sldId id="321" r:id="rId63"/>
    <p:sldId id="322" r:id="rId64"/>
    <p:sldId id="327" r:id="rId65"/>
    <p:sldId id="328" r:id="rId66"/>
    <p:sldId id="329" r:id="rId67"/>
    <p:sldId id="330" r:id="rId68"/>
    <p:sldId id="331" r:id="rId69"/>
    <p:sldId id="332" r:id="rId70"/>
    <p:sldId id="379" r:id="rId71"/>
    <p:sldId id="333" r:id="rId72"/>
    <p:sldId id="334" r:id="rId73"/>
    <p:sldId id="335" r:id="rId74"/>
    <p:sldId id="336" r:id="rId75"/>
    <p:sldId id="337" r:id="rId76"/>
    <p:sldId id="338" r:id="rId77"/>
    <p:sldId id="339" r:id="rId78"/>
    <p:sldId id="340" r:id="rId79"/>
    <p:sldId id="381" r:id="rId80"/>
    <p:sldId id="382" r:id="rId81"/>
    <p:sldId id="383" r:id="rId82"/>
    <p:sldId id="384" r:id="rId83"/>
    <p:sldId id="385" r:id="rId84"/>
    <p:sldId id="390" r:id="rId85"/>
    <p:sldId id="341" r:id="rId86"/>
    <p:sldId id="342" r:id="rId87"/>
    <p:sldId id="391" r:id="rId88"/>
    <p:sldId id="345" r:id="rId89"/>
    <p:sldId id="346" r:id="rId90"/>
    <p:sldId id="347" r:id="rId91"/>
    <p:sldId id="349" r:id="rId92"/>
    <p:sldId id="350" r:id="rId93"/>
    <p:sldId id="351" r:id="rId94"/>
    <p:sldId id="352" r:id="rId95"/>
    <p:sldId id="353" r:id="rId96"/>
    <p:sldId id="354" r:id="rId97"/>
    <p:sldId id="355" r:id="rId98"/>
    <p:sldId id="356" r:id="rId99"/>
    <p:sldId id="357" r:id="rId100"/>
    <p:sldId id="392" r:id="rId101"/>
    <p:sldId id="406" r:id="rId102"/>
    <p:sldId id="393" r:id="rId103"/>
    <p:sldId id="394" r:id="rId104"/>
    <p:sldId id="395" r:id="rId105"/>
    <p:sldId id="396"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98" r:id="rId121"/>
    <p:sldId id="399" r:id="rId122"/>
    <p:sldId id="372" r:id="rId123"/>
    <p:sldId id="373" r:id="rId124"/>
    <p:sldId id="397" r:id="rId125"/>
    <p:sldId id="386" r:id="rId126"/>
    <p:sldId id="387" r:id="rId127"/>
    <p:sldId id="388" r:id="rId128"/>
    <p:sldId id="409" r:id="rId129"/>
    <p:sldId id="344" r:id="rId130"/>
    <p:sldId id="407" r:id="rId131"/>
    <p:sldId id="402" r:id="rId132"/>
    <p:sldId id="403" r:id="rId133"/>
    <p:sldId id="404"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88497" autoAdjust="0"/>
  </p:normalViewPr>
  <p:slideViewPr>
    <p:cSldViewPr>
      <p:cViewPr varScale="1">
        <p:scale>
          <a:sx n="64" d="100"/>
          <a:sy n="64" d="100"/>
        </p:scale>
        <p:origin x="156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2021/4/8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5139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50</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zh-CN" altLang="en-US">
                <a:ea typeface="宋体" charset="-122"/>
              </a:rPr>
              <a:t>简单回顾一下Ｐ</a:t>
            </a:r>
            <a:r>
              <a:rPr lang="en-US" altLang="zh-CN">
                <a:ea typeface="宋体" charset="-122"/>
              </a:rPr>
              <a:t>30</a:t>
            </a:r>
            <a:r>
              <a:rPr lang="zh-CN" altLang="en-US">
                <a:ea typeface="宋体" charset="-122"/>
              </a:rPr>
              <a:t>页的顺序表结构的缺点，以及方式，对比引出线性链表的组织方式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51</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58</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r>
              <a:rPr lang="zh-CN" altLang="en-US">
                <a:ea typeface="宋体" charset="-122"/>
              </a:rPr>
              <a:t>这个地方的</a:t>
            </a:r>
            <a:endParaRPr lang="en-US" altLang="zh-CN">
              <a:ea typeface="宋体" charset="-122"/>
            </a:endParaRPr>
          </a:p>
          <a:p>
            <a:r>
              <a:rPr lang="en-US" altLang="zh-CN">
                <a:ea typeface="宋体" charset="-122"/>
              </a:rPr>
              <a:t>r = p;</a:t>
            </a:r>
            <a:r>
              <a:rPr lang="zh-CN" altLang="en-US">
                <a:ea typeface="宋体" charset="-122"/>
              </a:rPr>
              <a:t>很关键，当</a:t>
            </a:r>
            <a:r>
              <a:rPr lang="en-US" altLang="zh-CN">
                <a:ea typeface="宋体" charset="-122"/>
              </a:rPr>
              <a:t>K=1</a:t>
            </a:r>
            <a:r>
              <a:rPr lang="zh-CN" altLang="en-US">
                <a:ea typeface="宋体" charset="-122"/>
              </a:rPr>
              <a:t>时，</a:t>
            </a:r>
            <a:r>
              <a:rPr lang="en-US" altLang="zh-CN">
                <a:ea typeface="宋体" charset="-122"/>
              </a:rPr>
              <a:t>r</a:t>
            </a:r>
            <a:r>
              <a:rPr lang="zh-CN" altLang="en-US">
                <a:ea typeface="宋体" charset="-122"/>
              </a:rPr>
              <a:t>当时正在最后一个结点上，还是可以的。但是，当</a:t>
            </a:r>
            <a:r>
              <a:rPr lang="en-US" altLang="zh-CN">
                <a:ea typeface="宋体" charset="-122"/>
              </a:rPr>
              <a:t>k</a:t>
            </a:r>
            <a:r>
              <a:rPr lang="zh-CN" altLang="en-US">
                <a:ea typeface="宋体" charset="-122"/>
              </a:rPr>
              <a:t>不等于</a:t>
            </a:r>
            <a:r>
              <a:rPr lang="en-US" altLang="zh-CN">
                <a:ea typeface="宋体" charset="-122"/>
              </a:rPr>
              <a:t>1</a:t>
            </a:r>
            <a:r>
              <a:rPr lang="zh-CN" altLang="en-US">
                <a:ea typeface="宋体" charset="-122"/>
              </a:rPr>
              <a:t>，</a:t>
            </a:r>
            <a:r>
              <a:rPr lang="en-US" altLang="zh-CN">
                <a:ea typeface="宋体" charset="-122"/>
              </a:rPr>
              <a:t>m = 1</a:t>
            </a:r>
            <a:r>
              <a:rPr lang="zh-CN" altLang="en-US">
                <a:ea typeface="宋体" charset="-122"/>
              </a:rPr>
              <a:t>时，</a:t>
            </a:r>
            <a:r>
              <a:rPr lang="en-US" altLang="zh-CN">
                <a:ea typeface="宋体" charset="-122"/>
              </a:rPr>
              <a:t>m</a:t>
            </a:r>
            <a:r>
              <a:rPr lang="zh-CN" altLang="en-US">
                <a:ea typeface="宋体" charset="-122"/>
              </a:rPr>
              <a:t>下面的</a:t>
            </a:r>
            <a:r>
              <a:rPr lang="en-US" altLang="zh-CN">
                <a:ea typeface="宋体" charset="-122"/>
              </a:rPr>
              <a:t>for</a:t>
            </a:r>
            <a:r>
              <a:rPr lang="zh-CN" altLang="en-US">
                <a:ea typeface="宋体" charset="-122"/>
              </a:rPr>
              <a:t>循环不会被执行，那</a:t>
            </a:r>
            <a:r>
              <a:rPr lang="en-US" altLang="zh-CN">
                <a:ea typeface="宋体" charset="-122"/>
              </a:rPr>
              <a:t>r</a:t>
            </a:r>
            <a:r>
              <a:rPr lang="zh-CN" altLang="en-US">
                <a:ea typeface="宋体" charset="-122"/>
              </a:rPr>
              <a:t>的位置是错的啊！后面就会乱套了。</a:t>
            </a:r>
            <a:endParaRPr lang="en-US" altLang="zh-CN">
              <a:ea typeface="宋体" charset="-122"/>
            </a:endParaRPr>
          </a:p>
          <a:p>
            <a:endParaRPr lang="en-US" altLang="zh-CN">
              <a:ea typeface="宋体" charset="-122"/>
            </a:endParaRPr>
          </a:p>
          <a:p>
            <a:endParaRPr lang="en-US" altLang="zh-CN">
              <a:ea typeface="宋体" charset="-122"/>
            </a:endParaRPr>
          </a:p>
          <a:p>
            <a:endParaRPr lang="zh-CN" altLang="en-US">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98</a:t>
            </a:fld>
            <a:endParaRPr lang="en-US"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101</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102</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103</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104</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105</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a:ea typeface="宋体" charset="-122"/>
              </a:rPr>
              <a:t>（</a:t>
            </a:r>
            <a:r>
              <a:rPr lang="en-US" altLang="zh-CN">
                <a:ea typeface="宋体" charset="-122"/>
              </a:rPr>
              <a:t>1</a:t>
            </a:r>
            <a:r>
              <a:rPr lang="zh-CN" altLang="en-US">
                <a:ea typeface="宋体" charset="-122"/>
              </a:rPr>
              <a:t>）同一数据类型 （</a:t>
            </a:r>
            <a:r>
              <a:rPr lang="en-US" altLang="zh-CN">
                <a:ea typeface="宋体" charset="-122"/>
              </a:rPr>
              <a:t>2</a:t>
            </a:r>
            <a:r>
              <a:rPr lang="zh-CN" altLang="en-US">
                <a:ea typeface="宋体" charset="-122"/>
              </a:rPr>
              <a:t>）有限个数据元素  （</a:t>
            </a:r>
            <a:r>
              <a:rPr lang="en-US" altLang="zh-CN">
                <a:ea typeface="宋体" charset="-122"/>
              </a:rPr>
              <a:t>3</a:t>
            </a:r>
            <a:r>
              <a:rPr lang="zh-CN" altLang="en-US">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125</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r>
              <a:rPr lang="zh-CN" altLang="en-US"/>
              <a:t>第八讲应讲至位置</a:t>
            </a:r>
            <a:endParaRPr lang="zh-CN" altLang="zh-CN"/>
          </a:p>
        </p:txBody>
      </p:sp>
    </p:spTree>
    <p:extLst>
      <p:ext uri="{BB962C8B-B14F-4D97-AF65-F5344CB8AC3E}">
        <p14:creationId xmlns:p14="http://schemas.microsoft.com/office/powerpoint/2010/main" val="154951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130</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2200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133</a:t>
            </a:fld>
            <a:endParaRPr lang="en-US" altLang="zh-CN"/>
          </a:p>
        </p:txBody>
      </p:sp>
    </p:spTree>
    <p:extLst>
      <p:ext uri="{BB962C8B-B14F-4D97-AF65-F5344CB8AC3E}">
        <p14:creationId xmlns:p14="http://schemas.microsoft.com/office/powerpoint/2010/main" val="370533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19</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20</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A7C4DAD-E12F-412E-B2E3-8257EFDE150C}" type="slidenum">
              <a:rPr lang="en-US" altLang="zh-CN" smtClean="0"/>
              <a:pPr/>
              <a:t>39</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24F9EA-A3A9-4555-9861-246B2C8CE2CF}" type="slidenum">
              <a:rPr lang="en-US" altLang="zh-CN" smtClean="0"/>
              <a:pPr/>
              <a:t>40</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8E45F0-14FE-473D-AAAB-4A78C71C1E5A}" type="slidenum">
              <a:rPr lang="en-US" altLang="zh-CN" smtClean="0"/>
              <a:pPr/>
              <a:t>41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E19B193-A5F0-44F5-B344-B341B36F3E62}" type="slidenum">
              <a:rPr lang="en-US" altLang="zh-CN" smtClean="0"/>
              <a:pPr/>
              <a:t>42</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77240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5.xml"/><Relationship Id="rId5" Type="http://schemas.openxmlformats.org/officeDocument/2006/relationships/slide" Target="slide3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3144505" y="5417543"/>
            <a:ext cx="2646878" cy="830997"/>
          </a:xfrm>
          <a:prstGeom prst="rect">
            <a:avLst/>
          </a:prstGeom>
        </p:spPr>
        <p:txBody>
          <a:bodyPr wrap="none">
            <a:spAutoFit/>
          </a:bodyPr>
          <a:lstStyle/>
          <a:p>
            <a:pPr marL="0" indent="0" algn="ctr">
              <a:buFont typeface="Wingdings" pitchFamily="2" charset="2"/>
              <a:buNone/>
            </a:pPr>
            <a:r>
              <a:rPr lang="zh-CN" altLang="en-US" sz="2400">
                <a:latin typeface="楷体" pitchFamily="49" charset="-122"/>
                <a:ea typeface="楷体" pitchFamily="49" charset="-122"/>
              </a:rPr>
              <a:t>史晓华</a:t>
            </a:r>
            <a:endParaRPr lang="en-US" altLang="zh-CN" sz="2400">
              <a:latin typeface="楷体" pitchFamily="49" charset="-122"/>
              <a:ea typeface="楷体" pitchFamily="49" charset="-122"/>
            </a:endParaRPr>
          </a:p>
          <a:p>
            <a:pPr marL="0" indent="0" algn="ctr">
              <a:buFont typeface="Wingdings" pitchFamily="2" charset="2"/>
              <a:buNone/>
            </a:pPr>
            <a:r>
              <a:rPr lang="zh-CN" altLang="en-US" sz="2400">
                <a:latin typeface="楷体" pitchFamily="49" charset="-122"/>
                <a:ea typeface="楷体" pitchFamily="49" charset="-122"/>
              </a:rPr>
              <a:t>北京航空航天大学</a:t>
            </a:r>
            <a:endParaRPr lang="zh-CN" altLang="en-US" sz="2400" dirty="0">
              <a:latin typeface="楷体" pitchFamily="49" charset="-122"/>
              <a:ea typeface="楷体" pitchFamily="49" charset="-122"/>
            </a:endParaRP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线性表</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(Linear List)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582613" y="16176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10.  </a:t>
            </a:r>
            <a:r>
              <a:rPr lang="zh-CN" altLang="en-US" sz="2600" baseline="0">
                <a:solidFill>
                  <a:srgbClr val="FF0000"/>
                </a:solidFill>
                <a:ea typeface="黑体" pitchFamily="2" charset="-122"/>
              </a:rPr>
              <a:t>复制</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
        <p:nvSpPr>
          <p:cNvPr id="585731" name="Text Box 3"/>
          <p:cNvSpPr txBox="1">
            <a:spLocks noChangeArrowheads="1"/>
          </p:cNvSpPr>
          <p:nvPr/>
        </p:nvSpPr>
        <p:spPr bwMode="auto">
          <a:xfrm>
            <a:off x="822325" y="2133600"/>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aseline="0">
                <a:solidFill>
                  <a:srgbClr val="000082"/>
                </a:solidFill>
              </a:rPr>
              <a:t>11.  </a:t>
            </a:r>
            <a:r>
              <a:rPr lang="zh-CN" altLang="en-US" sz="2600" baseline="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baseline="0">
                <a:solidFill>
                  <a:srgbClr val="000082"/>
                </a:solidFill>
                <a:latin typeface="幼圆" pitchFamily="49" charset="-122"/>
                <a:ea typeface="幼圆" pitchFamily="49" charset="-122"/>
              </a:rPr>
              <a:t>   </a:t>
            </a:r>
            <a:r>
              <a:rPr lang="en-US" altLang="zh-CN" sz="2600" baseline="0">
                <a:solidFill>
                  <a:srgbClr val="000082"/>
                </a:solidFill>
                <a:latin typeface="幼圆" pitchFamily="49" charset="-122"/>
                <a:ea typeface="幼圆" pitchFamily="49" charset="-122"/>
              </a:rPr>
              <a:t> </a:t>
            </a:r>
            <a:r>
              <a:rPr lang="zh-CN" altLang="en-US" sz="2600" baseline="0">
                <a:solidFill>
                  <a:srgbClr val="FF0000"/>
                </a:solidFill>
                <a:latin typeface="黑体" pitchFamily="2" charset="-122"/>
                <a:ea typeface="黑体" pitchFamily="2" charset="-122"/>
              </a:rPr>
              <a:t>合并</a:t>
            </a:r>
            <a:r>
              <a:rPr lang="zh-CN" altLang="en-US" sz="2600" baseline="0">
                <a:solidFill>
                  <a:srgbClr val="000082"/>
                </a:solidFill>
                <a:latin typeface="幼圆" pitchFamily="49" charset="-122"/>
                <a:ea typeface="幼圆" pitchFamily="49" charset="-122"/>
              </a:rPr>
              <a:t>成为一个线性表</a:t>
            </a:r>
            <a:r>
              <a:rPr lang="zh-CN" altLang="en-US" sz="2600" baseline="0">
                <a:solidFill>
                  <a:srgbClr val="000082"/>
                </a:solidFill>
              </a:rPr>
              <a:t>。</a:t>
            </a:r>
            <a:endParaRPr kumimoji="1" lang="zh-CN" altLang="en-US" sz="2600" b="0" baseline="0">
              <a:solidFill>
                <a:srgbClr val="000082"/>
              </a:solidFill>
            </a:endParaRPr>
          </a:p>
        </p:txBody>
      </p:sp>
      <p:sp>
        <p:nvSpPr>
          <p:cNvPr id="585732" name="Text Box 4"/>
          <p:cNvSpPr txBox="1">
            <a:spLocks noChangeArrowheads="1"/>
          </p:cNvSpPr>
          <p:nvPr/>
        </p:nvSpPr>
        <p:spPr bwMode="auto">
          <a:xfrm>
            <a:off x="823913" y="3033713"/>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baseline="0">
                <a:solidFill>
                  <a:srgbClr val="000082"/>
                </a:solidFill>
              </a:rPr>
              <a:t>12.  </a:t>
            </a:r>
            <a:r>
              <a:rPr lang="zh-CN" altLang="en-US" sz="2600" baseline="0">
                <a:solidFill>
                  <a:srgbClr val="000082"/>
                </a:solidFill>
                <a:latin typeface="幼圆" pitchFamily="49" charset="-122"/>
                <a:ea typeface="幼圆" pitchFamily="49" charset="-122"/>
              </a:rPr>
              <a:t>按照一定的原则，将一个线性表</a:t>
            </a:r>
            <a:r>
              <a:rPr lang="zh-CN" altLang="en-US" sz="2600" baseline="0">
                <a:solidFill>
                  <a:srgbClr val="FF0000"/>
                </a:solidFill>
                <a:latin typeface="黑体" pitchFamily="2" charset="-122"/>
                <a:ea typeface="黑体" pitchFamily="2" charset="-122"/>
              </a:rPr>
              <a:t>分解</a:t>
            </a:r>
            <a:r>
              <a:rPr lang="zh-CN" altLang="en-US" sz="2600" baseline="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baseline="0">
                <a:solidFill>
                  <a:srgbClr val="000082"/>
                </a:solidFill>
                <a:latin typeface="幼圆" pitchFamily="49" charset="-122"/>
                <a:ea typeface="幼圆" pitchFamily="49" charset="-122"/>
              </a:rPr>
              <a:t>    两个以上的线性表</a:t>
            </a:r>
            <a:r>
              <a:rPr lang="zh-CN" altLang="en-US" sz="2600" baseline="0">
                <a:solidFill>
                  <a:srgbClr val="000082"/>
                </a:solidFill>
              </a:rPr>
              <a:t>。</a:t>
            </a:r>
            <a:endParaRPr lang="zh-CN" altLang="en-US" sz="2600" baseline="0">
              <a:solidFill>
                <a:srgbClr val="000082"/>
              </a:solidFill>
              <a:ea typeface="宋体" charset="-122"/>
            </a:endParaRPr>
          </a:p>
          <a:p>
            <a:pPr algn="just" fontAlgn="base">
              <a:spcBef>
                <a:spcPct val="0"/>
              </a:spcBef>
            </a:pPr>
            <a:r>
              <a:rPr lang="zh-CN" altLang="en-US" sz="2600" baseline="0">
                <a:solidFill>
                  <a:srgbClr val="000082"/>
                </a:solidFill>
                <a:latin typeface="宋体" charset="-122"/>
              </a:rPr>
              <a:t>     </a:t>
            </a:r>
            <a:r>
              <a:rPr lang="zh-CN" altLang="en-US" sz="2600" baseline="0">
                <a:solidFill>
                  <a:srgbClr val="000082"/>
                </a:solidFill>
              </a:rPr>
              <a:t>……</a:t>
            </a:r>
            <a:endParaRPr lang="zh-CN" altLang="en-US" sz="2600" b="0" baseline="0">
              <a:solidFill>
                <a:srgbClr val="000082"/>
              </a:solidFill>
            </a:endParaRPr>
          </a:p>
        </p:txBody>
      </p:sp>
      <p:sp>
        <p:nvSpPr>
          <p:cNvPr id="585733" name="Text Box 5"/>
          <p:cNvSpPr txBox="1">
            <a:spLocks noChangeArrowheads="1"/>
          </p:cNvSpPr>
          <p:nvPr/>
        </p:nvSpPr>
        <p:spPr bwMode="auto">
          <a:xfrm>
            <a:off x="666750" y="11477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9.  </a:t>
            </a:r>
            <a:r>
              <a:rPr lang="zh-CN" altLang="en-US" sz="2600" baseline="0">
                <a:solidFill>
                  <a:srgbClr val="FF0000"/>
                </a:solidFill>
                <a:ea typeface="黑体" pitchFamily="2" charset="-122"/>
              </a:rPr>
              <a:t>销毁</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100</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101</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960614" cy="1200329"/>
          </a:xfrm>
          <a:prstGeom prst="rect">
            <a:avLst/>
          </a:prstGeom>
          <a:noFill/>
          <a:ln w="9525">
            <a:noFill/>
            <a:miter lim="800000"/>
            <a:headEnd/>
            <a:tailEnd/>
          </a:ln>
        </p:spPr>
        <p:txBody>
          <a:bodyPr wrap="square">
            <a:spAutoFit/>
          </a:bodyPr>
          <a:lstStyle/>
          <a:p>
            <a:r>
              <a:rPr lang="zh-CN" altLang="en-US" sz="2400" b="0" dirty="0"/>
              <a:t>若从命令行输入</a:t>
            </a:r>
            <a:r>
              <a:rPr lang="en-US" altLang="zh-CN" sz="2400" b="0" dirty="0"/>
              <a:t>:</a:t>
            </a:r>
          </a:p>
          <a:p>
            <a:r>
              <a:rPr lang="en-US" altLang="zh-CN" sz="2400" dirty="0"/>
              <a:t>	tail -20 test.txt</a:t>
            </a:r>
          </a:p>
          <a:p>
            <a:r>
              <a:rPr lang="zh-CN" altLang="en-US" sz="2400" b="0" dirty="0"/>
              <a:t>以显示文件</a:t>
            </a:r>
            <a:r>
              <a:rPr lang="en-US" altLang="zh-CN" sz="2400" b="0" dirty="0"/>
              <a:t>test.txt</a:t>
            </a:r>
            <a:r>
              <a:rPr lang="zh-CN" altLang="en-US" sz="2400" b="0" dirty="0"/>
              <a:t>的最后</a:t>
            </a:r>
            <a:r>
              <a:rPr lang="en-US" altLang="zh-CN" sz="2400" b="0" dirty="0"/>
              <a:t>20</a:t>
            </a:r>
            <a:r>
              <a:rPr lang="zh-CN" altLang="en-US" sz="2400" b="0" dirty="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5" dur="500"/>
                                        <p:tgtEl>
                                          <p:spTgt spid="1884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0" dur="500"/>
                                        <p:tgtEl>
                                          <p:spTgt spid="1884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102</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103</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104</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105</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1861" name="Rectangle 3"/>
          <p:cNvSpPr>
            <a:spLocks noGrp="1" noChangeArrowheads="1"/>
          </p:cNvSpPr>
          <p:nvPr>
            <p:ph type="body" idx="1"/>
          </p:nvPr>
        </p:nvSpPr>
        <p:spPr>
          <a:solidFill>
            <a:schemeClr val="accent1"/>
          </a:solidFill>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for(</a:t>
            </a:r>
            <a:r>
              <a:rPr lang="en-US" altLang="zh-CN" sz="1400" b="0" dirty="0" err="1">
                <a:ea typeface="宋体" pitchFamily="2" charset="-122"/>
              </a:rPr>
              <a:t>i</a:t>
            </a:r>
            <a:r>
              <a:rPr lang="en-US" altLang="zh-CN" sz="1400" b="0" dirty="0">
                <a:ea typeface="宋体" pitchFamily="2" charset="-122"/>
              </a:rPr>
              <a:t>=0; </a:t>
            </a:r>
            <a:r>
              <a:rPr lang="en-US" altLang="zh-CN" sz="1400" b="0" dirty="0" err="1">
                <a:ea typeface="宋体" pitchFamily="2" charset="-122"/>
              </a:rPr>
              <a:t>i</a:t>
            </a:r>
            <a:r>
              <a:rPr lang="en-US" altLang="zh-CN" sz="1400" b="0" dirty="0">
                <a:ea typeface="宋体" pitchFamily="2" charset="-122"/>
              </a:rPr>
              <a:t>&lt;n; </a:t>
            </a:r>
            <a:r>
              <a:rPr lang="en-US" altLang="zh-CN" sz="1400" b="0" dirty="0" err="1">
                <a:ea typeface="宋体" pitchFamily="2" charset="-122"/>
              </a:rPr>
              <a:t>i</a:t>
            </a: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a:t>
            </a:r>
            <a:r>
              <a:rPr lang="en-US" altLang="zh-CN" sz="1400" b="0" dirty="0" err="1">
                <a:ea typeface="宋体" pitchFamily="2" charset="-122"/>
              </a:rPr>
              <a:t>s",ptr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723900" y="404813"/>
            <a:ext cx="7086600" cy="1387475"/>
            <a:chOff x="480" y="360"/>
            <a:chExt cx="4464" cy="874"/>
          </a:xfrm>
        </p:grpSpPr>
        <p:grpSp>
          <p:nvGrpSpPr>
            <p:cNvPr id="3" name="Group 27"/>
            <p:cNvGrpSpPr>
              <a:grpSpLocks/>
            </p:cNvGrpSpPr>
            <p:nvPr/>
          </p:nvGrpSpPr>
          <p:grpSpPr bwMode="auto">
            <a:xfrm>
              <a:off x="1318" y="624"/>
              <a:ext cx="3626" cy="610"/>
              <a:chOff x="780" y="871"/>
              <a:chExt cx="3626" cy="610"/>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723900" y="3500438"/>
            <a:ext cx="7239000" cy="1284287"/>
            <a:chOff x="480" y="2263"/>
            <a:chExt cx="4560" cy="809"/>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723900" y="1844675"/>
            <a:ext cx="7086600" cy="1295400"/>
            <a:chOff x="480" y="1344"/>
            <a:chExt cx="4464" cy="816"/>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723900" y="4797425"/>
            <a:ext cx="7239000" cy="1322388"/>
            <a:chOff x="480" y="3103"/>
            <a:chExt cx="4560" cy="833"/>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4643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baseline="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609600" y="620713"/>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baseline="0">
                  <a:solidFill>
                    <a:srgbClr val="FF3300"/>
                  </a:solidFill>
                </a:rPr>
                <a:t>2.5</a:t>
              </a:r>
              <a:r>
                <a:rPr kumimoji="1" lang="zh-CN" altLang="en-US" sz="3800" baseline="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258888" y="2370138"/>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2514600" y="3194050"/>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1.  </a:t>
            </a:r>
            <a:r>
              <a:rPr lang="zh-CN" altLang="en-US" sz="3000" baseline="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2497138" y="3705225"/>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2.  </a:t>
            </a:r>
            <a:r>
              <a:rPr lang="zh-CN" altLang="en-US" sz="3000" baseline="0" dirty="0">
                <a:solidFill>
                  <a:schemeClr val="bg1"/>
                </a:solidFill>
                <a:latin typeface="幼圆" pitchFamily="49" charset="-122"/>
                <a:ea typeface="幼圆" pitchFamily="49" charset="-122"/>
              </a:rPr>
              <a:t>双向链表的插入与删除</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1000" y="333375"/>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688975" y="4221163"/>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baseline="0">
                <a:solidFill>
                  <a:srgbClr val="000096"/>
                </a:solidFill>
                <a:latin typeface="幼圆" pitchFamily="49" charset="-122"/>
                <a:ea typeface="幼圆" pitchFamily="49" charset="-122"/>
              </a:rPr>
              <a:t>其中，</a:t>
            </a:r>
            <a:r>
              <a:rPr lang="en-US" altLang="zh-CN" sz="2600" baseline="0">
                <a:solidFill>
                  <a:srgbClr val="000096"/>
                </a:solidFill>
                <a:ea typeface="幼圆" pitchFamily="49" charset="-122"/>
              </a:rPr>
              <a:t>data</a:t>
            </a:r>
            <a:r>
              <a:rPr lang="en-US" altLang="zh-CN" sz="2600" b="0" baseline="0">
                <a:solidFill>
                  <a:srgbClr val="000096"/>
                </a:solidFill>
                <a:ea typeface="幼圆" pitchFamily="49" charset="-122"/>
              </a:rPr>
              <a:t> </a:t>
            </a:r>
            <a:r>
              <a:rPr lang="zh-CN" altLang="en-US" sz="2600" baseline="0">
                <a:solidFill>
                  <a:srgbClr val="000096"/>
                </a:solidFill>
                <a:latin typeface="幼圆" pitchFamily="49" charset="-122"/>
                <a:ea typeface="幼圆" pitchFamily="49" charset="-122"/>
              </a:rPr>
              <a:t>为数据域</a:t>
            </a:r>
          </a:p>
          <a:p>
            <a:pPr>
              <a:lnSpc>
                <a:spcPct val="95000"/>
              </a:lnSpc>
              <a:spcBef>
                <a:spcPct val="0"/>
              </a:spcBef>
            </a:pPr>
            <a:r>
              <a:rPr lang="zh-CN" altLang="en-US" sz="2600" baseline="0">
                <a:solidFill>
                  <a:srgbClr val="000096"/>
                </a:solidFill>
                <a:latin typeface="幼圆" pitchFamily="49" charset="-122"/>
                <a:ea typeface="幼圆" pitchFamily="49" charset="-122"/>
              </a:rPr>
              <a:t>      </a:t>
            </a:r>
            <a:r>
              <a:rPr lang="en-US" altLang="zh-CN" sz="2600" baseline="0">
                <a:solidFill>
                  <a:srgbClr val="000096"/>
                </a:solidFill>
                <a:ea typeface="幼圆" pitchFamily="49" charset="-122"/>
              </a:rPr>
              <a:t>rlink, llink</a:t>
            </a:r>
            <a:r>
              <a:rPr lang="en-US" altLang="zh-CN" sz="260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baseline="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2749550" y="3332163"/>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llink</a:t>
                </a:r>
                <a:endParaRPr lang="en-US" altLang="zh-CN" sz="3600" baseline="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data</a:t>
                </a:r>
                <a:endParaRPr lang="en-US" altLang="zh-CN" sz="3600" baseline="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rlink</a:t>
                </a:r>
                <a:endParaRPr lang="en-US" altLang="zh-CN" sz="3600" baseline="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2547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8445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685800" y="1196975"/>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所谓        是指链表的每一个结点中除了数据域以外设置两个指针域，其中之一指向结点的直接后继结点，另外一个指向结点的直接前驱结点。</a:t>
              </a:r>
            </a:p>
            <a:p>
              <a:pPr fontAlgn="base">
                <a:spcBef>
                  <a:spcPct val="0"/>
                </a:spcBef>
              </a:pPr>
              <a:r>
                <a:rPr lang="zh-CN" altLang="en-US" sz="2600" baseline="0">
                  <a:solidFill>
                    <a:srgbClr val="000096"/>
                  </a:solidFill>
                  <a:latin typeface="幼圆" pitchFamily="49" charset="-122"/>
                  <a:ea typeface="幼圆" pitchFamily="49" charset="-122"/>
                </a:rPr>
                <a:t>    链结点的实际构造可以形象地描述如下：</a:t>
              </a:r>
              <a:endParaRPr lang="zh-CN" altLang="en-US" sz="2600" b="0" baseline="0">
                <a:solidFill>
                  <a:srgbClr val="000096"/>
                </a:solidFill>
                <a:latin typeface="幼圆" pitchFamily="49" charset="-122"/>
                <a:ea typeface="幼圆" pitchFamily="49" charset="-122"/>
              </a:endParaRP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baseline="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971550" y="5035550"/>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57250" y="908050"/>
            <a:ext cx="6991350" cy="1590675"/>
            <a:chOff x="540" y="572"/>
            <a:chExt cx="4404"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40" y="5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a:solidFill>
                    <a:srgbClr val="000066"/>
                  </a:solidFill>
                  <a:ea typeface="幼圆" pitchFamily="49" charset="-122"/>
                </a:rPr>
                <a:t>双向链表</a:t>
              </a:r>
            </a:p>
          </p:txBody>
        </p:sp>
      </p:grpSp>
      <p:grpSp>
        <p:nvGrpSpPr>
          <p:cNvPr id="7" name="Group 33"/>
          <p:cNvGrpSpPr>
            <a:grpSpLocks/>
          </p:cNvGrpSpPr>
          <p:nvPr/>
        </p:nvGrpSpPr>
        <p:grpSpPr bwMode="auto">
          <a:xfrm>
            <a:off x="957263" y="2684463"/>
            <a:ext cx="7143750" cy="1819275"/>
            <a:chOff x="603" y="1691"/>
            <a:chExt cx="4500"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32" name="Rectangle 59"/>
            <p:cNvSpPr>
              <a:spLocks noChangeArrowheads="1"/>
            </p:cNvSpPr>
            <p:nvPr/>
          </p:nvSpPr>
          <p:spPr bwMode="auto">
            <a:xfrm>
              <a:off x="603" y="1691"/>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228600" y="228600"/>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baseline="0">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b="0" dirty="0" err="1"/>
              <a:t>initList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创建一个空表</a:t>
            </a:r>
            <a:endParaRPr lang="en-US" altLang="zh-CN" sz="2000" b="0" dirty="0"/>
          </a:p>
          <a:p>
            <a:r>
              <a:rPr lang="en-US" altLang="zh-CN" sz="2000" b="0" dirty="0" err="1"/>
              <a:t>destroyList</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输出一个表</a:t>
            </a:r>
            <a:endParaRPr lang="en-US" altLang="zh-CN" sz="2000" b="0" dirty="0"/>
          </a:p>
          <a:p>
            <a:r>
              <a:rPr lang="en-US" altLang="zh-CN" sz="2000" b="0" dirty="0" err="1"/>
              <a:t>getNode</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获取表中指定位置元素</a:t>
            </a:r>
            <a:endParaRPr lang="en-US" altLang="zh-CN" sz="2000" b="0" dirty="0"/>
          </a:p>
          <a:p>
            <a:r>
              <a:rPr lang="en-US" altLang="zh-CN" sz="2000" b="0" dirty="0" err="1"/>
              <a:t>searchNode</a:t>
            </a:r>
            <a:r>
              <a:rPr lang="en-US" altLang="zh-CN" sz="2000" b="0" dirty="0"/>
              <a:t>(</a:t>
            </a:r>
            <a:r>
              <a:rPr lang="en-US" altLang="zh-CN" sz="2000" b="0" dirty="0" err="1"/>
              <a:t>nodeType</a:t>
            </a:r>
            <a:r>
              <a:rPr lang="en-US" altLang="zh-CN" sz="2000" b="0" dirty="0"/>
              <a:t> *list, Type node); 	//</a:t>
            </a:r>
            <a:r>
              <a:rPr lang="zh-CN" altLang="en-US" sz="2000" b="0" dirty="0"/>
              <a:t>在表中查找某一元素</a:t>
            </a:r>
            <a:endParaRPr lang="en-US" altLang="zh-CN" sz="2000" b="0" dirty="0"/>
          </a:p>
          <a:p>
            <a:r>
              <a:rPr lang="en-US" altLang="zh-CN" sz="2000" b="0" dirty="0" err="1"/>
              <a:t>insertNode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en-US" altLang="zh-CN" sz="2000" b="0" dirty="0" err="1"/>
              <a:t>nodeType</a:t>
            </a:r>
            <a:r>
              <a:rPr lang="en-US" altLang="zh-CN" sz="2000" b="0" dirty="0"/>
              <a:t> node); //</a:t>
            </a:r>
            <a:r>
              <a:rPr lang="zh-CN" altLang="en-US" sz="2000" b="0" dirty="0"/>
              <a:t>在表中指定位置插入一个结点</a:t>
            </a:r>
            <a:endParaRPr lang="en-US" altLang="zh-CN" sz="2000" b="0" dirty="0"/>
          </a:p>
          <a:p>
            <a:r>
              <a:rPr lang="en-US" altLang="zh-CN" sz="2000" b="0" dirty="0" err="1"/>
              <a:t>deleteNode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在表中指定位置删除一个结点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258888" y="1700212"/>
            <a:ext cx="6477000" cy="3340409"/>
            <a:chOff x="793" y="1253"/>
            <a:chExt cx="4080" cy="1769"/>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a:solidFill>
                    <a:srgbClr val="003399"/>
                  </a:solidFill>
                </a:rPr>
                <a:t>struct</a:t>
              </a:r>
              <a:r>
                <a:rPr lang="en-US" altLang="zh-CN" sz="2400" dirty="0">
                  <a:solidFill>
                    <a:srgbClr val="003399"/>
                  </a:solidFill>
                </a:rPr>
                <a:t>  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a:solidFill>
                    <a:srgbClr val="003399"/>
                  </a:solidFill>
                </a:rPr>
                <a:t>} ;</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DNodeptr</a:t>
              </a:r>
              <a:r>
                <a:rPr lang="en-US" altLang="zh-CN" sz="2400" dirty="0">
                  <a:solidFill>
                    <a:srgbClr val="003399"/>
                  </a:solidFill>
                </a:rPr>
                <a:t>;</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a:t>
              </a:r>
              <a:r>
                <a:rPr lang="en-US" altLang="zh-CN" sz="24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448457">
              <a:off x="916" y="1253"/>
              <a:ext cx="1396" cy="442"/>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914400" y="1081088"/>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276350" y="1162050"/>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baseline="0" dirty="0">
                <a:solidFill>
                  <a:srgbClr val="003399"/>
                </a:solidFill>
                <a:latin typeface="幼圆" pitchFamily="49" charset="-122"/>
                <a:ea typeface="幼圆" pitchFamily="49" charset="-122"/>
              </a:rPr>
              <a:t>     在非空双向循环链表中某个数据域的内容为</a:t>
            </a:r>
            <a:r>
              <a:rPr lang="en-US" altLang="zh-CN" sz="3200" baseline="0" dirty="0">
                <a:solidFill>
                  <a:srgbClr val="003399"/>
                </a:solidFill>
                <a:ea typeface="幼圆" pitchFamily="49" charset="-122"/>
              </a:rPr>
              <a:t>x</a:t>
            </a:r>
            <a:r>
              <a:rPr lang="zh-CN" altLang="en-US" sz="2800" baseline="0" dirty="0">
                <a:solidFill>
                  <a:srgbClr val="003399"/>
                </a:solidFill>
                <a:latin typeface="幼圆" pitchFamily="49" charset="-122"/>
                <a:ea typeface="幼圆" pitchFamily="49" charset="-122"/>
              </a:rPr>
              <a:t>的链结点右边插入一个数据信息为</a:t>
            </a:r>
            <a:r>
              <a:rPr lang="en-US" altLang="zh-CN" sz="2800" baseline="0" dirty="0">
                <a:solidFill>
                  <a:srgbClr val="003399"/>
                </a:solidFill>
                <a:ea typeface="幼圆" pitchFamily="49" charset="-122"/>
              </a:rPr>
              <a:t>item</a:t>
            </a:r>
            <a:r>
              <a:rPr lang="zh-CN" altLang="en-US" sz="2800" baseline="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857250" y="2924175"/>
            <a:ext cx="7143750" cy="1312863"/>
            <a:chOff x="517" y="2016"/>
            <a:chExt cx="4500"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457200" y="4437063"/>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139825" y="5014913"/>
            <a:ext cx="44196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1.</a:t>
            </a:r>
            <a:r>
              <a:rPr lang="zh-CN" altLang="en-US" sz="2600" baseline="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139825" y="5413375"/>
            <a:ext cx="54102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2.</a:t>
            </a:r>
            <a:r>
              <a:rPr lang="zh-CN" altLang="en-US" sz="2600" baseline="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139825" y="5802313"/>
            <a:ext cx="6096000" cy="488950"/>
          </a:xfrm>
          <a:prstGeom prst="rect">
            <a:avLst/>
          </a:prstGeom>
          <a:noFill/>
          <a:ln w="9525">
            <a:noFill/>
            <a:miter lim="800000"/>
            <a:headEnd/>
            <a:tailEnd/>
          </a:ln>
        </p:spPr>
        <p:txBody>
          <a:bodyPr>
            <a:spAutoFit/>
          </a:bodyPr>
          <a:lstStyle/>
          <a:p>
            <a:pPr fontAlgn="base">
              <a:spcBef>
                <a:spcPct val="0"/>
              </a:spcBef>
            </a:pPr>
            <a:r>
              <a:rPr lang="zh-CN" altLang="en-US" sz="2600" baseline="0">
                <a:solidFill>
                  <a:srgbClr val="00008A"/>
                </a:solidFill>
                <a:ea typeface="幼圆" pitchFamily="49" charset="-122"/>
              </a:rPr>
              <a:t>3.</a:t>
            </a:r>
            <a:r>
              <a:rPr lang="zh-CN" altLang="en-US" sz="2600" baseline="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381000" y="228600"/>
            <a:ext cx="4983163" cy="1131888"/>
            <a:chOff x="317" y="288"/>
            <a:chExt cx="2626" cy="713"/>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679"/>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2.5.2 </a:t>
              </a:r>
              <a:r>
                <a:rPr kumimoji="1" lang="zh-CN" altLang="en-US" sz="3200" baseline="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7813" y="287338"/>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3904928" y="3092053"/>
            <a:ext cx="990600" cy="685800"/>
            <a:chOff x="2400" y="2448"/>
            <a:chExt cx="624" cy="43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00" y="2640"/>
              <a:ext cx="201" cy="24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4116066" y="3079353"/>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323528" y="1685528"/>
            <a:ext cx="6719888" cy="1054100"/>
            <a:chOff x="144" y="1488"/>
            <a:chExt cx="4233"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882" y="1738"/>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0" y="148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69" y="1717"/>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3711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3811266" y="2330053"/>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3665216" y="2142728"/>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1533203" y="3344466"/>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b="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llink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q</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5798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b="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en-US" altLang="zh-CN" sz="2400" baseline="0">
                  <a:solidFill>
                    <a:srgbClr val="003399"/>
                  </a:solidFill>
                  <a:ea typeface="幼圆" pitchFamily="49" charset="-122"/>
                </a:rPr>
                <a:t>q</a:t>
              </a:r>
              <a:r>
                <a:rPr lang="en-US" altLang="zh-CN" sz="2400" baseline="0">
                  <a:solidFill>
                    <a:srgbClr val="003399"/>
                  </a:solidFill>
                  <a:latin typeface="宋体" charset="-122"/>
                  <a:ea typeface="宋体" charset="-122"/>
                </a:rPr>
                <a:t>-</a:t>
              </a:r>
              <a:r>
                <a:rPr lang="en-US" altLang="zh-CN" sz="2400" baseline="0">
                  <a:solidFill>
                    <a:srgbClr val="003399"/>
                  </a:solidFill>
                  <a:ea typeface="幼圆" pitchFamily="49" charset="-122"/>
                </a:rPr>
                <a:t>&gt;</a:t>
              </a:r>
              <a:r>
                <a:rPr lang="zh-CN" altLang="zh-CN" sz="2400" baseline="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4757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6372200" y="2708920"/>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b="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r</a:t>
              </a:r>
              <a:r>
                <a:rPr lang="zh-CN" altLang="zh-CN" sz="2400" baseline="0">
                  <a:solidFill>
                    <a:srgbClr val="003399"/>
                  </a:solidFill>
                  <a:ea typeface="幼圆" pitchFamily="49" charset="-122"/>
                </a:rPr>
                <a:t>link</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l</a:t>
              </a:r>
              <a:r>
                <a:rPr lang="zh-CN" altLang="zh-CN" sz="2400" baseline="0">
                  <a:solidFill>
                    <a:srgbClr val="003399"/>
                  </a:solidFill>
                  <a:ea typeface="幼圆" pitchFamily="49" charset="-122"/>
                </a:rPr>
                <a:t>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611560" y="2780928"/>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b="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baseline="0" dirty="0">
                  <a:solidFill>
                    <a:srgbClr val="003399"/>
                  </a:solidFill>
                  <a:ea typeface="幼圆" pitchFamily="49" charset="-122"/>
                </a:rPr>
                <a:t>q</a:t>
              </a:r>
              <a:r>
                <a:rPr lang="zh-CN" altLang="en-US" sz="2400" baseline="0" dirty="0">
                  <a:solidFill>
                    <a:srgbClr val="003399"/>
                  </a:solidFill>
                  <a:latin typeface="宋体" charset="-122"/>
                  <a:ea typeface="宋体" charset="-122"/>
                </a:rPr>
                <a:t>-</a:t>
              </a:r>
              <a:r>
                <a:rPr lang="zh-CN" altLang="en-US" sz="2400" baseline="0" dirty="0">
                  <a:solidFill>
                    <a:srgbClr val="003399"/>
                  </a:solidFill>
                  <a:ea typeface="幼圆" pitchFamily="49" charset="-122"/>
                </a:rPr>
                <a:t>&gt;</a:t>
              </a:r>
              <a:r>
                <a:rPr lang="zh-CN" altLang="zh-CN" sz="2400" baseline="0" dirty="0">
                  <a:solidFill>
                    <a:srgbClr val="003399"/>
                  </a:solidFill>
                  <a:ea typeface="幼圆" pitchFamily="49" charset="-122"/>
                </a:rPr>
                <a:t>rlink</a:t>
              </a:r>
              <a:r>
                <a:rPr lang="zh-CN" altLang="en-US" sz="2400" baseline="0" dirty="0">
                  <a:solidFill>
                    <a:srgbClr val="003399"/>
                  </a:solidFill>
                  <a:ea typeface="幼圆" pitchFamily="49" charset="-122"/>
                </a:rPr>
                <a:t>=</a:t>
              </a:r>
              <a:r>
                <a:rPr lang="zh-CN" altLang="zh-CN" sz="2400" baseline="0" dirty="0">
                  <a:solidFill>
                    <a:srgbClr val="003399"/>
                  </a:solidFill>
                  <a:ea typeface="幼圆" pitchFamily="49" charset="-122"/>
                  <a:sym typeface="Symbol" pitchFamily="18" charset="2"/>
                </a:rPr>
                <a:t>p</a:t>
              </a:r>
              <a:r>
                <a:rPr lang="zh-CN" altLang="en-US" sz="2400" baseline="0" dirty="0">
                  <a:solidFill>
                    <a:srgbClr val="003399"/>
                  </a:solidFill>
                  <a:ea typeface="幼圆" pitchFamily="49" charset="-122"/>
                  <a:sym typeface="Symbol" pitchFamily="18" charset="2"/>
                </a:rPr>
                <a:t>;</a:t>
              </a:r>
              <a:endParaRPr lang="en-US" altLang="zh-CN" sz="2400" baseline="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323528" y="4149080"/>
            <a:ext cx="8458200" cy="1312863"/>
            <a:chOff x="192" y="3120"/>
            <a:chExt cx="5328" cy="827"/>
          </a:xfrm>
        </p:grpSpPr>
        <p:sp>
          <p:nvSpPr>
            <p:cNvPr id="53263" name="Rectangle 87"/>
            <p:cNvSpPr>
              <a:spLocks noChangeArrowheads="1"/>
            </p:cNvSpPr>
            <p:nvPr/>
          </p:nvSpPr>
          <p:spPr bwMode="auto">
            <a:xfrm>
              <a:off x="2266" y="3399"/>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51" y="320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34" y="337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35"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32" y="3213"/>
              <a:ext cx="205" cy="250"/>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76" y="3120"/>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57192"/>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：在头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结点前插入一个结点时，步骤如下：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b="1" dirty="0">
                  <a:solidFill>
                    <a:srgbClr val="000080"/>
                  </a:solidFill>
                  <a:latin typeface="幼圆" pitchFamily="49" charset="-122"/>
                  <a:ea typeface="幼圆" pitchFamily="49" charset="-122"/>
                </a:rPr>
                <a:t>p-&gt;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 list; </a:t>
              </a:r>
              <a:r>
                <a:rPr lang="en-US" altLang="zh-CN" sz="2000" dirty="0">
                  <a:solidFill>
                    <a:srgbClr val="000080"/>
                  </a:solidFill>
                  <a:latin typeface="幼圆" pitchFamily="49" charset="-122"/>
                  <a:ea typeface="幼圆" pitchFamily="49" charset="-122"/>
                </a:rPr>
                <a:t>p-&gt;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dirty="0">
                  <a:solidFill>
                    <a:srgbClr val="000080"/>
                  </a:solidFill>
                  <a:latin typeface="幼圆" pitchFamily="49" charset="-122"/>
                  <a:ea typeface="幼圆" pitchFamily="49" charset="-122"/>
                </a:rPr>
                <a:t>l</a:t>
              </a:r>
              <a:r>
                <a:rPr lang="en-US" altLang="zh-CN" sz="2000" baseline="0" dirty="0">
                  <a:solidFill>
                    <a:srgbClr val="000080"/>
                  </a:solidFill>
                  <a:latin typeface="幼圆" pitchFamily="49" charset="-122"/>
                  <a:ea typeface="幼圆" pitchFamily="49" charset="-122"/>
                </a:rPr>
                <a:t>ist-&gt;</a:t>
              </a:r>
              <a:r>
                <a:rPr lang="en-US" altLang="zh-CN" sz="2000" baseline="0" dirty="0" err="1">
                  <a:solidFill>
                    <a:srgbClr val="000080"/>
                  </a:solidFill>
                  <a:latin typeface="幼圆" pitchFamily="49" charset="-122"/>
                  <a:ea typeface="幼圆" pitchFamily="49" charset="-122"/>
                </a:rPr>
                <a:t>llink</a:t>
              </a:r>
              <a:r>
                <a:rPr lang="en-US" altLang="zh-CN" sz="2000" baseline="0" dirty="0">
                  <a:solidFill>
                    <a:srgbClr val="000080"/>
                  </a:solidFill>
                  <a:latin typeface="幼圆" pitchFamily="49" charset="-122"/>
                  <a:ea typeface="幼圆" pitchFamily="49" charset="-122"/>
                </a:rPr>
                <a:t>-&gt;</a:t>
              </a:r>
              <a:r>
                <a:rPr lang="en-US" altLang="zh-CN" sz="2000" baseline="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p;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p;</a:t>
              </a:r>
            </a:p>
            <a:p>
              <a:pPr lvl="2" algn="just" fontAlgn="base">
                <a:spcBef>
                  <a:spcPct val="0"/>
                </a:spcBef>
              </a:pPr>
              <a:r>
                <a:rPr lang="en-US" altLang="zh-CN" sz="2000" b="1" dirty="0">
                  <a:solidFill>
                    <a:srgbClr val="000080"/>
                  </a:solidFill>
                  <a:latin typeface="幼圆" pitchFamily="49" charset="-122"/>
                  <a:ea typeface="幼圆" pitchFamily="49" charset="-122"/>
                </a:rPr>
                <a:t>list = p; </a:t>
              </a:r>
              <a:endParaRPr lang="zh-CN" altLang="en-US" sz="2000" b="1" baseline="0"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381000" y="2060848"/>
            <a:ext cx="8763000" cy="1366528"/>
          </a:xfrm>
          <a:prstGeom prst="rect">
            <a:avLst/>
          </a:prstGeom>
          <a:noFill/>
          <a:ln w="9525">
            <a:noFill/>
            <a:miter lim="800000"/>
            <a:headEnd/>
            <a:tailEnd/>
          </a:ln>
        </p:spPr>
        <p:txBody>
          <a:bodyPr>
            <a:spAutoFit/>
          </a:bodyPr>
          <a:lstStyle/>
          <a:p>
            <a:pPr algn="just" fontAlgn="base">
              <a:lnSpc>
                <a:spcPct val="90000"/>
              </a:lnSpc>
              <a:spcBef>
                <a:spcPct val="0"/>
              </a:spcBef>
            </a:pPr>
            <a:r>
              <a:rPr lang="zh-CN" altLang="zh-CN" sz="2300" baseline="0" dirty="0">
                <a:solidFill>
                  <a:srgbClr val="002F8C"/>
                </a:solidFill>
              </a:rPr>
              <a:t>    </a:t>
            </a:r>
            <a:r>
              <a:rPr lang="zh-CN" altLang="en-US" sz="2300" baseline="0" dirty="0">
                <a:solidFill>
                  <a:srgbClr val="002F8C"/>
                </a:solidFill>
              </a:rPr>
              <a:t>  </a:t>
            </a:r>
            <a:r>
              <a:rPr lang="en-US" altLang="zh-CN" sz="2300" baseline="0" dirty="0">
                <a:solidFill>
                  <a:srgbClr val="002F8C"/>
                </a:solidFill>
              </a:rPr>
              <a:t>                            </a:t>
            </a:r>
            <a:endParaRPr lang="zh-CN" altLang="en-US" sz="2300" baseline="0" dirty="0">
              <a:solidFill>
                <a:srgbClr val="002F8C"/>
              </a:solidFill>
            </a:endParaRPr>
          </a:p>
          <a:p>
            <a:pPr algn="just" fontAlgn="base">
              <a:lnSpc>
                <a:spcPct val="90000"/>
              </a:lnSpc>
              <a:spcBef>
                <a:spcPct val="0"/>
              </a:spcBef>
            </a:pPr>
            <a:r>
              <a:rPr lang="zh-CN" altLang="en-US" sz="2300" baseline="0" dirty="0">
                <a:solidFill>
                  <a:srgbClr val="002F8C"/>
                </a:solidFill>
              </a:rPr>
              <a:t>     </a:t>
            </a:r>
            <a:r>
              <a:rPr lang="zh-CN" altLang="en-US" sz="2300" dirty="0">
                <a:solidFill>
                  <a:srgbClr val="002F8C"/>
                </a:solidFill>
              </a:rPr>
              <a:t> </a:t>
            </a:r>
            <a:r>
              <a:rPr lang="en-US" altLang="zh-CN" sz="2300" dirty="0">
                <a:solidFill>
                  <a:srgbClr val="002F8C"/>
                </a:solidFill>
              </a:rPr>
              <a:t>for</a:t>
            </a:r>
            <a:r>
              <a:rPr lang="en-US" altLang="zh-CN" sz="2300" baseline="0" dirty="0">
                <a:solidFill>
                  <a:srgbClr val="002F8C"/>
                </a:solidFill>
              </a:rPr>
              <a:t>(q</a:t>
            </a:r>
            <a:r>
              <a:rPr lang="en-US" altLang="zh-CN" sz="2300" baseline="0">
                <a:solidFill>
                  <a:srgbClr val="002F8C"/>
                </a:solidFill>
              </a:rPr>
              <a:t>=list-&gt;rlink; q!=list  </a:t>
            </a:r>
            <a:r>
              <a:rPr lang="en-US" altLang="zh-CN" sz="2100" baseline="0">
                <a:solidFill>
                  <a:srgbClr val="002F8C"/>
                </a:solidFill>
              </a:rPr>
              <a:t>&amp;&amp;</a:t>
            </a:r>
            <a:r>
              <a:rPr lang="en-US" altLang="zh-CN" sz="2300" baseline="0">
                <a:solidFill>
                  <a:srgbClr val="002F8C"/>
                </a:solidFill>
              </a:rPr>
              <a:t> q</a:t>
            </a:r>
            <a:r>
              <a:rPr lang="en-US" altLang="zh-CN" sz="2300" baseline="0">
                <a:solidFill>
                  <a:srgbClr val="002F8C"/>
                </a:solidFill>
                <a:latin typeface="宋体" charset="-122"/>
                <a:ea typeface="宋体" charset="-122"/>
              </a:rPr>
              <a:t>-</a:t>
            </a:r>
            <a:r>
              <a:rPr lang="en-US" altLang="zh-CN" sz="2300" baseline="0" dirty="0">
                <a:solidFill>
                  <a:srgbClr val="002F8C"/>
                </a:solidFill>
              </a:rPr>
              <a:t>&gt;data!=x; q=q-&gt;</a:t>
            </a:r>
            <a:r>
              <a:rPr lang="en-US" altLang="zh-CN" sz="2300" baseline="0" dirty="0" err="1">
                <a:solidFill>
                  <a:srgbClr val="002F8C"/>
                </a:solidFill>
              </a:rPr>
              <a:t>rlink</a:t>
            </a:r>
            <a:r>
              <a:rPr lang="en-US" altLang="zh-CN" sz="2300" baseline="0">
                <a:solidFill>
                  <a:srgbClr val="002F8C"/>
                </a:solidFill>
              </a:rPr>
              <a:t>) ;   /* </a:t>
            </a:r>
            <a:r>
              <a:rPr lang="zh-CN" altLang="en-US" sz="2000" baseline="0">
                <a:solidFill>
                  <a:srgbClr val="002F8C"/>
                </a:solidFill>
                <a:ea typeface="幼圆" pitchFamily="49" charset="-122"/>
              </a:rPr>
              <a:t>寻找链</a:t>
            </a:r>
            <a:r>
              <a:rPr lang="zh-CN" altLang="en-US" sz="2000" baseline="0" dirty="0">
                <a:solidFill>
                  <a:srgbClr val="002F8C"/>
                </a:solidFill>
                <a:ea typeface="幼圆" pitchFamily="49" charset="-122"/>
              </a:rPr>
              <a:t>结点</a:t>
            </a:r>
            <a:r>
              <a:rPr lang="zh-CN" altLang="en-US" sz="2300" baseline="0" dirty="0">
                <a:solidFill>
                  <a:srgbClr val="002F8C"/>
                </a:solidFill>
              </a:rPr>
              <a:t>  */</a:t>
            </a:r>
            <a:endParaRPr lang="en-US" altLang="zh-CN" sz="2300" baseline="0" dirty="0">
              <a:solidFill>
                <a:srgbClr val="002F8C"/>
              </a:solidFill>
            </a:endParaRPr>
          </a:p>
          <a:p>
            <a:pPr algn="just" fontAlgn="base">
              <a:lnSpc>
                <a:spcPct val="90000"/>
              </a:lnSpc>
              <a:spcBef>
                <a:spcPct val="0"/>
              </a:spcBef>
            </a:pPr>
            <a:r>
              <a:rPr lang="en-US" altLang="zh-CN" sz="2300" baseline="0">
                <a:solidFill>
                  <a:srgbClr val="002F8C"/>
                </a:solidFill>
              </a:rPr>
              <a:t>      if</a:t>
            </a:r>
            <a:r>
              <a:rPr lang="en-US" altLang="zh-CN" sz="2300" baseline="0" dirty="0">
                <a:solidFill>
                  <a:srgbClr val="002F8C"/>
                </a:solidFill>
              </a:rPr>
              <a:t>(q</a:t>
            </a:r>
            <a:r>
              <a:rPr lang="en-US" altLang="zh-CN" sz="2300" baseline="0">
                <a:solidFill>
                  <a:srgbClr val="002F8C"/>
                </a:solidFill>
              </a:rPr>
              <a:t>==list)</a:t>
            </a:r>
            <a:endParaRPr lang="en-US" altLang="zh-CN" sz="2300" baseline="0" dirty="0">
              <a:solidFill>
                <a:srgbClr val="002F8C"/>
              </a:solidFill>
            </a:endParaRPr>
          </a:p>
          <a:p>
            <a:pPr algn="just" fontAlgn="base">
              <a:lnSpc>
                <a:spcPct val="90000"/>
              </a:lnSpc>
              <a:spcBef>
                <a:spcPct val="0"/>
              </a:spcBef>
            </a:pPr>
            <a:r>
              <a:rPr lang="en-US" altLang="zh-CN" sz="2300" baseline="0" dirty="0">
                <a:solidFill>
                  <a:srgbClr val="002F8C"/>
                </a:solidFill>
              </a:rPr>
              <a:t>            return </a:t>
            </a:r>
            <a:r>
              <a:rPr lang="en-US" altLang="zh-CN" sz="2300" baseline="0" dirty="0">
                <a:solidFill>
                  <a:srgbClr val="002F8C"/>
                </a:solidFill>
                <a:latin typeface="宋体" charset="-122"/>
                <a:ea typeface="宋体" charset="-122"/>
              </a:rPr>
              <a:t>-</a:t>
            </a:r>
            <a:r>
              <a:rPr lang="en-US" altLang="zh-CN" sz="2300" baseline="0" dirty="0">
                <a:solidFill>
                  <a:srgbClr val="002F8C"/>
                </a:solidFill>
              </a:rPr>
              <a:t>1;                                    /* </a:t>
            </a:r>
            <a:r>
              <a:rPr lang="zh-CN" altLang="en-US" sz="2000" baseline="0" dirty="0">
                <a:solidFill>
                  <a:srgbClr val="002F8C"/>
                </a:solidFill>
                <a:ea typeface="幼圆" pitchFamily="49" charset="-122"/>
              </a:rPr>
              <a:t>没有找到满足条件的结点</a:t>
            </a:r>
            <a:r>
              <a:rPr lang="zh-CN" altLang="en-US" sz="2300" baseline="0" dirty="0">
                <a:solidFill>
                  <a:srgbClr val="002F8C"/>
                </a:solidFill>
              </a:rPr>
              <a:t> */</a:t>
            </a:r>
          </a:p>
        </p:txBody>
      </p:sp>
      <p:sp>
        <p:nvSpPr>
          <p:cNvPr id="610310" name="Rectangle 6"/>
          <p:cNvSpPr>
            <a:spLocks noChangeArrowheads="1"/>
          </p:cNvSpPr>
          <p:nvPr/>
        </p:nvSpPr>
        <p:spPr bwMode="auto">
          <a:xfrm>
            <a:off x="263525" y="1241424"/>
            <a:ext cx="8153400" cy="5165725"/>
          </a:xfrm>
          <a:prstGeom prst="rect">
            <a:avLst/>
          </a:prstGeom>
          <a:noFill/>
          <a:ln w="9525">
            <a:noFill/>
            <a:miter lim="800000"/>
            <a:headEnd/>
            <a:tailEnd/>
          </a:ln>
        </p:spPr>
        <p:txBody>
          <a:bodyPr>
            <a:spAutoFit/>
          </a:bodyPr>
          <a:lstStyle/>
          <a:p>
            <a:pPr fontAlgn="base">
              <a:lnSpc>
                <a:spcPct val="85000"/>
              </a:lnSpc>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insertDNode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 </a:t>
            </a:r>
            <a:r>
              <a:rPr lang="en-US" altLang="zh-CN" sz="2300" baseline="0" dirty="0" err="1">
                <a:solidFill>
                  <a:srgbClr val="002F8C"/>
                </a:solidFill>
              </a:rPr>
              <a:t>ElemType</a:t>
            </a:r>
            <a:r>
              <a:rPr lang="en-US" altLang="zh-CN" sz="2300" baseline="0" dirty="0">
                <a:solidFill>
                  <a:srgbClr val="002F8C"/>
                </a:solidFill>
              </a:rPr>
              <a:t> item)</a:t>
            </a:r>
          </a:p>
          <a:p>
            <a:pPr fontAlgn="base">
              <a:lnSpc>
                <a:spcPct val="85000"/>
              </a:lnSpc>
              <a:spcBef>
                <a:spcPct val="0"/>
              </a:spcBef>
            </a:pPr>
            <a:r>
              <a:rPr lang="en-US" altLang="zh-CN" sz="2300" baseline="0" dirty="0">
                <a:solidFill>
                  <a:srgbClr val="002F8C"/>
                </a:solidFill>
              </a:rPr>
              <a:t>{</a:t>
            </a:r>
          </a:p>
          <a:p>
            <a:pPr fontAlgn="base">
              <a:lnSpc>
                <a:spcPct val="85000"/>
              </a:lnSpc>
              <a:spcBef>
                <a:spcPct val="0"/>
              </a:spcBef>
            </a:pPr>
            <a:r>
              <a:rPr lang="en-US" altLang="zh-CN" sz="2300" baseline="0" dirty="0">
                <a:solidFill>
                  <a:srgbClr val="002F8C"/>
                </a:solidFill>
              </a:rPr>
              <a:t>       </a:t>
            </a: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DNodeptr</a:t>
            </a:r>
            <a:r>
              <a:rPr lang="en-US" altLang="zh-CN" sz="2300" baseline="0" dirty="0">
                <a:solidFill>
                  <a:srgbClr val="002F8C"/>
                </a:solidFill>
              </a:rPr>
              <a:t>  </a:t>
            </a:r>
            <a:r>
              <a:rPr lang="en-US" altLang="zh-CN" sz="2300" baseline="0" dirty="0" err="1">
                <a:solidFill>
                  <a:srgbClr val="002F8C"/>
                </a:solidFill>
              </a:rPr>
              <a:t>p,q</a:t>
            </a:r>
            <a:r>
              <a:rPr lang="en-US" altLang="zh-CN" sz="2300" baseline="0" dirty="0">
                <a:solidFill>
                  <a:srgbClr val="002F8C"/>
                </a:solidFill>
              </a:rPr>
              <a:t>;</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a:t>
            </a:r>
            <a:endParaRPr lang="en-US" altLang="zh-CN" sz="2400" baseline="0" dirty="0">
              <a:solidFill>
                <a:srgbClr val="002F8C"/>
              </a:solidFill>
            </a:endParaRPr>
          </a:p>
        </p:txBody>
      </p:sp>
      <p:sp>
        <p:nvSpPr>
          <p:cNvPr id="610311" name="Rectangle 7"/>
          <p:cNvSpPr>
            <a:spLocks noChangeArrowheads="1"/>
          </p:cNvSpPr>
          <p:nvPr/>
        </p:nvSpPr>
        <p:spPr bwMode="auto">
          <a:xfrm>
            <a:off x="381000"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baseline="0" dirty="0">
                <a:solidFill>
                  <a:srgbClr val="0066FF"/>
                </a:solidFill>
              </a:rPr>
              <a:t>       p=(</a:t>
            </a:r>
            <a:r>
              <a:rPr lang="en-US" altLang="zh-CN" sz="2300" dirty="0" err="1">
                <a:solidFill>
                  <a:srgbClr val="0066FF"/>
                </a:solidFill>
              </a:rPr>
              <a:t>DNoteptr</a:t>
            </a:r>
            <a:r>
              <a:rPr lang="en-US" altLang="zh-CN" sz="2300" baseline="0" dirty="0">
                <a:solidFill>
                  <a:srgbClr val="0066FF"/>
                </a:solidFill>
              </a:rPr>
              <a:t>)</a:t>
            </a:r>
            <a:r>
              <a:rPr lang="en-US" altLang="zh-CN" sz="2300" baseline="0" dirty="0" err="1">
                <a:solidFill>
                  <a:srgbClr val="0066FF"/>
                </a:solidFill>
              </a:rPr>
              <a:t>malloc</a:t>
            </a:r>
            <a:r>
              <a:rPr lang="en-US" altLang="zh-CN" sz="2300" baseline="0" dirty="0">
                <a:solidFill>
                  <a:srgbClr val="0066FF"/>
                </a:solidFill>
              </a:rPr>
              <a:t>(</a:t>
            </a:r>
            <a:r>
              <a:rPr lang="en-US" altLang="zh-CN" sz="2300" baseline="0" dirty="0" err="1">
                <a:solidFill>
                  <a:srgbClr val="0066FF"/>
                </a:solidFill>
              </a:rPr>
              <a:t>sizeof</a:t>
            </a:r>
            <a:r>
              <a:rPr lang="en-US" altLang="zh-CN" sz="2300" baseline="0" dirty="0">
                <a:solidFill>
                  <a:srgbClr val="0066FF"/>
                </a:solidFill>
              </a:rPr>
              <a:t>(</a:t>
            </a:r>
            <a:r>
              <a:rPr lang="en-US" altLang="zh-CN" sz="2300" baseline="0" dirty="0" err="1">
                <a:solidFill>
                  <a:srgbClr val="0066FF"/>
                </a:solidFill>
              </a:rPr>
              <a:t>DNode</a:t>
            </a:r>
            <a:r>
              <a:rPr lang="en-US" altLang="zh-CN" sz="2300" baseline="0" dirty="0">
                <a:solidFill>
                  <a:srgbClr val="0066FF"/>
                </a:solidFill>
              </a:rPr>
              <a:t>));    </a:t>
            </a:r>
            <a:r>
              <a:rPr lang="en-US" altLang="zh-CN" sz="2300" baseline="0" dirty="0">
                <a:solidFill>
                  <a:srgbClr val="002F8C"/>
                </a:solidFill>
              </a:rPr>
              <a:t>/*  </a:t>
            </a:r>
            <a:r>
              <a:rPr lang="zh-CN" altLang="en-US" sz="2000" baseline="0" dirty="0">
                <a:solidFill>
                  <a:srgbClr val="002F8C"/>
                </a:solidFill>
                <a:ea typeface="幼圆" pitchFamily="49" charset="-122"/>
              </a:rPr>
              <a:t>申请一个新的结点</a:t>
            </a:r>
            <a:r>
              <a:rPr lang="zh-CN" altLang="en-US" sz="2300" baseline="0" dirty="0">
                <a:solidFill>
                  <a:srgbClr val="002F8C"/>
                </a:solidFill>
              </a:rPr>
              <a:t> */</a:t>
            </a:r>
          </a:p>
          <a:p>
            <a:pPr fontAlgn="base">
              <a:lnSpc>
                <a:spcPct val="85000"/>
              </a:lnSpc>
              <a:spcBef>
                <a:spcPct val="0"/>
              </a:spcBef>
            </a:pPr>
            <a:r>
              <a:rPr lang="zh-CN" altLang="en-US" sz="2300" baseline="0" dirty="0">
                <a:solidFill>
                  <a:srgbClr val="0066FF"/>
                </a:solidFill>
              </a:rPr>
              <a:t>       </a:t>
            </a:r>
            <a:r>
              <a:rPr lang="en-US" altLang="zh-CN" sz="2300" baseline="0" dirty="0">
                <a:solidFill>
                  <a:srgbClr val="0066FF"/>
                </a:solidFill>
              </a:rPr>
              <a:t>p</a:t>
            </a:r>
            <a:r>
              <a:rPr lang="en-US" altLang="zh-CN" sz="2300" baseline="0" dirty="0">
                <a:solidFill>
                  <a:srgbClr val="0066FF"/>
                </a:solidFill>
                <a:latin typeface="宋体" charset="-122"/>
                <a:ea typeface="宋体" charset="-122"/>
              </a:rPr>
              <a:t>-</a:t>
            </a:r>
            <a:r>
              <a:rPr lang="en-US" altLang="zh-CN" sz="2300" baseline="0" dirty="0">
                <a:solidFill>
                  <a:srgbClr val="0066FF"/>
                </a:solidFill>
              </a:rPr>
              <a:t>&gt;data=item;</a:t>
            </a:r>
            <a:endParaRPr lang="en-US" altLang="zh-CN" sz="2400" baseline="0" dirty="0">
              <a:solidFill>
                <a:srgbClr val="0066FF"/>
              </a:solidFill>
            </a:endParaRPr>
          </a:p>
        </p:txBody>
      </p:sp>
      <p:sp>
        <p:nvSpPr>
          <p:cNvPr id="610312" name="Rectangle 8"/>
          <p:cNvSpPr>
            <a:spLocks noChangeArrowheads="1"/>
          </p:cNvSpPr>
          <p:nvPr/>
        </p:nvSpPr>
        <p:spPr bwMode="auto">
          <a:xfrm>
            <a:off x="827088" y="4244975"/>
            <a:ext cx="2232025" cy="442913"/>
          </a:xfrm>
          <a:prstGeom prst="rect">
            <a:avLst/>
          </a:prstGeom>
          <a:noFill/>
          <a:ln w="9525">
            <a:noFill/>
            <a:miter lim="800000"/>
            <a:headEnd/>
            <a:tailEnd/>
          </a:ln>
        </p:spPr>
        <p:txBody>
          <a:bodyPr anchor="ctr">
            <a:spAutoFit/>
          </a:bodyPr>
          <a:lstStyle/>
          <a:p>
            <a:pPr fontAlgn="base"/>
            <a:r>
              <a:rPr lang="zh-CN" altLang="zh-CN" sz="2300" baseline="0" dirty="0">
                <a:solidFill>
                  <a:srgbClr val="FF3300"/>
                </a:solidFill>
              </a:rPr>
              <a:t> </a:t>
            </a:r>
            <a:r>
              <a:rPr lang="zh-CN" altLang="en-US" sz="2300" baseline="0" dirty="0">
                <a:solidFill>
                  <a:srgbClr val="FF3300"/>
                </a:solidFill>
              </a:rPr>
              <a:t>p</a:t>
            </a:r>
            <a:r>
              <a:rPr lang="zh-CN" altLang="en-US" sz="2300" baseline="0" dirty="0">
                <a:solidFill>
                  <a:srgbClr val="FF3300"/>
                </a:solidFill>
                <a:latin typeface="宋体" charset="-122"/>
                <a:ea typeface="宋体" charset="-122"/>
              </a:rPr>
              <a:t>-</a:t>
            </a:r>
            <a:r>
              <a:rPr lang="zh-CN" altLang="en-US" sz="2300" baseline="0" dirty="0">
                <a:solidFill>
                  <a:srgbClr val="FF3300"/>
                </a:solidFill>
              </a:rPr>
              <a:t>&gt;</a:t>
            </a:r>
            <a:r>
              <a:rPr lang="en-US" altLang="zh-CN" sz="2300" baseline="0" dirty="0" err="1">
                <a:solidFill>
                  <a:srgbClr val="FF3300"/>
                </a:solidFill>
              </a:rPr>
              <a:t>llink</a:t>
            </a:r>
            <a:r>
              <a:rPr lang="en-US" altLang="zh-CN" sz="2300" baseline="0" dirty="0">
                <a:solidFill>
                  <a:srgbClr val="FF3300"/>
                </a:solidFill>
              </a:rPr>
              <a:t>=q;</a:t>
            </a:r>
            <a:endParaRPr lang="en-US" altLang="zh-CN" sz="2400" baseline="0" dirty="0">
              <a:solidFill>
                <a:srgbClr val="FF3300"/>
              </a:solidFill>
            </a:endParaRPr>
          </a:p>
        </p:txBody>
      </p:sp>
      <p:sp>
        <p:nvSpPr>
          <p:cNvPr id="610313" name="Rectangle 9"/>
          <p:cNvSpPr>
            <a:spLocks noChangeArrowheads="1"/>
          </p:cNvSpPr>
          <p:nvPr/>
        </p:nvSpPr>
        <p:spPr bwMode="auto">
          <a:xfrm>
            <a:off x="889001" y="4559300"/>
            <a:ext cx="3250952" cy="442913"/>
          </a:xfrm>
          <a:prstGeom prst="rect">
            <a:avLst/>
          </a:prstGeom>
          <a:noFill/>
          <a:ln w="9525">
            <a:noFill/>
            <a:miter lim="800000"/>
            <a:headEnd/>
            <a:tailEnd/>
          </a:ln>
        </p:spPr>
        <p:txBody>
          <a:bodyPr wrap="square" anchor="ctr">
            <a:spAutoFit/>
          </a:bodyPr>
          <a:lstStyle/>
          <a:p>
            <a:pPr fontAlgn="base"/>
            <a:r>
              <a:rPr lang="en-US" altLang="zh-CN" sz="2300" baseline="0" dirty="0">
                <a:solidFill>
                  <a:srgbClr val="FF3300"/>
                </a:solidFill>
              </a:rPr>
              <a:t>p</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=q</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a:t>
            </a:r>
            <a:endParaRPr lang="en-US" altLang="zh-CN" sz="2400" baseline="0" dirty="0">
              <a:solidFill>
                <a:srgbClr val="FF3300"/>
              </a:solidFill>
            </a:endParaRPr>
          </a:p>
        </p:txBody>
      </p:sp>
      <p:sp>
        <p:nvSpPr>
          <p:cNvPr id="610314" name="Rectangle 10"/>
          <p:cNvSpPr>
            <a:spLocks noChangeArrowheads="1"/>
          </p:cNvSpPr>
          <p:nvPr/>
        </p:nvSpPr>
        <p:spPr bwMode="auto">
          <a:xfrm>
            <a:off x="727075" y="4883150"/>
            <a:ext cx="3351213" cy="442913"/>
          </a:xfrm>
          <a:prstGeom prst="rect">
            <a:avLst/>
          </a:prstGeom>
          <a:noFill/>
          <a:ln w="9525">
            <a:noFill/>
            <a:miter lim="800000"/>
            <a:headEnd/>
            <a:tailEnd/>
          </a:ln>
        </p:spPr>
        <p:txBody>
          <a:bodyPr anchor="ctr">
            <a:spAutoFit/>
          </a:bodyPr>
          <a:lstStyle/>
          <a:p>
            <a:pPr fontAlgn="base"/>
            <a:r>
              <a:rPr lang="zh-CN" altLang="zh-CN" sz="2300" baseline="0" dirty="0">
                <a:solidFill>
                  <a:srgbClr val="009900"/>
                </a:solidFill>
              </a:rPr>
              <a:t> </a:t>
            </a:r>
            <a:r>
              <a:rPr lang="zh-CN" altLang="en-US" sz="2300" baseline="0" dirty="0">
                <a:solidFill>
                  <a:srgbClr val="009900"/>
                </a:solidFill>
              </a:rPr>
              <a:t> </a:t>
            </a: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llink</a:t>
            </a:r>
            <a:r>
              <a:rPr lang="en-US" altLang="zh-CN" sz="2300" baseline="0" dirty="0">
                <a:solidFill>
                  <a:srgbClr val="009900"/>
                </a:solidFill>
              </a:rPr>
              <a:t>=p;</a:t>
            </a:r>
          </a:p>
        </p:txBody>
      </p:sp>
      <p:sp>
        <p:nvSpPr>
          <p:cNvPr id="610315" name="Rectangle 11"/>
          <p:cNvSpPr>
            <a:spLocks noChangeArrowheads="1"/>
          </p:cNvSpPr>
          <p:nvPr/>
        </p:nvSpPr>
        <p:spPr bwMode="auto">
          <a:xfrm>
            <a:off x="869950" y="5210175"/>
            <a:ext cx="2909962" cy="736600"/>
          </a:xfrm>
          <a:prstGeom prst="rect">
            <a:avLst/>
          </a:prstGeom>
          <a:noFill/>
          <a:ln w="9525">
            <a:noFill/>
            <a:miter lim="800000"/>
            <a:headEnd/>
            <a:tailEnd/>
          </a:ln>
        </p:spPr>
        <p:txBody>
          <a:bodyPr wrap="square" anchor="ctr">
            <a:spAutoFit/>
          </a:bodyPr>
          <a:lstStyle/>
          <a:p>
            <a:pPr fontAlgn="base">
              <a:lnSpc>
                <a:spcPct val="90000"/>
              </a:lnSpc>
              <a:spcBef>
                <a:spcPct val="0"/>
              </a:spcBef>
            </a:pP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rPr>
              <a:t>=p;</a:t>
            </a:r>
          </a:p>
          <a:p>
            <a:pPr fontAlgn="base">
              <a:lnSpc>
                <a:spcPct val="90000"/>
              </a:lnSpc>
              <a:spcBef>
                <a:spcPct val="0"/>
              </a:spcBef>
            </a:pPr>
            <a:r>
              <a:rPr lang="en-US" altLang="zh-CN" sz="2400" baseline="0" dirty="0">
                <a:solidFill>
                  <a:srgbClr val="000099"/>
                </a:solidFill>
              </a:rPr>
              <a:t>return 1;</a:t>
            </a:r>
            <a:r>
              <a:rPr lang="en-US" altLang="zh-CN" sz="2400" baseline="0" dirty="0">
                <a:solidFill>
                  <a:srgbClr val="009900"/>
                </a:solidFill>
              </a:rPr>
              <a:t>     </a:t>
            </a:r>
            <a:r>
              <a:rPr lang="en-US" altLang="zh-CN" sz="2000" baseline="0" dirty="0">
                <a:solidFill>
                  <a:srgbClr val="002F8C"/>
                </a:solidFill>
              </a:rPr>
              <a:t>/* </a:t>
            </a:r>
            <a:r>
              <a:rPr lang="zh-CN" altLang="en-US" sz="2000" baseline="0" dirty="0">
                <a:solidFill>
                  <a:srgbClr val="002F8C"/>
                </a:solidFill>
                <a:ea typeface="幼圆" pitchFamily="49" charset="-122"/>
              </a:rPr>
              <a:t>插入成功</a:t>
            </a:r>
            <a:r>
              <a:rPr lang="zh-CN" altLang="en-US" sz="2000" baseline="0" dirty="0">
                <a:solidFill>
                  <a:srgbClr val="002F8C"/>
                </a:solidFill>
              </a:rPr>
              <a:t> */</a:t>
            </a:r>
          </a:p>
        </p:txBody>
      </p:sp>
      <p:grpSp>
        <p:nvGrpSpPr>
          <p:cNvPr id="2" name="Group 42"/>
          <p:cNvGrpSpPr>
            <a:grpSpLocks/>
          </p:cNvGrpSpPr>
          <p:nvPr/>
        </p:nvGrpSpPr>
        <p:grpSpPr bwMode="auto">
          <a:xfrm>
            <a:off x="650875" y="1684736"/>
            <a:ext cx="7842250" cy="1728788"/>
            <a:chOff x="532" y="971"/>
            <a:chExt cx="4940" cy="1089"/>
          </a:xfrm>
        </p:grpSpPr>
        <p:sp>
          <p:nvSpPr>
            <p:cNvPr id="54327" name="Rectangle 43"/>
            <p:cNvSpPr>
              <a:spLocks noChangeArrowheads="1"/>
            </p:cNvSpPr>
            <p:nvPr/>
          </p:nvSpPr>
          <p:spPr bwMode="auto">
            <a:xfrm>
              <a:off x="532" y="1399"/>
              <a:ext cx="3611"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b="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5029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2"/>
          <p:cNvGrpSpPr>
            <a:grpSpLocks/>
          </p:cNvGrpSpPr>
          <p:nvPr/>
        </p:nvGrpSpPr>
        <p:grpSpPr bwMode="auto">
          <a:xfrm>
            <a:off x="266700" y="158750"/>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baseline="0" dirty="0">
                  <a:solidFill>
                    <a:srgbClr val="FFFF00"/>
                  </a:solidFill>
                  <a:ea typeface="黑体" pitchFamily="2" charset="-122"/>
                </a:rPr>
                <a:t>算法</a:t>
              </a:r>
            </a:p>
          </p:txBody>
        </p:sp>
      </p:grpSp>
      <p:sp>
        <p:nvSpPr>
          <p:cNvPr id="54284" name="Rectangle 75"/>
          <p:cNvSpPr>
            <a:spLocks noChangeArrowheads="1"/>
          </p:cNvSpPr>
          <p:nvPr/>
        </p:nvSpPr>
        <p:spPr bwMode="auto">
          <a:xfrm>
            <a:off x="4114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5218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6056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6858000" y="4822825"/>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4940300"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7799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4940300"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7939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4541838" y="4710113"/>
            <a:ext cx="488950" cy="457200"/>
          </a:xfrm>
          <a:prstGeom prst="rect">
            <a:avLst/>
          </a:prstGeom>
          <a:noFill/>
          <a:ln w="9525">
            <a:noFill/>
            <a:miter lim="800000"/>
            <a:headEnd/>
            <a:tailEnd/>
          </a:ln>
        </p:spPr>
        <p:txBody>
          <a:bodyPr wrap="none">
            <a:spAutoFit/>
          </a:bodyPr>
          <a:lstStyle/>
          <a:p>
            <a:pPr algn="ctr"/>
            <a:r>
              <a:rPr lang="zh-CN" altLang="en-US" sz="2400" baseline="0" dirty="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81994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6180138"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6877050"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6122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6950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5594350" y="4776788"/>
            <a:ext cx="336550" cy="457200"/>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4299" name="Text Box 99"/>
          <p:cNvSpPr txBox="1">
            <a:spLocks noChangeArrowheads="1"/>
          </p:cNvSpPr>
          <p:nvPr/>
        </p:nvSpPr>
        <p:spPr bwMode="auto">
          <a:xfrm>
            <a:off x="6280150" y="5478463"/>
            <a:ext cx="615950" cy="366712"/>
          </a:xfrm>
          <a:prstGeom prst="rect">
            <a:avLst/>
          </a:prstGeom>
          <a:noFill/>
          <a:ln w="9525">
            <a:noFill/>
            <a:miter lim="800000"/>
            <a:headEnd/>
            <a:tailEnd/>
          </a:ln>
        </p:spPr>
        <p:txBody>
          <a:bodyPr wrap="none">
            <a:spAutoFit/>
          </a:bodyPr>
          <a:lstStyle/>
          <a:p>
            <a:pPr algn="ctr"/>
            <a:r>
              <a:rPr lang="en-US" altLang="zh-CN" sz="1800" baseline="0">
                <a:solidFill>
                  <a:srgbClr val="FF3300"/>
                </a:solidFill>
                <a:ea typeface="宋体" charset="-122"/>
              </a:rPr>
              <a:t>item</a:t>
            </a:r>
          </a:p>
        </p:txBody>
      </p:sp>
      <p:sp>
        <p:nvSpPr>
          <p:cNvPr id="54300" name="Line 100"/>
          <p:cNvSpPr>
            <a:spLocks noChangeShapeType="1"/>
          </p:cNvSpPr>
          <p:nvPr/>
        </p:nvSpPr>
        <p:spPr bwMode="auto">
          <a:xfrm>
            <a:off x="6126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6334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5200650" y="4441825"/>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q</a:t>
            </a:r>
          </a:p>
        </p:txBody>
      </p:sp>
      <p:sp>
        <p:nvSpPr>
          <p:cNvPr id="54303" name="Text Box 103"/>
          <p:cNvSpPr txBox="1">
            <a:spLocks noChangeArrowheads="1"/>
          </p:cNvSpPr>
          <p:nvPr/>
        </p:nvSpPr>
        <p:spPr bwMode="auto">
          <a:xfrm>
            <a:off x="6072188" y="5773738"/>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p</a:t>
            </a:r>
          </a:p>
        </p:txBody>
      </p:sp>
      <p:grpSp>
        <p:nvGrpSpPr>
          <p:cNvPr id="8" name="Group 104"/>
          <p:cNvGrpSpPr>
            <a:grpSpLocks/>
          </p:cNvGrpSpPr>
          <p:nvPr/>
        </p:nvGrpSpPr>
        <p:grpSpPr bwMode="auto">
          <a:xfrm>
            <a:off x="811213" y="3694113"/>
            <a:ext cx="5118100" cy="2576512"/>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baseline="0">
                  <a:solidFill>
                    <a:srgbClr val="FF3300"/>
                  </a:solidFill>
                </a:rPr>
                <a:t>O</a:t>
              </a:r>
              <a:r>
                <a:rPr lang="en-US" altLang="zh-CN" sz="2800" baseline="0">
                  <a:solidFill>
                    <a:srgbClr val="FF3300"/>
                  </a:solidFill>
                </a:rPr>
                <a:t>(1)</a:t>
              </a:r>
              <a:endParaRPr lang="zh-CN" altLang="en-US" sz="2800" baseline="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0312"/>
                                        </p:tgtEl>
                                        <p:attrNameLst>
                                          <p:attrName>style.visibility</p:attrName>
                                        </p:attrNameLst>
                                      </p:cBhvr>
                                      <p:to>
                                        <p:strVal val="visible"/>
                                      </p:to>
                                    </p:set>
                                    <p:animEffect transition="in" filter="blinds(horizontal)">
                                      <p:cBhvr>
                                        <p:cTn id="28" dur="500"/>
                                        <p:tgtEl>
                                          <p:spTgt spid="6103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0313"/>
                                        </p:tgtEl>
                                        <p:attrNameLst>
                                          <p:attrName>style.visibility</p:attrName>
                                        </p:attrNameLst>
                                      </p:cBhvr>
                                      <p:to>
                                        <p:strVal val="visible"/>
                                      </p:to>
                                    </p:set>
                                    <p:animEffect transition="in" filter="blinds(horizontal)">
                                      <p:cBhvr>
                                        <p:cTn id="31" dur="500"/>
                                        <p:tgtEl>
                                          <p:spTgt spid="6103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0314"/>
                                        </p:tgtEl>
                                        <p:attrNameLst>
                                          <p:attrName>style.visibility</p:attrName>
                                        </p:attrNameLst>
                                      </p:cBhvr>
                                      <p:to>
                                        <p:strVal val="visible"/>
                                      </p:to>
                                    </p:set>
                                    <p:animEffect transition="in" filter="blinds(horizontal)">
                                      <p:cBhvr>
                                        <p:cTn id="34" dur="500"/>
                                        <p:tgtEl>
                                          <p:spTgt spid="6103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10315"/>
                                        </p:tgtEl>
                                        <p:attrNameLst>
                                          <p:attrName>style.visibility</p:attrName>
                                        </p:attrNameLst>
                                      </p:cBhvr>
                                      <p:to>
                                        <p:strVal val="visible"/>
                                      </p:to>
                                    </p:set>
                                    <p:animEffect transition="in" filter="blinds(horizontal)">
                                      <p:cBhvr>
                                        <p:cTn id="37" dur="500"/>
                                        <p:tgtEl>
                                          <p:spTgt spid="6103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1" grpId="0" autoUpdateAnimBg="0"/>
      <p:bldP spid="610312" grpId="0"/>
      <p:bldP spid="610313" grpId="0"/>
      <p:bldP spid="610314" grpId="0"/>
      <p:bldP spid="610315"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44575" y="1125538"/>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baseline="0" dirty="0">
                  <a:solidFill>
                    <a:srgbClr val="002F8C"/>
                  </a:solidFill>
                  <a:latin typeface="幼圆" pitchFamily="49" charset="-122"/>
                  <a:ea typeface="幼圆" pitchFamily="49" charset="-122"/>
                </a:rPr>
                <a:t>     删除非空双向循环链表中数据域的内容为</a:t>
              </a:r>
              <a:r>
                <a:rPr lang="en-US" altLang="zh-CN" sz="2800" baseline="0" dirty="0">
                  <a:solidFill>
                    <a:srgbClr val="002F8C"/>
                  </a:solidFill>
                  <a:ea typeface="幼圆" pitchFamily="49" charset="-122"/>
                </a:rPr>
                <a:t>x</a:t>
              </a:r>
              <a:r>
                <a:rPr lang="zh-CN" altLang="en-US" sz="2800" baseline="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971600" y="2708920"/>
            <a:ext cx="7143750" cy="1312863"/>
            <a:chOff x="517" y="2016"/>
            <a:chExt cx="4500"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457200" y="4581525"/>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990600" y="5145088"/>
            <a:ext cx="44196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1.</a:t>
            </a:r>
            <a:r>
              <a:rPr lang="zh-CN" altLang="en-US" sz="2600" baseline="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990600" y="5557838"/>
            <a:ext cx="68580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2.</a:t>
            </a:r>
            <a:r>
              <a:rPr lang="zh-CN" altLang="en-US" sz="2600" baseline="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381000" y="228600"/>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2.5.3 </a:t>
              </a:r>
              <a:r>
                <a:rPr kumimoji="1" lang="zh-CN" altLang="en-US" sz="3200" baseline="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520" y="0"/>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312737" y="2060848"/>
            <a:ext cx="6951663" cy="1060450"/>
            <a:chOff x="277" y="1658"/>
            <a:chExt cx="4379"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777" y="1861"/>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33" y="165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69" y="187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48" y="186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3451225"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3511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5643563"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b="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baseline="0">
                  <a:solidFill>
                    <a:srgbClr val="002F8C"/>
                  </a:solidFill>
                  <a:ea typeface="幼圆" pitchFamily="49" charset="-122"/>
                </a:rPr>
                <a:t>q-&gt;l</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-&gt;</a:t>
              </a:r>
              <a:r>
                <a:rPr lang="en-US" altLang="zh-CN" sz="2200" baseline="0">
                  <a:solidFill>
                    <a:srgbClr val="002F8C"/>
                  </a:solidFill>
                  <a:ea typeface="幼圆" pitchFamily="49" charset="-122"/>
                </a:rPr>
                <a:t>r</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a:t>
              </a:r>
              <a:r>
                <a:rPr lang="en-US" altLang="zh-CN" sz="2200" baseline="0">
                  <a:solidFill>
                    <a:srgbClr val="002F8C"/>
                  </a:solidFill>
                  <a:ea typeface="幼圆" pitchFamily="49" charset="-122"/>
                </a:rPr>
                <a:t>q-&gt;</a:t>
              </a:r>
              <a:r>
                <a:rPr lang="zh-CN" altLang="zh-CN" sz="2200" baseline="0">
                  <a:solidFill>
                    <a:srgbClr val="002F8C"/>
                  </a:solidFill>
                  <a:ea typeface="幼圆" pitchFamily="49" charset="-122"/>
                  <a:sym typeface="Symbol" pitchFamily="18" charset="2"/>
                </a:rPr>
                <a:t>rlink</a:t>
              </a:r>
              <a:r>
                <a:rPr lang="zh-CN" altLang="en-US" sz="2200" baseline="0">
                  <a:solidFill>
                    <a:srgbClr val="002F8C"/>
                  </a:solidFill>
                  <a:ea typeface="幼圆" pitchFamily="49" charset="-122"/>
                  <a:sym typeface="Symbol" pitchFamily="18" charset="2"/>
                </a:rPr>
                <a:t>;</a:t>
              </a:r>
              <a:endParaRPr lang="en-US" altLang="zh-CN" sz="2200" baseline="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5726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b="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baseline="0" dirty="0">
                  <a:solidFill>
                    <a:srgbClr val="002F8C"/>
                  </a:solidFill>
                  <a:ea typeface="幼圆" pitchFamily="49" charset="-122"/>
                </a:rPr>
                <a:t>q-&gt;r</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-&gt;</a:t>
              </a:r>
              <a:r>
                <a:rPr lang="en-US" altLang="zh-CN" sz="2200" baseline="0" dirty="0">
                  <a:solidFill>
                    <a:srgbClr val="002F8C"/>
                  </a:solidFill>
                  <a:ea typeface="幼圆" pitchFamily="49" charset="-122"/>
                </a:rPr>
                <a:t>l</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a:t>
              </a:r>
              <a:r>
                <a:rPr lang="en-US" altLang="zh-CN" sz="2200" baseline="0" dirty="0">
                  <a:solidFill>
                    <a:srgbClr val="002F8C"/>
                  </a:solidFill>
                  <a:ea typeface="幼圆" pitchFamily="49" charset="-122"/>
                </a:rPr>
                <a:t>q-&gt;</a:t>
              </a:r>
              <a:r>
                <a:rPr lang="zh-CN" altLang="zh-CN" sz="2200" baseline="0" dirty="0">
                  <a:solidFill>
                    <a:srgbClr val="002F8C"/>
                  </a:solidFill>
                  <a:ea typeface="幼圆" pitchFamily="49" charset="-122"/>
                  <a:sym typeface="Symbol" pitchFamily="18" charset="2"/>
                </a:rPr>
                <a:t>llink</a:t>
              </a:r>
              <a:r>
                <a:rPr lang="zh-CN" altLang="en-US" sz="2200" baseline="0" dirty="0">
                  <a:solidFill>
                    <a:srgbClr val="002F8C"/>
                  </a:solidFill>
                  <a:ea typeface="幼圆" pitchFamily="49" charset="-122"/>
                  <a:sym typeface="Symbol" pitchFamily="18" charset="2"/>
                </a:rPr>
                <a:t>;</a:t>
              </a:r>
              <a:endParaRPr lang="en-US" altLang="zh-CN" sz="2200" baseline="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323528" y="4005064"/>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42" y="338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780" y="30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71"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629186" y="5359437"/>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list-&gt;link;</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b="1" dirty="0">
                <a:solidFill>
                  <a:srgbClr val="000080"/>
                </a:solidFill>
                <a:latin typeface="幼圆" pitchFamily="49" charset="-122"/>
                <a:ea typeface="幼圆" pitchFamily="49" charset="-122"/>
              </a:rPr>
              <a:t>q = list; list = list-&gt;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free(q);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323528" y="2032000"/>
            <a:ext cx="8744272"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baseline="0" dirty="0">
                <a:solidFill>
                  <a:srgbClr val="002F8C"/>
                </a:solidFill>
              </a:rPr>
              <a:t>       </a:t>
            </a:r>
            <a:r>
              <a:rPr lang="zh-CN" altLang="en-US" sz="2400" baseline="0" dirty="0">
                <a:solidFill>
                  <a:srgbClr val="002F8C"/>
                </a:solidFill>
              </a:rPr>
              <a:t> </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en-US" altLang="zh-CN" sz="2100" baseline="0" dirty="0">
                <a:solidFill>
                  <a:srgbClr val="002F8C"/>
                </a:solidFill>
              </a:rPr>
              <a:t>q</a:t>
            </a:r>
            <a:r>
              <a:rPr lang="zh-CN" altLang="en-US" sz="2100" baseline="0" dirty="0">
                <a:solidFill>
                  <a:srgbClr val="002F8C"/>
                </a:solidFill>
                <a:latin typeface="宋体" charset="-122"/>
                <a:ea typeface="幼圆" pitchFamily="49" charset="-122"/>
              </a:rPr>
              <a:t>初始指向头结点的下一个结点</a:t>
            </a:r>
            <a:r>
              <a:rPr lang="zh-CN" altLang="en-US" sz="2100" baseline="0" dirty="0">
                <a:solidFill>
                  <a:srgbClr val="002F8C"/>
                </a:solidFill>
                <a:ea typeface="幼圆" pitchFamily="49" charset="-122"/>
              </a:rPr>
              <a:t> </a:t>
            </a:r>
            <a:r>
              <a:rPr lang="zh-CN" altLang="en-US" sz="2100" baseline="0" dirty="0">
                <a:solidFill>
                  <a:srgbClr val="002F8C"/>
                </a:solidFill>
              </a:rPr>
              <a:t>*</a:t>
            </a:r>
            <a:r>
              <a:rPr lang="zh-CN" altLang="zh-CN" sz="2100" baseline="0" dirty="0">
                <a:solidFill>
                  <a:srgbClr val="002F8C"/>
                </a:solidFill>
                <a:ea typeface="宋体" charset="-122"/>
              </a:rPr>
              <a:t>/</a:t>
            </a:r>
            <a:r>
              <a:rPr lang="zh-CN" altLang="zh-CN" sz="2000" baseline="0" dirty="0">
                <a:solidFill>
                  <a:srgbClr val="002F8C"/>
                </a:solidFill>
                <a:ea typeface="宋体" charset="-122"/>
              </a:rPr>
              <a:t> </a:t>
            </a:r>
            <a:endParaRPr lang="zh-CN" altLang="en-US" sz="2000" baseline="0" dirty="0">
              <a:solidFill>
                <a:srgbClr val="002F8C"/>
              </a:solidFill>
              <a:latin typeface="宋体" charset="-122"/>
            </a:endParaRPr>
          </a:p>
          <a:p>
            <a:pPr algn="just" fontAlgn="base">
              <a:lnSpc>
                <a:spcPct val="90000"/>
              </a:lnSpc>
              <a:spcBef>
                <a:spcPct val="0"/>
              </a:spcBef>
            </a:pPr>
            <a:r>
              <a:rPr lang="zh-CN" altLang="en-US" sz="2400" baseline="0" dirty="0">
                <a:solidFill>
                  <a:srgbClr val="002F8C"/>
                </a:solidFill>
              </a:rPr>
              <a:t>       </a:t>
            </a:r>
            <a:r>
              <a:rPr lang="zh-CN" altLang="en-US" sz="2400" dirty="0">
                <a:solidFill>
                  <a:srgbClr val="002F8C"/>
                </a:solidFill>
              </a:rPr>
              <a:t> </a:t>
            </a:r>
            <a:r>
              <a:rPr lang="en-US" altLang="zh-CN" sz="2400" dirty="0">
                <a:solidFill>
                  <a:srgbClr val="002F8C"/>
                </a:solidFill>
              </a:rPr>
              <a:t>for</a:t>
            </a:r>
            <a:r>
              <a:rPr lang="en-US" altLang="zh-CN" sz="2400" baseline="0" dirty="0">
                <a:solidFill>
                  <a:srgbClr val="002F8C"/>
                </a:solidFill>
              </a:rPr>
              <a:t>(q</a:t>
            </a:r>
            <a:r>
              <a:rPr lang="en-US" altLang="zh-CN" sz="2400" baseline="0">
                <a:solidFill>
                  <a:srgbClr val="002F8C"/>
                </a:solidFill>
              </a:rPr>
              <a:t>=list-&gt;rlink; </a:t>
            </a:r>
            <a:r>
              <a:rPr lang="en-US" altLang="zh-CN" sz="2400" baseline="0" dirty="0">
                <a:solidFill>
                  <a:srgbClr val="002F8C"/>
                </a:solidFill>
              </a:rPr>
              <a:t>q!=list  </a:t>
            </a:r>
            <a:r>
              <a:rPr lang="en-US" altLang="zh-CN" sz="2200" baseline="0" dirty="0">
                <a:solidFill>
                  <a:srgbClr val="002F8C"/>
                </a:solidFill>
              </a:rPr>
              <a:t>&amp;&amp;</a:t>
            </a:r>
            <a:r>
              <a:rPr lang="en-US" altLang="zh-CN" sz="2400" baseline="0" dirty="0">
                <a:solidFill>
                  <a:srgbClr val="002F8C"/>
                </a:solidFill>
              </a:rPr>
              <a:t>  q</a:t>
            </a:r>
            <a:r>
              <a:rPr lang="en-US" altLang="zh-CN" sz="2400" baseline="0" dirty="0">
                <a:solidFill>
                  <a:srgbClr val="002F8C"/>
                </a:solidFill>
                <a:latin typeface="宋体" charset="-122"/>
                <a:ea typeface="宋体" charset="-122"/>
              </a:rPr>
              <a:t>-</a:t>
            </a:r>
            <a:r>
              <a:rPr lang="en-US" altLang="zh-CN" sz="2400" baseline="0" dirty="0">
                <a:solidFill>
                  <a:srgbClr val="002F8C"/>
                </a:solidFill>
              </a:rPr>
              <a:t>&gt;data!=x; q=q-&gt;</a:t>
            </a:r>
            <a:r>
              <a:rPr lang="en-US" altLang="zh-CN" sz="2400" baseline="0" dirty="0" err="1">
                <a:solidFill>
                  <a:srgbClr val="002F8C"/>
                </a:solidFill>
              </a:rPr>
              <a:t>rlink</a:t>
            </a:r>
            <a:r>
              <a:rPr lang="en-US" altLang="zh-CN" sz="2400" baseline="0" dirty="0">
                <a:solidFill>
                  <a:srgbClr val="002F8C"/>
                </a:solidFill>
              </a:rPr>
              <a:t>) </a:t>
            </a:r>
            <a:r>
              <a:rPr lang="en-US" altLang="zh-CN" sz="2100" baseline="0">
                <a:solidFill>
                  <a:srgbClr val="002F8C"/>
                </a:solidFill>
                <a:ea typeface="宋体" charset="-122"/>
              </a:rPr>
              <a:t>/*</a:t>
            </a:r>
            <a:r>
              <a:rPr lang="en-US" altLang="zh-CN" sz="2100" baseline="0">
                <a:solidFill>
                  <a:srgbClr val="002F8C"/>
                </a:solidFill>
                <a:latin typeface="宋体" charset="-122"/>
              </a:rPr>
              <a:t> </a:t>
            </a:r>
            <a:r>
              <a:rPr lang="zh-CN" altLang="en-US" sz="2100" baseline="0">
                <a:solidFill>
                  <a:srgbClr val="002F8C"/>
                </a:solidFill>
                <a:latin typeface="宋体" charset="-122"/>
                <a:ea typeface="幼圆" pitchFamily="49" charset="-122"/>
              </a:rPr>
              <a:t>找链</a:t>
            </a:r>
            <a:r>
              <a:rPr lang="zh-CN" altLang="en-US" sz="2100" baseline="0" dirty="0">
                <a:solidFill>
                  <a:srgbClr val="002F8C"/>
                </a:solidFill>
                <a:latin typeface="宋体" charset="-122"/>
                <a:ea typeface="幼圆" pitchFamily="49" charset="-122"/>
              </a:rPr>
              <a:t>结点</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if(q==list) </a:t>
            </a:r>
          </a:p>
          <a:p>
            <a:pPr algn="just" fontAlgn="base">
              <a:lnSpc>
                <a:spcPct val="90000"/>
              </a:lnSpc>
              <a:spcBef>
                <a:spcPct val="0"/>
              </a:spcBef>
            </a:pPr>
            <a:r>
              <a:rPr lang="en-US" altLang="zh-CN" sz="2400" baseline="0" dirty="0">
                <a:solidFill>
                  <a:srgbClr val="002F8C"/>
                </a:solidFill>
              </a:rPr>
              <a:t>              return </a:t>
            </a:r>
            <a:r>
              <a:rPr lang="en-US" altLang="zh-CN" sz="2400" baseline="0" dirty="0">
                <a:solidFill>
                  <a:srgbClr val="002F8C"/>
                </a:solidFill>
                <a:latin typeface="宋体" charset="-122"/>
                <a:ea typeface="宋体" charset="-122"/>
              </a:rPr>
              <a:t>-</a:t>
            </a:r>
            <a:r>
              <a:rPr lang="en-US" altLang="zh-CN" sz="2400" baseline="0" dirty="0">
                <a:solidFill>
                  <a:srgbClr val="002F8C"/>
                </a:solidFill>
              </a:rPr>
              <a:t>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没有找到满足条件的结点</a:t>
            </a:r>
            <a:r>
              <a:rPr lang="zh-CN" altLang="en-US" sz="2100" baseline="0" dirty="0">
                <a:solidFill>
                  <a:srgbClr val="002F8C"/>
                </a:solidFill>
                <a:latin typeface="宋体" charset="-122"/>
              </a:rPr>
              <a:t> *</a:t>
            </a:r>
            <a:r>
              <a:rPr lang="zh-CN" altLang="zh-CN" sz="2100" baseline="0" dirty="0">
                <a:solidFill>
                  <a:srgbClr val="002F8C"/>
                </a:solidFill>
                <a:ea typeface="宋体" charset="-122"/>
              </a:rPr>
              <a:t>/</a:t>
            </a:r>
            <a:r>
              <a:rPr lang="zh-CN" altLang="zh-CN" sz="2400" baseline="0" dirty="0">
                <a:solidFill>
                  <a:srgbClr val="002F8C"/>
                </a:solidFill>
                <a:ea typeface="宋体" charset="-122"/>
              </a:rPr>
              <a:t> </a:t>
            </a:r>
            <a:endParaRPr lang="zh-CN" altLang="en-US" sz="2400" baseline="0" dirty="0">
              <a:solidFill>
                <a:srgbClr val="002F8C"/>
              </a:solidFill>
              <a:ea typeface="宋体" charset="-122"/>
            </a:endParaRPr>
          </a:p>
        </p:txBody>
      </p:sp>
      <p:sp>
        <p:nvSpPr>
          <p:cNvPr id="341028" name="Rectangle 36"/>
          <p:cNvSpPr>
            <a:spLocks noChangeArrowheads="1"/>
          </p:cNvSpPr>
          <p:nvPr/>
        </p:nvSpPr>
        <p:spPr bwMode="auto">
          <a:xfrm>
            <a:off x="973138" y="3614738"/>
            <a:ext cx="4419600" cy="457200"/>
          </a:xfrm>
          <a:prstGeom prst="rect">
            <a:avLst/>
          </a:prstGeom>
          <a:noFill/>
          <a:ln w="9525">
            <a:noFill/>
            <a:miter lim="800000"/>
            <a:headEnd/>
            <a:tailEnd/>
          </a:ln>
        </p:spPr>
        <p:txBody>
          <a:bodyPr anchor="ctr">
            <a:spAutoFit/>
          </a:bodyPr>
          <a:lstStyle/>
          <a:p>
            <a:pPr fontAlgn="base"/>
            <a:r>
              <a:rPr lang="zh-CN" altLang="en-US" sz="2400" baseline="0" dirty="0">
                <a:solidFill>
                  <a:srgbClr val="FF3300"/>
                </a:solidFill>
              </a:rPr>
              <a:t> </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llink</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a:t>
            </a:r>
          </a:p>
        </p:txBody>
      </p:sp>
      <p:sp>
        <p:nvSpPr>
          <p:cNvPr id="341029" name="Rectangle 37"/>
          <p:cNvSpPr>
            <a:spLocks noChangeArrowheads="1"/>
          </p:cNvSpPr>
          <p:nvPr/>
        </p:nvSpPr>
        <p:spPr bwMode="auto">
          <a:xfrm>
            <a:off x="974725" y="3941763"/>
            <a:ext cx="4335463" cy="457200"/>
          </a:xfrm>
          <a:prstGeom prst="rect">
            <a:avLst/>
          </a:prstGeom>
          <a:noFill/>
          <a:ln w="9525">
            <a:noFill/>
            <a:miter lim="800000"/>
            <a:headEnd/>
            <a:tailEnd/>
          </a:ln>
        </p:spPr>
        <p:txBody>
          <a:bodyPr anchor="ctr">
            <a:spAutoFit/>
          </a:bodyPr>
          <a:lstStyle/>
          <a:p>
            <a:pPr fontAlgn="base"/>
            <a:r>
              <a:rPr lang="zh-CN" altLang="zh-CN" sz="2400" baseline="0">
                <a:solidFill>
                  <a:srgbClr val="FF3300"/>
                </a:solidFill>
              </a:rPr>
              <a:t> </a:t>
            </a:r>
            <a:r>
              <a:rPr lang="zh-CN" altLang="en-US" sz="2400" baseline="0">
                <a:solidFill>
                  <a:srgbClr val="FF3300"/>
                </a:solidFill>
              </a:rPr>
              <a:t>q</a:t>
            </a:r>
            <a:r>
              <a:rPr lang="zh-CN" altLang="en-US" sz="2400" baseline="0">
                <a:solidFill>
                  <a:srgbClr val="FF3300"/>
                </a:solidFill>
                <a:latin typeface="宋体" charset="-122"/>
                <a:ea typeface="宋体" charset="-122"/>
              </a:rPr>
              <a:t>-</a:t>
            </a:r>
            <a:r>
              <a:rPr lang="zh-CN" altLang="en-US" sz="2400" baseline="0">
                <a:solidFill>
                  <a:srgbClr val="FF3300"/>
                </a:solidFill>
              </a:rPr>
              <a:t>&gt;</a:t>
            </a:r>
            <a:r>
              <a:rPr lang="en-US" altLang="zh-CN" sz="2400" baseline="0">
                <a:solidFill>
                  <a:srgbClr val="FF3300"/>
                </a:solidFill>
              </a:rPr>
              <a:t>rlink</a:t>
            </a:r>
            <a:r>
              <a:rPr lang="en-US" altLang="zh-CN" sz="2400" baseline="0">
                <a:solidFill>
                  <a:srgbClr val="FF3300"/>
                </a:solidFill>
                <a:latin typeface="宋体" charset="-122"/>
                <a:ea typeface="宋体" charset="-122"/>
              </a:rPr>
              <a:t>-</a:t>
            </a:r>
            <a:r>
              <a:rPr lang="en-US" altLang="zh-CN" sz="2400" baseline="0">
                <a:solidFill>
                  <a:srgbClr val="FF3300"/>
                </a:solidFill>
              </a:rPr>
              <a:t>&gt;llink=q</a:t>
            </a:r>
            <a:r>
              <a:rPr lang="en-US" altLang="zh-CN" sz="2400" baseline="0">
                <a:solidFill>
                  <a:srgbClr val="FF3300"/>
                </a:solidFill>
                <a:latin typeface="宋体" charset="-122"/>
                <a:ea typeface="宋体" charset="-122"/>
              </a:rPr>
              <a:t>-</a:t>
            </a:r>
            <a:r>
              <a:rPr lang="en-US" altLang="zh-CN" sz="2400" baseline="0">
                <a:solidFill>
                  <a:srgbClr val="FF3300"/>
                </a:solidFill>
              </a:rPr>
              <a:t>&gt;llink;</a:t>
            </a:r>
          </a:p>
        </p:txBody>
      </p:sp>
      <p:sp>
        <p:nvSpPr>
          <p:cNvPr id="341030" name="Rectangle 38"/>
          <p:cNvSpPr>
            <a:spLocks noChangeArrowheads="1"/>
          </p:cNvSpPr>
          <p:nvPr/>
        </p:nvSpPr>
        <p:spPr bwMode="auto">
          <a:xfrm>
            <a:off x="1066800" y="4283075"/>
            <a:ext cx="7249616" cy="457200"/>
          </a:xfrm>
          <a:prstGeom prst="rect">
            <a:avLst/>
          </a:prstGeom>
          <a:noFill/>
          <a:ln w="9525">
            <a:noFill/>
            <a:miter lim="800000"/>
            <a:headEnd/>
            <a:tailEnd/>
          </a:ln>
        </p:spPr>
        <p:txBody>
          <a:bodyPr wrap="square" anchor="ctr">
            <a:spAutoFit/>
          </a:bodyPr>
          <a:lstStyle/>
          <a:p>
            <a:pPr fontAlgn="base"/>
            <a:r>
              <a:rPr lang="en-US" altLang="zh-CN" sz="2400" baseline="0" dirty="0">
                <a:solidFill>
                  <a:srgbClr val="002F8C"/>
                </a:solidFill>
              </a:rPr>
              <a:t>free(q);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释放被删除的结点的存储空间</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zh-CN" altLang="en-US" sz="2100" baseline="0" dirty="0">
              <a:solidFill>
                <a:srgbClr val="002F8C"/>
              </a:solidFill>
              <a:ea typeface="宋体" charset="-122"/>
            </a:endParaRPr>
          </a:p>
        </p:txBody>
      </p:sp>
      <p:sp>
        <p:nvSpPr>
          <p:cNvPr id="341032" name="Rectangle 40"/>
          <p:cNvSpPr>
            <a:spLocks noChangeArrowheads="1"/>
          </p:cNvSpPr>
          <p:nvPr/>
        </p:nvSpPr>
        <p:spPr bwMode="auto">
          <a:xfrm>
            <a:off x="630134" y="1377843"/>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deleteDNode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a:t>
            </a:r>
          </a:p>
          <a:p>
            <a:pPr fontAlgn="base">
              <a:spcBef>
                <a:spcPct val="0"/>
              </a:spcBef>
            </a:pPr>
            <a:r>
              <a:rPr lang="en-US" altLang="zh-CN" sz="2300" baseline="0" dirty="0">
                <a:solidFill>
                  <a:srgbClr val="002F8C"/>
                </a:solidFill>
              </a:rPr>
              <a:t>{      </a:t>
            </a:r>
            <a:r>
              <a:rPr lang="en-US" altLang="zh-CN" sz="2300" baseline="0" dirty="0" err="1">
                <a:solidFill>
                  <a:srgbClr val="002F8C"/>
                </a:solidFill>
              </a:rPr>
              <a:t>DNodeptr</a:t>
            </a:r>
            <a:r>
              <a:rPr lang="en-US" altLang="zh-CN" sz="2300" baseline="0" dirty="0">
                <a:solidFill>
                  <a:srgbClr val="002F8C"/>
                </a:solidFill>
              </a:rPr>
              <a:t> q;</a:t>
            </a: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400" baseline="0" dirty="0">
              <a:solidFill>
                <a:srgbClr val="002F8C"/>
              </a:solidFill>
            </a:endParaRPr>
          </a:p>
          <a:p>
            <a:pPr fontAlgn="base">
              <a:spcBef>
                <a:spcPct val="0"/>
              </a:spcBef>
            </a:pPr>
            <a:r>
              <a:rPr lang="en-US" altLang="zh-CN" sz="2400" baseline="0" dirty="0">
                <a:solidFill>
                  <a:srgbClr val="002F8C"/>
                </a:solidFill>
              </a:rPr>
              <a:t>}</a:t>
            </a:r>
          </a:p>
        </p:txBody>
      </p:sp>
      <p:sp>
        <p:nvSpPr>
          <p:cNvPr id="341048" name="Rectangle 56"/>
          <p:cNvSpPr>
            <a:spLocks noChangeArrowheads="1"/>
          </p:cNvSpPr>
          <p:nvPr/>
        </p:nvSpPr>
        <p:spPr bwMode="auto">
          <a:xfrm>
            <a:off x="1066800" y="4570413"/>
            <a:ext cx="7696200" cy="457200"/>
          </a:xfrm>
          <a:prstGeom prst="rect">
            <a:avLst/>
          </a:prstGeom>
          <a:noFill/>
          <a:ln w="9525">
            <a:noFill/>
            <a:miter lim="800000"/>
            <a:headEnd/>
            <a:tailEnd/>
          </a:ln>
        </p:spPr>
        <p:txBody>
          <a:bodyPr anchor="ctr">
            <a:spAutoFit/>
          </a:bodyPr>
          <a:lstStyle/>
          <a:p>
            <a:pPr fontAlgn="base"/>
            <a:r>
              <a:rPr lang="en-US" altLang="zh-CN" sz="2400" baseline="0" dirty="0">
                <a:solidFill>
                  <a:srgbClr val="002F8C"/>
                </a:solidFill>
              </a:rPr>
              <a:t>return 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删除成功</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100" baseline="0" dirty="0">
              <a:solidFill>
                <a:srgbClr val="002F8C"/>
              </a:solidFill>
              <a:ea typeface="宋体" charset="-122"/>
            </a:endParaRPr>
          </a:p>
        </p:txBody>
      </p:sp>
      <p:grpSp>
        <p:nvGrpSpPr>
          <p:cNvPr id="2" name="Group 69"/>
          <p:cNvGrpSpPr>
            <a:grpSpLocks/>
          </p:cNvGrpSpPr>
          <p:nvPr/>
        </p:nvGrpSpPr>
        <p:grpSpPr bwMode="auto">
          <a:xfrm>
            <a:off x="827584" y="1756720"/>
            <a:ext cx="7826376" cy="1384248"/>
            <a:chOff x="672" y="1032"/>
            <a:chExt cx="4930" cy="1032"/>
          </a:xfrm>
        </p:grpSpPr>
        <p:sp>
          <p:nvSpPr>
            <p:cNvPr id="57390" name="Rectangle 60"/>
            <p:cNvSpPr>
              <a:spLocks noChangeArrowheads="1"/>
            </p:cNvSpPr>
            <p:nvPr/>
          </p:nvSpPr>
          <p:spPr bwMode="auto">
            <a:xfrm>
              <a:off x="672" y="1392"/>
              <a:ext cx="37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b="0"/>
            </a:p>
          </p:txBody>
        </p:sp>
        <p:sp>
          <p:nvSpPr>
            <p:cNvPr id="57392" name="Text Box 62"/>
            <p:cNvSpPr txBox="1">
              <a:spLocks noChangeArrowheads="1"/>
            </p:cNvSpPr>
            <p:nvPr/>
          </p:nvSpPr>
          <p:spPr bwMode="auto">
            <a:xfrm>
              <a:off x="3642" y="1032"/>
              <a:ext cx="1960" cy="291"/>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4800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6"/>
          <p:cNvGrpSpPr>
            <a:grpSpLocks/>
          </p:cNvGrpSpPr>
          <p:nvPr/>
        </p:nvGrpSpPr>
        <p:grpSpPr bwMode="auto">
          <a:xfrm>
            <a:off x="1271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2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89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0" y="3585"/>
                <a:ext cx="212" cy="288"/>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baseline="0">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393700" y="239713"/>
            <a:ext cx="2011363" cy="885825"/>
            <a:chOff x="248" y="111"/>
            <a:chExt cx="1267" cy="558"/>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696789">
              <a:off x="330" y="111"/>
              <a:ext cx="1185" cy="442"/>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baseline="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blinds(horizontal)">
                                      <p:cBhvr>
                                        <p:cTn id="17" dur="500"/>
                                        <p:tgtEl>
                                          <p:spTgt spid="3410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1029"/>
                                        </p:tgtEl>
                                        <p:attrNameLst>
                                          <p:attrName>style.visibility</p:attrName>
                                        </p:attrNameLst>
                                      </p:cBhvr>
                                      <p:to>
                                        <p:strVal val="visible"/>
                                      </p:to>
                                    </p:set>
                                    <p:animEffect transition="in" filter="blinds(horizontal)">
                                      <p:cBhvr>
                                        <p:cTn id="20" dur="500"/>
                                        <p:tgtEl>
                                          <p:spTgt spid="341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1030"/>
                                        </p:tgtEl>
                                        <p:attrNameLst>
                                          <p:attrName>style.visibility</p:attrName>
                                        </p:attrNameLst>
                                      </p:cBhvr>
                                      <p:to>
                                        <p:strVal val="visible"/>
                                      </p:to>
                                    </p:set>
                                    <p:animEffect transition="in" filter="blinds(horizontal)">
                                      <p:cBhvr>
                                        <p:cTn id="23" dur="500"/>
                                        <p:tgtEl>
                                          <p:spTgt spid="3410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p:bldP spid="341029" grpId="0"/>
      <p:bldP spid="341030"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1908175" y="1439863"/>
            <a:ext cx="4897438"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grpSp>
        <p:nvGrpSpPr>
          <p:cNvPr id="2" name="Group 5"/>
          <p:cNvGrpSpPr>
            <a:grpSpLocks/>
          </p:cNvGrpSpPr>
          <p:nvPr/>
        </p:nvGrpSpPr>
        <p:grpSpPr bwMode="auto">
          <a:xfrm>
            <a:off x="1763713" y="226695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37"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63"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10" cy="24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6372225" y="1412875"/>
            <a:ext cx="1295400" cy="792163"/>
            <a:chOff x="4468" y="436"/>
            <a:chExt cx="650" cy="433"/>
          </a:xfrm>
        </p:grpSpPr>
        <p:sp>
          <p:nvSpPr>
            <p:cNvPr id="58481" name="Freeform 59"/>
            <p:cNvSpPr>
              <a:spLocks/>
            </p:cNvSpPr>
            <p:nvPr/>
          </p:nvSpPr>
          <p:spPr bwMode="auto">
            <a:xfrm>
              <a:off x="4468" y="436"/>
              <a:ext cx="650" cy="433"/>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515" y="448"/>
              <a:ext cx="567" cy="369"/>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051050" y="54927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5424488" y="3255963"/>
            <a:ext cx="2343150" cy="942975"/>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057" y="2051"/>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79"/>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 calcmode="lin" valueType="num">
                                      <p:cBhvr>
                                        <p:cTn id="20" dur="500" fill="hold"/>
                                        <p:tgtEl>
                                          <p:spTgt spid="25"/>
                                        </p:tgtEl>
                                        <p:attrNameLst>
                                          <p:attrName>ppt_x</p:attrName>
                                        </p:attrNameLst>
                                      </p:cBhvr>
                                      <p:tavLst>
                                        <p:tav tm="0">
                                          <p:val>
                                            <p:fltVal val="0.5"/>
                                          </p:val>
                                        </p:tav>
                                        <p:tav tm="100000">
                                          <p:val>
                                            <p:strVal val="#ppt_x"/>
                                          </p:val>
                                        </p:tav>
                                      </p:tavLst>
                                    </p:anim>
                                    <p:anim calcmode="lin" valueType="num">
                                      <p:cBhvr>
                                        <p:cTn id="21"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30288" y="2386015"/>
            <a:ext cx="2333625" cy="817563"/>
            <a:chOff x="866" y="2553"/>
            <a:chExt cx="1470" cy="515"/>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92" y="281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flipH="1">
              <a:off x="866" y="2553"/>
              <a:ext cx="418" cy="330"/>
            </a:xfrm>
            <a:prstGeom prst="rect">
              <a:avLst/>
            </a:prstGeom>
            <a:noFill/>
            <a:ln w="12700" cap="sq">
              <a:noFill/>
              <a:miter lim="800000"/>
              <a:headEnd/>
              <a:tailEnd/>
            </a:ln>
          </p:spPr>
          <p:txBody>
            <a:bodyPr wrap="squar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3806825" y="2582863"/>
            <a:ext cx="1296988" cy="849312"/>
            <a:chOff x="2426" y="2645"/>
            <a:chExt cx="817" cy="535"/>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5137150" y="3086100"/>
            <a:ext cx="792163" cy="0"/>
          </a:xfrm>
          <a:prstGeom prst="line">
            <a:avLst/>
          </a:prstGeom>
          <a:noFill/>
          <a:ln w="31750" cap="sq">
            <a:solidFill>
              <a:schemeClr val="tx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2887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tx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2627784" y="1700808"/>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3159125" y="3063875"/>
            <a:ext cx="792163" cy="0"/>
          </a:xfrm>
          <a:prstGeom prst="line">
            <a:avLst/>
          </a:prstGeom>
          <a:noFill/>
          <a:ln w="31750" cap="sq">
            <a:solidFill>
              <a:schemeClr val="tx1"/>
            </a:solidFill>
            <a:round/>
            <a:headEnd/>
            <a:tailEnd type="triangle" w="med" len="lg"/>
          </a:ln>
        </p:spPr>
        <p:txBody>
          <a:bodyPr wrap="none" anchor="ctr"/>
          <a:lstStyle/>
          <a:p>
            <a:endParaRPr lang="zh-CN" altLang="en-US">
              <a:highlight>
                <a:srgbClr val="000000"/>
              </a:highlight>
            </a:endParaRPr>
          </a:p>
        </p:txBody>
      </p:sp>
      <p:sp>
        <p:nvSpPr>
          <p:cNvPr id="611355" name="Rectangle 27"/>
          <p:cNvSpPr>
            <a:spLocks noChangeArrowheads="1"/>
          </p:cNvSpPr>
          <p:nvPr/>
        </p:nvSpPr>
        <p:spPr bwMode="auto">
          <a:xfrm>
            <a:off x="1939925" y="3835400"/>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3014663" y="3833813"/>
            <a:ext cx="1849437" cy="523875"/>
            <a:chOff x="1955" y="3378"/>
            <a:chExt cx="1165" cy="330"/>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330"/>
            </a:xfrm>
            <a:prstGeom prst="rect">
              <a:avLst/>
            </a:prstGeom>
            <a:noFill/>
            <a:ln w="12700" cap="sq">
              <a:noFill/>
              <a:miter lim="800000"/>
              <a:headEnd/>
              <a:tailEnd/>
            </a:ln>
          </p:spPr>
          <p:txBody>
            <a:bodyPr>
              <a:spAutoFit/>
            </a:bodyPr>
            <a:lstStyle/>
            <a:p>
              <a:r>
                <a:rPr lang="en-US" altLang="zh-CN" sz="2800">
                  <a:solidFill>
                    <a:schemeClr val="accent2"/>
                  </a:solidFill>
                  <a:sym typeface="Symbol" pitchFamily="18" charset="2"/>
                </a:rPr>
                <a:t>list-&gt;llink</a:t>
              </a:r>
              <a:r>
                <a:rPr lang="en-US" altLang="zh-CN" sz="280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5535613" y="1196975"/>
            <a:ext cx="2348755" cy="954088"/>
            <a:chOff x="3515" y="1772"/>
            <a:chExt cx="1225" cy="601"/>
          </a:xfrm>
        </p:grpSpPr>
        <p:grpSp>
          <p:nvGrpSpPr>
            <p:cNvPr id="9" name="Group 32"/>
            <p:cNvGrpSpPr>
              <a:grpSpLocks/>
            </p:cNvGrpSpPr>
            <p:nvPr/>
          </p:nvGrpSpPr>
          <p:grpSpPr bwMode="auto">
            <a:xfrm>
              <a:off x="3515" y="2069"/>
              <a:ext cx="1225" cy="304"/>
              <a:chOff x="3515" y="2069"/>
              <a:chExt cx="1225" cy="304"/>
            </a:xfrm>
          </p:grpSpPr>
          <p:sp>
            <p:nvSpPr>
              <p:cNvPr id="59469" name="Rectangle 33"/>
              <p:cNvSpPr>
                <a:spLocks noChangeArrowheads="1"/>
              </p:cNvSpPr>
              <p:nvPr/>
            </p:nvSpPr>
            <p:spPr bwMode="auto">
              <a:xfrm>
                <a:off x="3560" y="2069"/>
                <a:ext cx="1180"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266"/>
              <a:chOff x="249" y="1835"/>
              <a:chExt cx="227" cy="266"/>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2" name="Group 43"/>
          <p:cNvGrpSpPr>
            <a:grpSpLocks/>
          </p:cNvGrpSpPr>
          <p:nvPr/>
        </p:nvGrpSpPr>
        <p:grpSpPr bwMode="auto">
          <a:xfrm>
            <a:off x="1597025" y="2378075"/>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tx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tx1"/>
              </a:solidFill>
              <a:round/>
              <a:headEnd/>
              <a:tailEnd type="stealth" w="med" len="lg"/>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tx1"/>
              </a:solidFill>
              <a:round/>
              <a:headEnd/>
              <a:tailEnd/>
            </a:ln>
          </p:spPr>
          <p:txBody>
            <a:bodyPr wrap="none" anchor="ctr"/>
            <a:lstStyle/>
            <a:p>
              <a:endParaRPr lang="zh-CN" altLang="en-US"/>
            </a:p>
          </p:txBody>
        </p:sp>
      </p:grpSp>
      <p:grpSp>
        <p:nvGrpSpPr>
          <p:cNvPr id="13" name="Group 52"/>
          <p:cNvGrpSpPr>
            <a:grpSpLocks/>
          </p:cNvGrpSpPr>
          <p:nvPr/>
        </p:nvGrpSpPr>
        <p:grpSpPr bwMode="auto">
          <a:xfrm>
            <a:off x="3879850" y="2605088"/>
            <a:ext cx="3240088" cy="849312"/>
            <a:chOff x="2472" y="2659"/>
            <a:chExt cx="2041" cy="535"/>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535"/>
              <a:chOff x="2426" y="2645"/>
              <a:chExt cx="817" cy="535"/>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2123728"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tx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1946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tx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tx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tx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tx1"/>
              </a:solidFill>
              <a:round/>
              <a:headEnd/>
              <a:tailEnd/>
            </a:ln>
          </p:spPr>
          <p:txBody>
            <a:bodyPr wrap="none" anchor="ctr"/>
            <a:lstStyle/>
            <a:p>
              <a:endParaRPr lang="zh-CN" altLang="en-US"/>
            </a:p>
          </p:txBody>
        </p:sp>
      </p:grpSp>
      <p:grpSp>
        <p:nvGrpSpPr>
          <p:cNvPr id="18" name="Group 70"/>
          <p:cNvGrpSpPr>
            <a:grpSpLocks/>
          </p:cNvGrpSpPr>
          <p:nvPr/>
        </p:nvGrpSpPr>
        <p:grpSpPr bwMode="auto">
          <a:xfrm>
            <a:off x="2794000" y="1214438"/>
            <a:ext cx="2454275" cy="914400"/>
            <a:chOff x="1788" y="1783"/>
            <a:chExt cx="1546" cy="576"/>
          </a:xfrm>
        </p:grpSpPr>
        <p:grpSp>
          <p:nvGrpSpPr>
            <p:cNvPr id="19" name="Group 71"/>
            <p:cNvGrpSpPr>
              <a:grpSpLocks/>
            </p:cNvGrpSpPr>
            <p:nvPr/>
          </p:nvGrpSpPr>
          <p:grpSpPr bwMode="auto">
            <a:xfrm>
              <a:off x="1788" y="1783"/>
              <a:ext cx="227" cy="266"/>
              <a:chOff x="249" y="1835"/>
              <a:chExt cx="227" cy="266"/>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4743450" y="3813175"/>
            <a:ext cx="2492846" cy="876300"/>
            <a:chOff x="3016" y="3385"/>
            <a:chExt cx="1385" cy="552"/>
          </a:xfrm>
        </p:grpSpPr>
        <p:grpSp>
          <p:nvGrpSpPr>
            <p:cNvPr id="21" name="Group 76"/>
            <p:cNvGrpSpPr>
              <a:grpSpLocks/>
            </p:cNvGrpSpPr>
            <p:nvPr/>
          </p:nvGrpSpPr>
          <p:grpSpPr bwMode="auto">
            <a:xfrm>
              <a:off x="3016" y="3385"/>
              <a:ext cx="1385" cy="303"/>
              <a:chOff x="3016" y="3385"/>
              <a:chExt cx="1385" cy="303"/>
            </a:xfrm>
          </p:grpSpPr>
          <p:sp>
            <p:nvSpPr>
              <p:cNvPr id="59432" name="Rectangle 77"/>
              <p:cNvSpPr>
                <a:spLocks noChangeArrowheads="1"/>
              </p:cNvSpPr>
              <p:nvPr/>
            </p:nvSpPr>
            <p:spPr bwMode="auto">
              <a:xfrm>
                <a:off x="3086" y="3385"/>
                <a:ext cx="1315"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266"/>
              <a:chOff x="249" y="1835"/>
              <a:chExt cx="227" cy="266"/>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1514475" y="2627313"/>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tx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tx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tx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1907704" y="3933056"/>
            <a:ext cx="2449512" cy="836612"/>
            <a:chOff x="1271" y="3413"/>
            <a:chExt cx="1543" cy="527"/>
          </a:xfrm>
        </p:grpSpPr>
        <p:grpSp>
          <p:nvGrpSpPr>
            <p:cNvPr id="26" name="Group 91"/>
            <p:cNvGrpSpPr>
              <a:grpSpLocks/>
            </p:cNvGrpSpPr>
            <p:nvPr/>
          </p:nvGrpSpPr>
          <p:grpSpPr bwMode="auto">
            <a:xfrm>
              <a:off x="1285" y="3674"/>
              <a:ext cx="227" cy="266"/>
              <a:chOff x="249" y="1835"/>
              <a:chExt cx="227" cy="266"/>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7480300" y="2420938"/>
            <a:ext cx="692150" cy="701675"/>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2555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baseline="0" dirty="0">
                  <a:solidFill>
                    <a:srgbClr val="FFFF00"/>
                  </a:solidFill>
                  <a:ea typeface="黑体" pitchFamily="2" charset="-122"/>
                </a:rPr>
                <a:t>首先构造链表的第一个结点</a:t>
              </a:r>
            </a:p>
          </p:txBody>
        </p:sp>
      </p:grpSp>
      <p:grpSp>
        <p:nvGrpSpPr>
          <p:cNvPr id="11" name="Group 38"/>
          <p:cNvGrpSpPr>
            <a:grpSpLocks/>
          </p:cNvGrpSpPr>
          <p:nvPr/>
        </p:nvGrpSpPr>
        <p:grpSpPr bwMode="auto">
          <a:xfrm>
            <a:off x="2101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tx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tx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tx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0575"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err="1">
                  <a:solidFill>
                    <a:schemeClr val="bg1"/>
                  </a:solidFill>
                </a:rPr>
                <a:t>insertNode</a:t>
              </a:r>
              <a:r>
                <a:rPr lang="en-US" altLang="zh-CN" sz="2400" dirty="0">
                  <a:solidFill>
                    <a:schemeClr val="bg1"/>
                  </a:solidFill>
                </a:rPr>
                <a:t>(</a:t>
              </a:r>
              <a:r>
                <a:rPr lang="en-US" altLang="zh-CN" sz="2400" dirty="0" err="1">
                  <a:solidFill>
                    <a:schemeClr val="bg1"/>
                  </a:solidFill>
                </a:rPr>
                <a:t>DNodeptr</a:t>
              </a:r>
              <a:r>
                <a:rPr lang="en-US" altLang="zh-CN" sz="2400" dirty="0">
                  <a:solidFill>
                    <a:schemeClr val="bg1"/>
                  </a:solidFill>
                </a:rPr>
                <a:t> list, </a:t>
              </a:r>
              <a:r>
                <a:rPr lang="en-US" altLang="zh-CN" sz="2400" dirty="0" err="1">
                  <a:solidFill>
                    <a:schemeClr val="bg1"/>
                  </a:solidFill>
                </a:rPr>
                <a:t>Dnodeptr</a:t>
              </a:r>
              <a:r>
                <a:rPr lang="en-US" altLang="zh-CN" sz="2400" dirty="0">
                  <a:solidFill>
                    <a:schemeClr val="bg1"/>
                  </a:solidFill>
                </a:rPr>
                <a:t>  p)</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828675" y="333375"/>
            <a:ext cx="6697663" cy="4303713"/>
            <a:chOff x="522" y="210"/>
            <a:chExt cx="4219" cy="2711"/>
          </a:xfrm>
        </p:grpSpPr>
        <p:sp>
          <p:nvSpPr>
            <p:cNvPr id="60457" name="Text Box 6"/>
            <p:cNvSpPr txBox="1">
              <a:spLocks noChangeArrowheads="1"/>
            </p:cNvSpPr>
            <p:nvPr/>
          </p:nvSpPr>
          <p:spPr bwMode="auto">
            <a:xfrm>
              <a:off x="613" y="304"/>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initDLink</a:t>
              </a:r>
              <a:r>
                <a:rPr lang="en-US" altLang="zh-CN" sz="2400" dirty="0">
                  <a:solidFill>
                    <a:srgbClr val="000000"/>
                  </a:solidFill>
                </a:rPr>
                <a:t>(</a:t>
              </a:r>
              <a:r>
                <a:rPr lang="en-US" altLang="zh-CN" sz="2400" dirty="0" err="1">
                  <a:solidFill>
                    <a:srgbClr val="000000"/>
                  </a:solidFill>
                </a:rPr>
                <a:t>int</a:t>
              </a:r>
              <a:r>
                <a:rPr lang="en-US" altLang="zh-CN" sz="2400" dirty="0">
                  <a:solidFill>
                    <a:srgbClr val="000000"/>
                  </a:solidFill>
                </a:rPr>
                <a:t> 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list=(</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400">
                  <a:solidFill>
                    <a:schemeClr val="accent2"/>
                  </a:solidFill>
                </a:rPr>
                <a:t>        ZERO</a:t>
              </a:r>
              <a:r>
                <a:rPr lang="en-US" altLang="zh-CN" sz="2400">
                  <a:solidFill>
                    <a:srgbClr val="000000"/>
                  </a:solidFill>
                </a:rPr>
                <a:t>(</a:t>
              </a:r>
              <a:r>
                <a:rPr lang="en-US" altLang="zh-CN" sz="2400" dirty="0">
                  <a:solidFill>
                    <a:srgbClr val="000000"/>
                  </a:solidFill>
                </a:rPr>
                <a:t>list</a:t>
              </a:r>
              <a:r>
                <a:rPr lang="en-US" altLang="zh-CN" sz="2400" dirty="0">
                  <a:solidFill>
                    <a:srgbClr val="000000"/>
                  </a:solidFill>
                  <a:latin typeface="宋体" charset="-122"/>
                  <a:ea typeface="宋体" charset="-122"/>
                </a:rPr>
                <a:t>-</a:t>
              </a:r>
              <a:r>
                <a:rPr lang="en-US" altLang="zh-CN" sz="2400" dirty="0">
                  <a:solidFill>
                    <a:srgbClr val="000000"/>
                  </a:solidFill>
                </a:rPr>
                <a:t>&gt;data);</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for</a:t>
              </a:r>
              <a:r>
                <a:rPr lang="en-US" altLang="zh-CN" sz="2400">
                  <a:solidFill>
                    <a:srgbClr val="000000"/>
                  </a:solidFill>
                </a:rPr>
                <a:t>(i=0;</a:t>
              </a:r>
              <a:r>
                <a:rPr lang="en-US" altLang="zh-CN" sz="2400" dirty="0">
                  <a:solidFill>
                    <a:srgbClr val="000000"/>
                  </a:solidFill>
                </a:rPr>
                <a:t>i&lt;</a:t>
              </a:r>
              <a:r>
                <a:rPr lang="en-US" altLang="zh-CN" sz="2400" dirty="0" err="1">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a:solidFill>
                    <a:schemeClr val="accent2"/>
                  </a:solidFill>
                </a:rPr>
                <a:t>READ</a:t>
              </a:r>
              <a:r>
                <a:rPr lang="en-US" altLang="zh-CN" sz="2000" dirty="0">
                  <a:solidFill>
                    <a:srgbClr val="000000"/>
                  </a:solidFill>
                </a:rPr>
                <a:t>(p</a:t>
              </a:r>
              <a:r>
                <a:rPr lang="en-US" altLang="zh-CN" sz="2000" dirty="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a:solidFill>
                    <a:srgbClr val="FF0000"/>
                  </a:solidFill>
                </a:rPr>
                <a:t>insertNode</a:t>
              </a:r>
              <a:r>
                <a:rPr lang="en-US" altLang="zh-CN" sz="2400" dirty="0">
                  <a:solidFill>
                    <a:srgbClr val="000000"/>
                  </a:solidFill>
                </a:rPr>
                <a:t>(</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a:solidFill>
                    <a:srgbClr val="000000"/>
                  </a:solidFill>
                </a:rPr>
                <a:t>} </a:t>
              </a:r>
            </a:p>
          </p:txBody>
        </p:sp>
        <p:sp>
          <p:nvSpPr>
            <p:cNvPr id="60458" name="Rectangle 7"/>
            <p:cNvSpPr>
              <a:spLocks noChangeArrowheads="1"/>
            </p:cNvSpPr>
            <p:nvPr/>
          </p:nvSpPr>
          <p:spPr bwMode="auto">
            <a:xfrm>
              <a:off x="522" y="210"/>
              <a:ext cx="4219" cy="2268"/>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7548563" y="1265238"/>
            <a:ext cx="984250" cy="1658937"/>
            <a:chOff x="4220" y="300"/>
            <a:chExt cx="620" cy="104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404" y="3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88" y="6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1475656" y="1628800"/>
            <a:ext cx="4537075" cy="863600"/>
            <a:chOff x="793" y="949"/>
            <a:chExt cx="2858" cy="54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81" cy="212"/>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5148064" y="4869161"/>
            <a:ext cx="2664296" cy="1988839"/>
            <a:chOff x="2880" y="3161"/>
            <a:chExt cx="1601" cy="958"/>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6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3349625" y="4724400"/>
            <a:ext cx="1082675" cy="1296988"/>
            <a:chOff x="2094" y="2976"/>
            <a:chExt cx="682" cy="817"/>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96" cy="250"/>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96" cy="250"/>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96" cy="250"/>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96" cy="250"/>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7740650"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baseline="0">
                  <a:solidFill>
                    <a:srgbClr val="FF3300"/>
                  </a:solidFill>
                  <a:ea typeface="幼圆" pitchFamily="49" charset="-122"/>
                </a:rPr>
                <a:t>时</a:t>
              </a:r>
            </a:p>
            <a:p>
              <a:pPr algn="ctr">
                <a:lnSpc>
                  <a:spcPct val="85000"/>
                </a:lnSpc>
                <a:spcBef>
                  <a:spcPct val="0"/>
                </a:spcBef>
              </a:pPr>
              <a:r>
                <a:rPr lang="zh-CN" altLang="en-US" sz="2500" baseline="0">
                  <a:solidFill>
                    <a:srgbClr val="FF3300"/>
                  </a:solidFill>
                  <a:ea typeface="幼圆" pitchFamily="49" charset="-122"/>
                </a:rPr>
                <a:t>间</a:t>
              </a:r>
            </a:p>
            <a:p>
              <a:pPr algn="ctr">
                <a:lnSpc>
                  <a:spcPct val="85000"/>
                </a:lnSpc>
                <a:spcBef>
                  <a:spcPct val="0"/>
                </a:spcBef>
              </a:pPr>
              <a:r>
                <a:rPr lang="zh-CN" altLang="en-US" sz="2500" baseline="0">
                  <a:solidFill>
                    <a:srgbClr val="FF3300"/>
                  </a:solidFill>
                  <a:ea typeface="幼圆" pitchFamily="49" charset="-122"/>
                </a:rPr>
                <a:t>复</a:t>
              </a:r>
            </a:p>
            <a:p>
              <a:pPr algn="ctr">
                <a:lnSpc>
                  <a:spcPct val="85000"/>
                </a:lnSpc>
                <a:spcBef>
                  <a:spcPct val="0"/>
                </a:spcBef>
              </a:pPr>
              <a:r>
                <a:rPr lang="zh-CN" altLang="en-US" sz="2500" baseline="0">
                  <a:solidFill>
                    <a:srgbClr val="FF3300"/>
                  </a:solidFill>
                  <a:ea typeface="幼圆" pitchFamily="49" charset="-122"/>
                </a:rPr>
                <a:t>杂</a:t>
              </a:r>
            </a:p>
            <a:p>
              <a:pPr algn="ctr">
                <a:lnSpc>
                  <a:spcPct val="85000"/>
                </a:lnSpc>
                <a:spcBef>
                  <a:spcPct val="0"/>
                </a:spcBef>
              </a:pPr>
              <a:r>
                <a:rPr lang="zh-CN" altLang="en-US" sz="2500" baseline="0">
                  <a:solidFill>
                    <a:srgbClr val="FF3300"/>
                  </a:solidFill>
                  <a:ea typeface="幼圆" pitchFamily="49" charset="-122"/>
                </a:rPr>
                <a:t>度</a:t>
              </a:r>
            </a:p>
            <a:p>
              <a:pPr algn="ctr">
                <a:lnSpc>
                  <a:spcPct val="85000"/>
                </a:lnSpc>
                <a:spcBef>
                  <a:spcPct val="0"/>
                </a:spcBef>
              </a:pP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600" y="1905000"/>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    用一组</a:t>
              </a:r>
              <a:r>
                <a:rPr lang="zh-CN" altLang="en-US" sz="2700" baseline="0">
                  <a:solidFill>
                    <a:schemeClr val="accent2"/>
                  </a:solidFill>
                  <a:latin typeface="幼圆" pitchFamily="49" charset="-122"/>
                  <a:ea typeface="幼圆" pitchFamily="49" charset="-122"/>
                </a:rPr>
                <a:t>地址连续</a:t>
              </a:r>
              <a:r>
                <a:rPr lang="zh-CN" altLang="en-US" sz="2700" baseline="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数据元素的存储位置直接反映</a:t>
              </a:r>
              <a:r>
                <a:rPr lang="zh-CN" altLang="en-US" sz="2700" baseline="0">
                  <a:solidFill>
                    <a:srgbClr val="000099"/>
                  </a:solidFill>
                </a:rPr>
                <a:t>。   </a:t>
              </a:r>
              <a:endParaRPr lang="zh-CN" altLang="en-US" sz="2700" b="0" baseline="0">
                <a:solidFill>
                  <a:srgbClr val="000099"/>
                </a:solidFill>
                <a:ea typeface="宋体" charset="-122"/>
              </a:endParaRPr>
            </a:p>
          </p:txBody>
        </p:sp>
      </p:grpSp>
      <p:sp>
        <p:nvSpPr>
          <p:cNvPr id="424975" name="Text Box 15"/>
          <p:cNvSpPr txBox="1">
            <a:spLocks noChangeArrowheads="1"/>
          </p:cNvSpPr>
          <p:nvPr/>
        </p:nvSpPr>
        <p:spPr bwMode="auto">
          <a:xfrm>
            <a:off x="1524000" y="3505200"/>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b="0" baseline="0">
                <a:solidFill>
                  <a:srgbClr val="002F8C"/>
                </a:solidFill>
              </a:rPr>
              <a:t>    </a:t>
            </a:r>
            <a:r>
              <a:rPr lang="zh-CN" altLang="en-US" sz="2900" baseline="0">
                <a:solidFill>
                  <a:srgbClr val="002F8C"/>
                </a:solidFill>
              </a:rPr>
              <a:t>   </a:t>
            </a:r>
            <a:r>
              <a:rPr lang="zh-CN" altLang="zh-CN" sz="2900" baseline="0">
                <a:solidFill>
                  <a:srgbClr val="002F8C"/>
                </a:solidFill>
              </a:rPr>
              <a:t>( </a:t>
            </a:r>
            <a:r>
              <a:rPr lang="zh-CN" altLang="en-US" sz="2900" baseline="0">
                <a:solidFill>
                  <a:srgbClr val="002F8C"/>
                </a:solidFill>
              </a:rPr>
              <a:t> </a:t>
            </a:r>
            <a:r>
              <a:rPr lang="en-US" altLang="zh-CN" sz="2900" baseline="0">
                <a:solidFill>
                  <a:srgbClr val="002F8C"/>
                </a:solidFill>
              </a:rPr>
              <a:t>a</a:t>
            </a:r>
            <a:r>
              <a:rPr lang="en-US" altLang="zh-CN" sz="2900" baseline="-25000">
                <a:solidFill>
                  <a:srgbClr val="002F8C"/>
                </a:solidFill>
              </a:rPr>
              <a:t>1</a:t>
            </a:r>
            <a:r>
              <a:rPr lang="en-US" altLang="zh-CN" sz="2900" baseline="0">
                <a:solidFill>
                  <a:srgbClr val="002F8C"/>
                </a:solidFill>
              </a:rPr>
              <a:t>，a</a:t>
            </a:r>
            <a:r>
              <a:rPr lang="en-US" altLang="zh-CN" sz="2900" baseline="-25000">
                <a:solidFill>
                  <a:srgbClr val="002F8C"/>
                </a:solidFill>
              </a:rPr>
              <a:t>2</a:t>
            </a:r>
            <a:r>
              <a:rPr lang="en-US" altLang="zh-CN" sz="2900" baseline="0">
                <a:solidFill>
                  <a:srgbClr val="002F8C"/>
                </a:solidFill>
              </a:rPr>
              <a:t>，a</a:t>
            </a:r>
            <a:r>
              <a:rPr lang="en-US" altLang="zh-CN" sz="2900" baseline="-25000">
                <a:solidFill>
                  <a:srgbClr val="002F8C"/>
                </a:solidFill>
              </a:rPr>
              <a:t>3</a:t>
            </a:r>
            <a:r>
              <a:rPr lang="en-US" altLang="zh-CN" sz="2900" baseline="0">
                <a:solidFill>
                  <a:srgbClr val="002F8C"/>
                </a:solidFill>
              </a:rPr>
              <a:t>， ... ... ,  a</a:t>
            </a:r>
            <a:r>
              <a:rPr lang="en-US" altLang="zh-CN" sz="2900" baseline="-25000">
                <a:solidFill>
                  <a:srgbClr val="002F8C"/>
                </a:solidFill>
              </a:rPr>
              <a:t>n  </a:t>
            </a:r>
            <a:r>
              <a:rPr lang="en-US" altLang="zh-CN" sz="2900" baseline="0">
                <a:solidFill>
                  <a:srgbClr val="002F8C"/>
                </a:solidFill>
              </a:rPr>
              <a:t>)</a:t>
            </a:r>
            <a:endParaRPr lang="zh-CN" altLang="en-US" sz="2900" baseline="0">
              <a:solidFill>
                <a:srgbClr val="002F8C"/>
              </a:solidFill>
            </a:endParaRPr>
          </a:p>
        </p:txBody>
      </p:sp>
      <p:grpSp>
        <p:nvGrpSpPr>
          <p:cNvPr id="3" name="Group 58"/>
          <p:cNvGrpSpPr>
            <a:grpSpLocks/>
          </p:cNvGrpSpPr>
          <p:nvPr/>
        </p:nvGrpSpPr>
        <p:grpSpPr bwMode="auto">
          <a:xfrm>
            <a:off x="844550" y="5181600"/>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baseline="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baseline="0">
                  <a:solidFill>
                    <a:srgbClr val="000099"/>
                  </a:solidFill>
                  <a:ea typeface="幼圆" pitchFamily="49" charset="-122"/>
                </a:rPr>
                <a:t>k</a:t>
              </a:r>
              <a:r>
                <a:rPr lang="zh-CN" altLang="en-US" sz="2300" baseline="0">
                  <a:solidFill>
                    <a:srgbClr val="000099"/>
                  </a:solidFill>
                  <a:latin typeface="幼圆" pitchFamily="49" charset="-122"/>
                  <a:ea typeface="幼圆" pitchFamily="49" charset="-122"/>
                </a:rPr>
                <a:t>个</a:t>
              </a:r>
              <a:r>
                <a:rPr lang="en-US" altLang="zh-CN" sz="2300" baseline="0">
                  <a:solidFill>
                    <a:srgbClr val="000099"/>
                  </a:solidFill>
                  <a:latin typeface="幼圆" pitchFamily="49" charset="-122"/>
                  <a:ea typeface="幼圆" pitchFamily="49" charset="-122"/>
                </a:rPr>
                <a:t>(</a:t>
              </a:r>
              <a:r>
                <a:rPr lang="zh-CN" altLang="en-US" sz="2300" baseline="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baseline="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019925" y="4398963"/>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baseline="0">
                  <a:solidFill>
                    <a:srgbClr val="FF3300"/>
                  </a:solidFill>
                  <a:ea typeface="宋体" charset="-122"/>
                </a:rPr>
                <a:t>LOC(a</a:t>
              </a:r>
              <a:r>
                <a:rPr lang="en-US" altLang="zh-CN" sz="2700" baseline="-25000">
                  <a:solidFill>
                    <a:srgbClr val="FF3300"/>
                  </a:solidFill>
                  <a:ea typeface="宋体" charset="-122"/>
                </a:rPr>
                <a:t>i</a:t>
              </a:r>
              <a:r>
                <a:rPr lang="en-US" altLang="zh-CN" sz="2700" baseline="0">
                  <a:solidFill>
                    <a:srgbClr val="FF3300"/>
                  </a:solidFill>
                  <a:ea typeface="宋体" charset="-122"/>
                </a:rPr>
                <a:t>)</a:t>
              </a:r>
            </a:p>
          </p:txBody>
        </p:sp>
      </p:grpSp>
      <p:grpSp>
        <p:nvGrpSpPr>
          <p:cNvPr id="5" name="Group 50"/>
          <p:cNvGrpSpPr>
            <a:grpSpLocks/>
          </p:cNvGrpSpPr>
          <p:nvPr/>
        </p:nvGrpSpPr>
        <p:grpSpPr bwMode="auto">
          <a:xfrm>
            <a:off x="342900" y="266700"/>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dirty="0">
                  <a:solidFill>
                    <a:srgbClr val="FF3300"/>
                  </a:solidFill>
                </a:rPr>
                <a:t> 2.2  线性表</a:t>
              </a:r>
              <a:r>
                <a:rPr kumimoji="1" lang="zh-CN" altLang="en-US" sz="3600" baseline="0">
                  <a:solidFill>
                    <a:srgbClr val="FF3300"/>
                  </a:solidFill>
                </a:rPr>
                <a:t>的顺序存储</a:t>
              </a:r>
              <a:r>
                <a:rPr kumimoji="1" lang="zh-CN" altLang="en-US" sz="3600" baseline="0" dirty="0">
                  <a:solidFill>
                    <a:srgbClr val="FF3300"/>
                  </a:solidFill>
                </a:rPr>
                <a:t>结构</a:t>
              </a:r>
            </a:p>
          </p:txBody>
        </p:sp>
      </p:grpSp>
      <p:grpSp>
        <p:nvGrpSpPr>
          <p:cNvPr id="6" name="Group 52"/>
          <p:cNvGrpSpPr>
            <a:grpSpLocks/>
          </p:cNvGrpSpPr>
          <p:nvPr/>
        </p:nvGrpSpPr>
        <p:grpSpPr bwMode="auto">
          <a:xfrm>
            <a:off x="361950" y="1143000"/>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239" cy="349"/>
            </a:xfrm>
            <a:prstGeom prst="rect">
              <a:avLst/>
            </a:prstGeom>
            <a:noFill/>
            <a:ln w="12700" cap="sq">
              <a:noFill/>
              <a:miter lim="800000"/>
              <a:headEnd/>
              <a:tailEnd/>
            </a:ln>
          </p:spPr>
          <p:txBody>
            <a:bodyPr wrap="none">
              <a:spAutoFit/>
            </a:bodyPr>
            <a:lstStyle/>
            <a:p>
              <a:pPr fontAlgn="base">
                <a:spcBef>
                  <a:spcPct val="0"/>
                </a:spcBef>
              </a:pPr>
              <a:r>
                <a:rPr lang="en-US" altLang="zh-CN" sz="3000" baseline="0">
                  <a:solidFill>
                    <a:srgbClr val="000099"/>
                  </a:solidFill>
                  <a:latin typeface="幼圆" pitchFamily="49" charset="-122"/>
                  <a:ea typeface="幼圆" pitchFamily="49" charset="-122"/>
                </a:rPr>
                <a:t>2.2.1 </a:t>
              </a:r>
              <a:r>
                <a:rPr lang="zh-CN" altLang="en-US" sz="3000" baseline="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1631950" y="4114800"/>
            <a:ext cx="4768850" cy="1276350"/>
            <a:chOff x="1028" y="2592"/>
            <a:chExt cx="3004" cy="804"/>
          </a:xfrm>
        </p:grpSpPr>
        <p:grpSp>
          <p:nvGrpSpPr>
            <p:cNvPr id="8" name="Group 30"/>
            <p:cNvGrpSpPr>
              <a:grpSpLocks/>
            </p:cNvGrpSpPr>
            <p:nvPr/>
          </p:nvGrpSpPr>
          <p:grpSpPr bwMode="auto">
            <a:xfrm>
              <a:off x="1044" y="2865"/>
              <a:ext cx="2988" cy="531"/>
              <a:chOff x="1044" y="2736"/>
              <a:chExt cx="2988" cy="531"/>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04" y="3206"/>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sp>
            <p:nvSpPr>
              <p:cNvPr id="55309" name="Text Box 47"/>
              <p:cNvSpPr txBox="1">
                <a:spLocks noChangeArrowheads="1"/>
              </p:cNvSpPr>
              <p:nvPr/>
            </p:nvSpPr>
            <p:spPr bwMode="auto">
              <a:xfrm>
                <a:off x="1044" y="3036"/>
                <a:ext cx="2853" cy="231"/>
              </a:xfrm>
              <a:prstGeom prst="rect">
                <a:avLst/>
              </a:prstGeom>
              <a:noFill/>
              <a:ln w="12700" cap="sq">
                <a:noFill/>
                <a:miter lim="800000"/>
                <a:headEnd/>
                <a:tailEnd/>
              </a:ln>
            </p:spPr>
            <p:txBody>
              <a:bodyPr wrap="none">
                <a:spAutoFit/>
              </a:bodyPr>
              <a:lstStyle/>
              <a:p>
                <a:pPr fontAlgn="base">
                  <a:spcBef>
                    <a:spcPct val="0"/>
                  </a:spcBef>
                </a:pPr>
                <a:r>
                  <a:rPr lang="en-US" altLang="zh-CN" sz="1800" baseline="0">
                    <a:solidFill>
                      <a:schemeClr val="bg2"/>
                    </a:solidFill>
                    <a:ea typeface="宋体" charset="-122"/>
                  </a:rPr>
                  <a:t>d</a:t>
                </a:r>
                <a:r>
                  <a:rPr lang="en-US" altLang="zh-CN" sz="1800" baseline="-25000">
                    <a:solidFill>
                      <a:schemeClr val="bg2"/>
                    </a:solidFill>
                    <a:ea typeface="宋体" charset="-122"/>
                  </a:rPr>
                  <a:t>1</a:t>
                </a:r>
                <a:r>
                  <a:rPr lang="en-US" altLang="zh-CN" sz="1800" baseline="0">
                    <a:solidFill>
                      <a:schemeClr val="bg2"/>
                    </a:solidFill>
                    <a:ea typeface="宋体" charset="-122"/>
                  </a:rPr>
                  <a:t>       d</a:t>
                </a:r>
                <a:r>
                  <a:rPr lang="en-US" altLang="zh-CN" sz="1800" baseline="-25000">
                    <a:solidFill>
                      <a:schemeClr val="bg2"/>
                    </a:solidFill>
                    <a:ea typeface="宋体" charset="-122"/>
                  </a:rPr>
                  <a:t>2       </a:t>
                </a:r>
                <a:r>
                  <a:rPr lang="en-US" altLang="zh-CN" sz="1800" baseline="0">
                    <a:solidFill>
                      <a:schemeClr val="bg2"/>
                    </a:solidFill>
                    <a:ea typeface="宋体" charset="-122"/>
                  </a:rPr>
                  <a:t>   d</a:t>
                </a:r>
                <a:r>
                  <a:rPr lang="en-US" altLang="zh-CN" sz="1800" baseline="-25000">
                    <a:solidFill>
                      <a:schemeClr val="bg2"/>
                    </a:solidFill>
                    <a:ea typeface="宋体" charset="-122"/>
                  </a:rPr>
                  <a:t>3</a:t>
                </a:r>
                <a:r>
                  <a:rPr lang="en-US" altLang="zh-CN" sz="1800" baseline="0">
                    <a:solidFill>
                      <a:schemeClr val="bg2"/>
                    </a:solidFill>
                    <a:ea typeface="宋体" charset="-122"/>
                  </a:rPr>
                  <a:t>                         </a:t>
                </a:r>
                <a:r>
                  <a:rPr kumimoji="1" lang="zh-CN" altLang="en-US" sz="1800" baseline="0">
                    <a:solidFill>
                      <a:schemeClr val="bg2"/>
                    </a:solidFill>
                    <a:ea typeface="宋体" charset="-122"/>
                  </a:rPr>
                  <a:t>… …            </a:t>
                </a:r>
                <a:r>
                  <a:rPr kumimoji="1" lang="en-US" altLang="zh-CN" sz="1800" baseline="0">
                    <a:solidFill>
                      <a:schemeClr val="bg2"/>
                    </a:solidFill>
                    <a:ea typeface="宋体" charset="-122"/>
                  </a:rPr>
                  <a:t>d</a:t>
                </a:r>
                <a:r>
                  <a:rPr kumimoji="1" lang="en-US" altLang="zh-CN" sz="1800" baseline="-25000">
                    <a:solidFill>
                      <a:schemeClr val="bg2"/>
                    </a:solidFill>
                    <a:ea typeface="宋体" charset="-122"/>
                  </a:rPr>
                  <a:t>n</a:t>
                </a:r>
                <a:r>
                  <a:rPr lang="en-US" altLang="zh-CN" sz="1800" b="0" baseline="0">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75"/>
                                        </p:tgtEl>
                                        <p:attrNameLst>
                                          <p:attrName>style.visibility</p:attrName>
                                        </p:attrNameLst>
                                      </p:cBhvr>
                                      <p:to>
                                        <p:strVal val="visible"/>
                                      </p:to>
                                    </p:set>
                                    <p:animEffect transition="in" filter="blinds(horizontal)">
                                      <p:cBhvr>
                                        <p:cTn id="12" dur="500"/>
                                        <p:tgtEl>
                                          <p:spTgt spid="42497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120</a:t>
            </a:fld>
            <a:endParaRPr lang="zh-CN" altLang="en-US"/>
          </a:p>
        </p:txBody>
      </p:sp>
      <p:graphicFrame>
        <p:nvGraphicFramePr>
          <p:cNvPr id="3" name="表格 2"/>
          <p:cNvGraphicFramePr>
            <a:graphicFrameLocks noGrp="1"/>
          </p:cNvGraphicFramePr>
          <p:nvPr/>
        </p:nvGraphicFramePr>
        <p:xfrm>
          <a:off x="1907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extLst>
                    <a:ext uri="{9D8B030D-6E8A-4147-A177-3AD203B41FA5}">
                      <a16:colId xmlns:a16="http://schemas.microsoft.com/office/drawing/2014/main" val="20000"/>
                    </a:ext>
                  </a:extLst>
                </a:gridCol>
              </a:tblGrid>
              <a:tr h="639980">
                <a:tc>
                  <a:txBody>
                    <a:bodyPr/>
                    <a:lstStyle/>
                    <a:p>
                      <a:pPr algn="ctr"/>
                      <a:r>
                        <a:rPr lang="zh-CN" altLang="en-US" sz="2800" dirty="0">
                          <a:solidFill>
                            <a:srgbClr val="FFFF00"/>
                          </a:solidFill>
                          <a:latin typeface="黑体" pitchFamily="49" charset="-122"/>
                          <a:ea typeface="黑体" pitchFamily="49" charset="-122"/>
                        </a:rPr>
                        <a:t>双向链表</a:t>
                      </a:r>
                    </a:p>
                  </a:txBody>
                  <a:tcPr>
                    <a:solidFill>
                      <a:schemeClr val="tx2"/>
                    </a:solidFill>
                  </a:tcPr>
                </a:tc>
                <a:extLst>
                  <a:ext uri="{0D108BD9-81ED-4DB2-BD59-A6C34878D82A}">
                    <a16:rowId xmlns:a16="http://schemas.microsoft.com/office/drawing/2014/main" val="10000"/>
                  </a:ext>
                </a:extLst>
              </a:tr>
              <a:tr h="3032428">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121</a:t>
            </a:fld>
            <a:endParaRPr lang="zh-CN" altLang="en-US"/>
          </a:p>
        </p:txBody>
      </p:sp>
      <p:graphicFrame>
        <p:nvGraphicFramePr>
          <p:cNvPr id="3" name="表格 2"/>
          <p:cNvGraphicFramePr>
            <a:graphicFrameLocks noGrp="1"/>
          </p:cNvGraphicFramePr>
          <p:nvPr/>
        </p:nvGraphicFramePr>
        <p:xfrm>
          <a:off x="755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639980">
                <a:tc>
                  <a:txBody>
                    <a:bodyPr/>
                    <a:lstStyle/>
                    <a:p>
                      <a:pPr algn="l"/>
                      <a:r>
                        <a:rPr lang="zh-CN" altLang="en-US" sz="2800" dirty="0">
                          <a:solidFill>
                            <a:srgbClr val="FFFF00"/>
                          </a:solidFill>
                          <a:latin typeface="黑体" pitchFamily="49" charset="-122"/>
                          <a:ea typeface="黑体" pitchFamily="49" charset="-122"/>
                        </a:rPr>
                        <a:t>链表使用的注意事项：</a:t>
                      </a:r>
                    </a:p>
                  </a:txBody>
                  <a:tcPr>
                    <a:solidFill>
                      <a:schemeClr val="tx2"/>
                    </a:solidFill>
                  </a:tcPr>
                </a:tc>
                <a:extLst>
                  <a:ext uri="{0D108BD9-81ED-4DB2-BD59-A6C34878D82A}">
                    <a16:rowId xmlns:a16="http://schemas.microsoft.com/office/drawing/2014/main" val="10000"/>
                  </a:ext>
                </a:extLst>
              </a:tr>
              <a:tr h="4616604">
                <a:tc>
                  <a:txBody>
                    <a:bodyPr/>
                    <a:lstStyle/>
                    <a:p>
                      <a:pPr marL="514350" indent="-514350">
                        <a:buFont typeface="+mj-ea"/>
                        <a:buAutoNum type="circleNumDbPlain"/>
                      </a:pPr>
                      <a:r>
                        <a:rPr lang="zh-CN" altLang="en-US" sz="2000" dirty="0">
                          <a:solidFill>
                            <a:srgbClr val="002060"/>
                          </a:solidFill>
                          <a:latin typeface="楷体" pitchFamily="49" charset="-122"/>
                          <a:ea typeface="楷体" pitchFamily="49" charset="-122"/>
                        </a:rPr>
                        <a:t>应确保链表结点指针指向一个合法空间（通常由</a:t>
                      </a:r>
                      <a:r>
                        <a:rPr lang="en-US" altLang="zh-CN" sz="2000" dirty="0" err="1">
                          <a:solidFill>
                            <a:srgbClr val="002060"/>
                          </a:solidFill>
                          <a:latin typeface="楷体" pitchFamily="49" charset="-122"/>
                          <a:ea typeface="楷体" pitchFamily="49" charset="-122"/>
                        </a:rPr>
                        <a:t>malloc</a:t>
                      </a:r>
                      <a:r>
                        <a:rPr lang="zh-CN" altLang="en-US" sz="2000" dirty="0">
                          <a:solidFill>
                            <a:srgbClr val="002060"/>
                          </a:solidFill>
                          <a:latin typeface="楷体" pitchFamily="49" charset="-122"/>
                          <a:ea typeface="楷体" pitchFamily="49" charset="-122"/>
                        </a:rPr>
                        <a:t>申请而得），否则结点操作时会出现内存错误（</a:t>
                      </a:r>
                      <a:r>
                        <a:rPr lang="en-US" altLang="zh-CN" sz="2000" b="1" dirty="0">
                          <a:solidFill>
                            <a:srgbClr val="FF0000"/>
                          </a:solidFill>
                          <a:latin typeface="+mn-lt"/>
                          <a:ea typeface="楷体" pitchFamily="49" charset="-122"/>
                        </a:rPr>
                        <a:t>memory</a:t>
                      </a:r>
                      <a:r>
                        <a:rPr lang="en-US" altLang="zh-CN" sz="2000" b="1" baseline="0" dirty="0">
                          <a:solidFill>
                            <a:srgbClr val="FF0000"/>
                          </a:solidFill>
                          <a:latin typeface="+mn-lt"/>
                          <a:ea typeface="楷体" pitchFamily="49" charset="-122"/>
                        </a:rPr>
                        <a:t> access violation</a:t>
                      </a:r>
                      <a:r>
                        <a:rPr lang="zh-CN" altLang="en-US" sz="2000" baseline="0" dirty="0">
                          <a:solidFill>
                            <a:srgbClr val="002060"/>
                          </a:solidFill>
                          <a:latin typeface="楷体" pitchFamily="49" charset="-122"/>
                          <a:ea typeface="楷体" pitchFamily="49" charset="-122"/>
                        </a:rPr>
                        <a:t>），如：</a:t>
                      </a:r>
                      <a:endParaRPr lang="en-US" altLang="zh-CN" sz="2000" baseline="0" dirty="0">
                        <a:solidFill>
                          <a:srgbClr val="002060"/>
                        </a:solidFill>
                        <a:latin typeface="楷体" pitchFamily="49" charset="-122"/>
                        <a:ea typeface="楷体" pitchFamily="49" charset="-122"/>
                      </a:endParaRPr>
                    </a:p>
                    <a:p>
                      <a:pPr marL="1428750" lvl="2" indent="-514350">
                        <a:buFont typeface="+mj-ea"/>
                        <a:buNone/>
                      </a:pPr>
                      <a:r>
                        <a:rPr lang="en-US" altLang="zh-CN" sz="2000" kern="1200" dirty="0" err="1">
                          <a:solidFill>
                            <a:srgbClr val="FF0000"/>
                          </a:solidFill>
                          <a:latin typeface="+mn-lt"/>
                          <a:ea typeface="楷体" pitchFamily="49" charset="-122"/>
                          <a:cs typeface="+mn-cs"/>
                        </a:rPr>
                        <a:t>struct</a:t>
                      </a:r>
                      <a:r>
                        <a:rPr lang="en-US" altLang="zh-CN" sz="2000" kern="1200" baseline="0" dirty="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单向链表的最后一个结点的</a:t>
                      </a:r>
                      <a:r>
                        <a:rPr lang="en-US" altLang="zh-CN" sz="2000" kern="1200" dirty="0">
                          <a:solidFill>
                            <a:srgbClr val="002060"/>
                          </a:solidFill>
                          <a:latin typeface="楷体" pitchFamily="49" charset="-122"/>
                          <a:ea typeface="楷体" pitchFamily="49" charset="-122"/>
                          <a:cs typeface="+mn-cs"/>
                        </a:rPr>
                        <a:t>p-&gt;link</a:t>
                      </a:r>
                      <a:r>
                        <a:rPr lang="zh-CN" altLang="en-US" sz="2000" kern="1200" dirty="0">
                          <a:solidFill>
                            <a:srgbClr val="002060"/>
                          </a:solidFill>
                          <a:latin typeface="楷体" pitchFamily="49" charset="-122"/>
                          <a:ea typeface="楷体" pitchFamily="49" charset="-122"/>
                          <a:cs typeface="+mn-cs"/>
                        </a:rPr>
                        <a:t>指针一定要为</a:t>
                      </a:r>
                      <a:r>
                        <a:rPr lang="en-US" altLang="zh-CN" sz="2000" kern="1200" dirty="0">
                          <a:solidFill>
                            <a:srgbClr val="002060"/>
                          </a:solidFill>
                          <a:latin typeface="楷体" pitchFamily="49" charset="-122"/>
                          <a:ea typeface="楷体" pitchFamily="49" charset="-122"/>
                          <a:cs typeface="+mn-cs"/>
                        </a:rPr>
                        <a:t>NULL,</a:t>
                      </a:r>
                      <a:r>
                        <a:rPr lang="zh-CN" altLang="en-US" sz="2000" kern="1200" dirty="0">
                          <a:solidFill>
                            <a:srgbClr val="002060"/>
                          </a:solidFill>
                          <a:latin typeface="楷体" pitchFamily="49" charset="-122"/>
                          <a:ea typeface="楷体" pitchFamily="49" charset="-122"/>
                          <a:cs typeface="+mn-cs"/>
                        </a:rPr>
                        <a:t>通常申请一个结点</a:t>
                      </a:r>
                      <a:r>
                        <a:rPr lang="en-US" altLang="zh-CN" sz="2000" kern="1200" dirty="0">
                          <a:solidFill>
                            <a:srgbClr val="002060"/>
                          </a:solidFill>
                          <a:latin typeface="楷体" pitchFamily="49" charset="-122"/>
                          <a:ea typeface="楷体" pitchFamily="49" charset="-122"/>
                          <a:cs typeface="+mn-cs"/>
                        </a:rPr>
                        <a:t>p</a:t>
                      </a:r>
                      <a:r>
                        <a:rPr lang="zh-CN" altLang="en-US" sz="2000" kern="1200" dirty="0">
                          <a:solidFill>
                            <a:srgbClr val="002060"/>
                          </a:solidFill>
                          <a:latin typeface="楷体" pitchFamily="49" charset="-122"/>
                          <a:ea typeface="楷体" pitchFamily="49" charset="-122"/>
                          <a:cs typeface="+mn-cs"/>
                        </a:rPr>
                        <a:t>时及时执行</a:t>
                      </a:r>
                      <a:r>
                        <a:rPr lang="en-US" altLang="zh-CN" sz="2000" kern="1200" dirty="0">
                          <a:solidFill>
                            <a:srgbClr val="FF0000"/>
                          </a:solidFill>
                          <a:latin typeface="楷体" pitchFamily="49" charset="-122"/>
                          <a:ea typeface="楷体" pitchFamily="49" charset="-122"/>
                          <a:cs typeface="+mn-cs"/>
                        </a:rPr>
                        <a:t>p-&gt;link</a:t>
                      </a:r>
                      <a:r>
                        <a:rPr lang="en-US" altLang="zh-CN" sz="2000" kern="1200" baseline="0" dirty="0">
                          <a:solidFill>
                            <a:srgbClr val="FF0000"/>
                          </a:solidFill>
                          <a:latin typeface="楷体" pitchFamily="49" charset="-122"/>
                          <a:ea typeface="楷体" pitchFamily="49" charset="-122"/>
                          <a:cs typeface="+mn-cs"/>
                        </a:rPr>
                        <a:t> = NULL;</a:t>
                      </a:r>
                      <a:r>
                        <a:rPr lang="zh-CN" altLang="en-US" sz="2000" kern="1200" baseline="0" dirty="0">
                          <a:solidFill>
                            <a:srgbClr val="002060"/>
                          </a:solidFill>
                          <a:latin typeface="楷体" pitchFamily="49" charset="-122"/>
                          <a:ea typeface="楷体" pitchFamily="49" charset="-122"/>
                          <a:cs typeface="+mn-cs"/>
                        </a:rPr>
                        <a:t>语句是一个好习惯；</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当链表结点删除后应及时用</a:t>
                      </a:r>
                      <a:r>
                        <a:rPr lang="en-US" altLang="zh-CN" sz="2000" kern="1200" dirty="0">
                          <a:solidFill>
                            <a:srgbClr val="002060"/>
                          </a:solidFill>
                          <a:latin typeface="楷体" pitchFamily="49" charset="-122"/>
                          <a:ea typeface="楷体" pitchFamily="49" charset="-122"/>
                          <a:cs typeface="+mn-cs"/>
                        </a:rPr>
                        <a:t>free(p)</a:t>
                      </a:r>
                      <a:r>
                        <a:rPr lang="zh-CN" altLang="en-US" sz="2000" kern="1200" dirty="0">
                          <a:solidFill>
                            <a:srgbClr val="002060"/>
                          </a:solidFill>
                          <a:latin typeface="楷体" pitchFamily="49" charset="-122"/>
                          <a:ea typeface="楷体" pitchFamily="49" charset="-122"/>
                          <a:cs typeface="+mn-cs"/>
                        </a:rPr>
                        <a:t>释放。不释放</a:t>
                      </a:r>
                      <a:r>
                        <a:rPr lang="zh-CN" altLang="en-US" sz="2000" kern="1200" baseline="0" dirty="0">
                          <a:solidFill>
                            <a:srgbClr val="002060"/>
                          </a:solidFill>
                          <a:latin typeface="楷体" pitchFamily="49" charset="-122"/>
                          <a:ea typeface="楷体" pitchFamily="49" charset="-122"/>
                          <a:cs typeface="+mn-cs"/>
                        </a:rPr>
                        <a:t>不用的结点会造成</a:t>
                      </a:r>
                      <a:r>
                        <a:rPr lang="zh-CN" altLang="en-US" sz="2000" kern="1200" dirty="0">
                          <a:solidFill>
                            <a:srgbClr val="002060"/>
                          </a:solidFill>
                          <a:latin typeface="楷体" pitchFamily="49" charset="-122"/>
                          <a:ea typeface="楷体" pitchFamily="49" charset="-122"/>
                          <a:cs typeface="+mn-cs"/>
                        </a:rPr>
                        <a:t>内存泄漏（</a:t>
                      </a:r>
                      <a:r>
                        <a:rPr lang="en-US" altLang="zh-CN" sz="2000" b="1" kern="1200" dirty="0">
                          <a:solidFill>
                            <a:srgbClr val="7030A0"/>
                          </a:solidFill>
                          <a:latin typeface="+mn-lt"/>
                          <a:ea typeface="楷体" pitchFamily="49" charset="-122"/>
                          <a:cs typeface="+mn-cs"/>
                        </a:rPr>
                        <a:t>memory</a:t>
                      </a:r>
                      <a:r>
                        <a:rPr lang="en-US" altLang="zh-CN" sz="2000" b="1" kern="1200" baseline="0" dirty="0">
                          <a:solidFill>
                            <a:srgbClr val="7030A0"/>
                          </a:solidFill>
                          <a:latin typeface="+mn-lt"/>
                          <a:ea typeface="楷体" pitchFamily="49" charset="-122"/>
                          <a:cs typeface="+mn-cs"/>
                        </a:rPr>
                        <a:t> leak</a:t>
                      </a:r>
                      <a:r>
                        <a:rPr lang="zh-CN" altLang="en-US" sz="2000" kern="1200" dirty="0">
                          <a:solidFill>
                            <a:srgbClr val="002060"/>
                          </a:solidFill>
                          <a:latin typeface="楷体" pitchFamily="49" charset="-122"/>
                          <a:ea typeface="楷体" pitchFamily="49" charset="-122"/>
                          <a:cs typeface="+mn-cs"/>
                        </a:rPr>
                        <a:t>），这是工程应中常见问题；</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不能随意移动链表的</a:t>
                      </a:r>
                      <a:r>
                        <a:rPr lang="zh-CN" altLang="en-US" sz="2000" b="1" kern="1200" dirty="0">
                          <a:solidFill>
                            <a:srgbClr val="002060"/>
                          </a:solidFill>
                          <a:latin typeface="楷体" pitchFamily="49" charset="-122"/>
                          <a:ea typeface="楷体" pitchFamily="49" charset="-122"/>
                          <a:cs typeface="+mn-cs"/>
                        </a:rPr>
                        <a:t>头结点指针</a:t>
                      </a:r>
                      <a:r>
                        <a:rPr lang="zh-CN" altLang="en-US" sz="20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r>
              <a:rPr lang="zh-CN" altLang="en-US" sz="6000" baseline="0">
                <a:ea typeface="黑体" pitchFamily="2" charset="-122"/>
              </a:rPr>
              <a:t>本章内容小结</a:t>
            </a:r>
          </a:p>
        </p:txBody>
      </p:sp>
      <p:sp>
        <p:nvSpPr>
          <p:cNvPr id="61443" name="Freeform 3"/>
          <p:cNvSpPr>
            <a:spLocks/>
          </p:cNvSpPr>
          <p:nvPr/>
        </p:nvSpPr>
        <p:spPr bwMode="auto">
          <a:xfrm rot="-1509673">
            <a:off x="762000" y="2773363"/>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1477272">
            <a:off x="1143000" y="3184525"/>
            <a:ext cx="4775200" cy="1006475"/>
          </a:xfrm>
          <a:prstGeom prst="rect">
            <a:avLst/>
          </a:prstGeom>
          <a:noFill/>
          <a:ln w="9525">
            <a:noFill/>
            <a:miter lim="800000"/>
            <a:headEnd/>
            <a:tailEnd/>
          </a:ln>
        </p:spPr>
        <p:txBody>
          <a:bodyPr wrap="none">
            <a:spAutoFit/>
          </a:bodyPr>
          <a:lstStyle/>
          <a:p>
            <a:r>
              <a:rPr lang="zh-CN" altLang="en-US" sz="6000" baseline="0">
                <a:ea typeface="幼圆" pitchFamily="49" charset="-122"/>
              </a:rPr>
              <a:t>本章内容小结</a:t>
            </a:r>
          </a:p>
        </p:txBody>
      </p:sp>
      <p:graphicFrame>
        <p:nvGraphicFramePr>
          <p:cNvPr id="61445" name="Object 19"/>
          <p:cNvGraphicFramePr>
            <a:graphicFrameLocks noChangeAspect="1"/>
          </p:cNvGraphicFramePr>
          <p:nvPr/>
        </p:nvGraphicFramePr>
        <p:xfrm>
          <a:off x="6400800" y="685800"/>
          <a:ext cx="2235200" cy="2667000"/>
        </p:xfrm>
        <a:graphic>
          <a:graphicData uri="http://schemas.openxmlformats.org/presentationml/2006/ole">
            <mc:AlternateContent xmlns:mc="http://schemas.openxmlformats.org/markup-compatibility/2006">
              <mc:Choice xmlns:v="urn:schemas-microsoft-com:vml" Requires="v">
                <p:oleObj spid="_x0000_s1064" name="Photo Editor 照片" r:id="rId3" imgW="790476" imgH="952633" progId="">
                  <p:embed/>
                </p:oleObj>
              </mc:Choice>
              <mc:Fallback>
                <p:oleObj name="Photo Editor 照片" r:id="rId3" imgW="790476" imgH="952633"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223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482725" y="533400"/>
            <a:ext cx="3698875"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线性表的基本概念</a:t>
            </a:r>
          </a:p>
        </p:txBody>
      </p:sp>
      <p:sp>
        <p:nvSpPr>
          <p:cNvPr id="273414" name="Rectangle 6"/>
          <p:cNvSpPr>
            <a:spLocks noChangeArrowheads="1"/>
          </p:cNvSpPr>
          <p:nvPr/>
        </p:nvSpPr>
        <p:spPr bwMode="auto">
          <a:xfrm>
            <a:off x="1506538" y="2457450"/>
            <a:ext cx="4360862"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1524000" y="4308475"/>
            <a:ext cx="4495800"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线性表的链式存储结构</a:t>
            </a:r>
          </a:p>
        </p:txBody>
      </p:sp>
      <p:grpSp>
        <p:nvGrpSpPr>
          <p:cNvPr id="2" name="Group 24"/>
          <p:cNvGrpSpPr>
            <a:grpSpLocks/>
          </p:cNvGrpSpPr>
          <p:nvPr/>
        </p:nvGrpSpPr>
        <p:grpSpPr bwMode="auto">
          <a:xfrm>
            <a:off x="1606550" y="1009650"/>
            <a:ext cx="3498850" cy="420688"/>
            <a:chOff x="1012" y="816"/>
            <a:chExt cx="2204" cy="265"/>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什么是线性关系</a:t>
              </a:r>
              <a:r>
                <a:rPr kumimoji="1" lang="zh-CN" altLang="en-US" sz="2400" baseline="0">
                  <a:solidFill>
                    <a:srgbClr val="004B96"/>
                  </a:solidFill>
                  <a:ea typeface="宋体" charset="-122"/>
                </a:rPr>
                <a:t>？</a:t>
              </a:r>
            </a:p>
          </p:txBody>
        </p:sp>
        <p:sp>
          <p:nvSpPr>
            <p:cNvPr id="62499" name="Text Box 16"/>
            <p:cNvSpPr txBox="1">
              <a:spLocks noChangeArrowheads="1"/>
            </p:cNvSpPr>
            <p:nvPr/>
          </p:nvSpPr>
          <p:spPr bwMode="auto">
            <a:xfrm>
              <a:off x="1012" y="84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3" name="Group 25"/>
          <p:cNvGrpSpPr>
            <a:grpSpLocks/>
          </p:cNvGrpSpPr>
          <p:nvPr/>
        </p:nvGrpSpPr>
        <p:grpSpPr bwMode="auto">
          <a:xfrm>
            <a:off x="1606550" y="1379538"/>
            <a:ext cx="3492500" cy="420687"/>
            <a:chOff x="1012" y="1104"/>
            <a:chExt cx="2200" cy="265"/>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什么是线性表</a:t>
              </a:r>
              <a:r>
                <a:rPr kumimoji="1" lang="zh-CN" altLang="en-US" sz="2400" baseline="0">
                  <a:solidFill>
                    <a:srgbClr val="004B96"/>
                  </a:solidFill>
                  <a:ea typeface="宋体" charset="-122"/>
                </a:rPr>
                <a:t>？</a:t>
              </a:r>
            </a:p>
          </p:txBody>
        </p:sp>
        <p:sp>
          <p:nvSpPr>
            <p:cNvPr id="62497" name="Text Box 17"/>
            <p:cNvSpPr txBox="1">
              <a:spLocks noChangeArrowheads="1"/>
            </p:cNvSpPr>
            <p:nvPr/>
          </p:nvSpPr>
          <p:spPr bwMode="auto">
            <a:xfrm>
              <a:off x="1012" y="1145"/>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4" name="Group 26"/>
          <p:cNvGrpSpPr>
            <a:grpSpLocks/>
          </p:cNvGrpSpPr>
          <p:nvPr/>
        </p:nvGrpSpPr>
        <p:grpSpPr bwMode="auto">
          <a:xfrm>
            <a:off x="1606550" y="1754188"/>
            <a:ext cx="7250113" cy="442912"/>
            <a:chOff x="1012" y="1392"/>
            <a:chExt cx="4567" cy="279"/>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线性表的基本操作有哪些？其中最主要的有哪些</a:t>
              </a:r>
              <a:r>
                <a:rPr kumimoji="1" lang="zh-CN" altLang="en-US" sz="2400" baseline="0">
                  <a:solidFill>
                    <a:srgbClr val="004B96"/>
                  </a:solidFill>
                  <a:ea typeface="宋体" charset="-122"/>
                </a:rPr>
                <a:t>？</a:t>
              </a:r>
            </a:p>
          </p:txBody>
        </p:sp>
        <p:sp>
          <p:nvSpPr>
            <p:cNvPr id="62495" name="Text Box 18"/>
            <p:cNvSpPr txBox="1">
              <a:spLocks noChangeArrowheads="1"/>
            </p:cNvSpPr>
            <p:nvPr/>
          </p:nvSpPr>
          <p:spPr bwMode="auto">
            <a:xfrm>
              <a:off x="1012" y="145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5" name="Group 28"/>
          <p:cNvGrpSpPr>
            <a:grpSpLocks/>
          </p:cNvGrpSpPr>
          <p:nvPr/>
        </p:nvGrpSpPr>
        <p:grpSpPr bwMode="auto">
          <a:xfrm>
            <a:off x="1630363" y="2914650"/>
            <a:ext cx="3128962" cy="420688"/>
            <a:chOff x="1027" y="2197"/>
            <a:chExt cx="1971" cy="265"/>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构造原理。</a:t>
              </a:r>
            </a:p>
          </p:txBody>
        </p:sp>
        <p:sp>
          <p:nvSpPr>
            <p:cNvPr id="62493" name="Text Box 19"/>
            <p:cNvSpPr txBox="1">
              <a:spLocks noChangeArrowheads="1"/>
            </p:cNvSpPr>
            <p:nvPr/>
          </p:nvSpPr>
          <p:spPr bwMode="auto">
            <a:xfrm>
              <a:off x="1027" y="223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6" name="Group 29"/>
          <p:cNvGrpSpPr>
            <a:grpSpLocks/>
          </p:cNvGrpSpPr>
          <p:nvPr/>
        </p:nvGrpSpPr>
        <p:grpSpPr bwMode="auto">
          <a:xfrm>
            <a:off x="1635125" y="3278188"/>
            <a:ext cx="5562600" cy="420687"/>
            <a:chOff x="1030" y="2400"/>
            <a:chExt cx="3504" cy="265"/>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30" y="244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7" name="Group 90"/>
          <p:cNvGrpSpPr>
            <a:grpSpLocks/>
          </p:cNvGrpSpPr>
          <p:nvPr/>
        </p:nvGrpSpPr>
        <p:grpSpPr bwMode="auto">
          <a:xfrm>
            <a:off x="1624013" y="3663950"/>
            <a:ext cx="3513137" cy="457200"/>
            <a:chOff x="1023" y="2308"/>
            <a:chExt cx="2213" cy="288"/>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baseline="0">
                  <a:solidFill>
                    <a:srgbClr val="004B96"/>
                  </a:solidFill>
                  <a:ea typeface="幼圆" pitchFamily="49" charset="-122"/>
                </a:rPr>
                <a:t>特点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优点、缺点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a:t>
              </a:r>
            </a:p>
          </p:txBody>
        </p:sp>
        <p:sp>
          <p:nvSpPr>
            <p:cNvPr id="62489" name="Text Box 21"/>
            <p:cNvSpPr txBox="1">
              <a:spLocks noChangeArrowheads="1"/>
            </p:cNvSpPr>
            <p:nvPr/>
          </p:nvSpPr>
          <p:spPr bwMode="auto">
            <a:xfrm>
              <a:off x="1023" y="2351"/>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8" name="Group 31"/>
          <p:cNvGrpSpPr>
            <a:grpSpLocks/>
          </p:cNvGrpSpPr>
          <p:nvPr/>
        </p:nvGrpSpPr>
        <p:grpSpPr bwMode="auto">
          <a:xfrm>
            <a:off x="1624013" y="4737100"/>
            <a:ext cx="7138987" cy="420688"/>
            <a:chOff x="1023" y="3216"/>
            <a:chExt cx="4497" cy="265"/>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23" y="326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9" name="Group 32"/>
          <p:cNvGrpSpPr>
            <a:grpSpLocks/>
          </p:cNvGrpSpPr>
          <p:nvPr/>
        </p:nvGrpSpPr>
        <p:grpSpPr bwMode="auto">
          <a:xfrm>
            <a:off x="1624013" y="5118100"/>
            <a:ext cx="7519987" cy="420688"/>
            <a:chOff x="1023" y="3489"/>
            <a:chExt cx="4737" cy="265"/>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23" y="353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sp>
        <p:nvSpPr>
          <p:cNvPr id="273441" name="AutoShape 33"/>
          <p:cNvSpPr>
            <a:spLocks/>
          </p:cNvSpPr>
          <p:nvPr/>
        </p:nvSpPr>
        <p:spPr bwMode="auto">
          <a:xfrm>
            <a:off x="1143000" y="781050"/>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1630363" y="5481638"/>
            <a:ext cx="2347912" cy="468312"/>
            <a:chOff x="1023" y="2596"/>
            <a:chExt cx="1479" cy="295"/>
          </a:xfrm>
        </p:grpSpPr>
        <p:sp>
          <p:nvSpPr>
            <p:cNvPr id="62482" name="Rectangle 52"/>
            <p:cNvSpPr>
              <a:spLocks noChangeArrowheads="1"/>
            </p:cNvSpPr>
            <p:nvPr/>
          </p:nvSpPr>
          <p:spPr bwMode="auto">
            <a:xfrm>
              <a:off x="1234" y="2596"/>
              <a:ext cx="1268" cy="288"/>
            </a:xfrm>
            <a:prstGeom prst="rect">
              <a:avLst/>
            </a:prstGeom>
            <a:noFill/>
            <a:ln w="12700" cap="sq">
              <a:noFill/>
              <a:miter lim="800000"/>
              <a:headEnd/>
              <a:tailEnd/>
            </a:ln>
          </p:spPr>
          <p:txBody>
            <a:bodyPr wrap="none">
              <a:spAutoFit/>
            </a:bodyPr>
            <a:lstStyle/>
            <a:p>
              <a:r>
                <a:rPr kumimoji="1" lang="zh-CN" altLang="en-US" sz="2400" baseline="0">
                  <a:solidFill>
                    <a:srgbClr val="004B96"/>
                  </a:solidFill>
                  <a:ea typeface="幼圆" pitchFamily="49" charset="-122"/>
                </a:rPr>
                <a:t>头结点问题。</a:t>
              </a:r>
            </a:p>
          </p:txBody>
        </p:sp>
        <p:sp>
          <p:nvSpPr>
            <p:cNvPr id="62483" name="Text Box 53"/>
            <p:cNvSpPr txBox="1">
              <a:spLocks noChangeArrowheads="1"/>
            </p:cNvSpPr>
            <p:nvPr/>
          </p:nvSpPr>
          <p:spPr bwMode="auto">
            <a:xfrm>
              <a:off x="1023" y="267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11" name="Group 89"/>
          <p:cNvGrpSpPr>
            <a:grpSpLocks/>
          </p:cNvGrpSpPr>
          <p:nvPr/>
        </p:nvGrpSpPr>
        <p:grpSpPr bwMode="auto">
          <a:xfrm>
            <a:off x="381000" y="2133600"/>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baseline="0">
                  <a:solidFill>
                    <a:srgbClr val="FF0066"/>
                  </a:solidFill>
                  <a:ea typeface="黑体" pitchFamily="2" charset="-122"/>
                </a:rPr>
                <a:t>线</a:t>
              </a:r>
            </a:p>
            <a:p>
              <a:pPr algn="ctr">
                <a:lnSpc>
                  <a:spcPct val="80000"/>
                </a:lnSpc>
                <a:spcBef>
                  <a:spcPct val="0"/>
                </a:spcBef>
              </a:pPr>
              <a:r>
                <a:rPr kumimoji="1" lang="zh-CN" altLang="en-US" sz="3100" baseline="0">
                  <a:solidFill>
                    <a:srgbClr val="FF0066"/>
                  </a:solidFill>
                  <a:ea typeface="黑体" pitchFamily="2" charset="-122"/>
                </a:rPr>
                <a:t>性</a:t>
              </a:r>
            </a:p>
            <a:p>
              <a:pPr algn="ctr">
                <a:lnSpc>
                  <a:spcPct val="80000"/>
                </a:lnSpc>
                <a:spcBef>
                  <a:spcPct val="0"/>
                </a:spcBef>
              </a:pPr>
              <a:r>
                <a:rPr kumimoji="1" lang="zh-CN" altLang="en-US" sz="3100" baseline="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124</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0"/>
          </p:nvPr>
        </p:nvSpPr>
        <p:spPr>
          <a:noFill/>
        </p:spPr>
        <p:txBody>
          <a:bodyPr/>
          <a:lstStyle/>
          <a:p>
            <a:r>
              <a:rPr lang="en-US" altLang="zh-CN"/>
              <a:t>第三讲：程序设计方法-问题分析</a:t>
            </a:r>
          </a:p>
        </p:txBody>
      </p:sp>
      <p:sp>
        <p:nvSpPr>
          <p:cNvPr id="122883" name="灯片编号占位符 2"/>
          <p:cNvSpPr>
            <a:spLocks noGrp="1"/>
          </p:cNvSpPr>
          <p:nvPr>
            <p:ph type="sldNum" sz="quarter" idx="11"/>
          </p:nvPr>
        </p:nvSpPr>
        <p:spPr>
          <a:noFill/>
        </p:spPr>
        <p:txBody>
          <a:bodyPr/>
          <a:lstStyle/>
          <a:p>
            <a:fld id="{CCBDF6D5-845E-45CE-A72A-EDAF3AFD6FFD}" type="slidenum">
              <a:rPr lang="en-US" altLang="zh-CN" smtClean="0"/>
              <a:pPr/>
              <a:t>125</a:t>
            </a:fld>
            <a:endParaRPr lang="en-US" altLang="zh-CN"/>
          </a:p>
        </p:txBody>
      </p:sp>
      <p:sp>
        <p:nvSpPr>
          <p:cNvPr id="122884" name="标题 1"/>
          <p:cNvSpPr>
            <a:spLocks noGrp="1"/>
          </p:cNvSpPr>
          <p:nvPr>
            <p:ph type="title" idx="4294967295"/>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857250" y="1143000"/>
            <a:ext cx="7386638" cy="4800600"/>
          </a:xfrm>
          <a:prstGeom prst="rect">
            <a:avLst/>
          </a:prstGeom>
          <a:noFill/>
          <a:ln w="9525">
            <a:noFill/>
            <a:miter lim="800000"/>
            <a:headEnd/>
            <a:tailEnd/>
          </a:ln>
        </p:spPr>
        <p:txBody>
          <a:bodyPr>
            <a:spAutoFit/>
          </a:bodyPr>
          <a:lstStyle/>
          <a:p>
            <a:r>
              <a:rPr lang="en-US" altLang="zh-CN" sz="1600"/>
              <a:t>【</a:t>
            </a:r>
            <a:r>
              <a:rPr lang="zh-CN" altLang="en-US" sz="1600"/>
              <a:t>问题描述</a:t>
            </a:r>
            <a:r>
              <a:rPr lang="en-US" altLang="zh-CN" sz="1600"/>
              <a:t>】</a:t>
            </a:r>
            <a:r>
              <a:rPr lang="zh-CN" altLang="en-US" sz="1600" b="0"/>
              <a:t>编写一个程序实现</a:t>
            </a:r>
            <a:r>
              <a:rPr lang="zh-CN" altLang="en-US" sz="1800">
                <a:solidFill>
                  <a:srgbClr val="0033CC"/>
                </a:solidFill>
              </a:rPr>
              <a:t>任意（最高指数为任意正整数）</a:t>
            </a:r>
            <a:r>
              <a:rPr lang="zh-CN" altLang="en-US" sz="1600" b="0"/>
              <a:t>两个一元多项式相加。</a:t>
            </a:r>
          </a:p>
          <a:p>
            <a:r>
              <a:rPr lang="en-US" altLang="zh-CN" sz="1600"/>
              <a:t>【</a:t>
            </a:r>
            <a:r>
              <a:rPr lang="zh-CN" altLang="en-US" sz="1600"/>
              <a:t>输入形式</a:t>
            </a:r>
            <a:r>
              <a:rPr lang="en-US" altLang="zh-CN" sz="1600"/>
              <a:t>】</a:t>
            </a:r>
            <a:r>
              <a:rPr lang="zh-CN" altLang="en-US" sz="1600" b="0"/>
              <a:t>从标准输入中读入两行以空格分隔的整数，每一行代表一个多项式，且该多项式中各项的系数均为</a:t>
            </a:r>
            <a:r>
              <a:rPr lang="en-US" altLang="zh-CN" sz="1600" b="0"/>
              <a:t>0</a:t>
            </a:r>
            <a:r>
              <a:rPr lang="zh-CN" altLang="en-US" sz="1600" b="0"/>
              <a:t>或正整数。对于多项式 </a:t>
            </a:r>
            <a:r>
              <a:rPr lang="en-US" altLang="zh-CN" sz="1600" b="0"/>
              <a:t>a</a:t>
            </a:r>
            <a:r>
              <a:rPr lang="en-US" altLang="zh-CN" sz="1600" b="0" baseline="30000"/>
              <a:t>n</a:t>
            </a:r>
            <a:r>
              <a:rPr lang="en-US" altLang="zh-CN" sz="1600" b="0"/>
              <a:t>x</a:t>
            </a:r>
            <a:r>
              <a:rPr lang="en-US" altLang="zh-CN" sz="1600" b="0" baseline="30000"/>
              <a:t>n</a:t>
            </a:r>
            <a:r>
              <a:rPr lang="en-US" altLang="zh-CN" sz="1600" b="0"/>
              <a:t> +  a</a:t>
            </a:r>
            <a:r>
              <a:rPr lang="en-US" altLang="zh-CN" sz="1600" b="0" baseline="30000"/>
              <a:t>n-1</a:t>
            </a:r>
            <a:r>
              <a:rPr lang="en-US" altLang="zh-CN" sz="1600" b="0"/>
              <a:t>x</a:t>
            </a:r>
            <a:r>
              <a:rPr lang="en-US" altLang="zh-CN" sz="1600" b="0" baseline="30000"/>
              <a:t>n-1</a:t>
            </a:r>
            <a:r>
              <a:rPr lang="en-US" altLang="zh-CN" sz="1600" b="0"/>
              <a:t>+ … + a</a:t>
            </a:r>
            <a:r>
              <a:rPr lang="en-US" altLang="zh-CN" sz="1600" b="0" baseline="30000"/>
              <a:t>1</a:t>
            </a:r>
            <a:r>
              <a:rPr lang="en-US" altLang="zh-CN" sz="1600" b="0"/>
              <a:t>x</a:t>
            </a:r>
            <a:r>
              <a:rPr lang="en-US" altLang="zh-CN" sz="1600" b="0" baseline="30000"/>
              <a:t>1</a:t>
            </a:r>
            <a:r>
              <a:rPr lang="en-US" altLang="zh-CN" sz="1600" b="0"/>
              <a:t> + a</a:t>
            </a:r>
            <a:r>
              <a:rPr lang="en-US" altLang="zh-CN" sz="1600" b="0" baseline="30000"/>
              <a:t>0</a:t>
            </a:r>
            <a:r>
              <a:rPr lang="en-US" altLang="zh-CN" sz="1600" b="0"/>
              <a:t>x</a:t>
            </a:r>
            <a:r>
              <a:rPr lang="en-US" altLang="zh-CN" sz="1600" b="0" baseline="30000"/>
              <a:t>0</a:t>
            </a:r>
            <a:r>
              <a:rPr lang="en-US" altLang="zh-CN" sz="1600" b="0"/>
              <a:t>  </a:t>
            </a:r>
            <a:r>
              <a:rPr lang="zh-CN" altLang="en-US" sz="1600" b="0"/>
              <a:t>的输入方法如下： </a:t>
            </a:r>
            <a:r>
              <a:rPr lang="en-US" altLang="zh-CN" sz="1600" b="0"/>
              <a:t>a</a:t>
            </a:r>
            <a:r>
              <a:rPr lang="en-US" altLang="zh-CN" sz="1600" b="0" baseline="30000"/>
              <a:t>n</a:t>
            </a:r>
            <a:r>
              <a:rPr lang="en-US" altLang="zh-CN" sz="1600" b="0"/>
              <a:t>  n  a</a:t>
            </a:r>
            <a:r>
              <a:rPr lang="en-US" altLang="zh-CN" sz="1600" b="0" baseline="30000"/>
              <a:t>n-1</a:t>
            </a:r>
            <a:r>
              <a:rPr lang="en-US" altLang="zh-CN" sz="1600" b="0"/>
              <a:t>  n-1 …  a</a:t>
            </a:r>
            <a:r>
              <a:rPr lang="en-US" altLang="zh-CN" sz="1600" b="0" baseline="30000"/>
              <a:t>1</a:t>
            </a:r>
            <a:r>
              <a:rPr lang="en-US" altLang="zh-CN" sz="1600" b="0"/>
              <a:t>  1  a</a:t>
            </a:r>
            <a:r>
              <a:rPr lang="en-US" altLang="zh-CN" sz="1600" b="0" baseline="30000"/>
              <a:t>0</a:t>
            </a:r>
            <a:r>
              <a:rPr lang="en-US" altLang="zh-CN" sz="1600" b="0"/>
              <a:t>  0</a:t>
            </a:r>
            <a:r>
              <a:rPr lang="en-US" altLang="zh-CN" sz="1600"/>
              <a:t> </a:t>
            </a:r>
          </a:p>
          <a:p>
            <a:r>
              <a:rPr lang="zh-CN" altLang="en-US" sz="1600" b="0"/>
              <a:t>即相邻两个整数分别表示表达式中一项的系数和指数。在输入中只出现系数不为</a:t>
            </a:r>
            <a:r>
              <a:rPr lang="en-US" altLang="zh-CN" sz="1600" b="0"/>
              <a:t>0</a:t>
            </a:r>
            <a:r>
              <a:rPr lang="zh-CN" altLang="en-US" sz="1600" b="0"/>
              <a:t>的项。</a:t>
            </a:r>
          </a:p>
          <a:p>
            <a:r>
              <a:rPr lang="en-US" altLang="zh-CN" sz="1600"/>
              <a:t>【</a:t>
            </a:r>
            <a:r>
              <a:rPr lang="zh-CN" altLang="en-US" sz="1600"/>
              <a:t>输出形式</a:t>
            </a:r>
            <a:r>
              <a:rPr lang="en-US" altLang="zh-CN" sz="1600"/>
              <a:t>】</a:t>
            </a:r>
            <a:r>
              <a:rPr lang="zh-CN" altLang="en-US" sz="1600" b="0"/>
              <a:t>将运算结果输出到屏幕。将系数不为</a:t>
            </a:r>
            <a:r>
              <a:rPr lang="en-US" altLang="zh-CN" sz="1600" b="0"/>
              <a:t>0</a:t>
            </a:r>
            <a:r>
              <a:rPr lang="zh-CN" altLang="en-US" sz="1600" b="0"/>
              <a:t>的项按指数从高到低的顺序输出，每次输出其系数和指数，均以一个空格分隔。最后要求换行。</a:t>
            </a:r>
          </a:p>
          <a:p>
            <a:r>
              <a:rPr lang="en-US" altLang="zh-CN" sz="1600"/>
              <a:t>【</a:t>
            </a:r>
            <a:r>
              <a:rPr lang="zh-CN" altLang="en-US" sz="1600"/>
              <a:t>样例输入</a:t>
            </a:r>
            <a:r>
              <a:rPr lang="en-US" altLang="zh-CN" sz="1600"/>
              <a:t>】</a:t>
            </a:r>
          </a:p>
          <a:p>
            <a:r>
              <a:rPr lang="en-US" altLang="zh-CN" sz="1600" b="0"/>
              <a:t>54  8  2  6  7  3  25  1  78  0 </a:t>
            </a:r>
          </a:p>
          <a:p>
            <a:r>
              <a:rPr lang="en-US" altLang="zh-CN" sz="1600" b="0"/>
              <a:t>43  7  4  2  8  1</a:t>
            </a:r>
            <a:r>
              <a:rPr lang="en-US" altLang="zh-CN" sz="1600"/>
              <a:t>   </a:t>
            </a:r>
          </a:p>
          <a:p>
            <a:r>
              <a:rPr lang="en-US" altLang="zh-CN" sz="1600"/>
              <a:t>【</a:t>
            </a:r>
            <a:r>
              <a:rPr lang="zh-CN" altLang="en-US" sz="1600"/>
              <a:t>样例输出</a:t>
            </a:r>
            <a:r>
              <a:rPr lang="en-US" altLang="zh-CN" sz="1600"/>
              <a:t>】</a:t>
            </a:r>
          </a:p>
          <a:p>
            <a:r>
              <a:rPr lang="en-US" altLang="zh-CN" sz="1600" b="0"/>
              <a:t>54  8  43  7  2  6  7  3  4  2  33  1  78  0</a:t>
            </a:r>
          </a:p>
          <a:p>
            <a:r>
              <a:rPr lang="en-US" altLang="zh-CN" sz="1600"/>
              <a:t>【</a:t>
            </a:r>
            <a:r>
              <a:rPr lang="zh-CN" altLang="en-US" sz="1600"/>
              <a:t>样例说明</a:t>
            </a:r>
            <a:r>
              <a:rPr lang="en-US" altLang="zh-CN" sz="1600"/>
              <a:t>】</a:t>
            </a:r>
            <a:r>
              <a:rPr lang="zh-CN" altLang="en-US" sz="1600" b="0"/>
              <a:t>输入的两行分别代表如下表达式： </a:t>
            </a:r>
          </a:p>
          <a:p>
            <a:r>
              <a:rPr lang="en-US" altLang="zh-CN" sz="1600" b="0"/>
              <a:t>54x</a:t>
            </a:r>
            <a:r>
              <a:rPr lang="en-US" altLang="zh-CN" sz="1600" b="0" baseline="30000"/>
              <a:t>8</a:t>
            </a:r>
            <a:r>
              <a:rPr lang="en-US" altLang="zh-CN" sz="1600" b="0"/>
              <a:t> + 2x</a:t>
            </a:r>
            <a:r>
              <a:rPr lang="en-US" altLang="zh-CN" sz="1600" b="0" baseline="30000"/>
              <a:t>6</a:t>
            </a:r>
            <a:r>
              <a:rPr lang="en-US" altLang="zh-CN" sz="1600" b="0"/>
              <a:t> + 7x</a:t>
            </a:r>
            <a:r>
              <a:rPr lang="en-US" altLang="zh-CN" sz="1600" b="0" baseline="30000"/>
              <a:t>3</a:t>
            </a:r>
            <a:r>
              <a:rPr lang="en-US" altLang="zh-CN" sz="1600" b="0"/>
              <a:t> + 25x + 78 </a:t>
            </a:r>
          </a:p>
          <a:p>
            <a:r>
              <a:rPr lang="en-US" altLang="zh-CN" sz="1600" b="0"/>
              <a:t>43x</a:t>
            </a:r>
            <a:r>
              <a:rPr lang="en-US" altLang="zh-CN" sz="1600" b="0" baseline="30000"/>
              <a:t>7</a:t>
            </a:r>
            <a:r>
              <a:rPr lang="en-US" altLang="zh-CN" sz="1600" b="0"/>
              <a:t> + 4x</a:t>
            </a:r>
            <a:r>
              <a:rPr lang="en-US" altLang="zh-CN" sz="1600" b="0" baseline="30000"/>
              <a:t>2</a:t>
            </a:r>
            <a:r>
              <a:rPr lang="en-US" altLang="zh-CN" sz="1600" b="0"/>
              <a:t> + 8x </a:t>
            </a:r>
          </a:p>
          <a:p>
            <a:r>
              <a:rPr lang="zh-CN" altLang="en-US" sz="1600" b="0"/>
              <a:t>其和为 </a:t>
            </a:r>
          </a:p>
          <a:p>
            <a:r>
              <a:rPr lang="en-US" altLang="zh-CN" sz="1600" b="0"/>
              <a:t>54x</a:t>
            </a:r>
            <a:r>
              <a:rPr lang="en-US" altLang="zh-CN" sz="1600" b="0" baseline="30000"/>
              <a:t>8</a:t>
            </a:r>
            <a:r>
              <a:rPr lang="en-US" altLang="zh-CN" sz="1600" b="0"/>
              <a:t> + 43x</a:t>
            </a:r>
            <a:r>
              <a:rPr lang="en-US" altLang="zh-CN" sz="1600" b="0" baseline="30000"/>
              <a:t>7</a:t>
            </a:r>
            <a:r>
              <a:rPr lang="en-US" altLang="zh-CN" sz="1600" b="0"/>
              <a:t> + 2x</a:t>
            </a:r>
            <a:r>
              <a:rPr lang="en-US" altLang="zh-CN" sz="1600" b="0" baseline="30000"/>
              <a:t>6</a:t>
            </a:r>
            <a:r>
              <a:rPr lang="en-US" altLang="zh-CN" sz="1600" b="0"/>
              <a:t> + 7x</a:t>
            </a:r>
            <a:r>
              <a:rPr lang="en-US" altLang="zh-CN" sz="1600" b="0" baseline="30000"/>
              <a:t>3</a:t>
            </a:r>
            <a:r>
              <a:rPr lang="en-US" altLang="zh-CN" sz="1600" b="0"/>
              <a:t> + 4x</a:t>
            </a:r>
            <a:r>
              <a:rPr lang="en-US" altLang="zh-CN" sz="1600" b="0" baseline="30000"/>
              <a:t>2</a:t>
            </a:r>
            <a:r>
              <a:rPr lang="en-US" altLang="zh-CN" sz="1600" b="0"/>
              <a:t> + 33x + 78</a:t>
            </a:r>
          </a:p>
        </p:txBody>
      </p:sp>
    </p:spTree>
    <p:extLst>
      <p:ext uri="{BB962C8B-B14F-4D97-AF65-F5344CB8AC3E}">
        <p14:creationId xmlns:p14="http://schemas.microsoft.com/office/powerpoint/2010/main" val="41782645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755576" y="1196752"/>
            <a:ext cx="7848872" cy="864095"/>
          </a:xfrm>
        </p:spPr>
        <p:txBody>
          <a:bodyPr/>
          <a:lstStyle/>
          <a:p>
            <a:r>
              <a:rPr lang="zh-CN" altLang="en-US" sz="2000" b="0" dirty="0">
                <a:latin typeface="楷体" pitchFamily="49" charset="-122"/>
                <a:ea typeface="楷体" pitchFamily="49" charset="-122"/>
              </a:rPr>
              <a:t>首先读入第一个多项式，并将其生成一个链表；</a:t>
            </a:r>
            <a:endParaRPr lang="en-US" altLang="zh-CN" sz="2000" b="0" dirty="0">
              <a:latin typeface="楷体" pitchFamily="49" charset="-122"/>
              <a:ea typeface="楷体" pitchFamily="49" charset="-122"/>
            </a:endParaRPr>
          </a:p>
          <a:p>
            <a:r>
              <a:rPr lang="zh-CN" altLang="en-US" sz="2000" b="0" dirty="0">
                <a:latin typeface="楷体" pitchFamily="49" charset="-122"/>
                <a:ea typeface="楷体" pitchFamily="49" charset="-122"/>
              </a:rPr>
              <a:t>然后依次将第二个多项式每一项插入（或合并）第一个多项式中</a:t>
            </a:r>
          </a:p>
        </p:txBody>
      </p:sp>
      <p:sp>
        <p:nvSpPr>
          <p:cNvPr id="4" name="页脚占位符 3"/>
          <p:cNvSpPr>
            <a:spLocks noGrp="1"/>
          </p:cNvSpPr>
          <p:nvPr>
            <p:ph type="ftr" sz="quarter" idx="10"/>
          </p:nvPr>
        </p:nvSpPr>
        <p:spPr>
          <a:xfrm>
            <a:off x="3059832" y="6381750"/>
            <a:ext cx="2895600" cy="476250"/>
          </a:xfrm>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1"/>
          </p:nvPr>
        </p:nvSpPr>
        <p:spPr>
          <a:xfrm>
            <a:off x="6516216" y="6619875"/>
            <a:ext cx="2133600" cy="476250"/>
          </a:xfrm>
        </p:spPr>
        <p:txBody>
          <a:bodyPr/>
          <a:lstStyle/>
          <a:p>
            <a:pPr>
              <a:defRPr/>
            </a:pPr>
            <a:fld id="{CB7AD273-DB7E-40AE-9A92-188A2F35C0FE}" type="slidenum">
              <a:rPr lang="en-US" altLang="zh-CN" smtClean="0"/>
              <a:pPr>
                <a:defRPr/>
              </a:pPr>
              <a:t>126</a:t>
            </a:fld>
            <a:endParaRPr lang="en-US" altLang="zh-CN"/>
          </a:p>
        </p:txBody>
      </p:sp>
      <p:grpSp>
        <p:nvGrpSpPr>
          <p:cNvPr id="6" name="组合 94"/>
          <p:cNvGrpSpPr/>
          <p:nvPr/>
        </p:nvGrpSpPr>
        <p:grpSpPr>
          <a:xfrm>
            <a:off x="755577" y="2204864"/>
            <a:ext cx="8388423" cy="1224136"/>
            <a:chOff x="755577" y="2204864"/>
            <a:chExt cx="8388423" cy="1656184"/>
          </a:xfrm>
        </p:grpSpPr>
        <p:sp>
          <p:nvSpPr>
            <p:cNvPr id="25" name="矩形 24"/>
            <p:cNvSpPr/>
            <p:nvPr/>
          </p:nvSpPr>
          <p:spPr bwMode="auto">
            <a:xfrm>
              <a:off x="755577"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30" name="TextBox 29"/>
            <p:cNvSpPr txBox="1"/>
            <p:nvPr/>
          </p:nvSpPr>
          <p:spPr>
            <a:xfrm>
              <a:off x="971601" y="2780928"/>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31" name="矩形 30"/>
            <p:cNvSpPr/>
            <p:nvPr/>
          </p:nvSpPr>
          <p:spPr bwMode="auto">
            <a:xfrm>
              <a:off x="2267745"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35" name="TextBox 34"/>
            <p:cNvSpPr txBox="1"/>
            <p:nvPr/>
          </p:nvSpPr>
          <p:spPr>
            <a:xfrm>
              <a:off x="2483769" y="2780928"/>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36" name="矩形 35"/>
            <p:cNvSpPr/>
            <p:nvPr/>
          </p:nvSpPr>
          <p:spPr bwMode="auto">
            <a:xfrm>
              <a:off x="3923928"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40" name="TextBox 39"/>
            <p:cNvSpPr txBox="1"/>
            <p:nvPr/>
          </p:nvSpPr>
          <p:spPr>
            <a:xfrm>
              <a:off x="4139952" y="2780928"/>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43" name="矩形 42"/>
            <p:cNvSpPr/>
            <p:nvPr/>
          </p:nvSpPr>
          <p:spPr bwMode="auto">
            <a:xfrm>
              <a:off x="5652120"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338554"/>
            </a:xfrm>
            <a:prstGeom prst="rect">
              <a:avLst/>
            </a:prstGeom>
            <a:noFill/>
          </p:spPr>
          <p:txBody>
            <a:bodyPr wrap="square" rtlCol="0">
              <a:spAutoFit/>
            </a:bodyPr>
            <a:lstStyle/>
            <a:p>
              <a:r>
                <a:rPr lang="en-US" altLang="zh-CN" sz="1600" b="0" dirty="0"/>
                <a:t>25</a:t>
              </a:r>
              <a:endParaRPr lang="zh-CN" altLang="en-US" sz="1600" b="0" dirty="0"/>
            </a:p>
          </p:txBody>
        </p:sp>
        <p:sp>
          <p:nvSpPr>
            <p:cNvPr id="47" name="TextBox 46"/>
            <p:cNvSpPr txBox="1"/>
            <p:nvPr/>
          </p:nvSpPr>
          <p:spPr>
            <a:xfrm>
              <a:off x="5868144" y="2780928"/>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48" name="矩形 47"/>
            <p:cNvSpPr/>
            <p:nvPr/>
          </p:nvSpPr>
          <p:spPr bwMode="auto">
            <a:xfrm>
              <a:off x="7380312"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52" name="TextBox 51"/>
            <p:cNvSpPr txBox="1"/>
            <p:nvPr/>
          </p:nvSpPr>
          <p:spPr>
            <a:xfrm>
              <a:off x="7596336" y="2780928"/>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0"/>
              <a:ext cx="683568" cy="276999"/>
            </a:xfrm>
            <a:prstGeom prst="rect">
              <a:avLst/>
            </a:prstGeom>
            <a:noFill/>
          </p:spPr>
          <p:txBody>
            <a:bodyPr wrap="square" rtlCol="0">
              <a:spAutoFit/>
            </a:bodyPr>
            <a:lstStyle/>
            <a:p>
              <a:r>
                <a:rPr lang="en-US" altLang="zh-CN" sz="1200" b="0" dirty="0"/>
                <a:t>NULL</a:t>
              </a:r>
              <a:endParaRPr lang="zh-CN" altLang="en-US" sz="1200" b="0" dirty="0"/>
            </a:p>
          </p:txBody>
        </p:sp>
      </p:grpSp>
      <p:grpSp>
        <p:nvGrpSpPr>
          <p:cNvPr id="7" name="组合 95"/>
          <p:cNvGrpSpPr/>
          <p:nvPr/>
        </p:nvGrpSpPr>
        <p:grpSpPr>
          <a:xfrm>
            <a:off x="0" y="4077072"/>
            <a:ext cx="9144000" cy="2232248"/>
            <a:chOff x="0" y="4077072"/>
            <a:chExt cx="9144000" cy="2780928"/>
          </a:xfrm>
        </p:grpSpPr>
        <p:sp>
          <p:nvSpPr>
            <p:cNvPr id="153" name="矩形 152"/>
            <p:cNvSpPr/>
            <p:nvPr/>
          </p:nvSpPr>
          <p:spPr bwMode="auto">
            <a:xfrm>
              <a:off x="0"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0"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157" name="TextBox 156"/>
            <p:cNvSpPr txBox="1"/>
            <p:nvPr/>
          </p:nvSpPr>
          <p:spPr>
            <a:xfrm>
              <a:off x="216024" y="4653136"/>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158" name="矩形 157"/>
            <p:cNvSpPr/>
            <p:nvPr/>
          </p:nvSpPr>
          <p:spPr bwMode="auto">
            <a:xfrm>
              <a:off x="2267745"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162" name="TextBox 161"/>
            <p:cNvSpPr txBox="1"/>
            <p:nvPr/>
          </p:nvSpPr>
          <p:spPr>
            <a:xfrm>
              <a:off x="2483769" y="4653136"/>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163" name="矩形 162"/>
            <p:cNvSpPr/>
            <p:nvPr/>
          </p:nvSpPr>
          <p:spPr bwMode="auto">
            <a:xfrm>
              <a:off x="356388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67" name="TextBox 166"/>
            <p:cNvSpPr txBox="1"/>
            <p:nvPr/>
          </p:nvSpPr>
          <p:spPr>
            <a:xfrm>
              <a:off x="3779911" y="4653136"/>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168" name="矩形 167"/>
            <p:cNvSpPr/>
            <p:nvPr/>
          </p:nvSpPr>
          <p:spPr bwMode="auto">
            <a:xfrm>
              <a:off x="608416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338554"/>
            </a:xfrm>
            <a:prstGeom prst="rect">
              <a:avLst/>
            </a:prstGeom>
            <a:noFill/>
          </p:spPr>
          <p:txBody>
            <a:bodyPr wrap="square" rtlCol="0">
              <a:spAutoFit/>
            </a:bodyPr>
            <a:lstStyle/>
            <a:p>
              <a:r>
                <a:rPr lang="en-US" altLang="zh-CN" sz="1600" b="0" dirty="0"/>
                <a:t>33</a:t>
              </a:r>
              <a:endParaRPr lang="zh-CN" altLang="en-US" sz="1600" b="0" dirty="0"/>
            </a:p>
          </p:txBody>
        </p:sp>
        <p:sp>
          <p:nvSpPr>
            <p:cNvPr id="172" name="TextBox 171"/>
            <p:cNvSpPr txBox="1"/>
            <p:nvPr/>
          </p:nvSpPr>
          <p:spPr>
            <a:xfrm>
              <a:off x="6300191" y="4653136"/>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173" name="矩形 172"/>
            <p:cNvSpPr/>
            <p:nvPr/>
          </p:nvSpPr>
          <p:spPr bwMode="auto">
            <a:xfrm>
              <a:off x="7380312"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177" name="TextBox 176"/>
            <p:cNvSpPr txBox="1"/>
            <p:nvPr/>
          </p:nvSpPr>
          <p:spPr>
            <a:xfrm>
              <a:off x="7596336" y="4653136"/>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8"/>
              <a:ext cx="683568" cy="276999"/>
            </a:xfrm>
            <a:prstGeom prst="rect">
              <a:avLst/>
            </a:prstGeom>
            <a:noFill/>
          </p:spPr>
          <p:txBody>
            <a:bodyPr wrap="square" rtlCol="0">
              <a:spAutoFit/>
            </a:bodyPr>
            <a:lstStyle/>
            <a:p>
              <a:r>
                <a:rPr lang="en-US" altLang="zh-CN" sz="1200" b="0" dirty="0"/>
                <a:t>NULL</a:t>
              </a:r>
              <a:endParaRPr lang="zh-CN" altLang="en-US" sz="1200" b="0" dirty="0"/>
            </a:p>
          </p:txBody>
        </p:sp>
        <p:sp>
          <p:nvSpPr>
            <p:cNvPr id="184" name="矩形 183"/>
            <p:cNvSpPr/>
            <p:nvPr/>
          </p:nvSpPr>
          <p:spPr bwMode="auto">
            <a:xfrm>
              <a:off x="1115615"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4"/>
              <a:ext cx="432047" cy="338554"/>
            </a:xfrm>
            <a:prstGeom prst="rect">
              <a:avLst/>
            </a:prstGeom>
            <a:noFill/>
          </p:spPr>
          <p:txBody>
            <a:bodyPr wrap="square" rtlCol="0">
              <a:spAutoFit/>
            </a:bodyPr>
            <a:lstStyle/>
            <a:p>
              <a:r>
                <a:rPr lang="en-US" altLang="zh-CN" sz="1600" b="0" dirty="0"/>
                <a:t>43</a:t>
              </a:r>
              <a:endParaRPr lang="zh-CN" altLang="en-US" sz="1600" b="0" dirty="0"/>
            </a:p>
          </p:txBody>
        </p:sp>
        <p:sp>
          <p:nvSpPr>
            <p:cNvPr id="188" name="TextBox 187"/>
            <p:cNvSpPr txBox="1"/>
            <p:nvPr/>
          </p:nvSpPr>
          <p:spPr>
            <a:xfrm>
              <a:off x="1331639" y="57778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89" name="矩形 188"/>
            <p:cNvSpPr/>
            <p:nvPr/>
          </p:nvSpPr>
          <p:spPr bwMode="auto">
            <a:xfrm>
              <a:off x="4788023"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338554"/>
            </a:xfrm>
            <a:prstGeom prst="rect">
              <a:avLst/>
            </a:prstGeom>
            <a:noFill/>
          </p:spPr>
          <p:txBody>
            <a:bodyPr wrap="square" rtlCol="0">
              <a:spAutoFit/>
            </a:bodyPr>
            <a:lstStyle/>
            <a:p>
              <a:r>
                <a:rPr lang="en-US" altLang="zh-CN" sz="1600" b="0" dirty="0"/>
                <a:t>4</a:t>
              </a:r>
              <a:endParaRPr lang="zh-CN" altLang="en-US" sz="1600" b="0" dirty="0"/>
            </a:p>
          </p:txBody>
        </p:sp>
        <p:sp>
          <p:nvSpPr>
            <p:cNvPr id="193" name="TextBox 192"/>
            <p:cNvSpPr txBox="1"/>
            <p:nvPr/>
          </p:nvSpPr>
          <p:spPr>
            <a:xfrm>
              <a:off x="5004047" y="5777880"/>
              <a:ext cx="432047" cy="338554"/>
            </a:xfrm>
            <a:prstGeom prst="rect">
              <a:avLst/>
            </a:prstGeom>
            <a:noFill/>
          </p:spPr>
          <p:txBody>
            <a:bodyPr wrap="square" rtlCol="0">
              <a:spAutoFit/>
            </a:bodyPr>
            <a:lstStyle/>
            <a:p>
              <a:r>
                <a:rPr lang="en-US" altLang="zh-CN" sz="1600" b="0" dirty="0"/>
                <a:t>2</a:t>
              </a:r>
              <a:endParaRPr lang="zh-CN" altLang="en-US" sz="1600" b="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24756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683568" y="1196753"/>
            <a:ext cx="7776864" cy="864096"/>
          </a:xfrm>
        </p:spPr>
        <p:txBody>
          <a:bodyPr/>
          <a:lstStyle/>
          <a:p>
            <a:r>
              <a:rPr lang="zh-CN" altLang="en-US" sz="2000" dirty="0">
                <a:latin typeface="楷体" pitchFamily="49" charset="-122"/>
                <a:ea typeface="楷体" pitchFamily="49" charset="-122"/>
              </a:rPr>
              <a:t>将第二个多项式的一个节点加到第一个多项式中有下面几种情况</a:t>
            </a:r>
            <a:endParaRPr lang="en-US" altLang="zh-CN" sz="2000" dirty="0">
              <a:latin typeface="楷体" pitchFamily="49" charset="-122"/>
              <a:ea typeface="楷体" pitchFamily="49" charset="-122"/>
            </a:endParaRPr>
          </a:p>
          <a:p>
            <a:pPr lvl="1"/>
            <a:r>
              <a:rPr lang="zh-CN" altLang="en-US" sz="1800" dirty="0"/>
              <a:t>第一个多项式中存在相同指数的节点</a:t>
            </a:r>
            <a:r>
              <a:rPr lang="en-US" altLang="zh-CN" sz="1800" dirty="0"/>
              <a:t>: </a:t>
            </a:r>
            <a:r>
              <a:rPr lang="zh-CN" altLang="en-US" sz="1800" dirty="0"/>
              <a:t>系数直接相加</a:t>
            </a:r>
            <a:endParaRPr lang="zh-CN" altLang="en-US" sz="1800" dirty="0">
              <a:latin typeface="楷体" pitchFamily="49" charset="-122"/>
              <a:ea typeface="楷体" pitchFamily="49" charset="-122"/>
            </a:endParaRP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127</a:t>
            </a:fld>
            <a:endParaRPr lang="en-US" altLang="zh-CN"/>
          </a:p>
        </p:txBody>
      </p:sp>
      <p:cxnSp>
        <p:nvCxnSpPr>
          <p:cNvPr id="32" name="直接箭头连接符 31"/>
          <p:cNvCxnSpPr/>
          <p:nvPr/>
        </p:nvCxnSpPr>
        <p:spPr bwMode="auto">
          <a:xfrm>
            <a:off x="2699792" y="285293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2267744" y="263691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4" name="TextBox 33"/>
          <p:cNvSpPr txBox="1"/>
          <p:nvPr/>
        </p:nvSpPr>
        <p:spPr>
          <a:xfrm>
            <a:off x="3347864" y="270892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35" name="TextBox 34"/>
          <p:cNvSpPr txBox="1"/>
          <p:nvPr/>
        </p:nvSpPr>
        <p:spPr>
          <a:xfrm>
            <a:off x="1907704" y="249289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4" name="组合 38"/>
          <p:cNvGrpSpPr/>
          <p:nvPr/>
        </p:nvGrpSpPr>
        <p:grpSpPr>
          <a:xfrm>
            <a:off x="1547664" y="1844824"/>
            <a:ext cx="7115957" cy="745232"/>
            <a:chOff x="1619672" y="1916832"/>
            <a:chExt cx="7115957" cy="745232"/>
          </a:xfrm>
        </p:grpSpPr>
        <p:sp>
          <p:nvSpPr>
            <p:cNvPr id="6" name="流程图: 联系 5"/>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 name="流程图: 联系 6"/>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8" name="流程图: 联系 7"/>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9" name="直接箭头连接符 8"/>
            <p:cNvCxnSpPr>
              <a:stCxn id="6" idx="6"/>
              <a:endCxn id="7"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5" name="流程图: 联系 14"/>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6" name="TextBox 15"/>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8" name="TextBox 1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9" name="TextBox 1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20" name="TextBox 1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21" name="TextBox 2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23" name="直接箭头连接符 22"/>
            <p:cNvCxnSpPr>
              <a:endCxn id="8"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38" name="直接箭头连接符 37"/>
          <p:cNvCxnSpPr/>
          <p:nvPr/>
        </p:nvCxnSpPr>
        <p:spPr bwMode="auto">
          <a:xfrm>
            <a:off x="2123728" y="2708920"/>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611560" y="2996952"/>
            <a:ext cx="7056784"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插入到某个节点前</a:t>
            </a:r>
          </a:p>
        </p:txBody>
      </p:sp>
      <p:cxnSp>
        <p:nvCxnSpPr>
          <p:cNvPr id="64" name="直接箭头连接符 63"/>
          <p:cNvCxnSpPr/>
          <p:nvPr/>
        </p:nvCxnSpPr>
        <p:spPr bwMode="auto">
          <a:xfrm>
            <a:off x="2699792" y="429309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2267744" y="407707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66" name="TextBox 65"/>
          <p:cNvSpPr txBox="1"/>
          <p:nvPr/>
        </p:nvSpPr>
        <p:spPr>
          <a:xfrm>
            <a:off x="3347864" y="414908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67" name="TextBox 66"/>
          <p:cNvSpPr txBox="1"/>
          <p:nvPr/>
        </p:nvSpPr>
        <p:spPr>
          <a:xfrm>
            <a:off x="1835696" y="393305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7" name="组合 67"/>
          <p:cNvGrpSpPr/>
          <p:nvPr/>
        </p:nvGrpSpPr>
        <p:grpSpPr>
          <a:xfrm>
            <a:off x="1547664" y="3284984"/>
            <a:ext cx="7115957" cy="745232"/>
            <a:chOff x="1619672" y="1916832"/>
            <a:chExt cx="7115957" cy="745232"/>
          </a:xfrm>
        </p:grpSpPr>
        <p:sp>
          <p:nvSpPr>
            <p:cNvPr id="69" name="流程图: 联系 68"/>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0" name="流程图: 联系 69"/>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1" name="流程图: 联系 70"/>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72" name="直接箭头连接符 71"/>
            <p:cNvCxnSpPr>
              <a:stCxn id="69" idx="6"/>
              <a:endCxn id="70"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7" name="流程图: 联系 76"/>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8" name="TextBox 77"/>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79" name="TextBox 78"/>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80" name="TextBox 79"/>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81" name="TextBox 80"/>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82" name="TextBox 81"/>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83" name="直接箭头连接符 82"/>
            <p:cNvCxnSpPr>
              <a:endCxn id="71"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86" name="直接箭头连接符 85"/>
          <p:cNvCxnSpPr/>
          <p:nvPr/>
        </p:nvCxnSpPr>
        <p:spPr bwMode="auto">
          <a:xfrm>
            <a:off x="2123728" y="4077072"/>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2699792" y="5589240"/>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2267744" y="5373216"/>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2" name="TextBox 111"/>
          <p:cNvSpPr txBox="1"/>
          <p:nvPr/>
        </p:nvSpPr>
        <p:spPr>
          <a:xfrm>
            <a:off x="3419872" y="5445224"/>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13" name="TextBox 112"/>
          <p:cNvSpPr txBox="1"/>
          <p:nvPr/>
        </p:nvSpPr>
        <p:spPr>
          <a:xfrm>
            <a:off x="1835696" y="5229200"/>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2" name="组合 113"/>
          <p:cNvGrpSpPr/>
          <p:nvPr/>
        </p:nvGrpSpPr>
        <p:grpSpPr>
          <a:xfrm>
            <a:off x="1547664" y="4581128"/>
            <a:ext cx="7115957" cy="745232"/>
            <a:chOff x="1619672" y="1916832"/>
            <a:chExt cx="7115957" cy="745232"/>
          </a:xfrm>
        </p:grpSpPr>
        <p:sp>
          <p:nvSpPr>
            <p:cNvPr id="115" name="流程图: 联系 114"/>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6" name="流程图: 联系 115"/>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7" name="流程图: 联系 116"/>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18" name="直接箭头连接符 117"/>
            <p:cNvCxnSpPr>
              <a:stCxn id="115" idx="6"/>
              <a:endCxn id="116"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3" name="流程图: 联系 122"/>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4" name="TextBox 123"/>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5" name="TextBox 124"/>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6" name="TextBox 125"/>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27" name="TextBox 126"/>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28" name="TextBox 127"/>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29" name="直接箭头连接符 128"/>
            <p:cNvCxnSpPr>
              <a:endCxn id="117"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32" name="直接箭头连接符 131"/>
          <p:cNvCxnSpPr/>
          <p:nvPr/>
        </p:nvCxnSpPr>
        <p:spPr bwMode="auto">
          <a:xfrm>
            <a:off x="2195736" y="5445224"/>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2843808" y="6616824"/>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2411760" y="6400800"/>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5" name="TextBox 134"/>
          <p:cNvSpPr txBox="1"/>
          <p:nvPr/>
        </p:nvSpPr>
        <p:spPr>
          <a:xfrm>
            <a:off x="3563888" y="6472808"/>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36" name="TextBox 135"/>
          <p:cNvSpPr txBox="1"/>
          <p:nvPr/>
        </p:nvSpPr>
        <p:spPr>
          <a:xfrm>
            <a:off x="1979712" y="6256784"/>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4" name="组合 136"/>
          <p:cNvGrpSpPr/>
          <p:nvPr/>
        </p:nvGrpSpPr>
        <p:grpSpPr>
          <a:xfrm>
            <a:off x="1691680" y="5608712"/>
            <a:ext cx="7115957" cy="745232"/>
            <a:chOff x="1619672" y="1916832"/>
            <a:chExt cx="7115957" cy="745232"/>
          </a:xfrm>
        </p:grpSpPr>
        <p:sp>
          <p:nvSpPr>
            <p:cNvPr id="138" name="流程图: 联系 137"/>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9" name="流程图: 联系 138"/>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0" name="流程图: 联系 139"/>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41" name="直接箭头连接符 140"/>
            <p:cNvCxnSpPr>
              <a:stCxn id="138" idx="6"/>
              <a:endCxn id="139"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6" name="流程图: 联系 145"/>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7" name="TextBox 146"/>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8" name="TextBox 14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9" name="TextBox 14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50" name="TextBox 14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51" name="TextBox 15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52" name="直接箭头连接符 151"/>
            <p:cNvCxnSpPr>
              <a:endCxn id="140"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55" name="直接箭头连接符 154"/>
          <p:cNvCxnSpPr/>
          <p:nvPr/>
        </p:nvCxnSpPr>
        <p:spPr bwMode="auto">
          <a:xfrm>
            <a:off x="2339752" y="6472808"/>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接箭头连接符 98"/>
          <p:cNvCxnSpPr/>
          <p:nvPr/>
        </p:nvCxnSpPr>
        <p:spPr bwMode="auto">
          <a:xfrm>
            <a:off x="4860032" y="3789040"/>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00" name="直接箭头连接符 99"/>
          <p:cNvCxnSpPr/>
          <p:nvPr/>
        </p:nvCxnSpPr>
        <p:spPr bwMode="auto">
          <a:xfrm>
            <a:off x="4716016" y="3789040"/>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5220072" y="4030216"/>
            <a:ext cx="516632" cy="190872"/>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755576" y="4365104"/>
            <a:ext cx="8208912"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插入到头节点前，或尾结点后</a:t>
            </a:r>
          </a:p>
        </p:txBody>
      </p:sp>
      <p:cxnSp>
        <p:nvCxnSpPr>
          <p:cNvPr id="106" name="直接箭头连接符 105"/>
          <p:cNvCxnSpPr/>
          <p:nvPr/>
        </p:nvCxnSpPr>
        <p:spPr bwMode="auto">
          <a:xfrm>
            <a:off x="1763688" y="5157192"/>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1619672" y="5085184"/>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56" name="直接箭头连接符 155"/>
          <p:cNvCxnSpPr/>
          <p:nvPr/>
        </p:nvCxnSpPr>
        <p:spPr bwMode="auto">
          <a:xfrm flipV="1">
            <a:off x="2483768" y="5229200"/>
            <a:ext cx="0" cy="288032"/>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7452320" y="6093296"/>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61" name="直接箭头连接符 160"/>
          <p:cNvCxnSpPr/>
          <p:nvPr/>
        </p:nvCxnSpPr>
        <p:spPr bwMode="auto">
          <a:xfrm>
            <a:off x="7236296" y="6165304"/>
            <a:ext cx="504056" cy="360040"/>
          </a:xfrm>
          <a:prstGeom prst="straightConnector1">
            <a:avLst/>
          </a:prstGeom>
          <a:no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56639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39 0.01921 L 0.34514 -0.08588 " pathEditMode="relative" rAng="0" ptsTypes="AA">
                                      <p:cBhvr>
                                        <p:cTn id="33" dur="2000" fill="hold"/>
                                        <p:tgtEl>
                                          <p:spTgt spid="33"/>
                                        </p:tgtEl>
                                        <p:attrNameLst>
                                          <p:attrName>ppt_x</p:attrName>
                                          <p:attrName>ppt_y</p:attrName>
                                        </p:attrNameLst>
                                      </p:cBhvr>
                                      <p:rCtr x="17300" y="-5300"/>
                                    </p:animMotion>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linds(horizontal)">
                                      <p:cBhvr>
                                        <p:cTn id="60" dur="500"/>
                                        <p:tgtEl>
                                          <p:spTgt spid="6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blinds(horizontal)">
                                      <p:cBhvr>
                                        <p:cTn id="66" dur="500"/>
                                        <p:tgtEl>
                                          <p:spTgt spid="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linds(horizontal)">
                                      <p:cBhvr>
                                        <p:cTn id="69" dur="500"/>
                                        <p:tgtEl>
                                          <p:spTgt spid="67"/>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linds(horizontal)">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29913 0 " pathEditMode="relative" ptsTypes="AA">
                                      <p:cBhvr>
                                        <p:cTn id="79" dur="2000" fill="hold"/>
                                        <p:tgtEl>
                                          <p:spTgt spid="6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blinds(horizontal)">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blinds(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linds(horizontal)">
                                      <p:cBhvr>
                                        <p:cTn id="99" dur="5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blinds(horizontal)">
                                      <p:cBhvr>
                                        <p:cTn id="102" dur="500"/>
                                        <p:tgtEl>
                                          <p:spTgt spid="1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blinds(horizontal)">
                                      <p:cBhvr>
                                        <p:cTn id="105" dur="500"/>
                                        <p:tgtEl>
                                          <p:spTgt spid="11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blinds(horizontal)">
                                      <p:cBhvr>
                                        <p:cTn id="108" dur="500"/>
                                        <p:tgtEl>
                                          <p:spTgt spid="113"/>
                                        </p:tgtEl>
                                      </p:cBhvr>
                                    </p:animEffect>
                                  </p:childTnLst>
                                </p:cTn>
                              </p:par>
                              <p:par>
                                <p:cTn id="109" presetID="3" presetClass="entr" presetSubtype="1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par>
                                <p:cTn id="112" presetID="3" presetClass="entr" presetSubtype="10" fill="hold"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blinds(horizontal)">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blinds(horizontal)">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blinds(horizontal)">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blinds(horizontal)">
                                      <p:cBhvr>
                                        <p:cTn id="129" dur="500"/>
                                        <p:tgtEl>
                                          <p:spTgt spid="10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9"/>
                                        </p:tgtEl>
                                        <p:attrNameLst>
                                          <p:attrName>style.visibility</p:attrName>
                                        </p:attrNameLst>
                                      </p:cBhvr>
                                      <p:to>
                                        <p:strVal val="visible"/>
                                      </p:to>
                                    </p:set>
                                    <p:animEffect transition="in" filter="blinds(horizontal)">
                                      <p:cBhvr>
                                        <p:cTn id="134" dur="500"/>
                                        <p:tgtEl>
                                          <p:spTgt spid="10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33"/>
                                        </p:tgtEl>
                                        <p:attrNameLst>
                                          <p:attrName>style.visibility</p:attrName>
                                        </p:attrNameLst>
                                      </p:cBhvr>
                                      <p:to>
                                        <p:strVal val="visible"/>
                                      </p:to>
                                    </p:set>
                                    <p:animEffect transition="in" filter="blinds(horizontal)">
                                      <p:cBhvr>
                                        <p:cTn id="139" dur="500"/>
                                        <p:tgtEl>
                                          <p:spTgt spid="133"/>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blinds(horizontal)">
                                      <p:cBhvr>
                                        <p:cTn id="142" dur="500"/>
                                        <p:tgtEl>
                                          <p:spTgt spid="134"/>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blinds(horizontal)">
                                      <p:cBhvr>
                                        <p:cTn id="145" dur="500"/>
                                        <p:tgtEl>
                                          <p:spTgt spid="13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blinds(horizontal)">
                                      <p:cBhvr>
                                        <p:cTn id="148" dur="500"/>
                                        <p:tgtEl>
                                          <p:spTgt spid="136"/>
                                        </p:tgtEl>
                                      </p:cBhvr>
                                    </p:animEffect>
                                  </p:childTnLst>
                                </p:cTn>
                              </p:par>
                              <p:par>
                                <p:cTn id="149" presetID="3" presetClass="entr" presetSubtype="1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blinds(horizontal)">
                                      <p:cBhvr>
                                        <p:cTn id="151" dur="500"/>
                                        <p:tgtEl>
                                          <p:spTgt spid="24"/>
                                        </p:tgtEl>
                                      </p:cBhvr>
                                    </p:animEffect>
                                  </p:childTnLst>
                                </p:cTn>
                              </p:par>
                              <p:par>
                                <p:cTn id="152" presetID="3" presetClass="entr" presetSubtype="10" fill="hold" nodeType="withEffect">
                                  <p:stCondLst>
                                    <p:cond delay="0"/>
                                  </p:stCondLst>
                                  <p:childTnLst>
                                    <p:set>
                                      <p:cBhvr>
                                        <p:cTn id="153" dur="1" fill="hold">
                                          <p:stCondLst>
                                            <p:cond delay="0"/>
                                          </p:stCondLst>
                                        </p:cTn>
                                        <p:tgtEl>
                                          <p:spTgt spid="155"/>
                                        </p:tgtEl>
                                        <p:attrNameLst>
                                          <p:attrName>style.visibility</p:attrName>
                                        </p:attrNameLst>
                                      </p:cBhvr>
                                      <p:to>
                                        <p:strVal val="visible"/>
                                      </p:to>
                                    </p:set>
                                    <p:animEffect transition="in" filter="blinds(horizontal)">
                                      <p:cBhvr>
                                        <p:cTn id="154" dur="500"/>
                                        <p:tgtEl>
                                          <p:spTgt spid="155"/>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 0 L 0.56701 0 " pathEditMode="relative" ptsTypes="AA">
                                      <p:cBhvr>
                                        <p:cTn id="158" dur="2000" fill="hold"/>
                                        <p:tgtEl>
                                          <p:spTgt spid="133"/>
                                        </p:tgtEl>
                                        <p:attrNameLst>
                                          <p:attrName>ppt_x</p:attrName>
                                          <p:attrName>ppt_y</p:attrName>
                                        </p:attrNameLst>
                                      </p:cBhvr>
                                    </p:animMotion>
                                  </p:childTnLst>
                                </p:cTn>
                              </p:par>
                              <p:par>
                                <p:cTn id="159" presetID="0" presetClass="path" presetSubtype="0" accel="50000" decel="50000" fill="hold" grpId="1" nodeType="withEffect">
                                  <p:stCondLst>
                                    <p:cond delay="0"/>
                                  </p:stCondLst>
                                  <p:childTnLst>
                                    <p:animMotion origin="layout" path="M 0 0 L 0.56701 0 " pathEditMode="relative" ptsTypes="AA">
                                      <p:cBhvr>
                                        <p:cTn id="160" dur="2000" fill="hold"/>
                                        <p:tgtEl>
                                          <p:spTgt spid="134"/>
                                        </p:tgtEl>
                                        <p:attrNameLst>
                                          <p:attrName>ppt_x</p:attrName>
                                          <p:attrName>ppt_y</p:attrName>
                                        </p:attrNameLst>
                                      </p:cBhvr>
                                    </p:animMotion>
                                  </p:childTnLst>
                                </p:cTn>
                              </p:par>
                              <p:par>
                                <p:cTn id="161" presetID="0" presetClass="path" presetSubtype="0" accel="50000" decel="50000" fill="hold" grpId="1" nodeType="withEffect">
                                  <p:stCondLst>
                                    <p:cond delay="0"/>
                                  </p:stCondLst>
                                  <p:childTnLst>
                                    <p:animMotion origin="layout" path="M 0 0 L 0.56701 0 " pathEditMode="relative" ptsTypes="AA">
                                      <p:cBhvr>
                                        <p:cTn id="162" dur="2000" fill="hold"/>
                                        <p:tgtEl>
                                          <p:spTgt spid="135"/>
                                        </p:tgtEl>
                                        <p:attrNameLst>
                                          <p:attrName>ppt_x</p:attrName>
                                          <p:attrName>ppt_y</p:attrName>
                                        </p:attrNameLst>
                                      </p:cBhvr>
                                    </p:animMotion>
                                  </p:childTnLst>
                                </p:cTn>
                              </p:par>
                              <p:par>
                                <p:cTn id="163" presetID="0" presetClass="path" presetSubtype="0" accel="50000" decel="50000" fill="hold" nodeType="withEffect">
                                  <p:stCondLst>
                                    <p:cond delay="0"/>
                                  </p:stCondLst>
                                  <p:childTnLst>
                                    <p:animMotion origin="layout" path="M 0 0 L 0.56701 0 " pathEditMode="relative" ptsTypes="AA">
                                      <p:cBhvr>
                                        <p:cTn id="164" dur="2000" fill="hold"/>
                                        <p:tgtEl>
                                          <p:spTgt spid="155"/>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60"/>
                                        </p:tgtEl>
                                        <p:attrNameLst>
                                          <p:attrName>style.visibility</p:attrName>
                                        </p:attrNameLst>
                                      </p:cBhvr>
                                      <p:to>
                                        <p:strVal val="visible"/>
                                      </p:to>
                                    </p:set>
                                    <p:animEffect transition="in" filter="blinds(horizontal)">
                                      <p:cBhvr>
                                        <p:cTn id="169" dur="500"/>
                                        <p:tgtEl>
                                          <p:spTgt spid="160"/>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161"/>
                                        </p:tgtEl>
                                        <p:attrNameLst>
                                          <p:attrName>style.visibility</p:attrName>
                                        </p:attrNameLst>
                                      </p:cBhvr>
                                      <p:to>
                                        <p:strVal val="visible"/>
                                      </p:to>
                                    </p:set>
                                    <p:animEffect transition="in" filter="blinds(horizontal)">
                                      <p:cBhvr>
                                        <p:cTn id="17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7" grpId="0"/>
      <p:bldP spid="111" grpId="0" animBg="1"/>
      <p:bldP spid="112" grpId="0"/>
      <p:bldP spid="113" grpId="0"/>
      <p:bldP spid="134" grpId="0" animBg="1"/>
      <p:bldP spid="134" grpId="1" animBg="1"/>
      <p:bldP spid="135" grpId="0"/>
      <p:bldP spid="135" grpId="1"/>
      <p:bldP spid="136" grpId="0"/>
      <p:bldP spid="10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0"/>
          </p:nvPr>
        </p:nvSpPr>
        <p:spPr>
          <a:noFill/>
        </p:spPr>
        <p:txBody>
          <a:bodyPr/>
          <a:lstStyle/>
          <a:p>
            <a:r>
              <a:rPr lang="en-US" altLang="zh-CN"/>
              <a:t>构造类型 – 数组和指针</a:t>
            </a:r>
          </a:p>
        </p:txBody>
      </p:sp>
      <p:sp>
        <p:nvSpPr>
          <p:cNvPr id="123908" name="灯片编号占位符 3"/>
          <p:cNvSpPr>
            <a:spLocks noGrp="1"/>
          </p:cNvSpPr>
          <p:nvPr>
            <p:ph type="sldNum" sz="quarter" idx="11"/>
          </p:nvPr>
        </p:nvSpPr>
        <p:spPr>
          <a:noFill/>
        </p:spPr>
        <p:txBody>
          <a:bodyPr/>
          <a:lstStyle/>
          <a:p>
            <a:fld id="{76BD6190-4671-484F-B738-F79F3673BE31}" type="slidenum">
              <a:rPr lang="en-US" altLang="zh-CN" smtClean="0"/>
              <a:pPr/>
              <a:t>128</a:t>
            </a:fld>
            <a:endParaRPr lang="en-US" altLang="zh-CN"/>
          </a:p>
        </p:txBody>
      </p:sp>
      <p:sp>
        <p:nvSpPr>
          <p:cNvPr id="121861" name="矩形 4"/>
          <p:cNvSpPr>
            <a:spLocks noChangeArrowheads="1"/>
          </p:cNvSpPr>
          <p:nvPr/>
        </p:nvSpPr>
        <p:spPr bwMode="auto">
          <a:xfrm>
            <a:off x="-31576" y="708624"/>
            <a:ext cx="5795963" cy="6149376"/>
          </a:xfrm>
          <a:prstGeom prst="rect">
            <a:avLst/>
          </a:prstGeom>
          <a:solidFill>
            <a:srgbClr val="00B0F0"/>
          </a:solidFill>
          <a:ln w="9525">
            <a:noFill/>
            <a:miter lim="800000"/>
            <a:headEnd/>
            <a:tailEnd/>
          </a:ln>
        </p:spPr>
        <p:txBody>
          <a:bodyPr>
            <a:spAutoFit/>
          </a:bodyPr>
          <a:lstStyle/>
          <a:p>
            <a:pPr>
              <a:lnSpc>
                <a:spcPct val="60000"/>
              </a:lnSpc>
              <a:spcBef>
                <a:spcPct val="40000"/>
              </a:spcBef>
              <a:buFont typeface="Wingdings" pitchFamily="2" charset="2"/>
              <a:buNone/>
            </a:pPr>
            <a:r>
              <a:rPr lang="en-US" altLang="zh-CN" sz="1600" b="0" dirty="0"/>
              <a:t>//c3_4c.c</a:t>
            </a:r>
          </a:p>
          <a:p>
            <a:pPr>
              <a:lnSpc>
                <a:spcPct val="60000"/>
              </a:lnSpc>
              <a:spcBef>
                <a:spcPct val="40000"/>
              </a:spcBef>
              <a:buFont typeface="Wingdings" pitchFamily="2" charset="2"/>
              <a:buNone/>
            </a:pPr>
            <a:r>
              <a:rPr lang="en-US" altLang="zh-CN" sz="1600" b="0" dirty="0"/>
              <a:t>#include &lt;</a:t>
            </a:r>
            <a:r>
              <a:rPr lang="en-US" altLang="zh-CN" sz="1600" b="0" dirty="0" err="1"/>
              <a:t>stdio.h</a:t>
            </a:r>
            <a:r>
              <a:rPr lang="en-US" altLang="zh-CN" sz="1600" b="0" dirty="0"/>
              <a:t>&gt;</a:t>
            </a:r>
          </a:p>
          <a:p>
            <a:pPr>
              <a:lnSpc>
                <a:spcPct val="60000"/>
              </a:lnSpc>
              <a:spcBef>
                <a:spcPct val="40000"/>
              </a:spcBef>
              <a:buFont typeface="Wingdings" pitchFamily="2" charset="2"/>
              <a:buNone/>
            </a:pPr>
            <a:r>
              <a:rPr lang="en-US" altLang="zh-CN" sz="1600" b="0" dirty="0"/>
              <a:t>#include &lt;</a:t>
            </a:r>
            <a:r>
              <a:rPr lang="en-US" altLang="zh-CN" sz="1600" b="0" dirty="0" err="1"/>
              <a:t>stdlib.h</a:t>
            </a:r>
            <a:r>
              <a:rPr lang="en-US" altLang="zh-CN" sz="1600" b="0" dirty="0"/>
              <a:t>&gt;</a:t>
            </a:r>
          </a:p>
          <a:p>
            <a:pPr>
              <a:lnSpc>
                <a:spcPct val="60000"/>
              </a:lnSpc>
              <a:spcBef>
                <a:spcPct val="40000"/>
              </a:spcBef>
              <a:buFont typeface="Wingdings" pitchFamily="2" charset="2"/>
              <a:buNone/>
            </a:pPr>
            <a:r>
              <a:rPr lang="en-US" altLang="zh-CN" sz="1600" b="0" dirty="0"/>
              <a:t>struct  Node { //</a:t>
            </a:r>
            <a:r>
              <a:rPr lang="zh-CN" altLang="en-US" sz="1600" b="0" dirty="0"/>
              <a:t>一个多项式节点结构</a:t>
            </a:r>
            <a:endParaRPr lang="en-US" altLang="zh-CN" sz="1600" b="0" dirty="0"/>
          </a:p>
          <a:p>
            <a:pPr>
              <a:lnSpc>
                <a:spcPct val="60000"/>
              </a:lnSpc>
              <a:spcBef>
                <a:spcPct val="40000"/>
              </a:spcBef>
              <a:buFont typeface="Wingdings" pitchFamily="2" charset="2"/>
              <a:buNone/>
            </a:pPr>
            <a:r>
              <a:rPr lang="en-US" altLang="zh-CN" sz="1600" b="0" dirty="0"/>
              <a:t>    </a:t>
            </a:r>
            <a:r>
              <a:rPr lang="en-US" altLang="zh-CN" sz="1600" b="0" dirty="0" err="1"/>
              <a:t>int</a:t>
            </a:r>
            <a:r>
              <a:rPr lang="en-US" altLang="zh-CN" sz="1600" b="0" dirty="0"/>
              <a:t> </a:t>
            </a:r>
            <a:r>
              <a:rPr lang="en-US" altLang="zh-CN" sz="1600" b="0" dirty="0" err="1"/>
              <a:t>coe</a:t>
            </a:r>
            <a:r>
              <a:rPr lang="en-US" altLang="zh-CN" sz="1600" b="0" dirty="0"/>
              <a:t>; //</a:t>
            </a:r>
            <a:r>
              <a:rPr lang="zh-CN" altLang="en-US" sz="1600" b="0" dirty="0"/>
              <a:t>系数</a:t>
            </a:r>
            <a:endParaRPr lang="en-US" altLang="zh-CN" sz="1600" b="0" dirty="0"/>
          </a:p>
          <a:p>
            <a:pPr>
              <a:lnSpc>
                <a:spcPct val="60000"/>
              </a:lnSpc>
              <a:spcBef>
                <a:spcPct val="40000"/>
              </a:spcBef>
              <a:buFont typeface="Wingdings" pitchFamily="2" charset="2"/>
              <a:buNone/>
            </a:pPr>
            <a:r>
              <a:rPr lang="en-US" altLang="zh-CN" sz="1600" b="0" dirty="0"/>
              <a:t>    </a:t>
            </a:r>
            <a:r>
              <a:rPr lang="en-US" altLang="zh-CN" sz="1600" b="0" dirty="0" err="1"/>
              <a:t>int</a:t>
            </a:r>
            <a:r>
              <a:rPr lang="en-US" altLang="zh-CN" sz="1600" b="0" dirty="0"/>
              <a:t> pow; //</a:t>
            </a:r>
            <a:r>
              <a:rPr lang="zh-CN" altLang="en-US" sz="1600" b="0" dirty="0"/>
              <a:t>幂</a:t>
            </a:r>
            <a:endParaRPr lang="en-US" altLang="zh-CN" sz="1600" b="0" dirty="0"/>
          </a:p>
          <a:p>
            <a:pPr>
              <a:lnSpc>
                <a:spcPct val="60000"/>
              </a:lnSpc>
              <a:spcBef>
                <a:spcPct val="40000"/>
              </a:spcBef>
              <a:buFont typeface="Wingdings" pitchFamily="2" charset="2"/>
              <a:buNone/>
            </a:pPr>
            <a:r>
              <a:rPr lang="en-US" altLang="zh-CN" sz="1600" b="0" dirty="0"/>
              <a:t>    struct Node *next;</a:t>
            </a:r>
          </a:p>
          <a:p>
            <a:pPr>
              <a:lnSpc>
                <a:spcPct val="60000"/>
              </a:lnSpc>
              <a:spcBef>
                <a:spcPct val="40000"/>
              </a:spcBef>
              <a:buFont typeface="Wingdings" pitchFamily="2" charset="2"/>
              <a:buNone/>
            </a:pPr>
            <a:r>
              <a:rPr lang="en-US" altLang="zh-CN" sz="1600" b="0" dirty="0"/>
              <a:t>}; </a:t>
            </a:r>
          </a:p>
          <a:p>
            <a:pPr>
              <a:lnSpc>
                <a:spcPct val="60000"/>
              </a:lnSpc>
              <a:spcBef>
                <a:spcPct val="40000"/>
              </a:spcBef>
              <a:buFont typeface="Wingdings" pitchFamily="2" charset="2"/>
              <a:buNone/>
            </a:pPr>
            <a:r>
              <a:rPr lang="en-US" altLang="zh-CN" sz="1600" b="0" dirty="0" err="1"/>
              <a:t>int</a:t>
            </a:r>
            <a:r>
              <a:rPr lang="en-US" altLang="zh-CN" sz="1600" b="0" dirty="0"/>
              <a:t> main()</a:t>
            </a:r>
          </a:p>
          <a:p>
            <a:pPr>
              <a:lnSpc>
                <a:spcPct val="60000"/>
              </a:lnSpc>
              <a:spcBef>
                <a:spcPct val="40000"/>
              </a:spcBef>
              <a:buFont typeface="Wingdings" pitchFamily="2" charset="2"/>
              <a:buNone/>
            </a:pPr>
            <a:r>
              <a:rPr lang="en-US" altLang="zh-CN" sz="1600" b="0" dirty="0"/>
              <a:t>{</a:t>
            </a:r>
          </a:p>
          <a:p>
            <a:r>
              <a:rPr lang="en-US" altLang="zh-CN" sz="1600" b="0" dirty="0"/>
              <a:t>    </a:t>
            </a:r>
            <a:r>
              <a:rPr lang="en-US" altLang="zh-CN" sz="1600" b="0" dirty="0" err="1"/>
              <a:t>int</a:t>
            </a:r>
            <a:r>
              <a:rPr lang="en-US" altLang="zh-CN" sz="1600" b="0" dirty="0"/>
              <a:t> </a:t>
            </a:r>
            <a:r>
              <a:rPr lang="en-US" altLang="zh-CN" sz="1600" b="0" dirty="0" err="1"/>
              <a:t>a,n</a:t>
            </a:r>
            <a:r>
              <a:rPr lang="en-US" altLang="zh-CN" sz="1600" b="0" dirty="0"/>
              <a:t>;</a:t>
            </a:r>
          </a:p>
          <a:p>
            <a:r>
              <a:rPr lang="en-US" altLang="zh-CN" sz="1600" b="0" dirty="0"/>
              <a:t>    char c;</a:t>
            </a:r>
          </a:p>
          <a:p>
            <a:r>
              <a:rPr lang="en-US" altLang="zh-CN" sz="1600" b="0" dirty="0"/>
              <a:t>    struct Node *head,*p,*q,*p0;</a:t>
            </a:r>
          </a:p>
          <a:p>
            <a:r>
              <a:rPr lang="en-US" altLang="zh-CN" sz="1600" b="0" dirty="0"/>
              <a:t>    head = p = NULL;</a:t>
            </a:r>
          </a:p>
          <a:p>
            <a:r>
              <a:rPr lang="en-US" altLang="zh-CN" sz="1600" b="0" dirty="0"/>
              <a:t>    do {  //</a:t>
            </a:r>
            <a:r>
              <a:rPr lang="zh-CN" altLang="en-US" sz="1600" b="0" dirty="0"/>
              <a:t>创建一个链表存放第一个多项式</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p>
          <a:p>
            <a:r>
              <a:rPr lang="en-US" altLang="zh-CN" sz="1600" dirty="0"/>
              <a:t>        q =  (struct Node *)malloc(</a:t>
            </a:r>
            <a:r>
              <a:rPr lang="en-US" altLang="zh-CN" sz="1600" dirty="0" err="1"/>
              <a:t>sizeof</a:t>
            </a:r>
            <a:r>
              <a:rPr lang="en-US" altLang="zh-CN" sz="1600" dirty="0"/>
              <a:t>(struct Node));</a:t>
            </a:r>
          </a:p>
          <a:p>
            <a:r>
              <a:rPr lang="en-US" altLang="zh-CN" sz="1600" dirty="0"/>
              <a:t>        q-&gt;</a:t>
            </a:r>
            <a:r>
              <a:rPr lang="en-US" altLang="zh-CN" sz="1600" dirty="0" err="1"/>
              <a:t>coe</a:t>
            </a:r>
            <a:r>
              <a:rPr lang="en-US" altLang="zh-CN" sz="1600" dirty="0"/>
              <a:t> = a; q-&gt;pow = n; q-&gt;next = NULL;</a:t>
            </a:r>
            <a:endParaRPr lang="en-US" altLang="zh-CN" sz="1600" b="0" dirty="0"/>
          </a:p>
          <a:p>
            <a:r>
              <a:rPr lang="en-US" altLang="zh-CN" sz="1600" b="0" dirty="0"/>
              <a:t>        if( head == NULL) </a:t>
            </a:r>
          </a:p>
          <a:p>
            <a:r>
              <a:rPr lang="en-US" altLang="zh-CN" sz="1600" b="0" dirty="0"/>
              <a:t>             head = p = q;</a:t>
            </a:r>
          </a:p>
          <a:p>
            <a:r>
              <a:rPr lang="en-US" altLang="zh-CN" sz="1600" b="0" dirty="0"/>
              <a:t>       else {</a:t>
            </a:r>
          </a:p>
          <a:p>
            <a:r>
              <a:rPr lang="en-US" altLang="zh-CN" sz="1600" b="0" dirty="0"/>
              <a:t>            p-&gt;next = q;</a:t>
            </a:r>
          </a:p>
          <a:p>
            <a:r>
              <a:rPr lang="en-US" altLang="zh-CN" sz="1600" b="0" dirty="0"/>
              <a:t>            p = p-&gt;next;</a:t>
            </a:r>
          </a:p>
          <a:p>
            <a:r>
              <a:rPr lang="en-US" altLang="zh-CN" sz="1600" b="0" dirty="0"/>
              <a:t>       }</a:t>
            </a:r>
          </a:p>
          <a:p>
            <a:r>
              <a:rPr lang="en-US" altLang="zh-CN" sz="1600" b="0" dirty="0"/>
              <a:t>} while ( c != ‘\n’);</a:t>
            </a:r>
          </a:p>
        </p:txBody>
      </p:sp>
      <p:sp>
        <p:nvSpPr>
          <p:cNvPr id="121862" name="矩形 5"/>
          <p:cNvSpPr>
            <a:spLocks noChangeArrowheads="1"/>
          </p:cNvSpPr>
          <p:nvPr/>
        </p:nvSpPr>
        <p:spPr bwMode="auto">
          <a:xfrm>
            <a:off x="2915816" y="0"/>
            <a:ext cx="6228184" cy="4770537"/>
          </a:xfrm>
          <a:prstGeom prst="rect">
            <a:avLst/>
          </a:prstGeom>
          <a:solidFill>
            <a:srgbClr val="92D050"/>
          </a:solidFill>
          <a:ln w="9525">
            <a:noFill/>
            <a:miter lim="800000"/>
            <a:headEnd/>
            <a:tailEnd/>
          </a:ln>
        </p:spPr>
        <p:txBody>
          <a:bodyPr wrap="square">
            <a:spAutoFit/>
          </a:bodyPr>
          <a:lstStyle/>
          <a:p>
            <a:r>
              <a:rPr lang="en-US" altLang="zh-CN" sz="1600" b="0" dirty="0"/>
              <a:t>    do { //</a:t>
            </a:r>
            <a:r>
              <a:rPr lang="zh-CN" altLang="en-US" sz="1600" b="0" dirty="0"/>
              <a:t>将第二个多项式的每个项插入到第一个多项式链表中</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r>
              <a:rPr lang="zh-CN" altLang="en-US" sz="1600" b="0" dirty="0"/>
              <a:t>生成第二个多项式的一个节点</a:t>
            </a:r>
            <a:endParaRPr lang="en-US" altLang="zh-CN" sz="1600" b="0" dirty="0"/>
          </a:p>
          <a:p>
            <a:r>
              <a:rPr lang="en-US" altLang="zh-CN" sz="1600" b="0" dirty="0"/>
              <a:t>        q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a:t>
            </a:r>
            <a:r>
              <a:rPr lang="en-US" altLang="zh-CN" sz="1600" b="0" dirty="0" err="1"/>
              <a:t>struct</a:t>
            </a:r>
            <a:r>
              <a:rPr lang="en-US" altLang="zh-CN" sz="1600" b="0" dirty="0"/>
              <a:t> Node));</a:t>
            </a:r>
          </a:p>
          <a:p>
            <a:r>
              <a:rPr lang="en-US" altLang="zh-CN" sz="1600" b="0" dirty="0"/>
              <a:t>        q-&gt;</a:t>
            </a:r>
            <a:r>
              <a:rPr lang="en-US" altLang="zh-CN" sz="1600" b="0" dirty="0" err="1"/>
              <a:t>coe</a:t>
            </a:r>
            <a:r>
              <a:rPr lang="en-US" altLang="zh-CN" sz="1600" b="0" dirty="0"/>
              <a:t> = a; q-&gt;</a:t>
            </a:r>
            <a:r>
              <a:rPr lang="en-US" altLang="zh-CN" sz="1600" b="0" dirty="0" err="1"/>
              <a:t>pow</a:t>
            </a:r>
            <a:r>
              <a:rPr lang="en-US" altLang="zh-CN" sz="1600" b="0" dirty="0"/>
              <a:t> = n; q-&gt;next = NULL;</a:t>
            </a:r>
          </a:p>
          <a:p>
            <a:r>
              <a:rPr lang="en-US" altLang="zh-CN" sz="1600" b="0" dirty="0"/>
              <a:t>        for(p=head; p!=NULL; p0=</a:t>
            </a:r>
            <a:r>
              <a:rPr lang="en-US" altLang="zh-CN" sz="1600" b="0" dirty="0" err="1"/>
              <a:t>p,p</a:t>
            </a:r>
            <a:r>
              <a:rPr lang="en-US" altLang="zh-CN" sz="1600" b="0" dirty="0"/>
              <a:t>=p-&gt;next) {</a:t>
            </a:r>
          </a:p>
          <a:p>
            <a:r>
              <a:rPr lang="en-US" altLang="zh-CN" sz="1600" b="0" dirty="0"/>
              <a:t>            if(q-&gt;</a:t>
            </a:r>
            <a:r>
              <a:rPr lang="en-US" altLang="zh-CN" sz="1600" b="0" dirty="0" err="1"/>
              <a:t>pow</a:t>
            </a:r>
            <a:r>
              <a:rPr lang="en-US" altLang="zh-CN" sz="1600" b="0" dirty="0"/>
              <a:t> &gt; p-&gt;</a:t>
            </a:r>
            <a:r>
              <a:rPr lang="en-US" altLang="zh-CN" sz="1600" b="0" dirty="0" err="1"/>
              <a:t>pow</a:t>
            </a:r>
            <a:r>
              <a:rPr lang="en-US" altLang="zh-CN" sz="1600" b="0" dirty="0"/>
              <a:t>) { </a:t>
            </a:r>
          </a:p>
          <a:p>
            <a:r>
              <a:rPr lang="en-US" altLang="zh-CN" sz="1600" b="0" dirty="0"/>
              <a:t>                 if(p==head) { q-&gt;next = head; head = q; break; </a:t>
            </a:r>
            <a:r>
              <a:rPr lang="en-US" altLang="zh-CN" sz="1600" b="0" dirty="0">
                <a:solidFill>
                  <a:srgbClr val="0033CC"/>
                </a:solidFill>
              </a:rPr>
              <a:t>}//</a:t>
            </a:r>
            <a:r>
              <a:rPr lang="zh-CN" altLang="en-US" sz="1600" b="0" dirty="0">
                <a:solidFill>
                  <a:srgbClr val="0033CC"/>
                </a:solidFill>
              </a:rPr>
              <a:t>插入到头节点前</a:t>
            </a:r>
            <a:endParaRPr lang="en-US" altLang="zh-CN" sz="1600" b="0" dirty="0">
              <a:solidFill>
                <a:srgbClr val="0033CC"/>
              </a:solidFill>
            </a:endParaRPr>
          </a:p>
          <a:p>
            <a:r>
              <a:rPr lang="en-US" altLang="zh-CN" sz="1600" b="0" dirty="0"/>
              <a:t>                 else { q-&gt;next = p; p0-&gt;next = q; break</a:t>
            </a:r>
            <a:r>
              <a:rPr lang="en-US" altLang="zh-CN" sz="1600" b="0" dirty="0">
                <a:solidFill>
                  <a:srgbClr val="0033CC"/>
                </a:solidFill>
              </a:rPr>
              <a:t>;} //</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a:t>
            </a:r>
            <a:r>
              <a:rPr lang="en-US" altLang="zh-CN" sz="1600" b="0" dirty="0">
                <a:solidFill>
                  <a:srgbClr val="0033CC"/>
                </a:solidFill>
              </a:rPr>
              <a:t>p</a:t>
            </a:r>
            <a:r>
              <a:rPr lang="zh-CN" altLang="en-US" sz="1600" b="0" dirty="0">
                <a:solidFill>
                  <a:srgbClr val="0033CC"/>
                </a:solidFill>
              </a:rPr>
              <a:t>前</a:t>
            </a:r>
            <a:endParaRPr lang="en-US" altLang="zh-CN" sz="1600" b="0" dirty="0">
              <a:solidFill>
                <a:srgbClr val="0033CC"/>
              </a:solidFill>
            </a:endParaRPr>
          </a:p>
          <a:p>
            <a:r>
              <a:rPr lang="en-US" altLang="zh-CN" sz="1600" b="0" dirty="0"/>
              <a:t>            }</a:t>
            </a:r>
          </a:p>
          <a:p>
            <a:r>
              <a:rPr lang="en-US" altLang="zh-CN" sz="1600" b="0" dirty="0"/>
              <a:t>            else if(q-&gt;</a:t>
            </a:r>
            <a:r>
              <a:rPr lang="en-US" altLang="zh-CN" sz="1600" b="0" dirty="0" err="1"/>
              <a:t>pow</a:t>
            </a:r>
            <a:r>
              <a:rPr lang="en-US" altLang="zh-CN" sz="1600" b="0" dirty="0"/>
              <a:t> == p-&gt;</a:t>
            </a:r>
            <a:r>
              <a:rPr lang="en-US" altLang="zh-CN" sz="1600" b="0" dirty="0" err="1"/>
              <a:t>pow</a:t>
            </a:r>
            <a:r>
              <a:rPr lang="en-US" altLang="zh-CN" sz="1600" b="0" dirty="0"/>
              <a:t>)  { p-&gt;</a:t>
            </a:r>
            <a:r>
              <a:rPr lang="en-US" altLang="zh-CN" sz="1600" b="0" dirty="0" err="1"/>
              <a:t>coe</a:t>
            </a:r>
            <a:r>
              <a:rPr lang="en-US" altLang="zh-CN" sz="1600" b="0" dirty="0"/>
              <a:t> += q-&gt;</a:t>
            </a:r>
            <a:r>
              <a:rPr lang="en-US" altLang="zh-CN" sz="1600" b="0" dirty="0" err="1"/>
              <a:t>coe</a:t>
            </a:r>
            <a:r>
              <a:rPr lang="en-US" altLang="zh-CN" sz="1600" b="0" dirty="0"/>
              <a:t>; break;}//</a:t>
            </a:r>
            <a:r>
              <a:rPr lang="zh-CN" altLang="en-US" sz="1600" b="0" dirty="0">
                <a:solidFill>
                  <a:srgbClr val="0033CC"/>
                </a:solidFill>
              </a:rPr>
              <a:t>指数相等，系数相加</a:t>
            </a:r>
            <a:endParaRPr lang="en-US" altLang="zh-CN" sz="1600" b="0" dirty="0">
              <a:solidFill>
                <a:srgbClr val="0033CC"/>
              </a:solidFill>
            </a:endParaRPr>
          </a:p>
          <a:p>
            <a:r>
              <a:rPr lang="en-US" altLang="zh-CN" sz="1600" b="0" dirty="0"/>
              <a:t>         }</a:t>
            </a:r>
          </a:p>
          <a:p>
            <a:r>
              <a:rPr lang="en-US" altLang="zh-CN" sz="1600" b="0" dirty="0"/>
              <a:t>         if(p== NULL)  p0-&gt;next = q;   </a:t>
            </a:r>
            <a:r>
              <a:rPr lang="en-US" altLang="zh-CN" sz="1600" b="0" dirty="0">
                <a:solidFill>
                  <a:srgbClr val="0033CC"/>
                </a:solidFill>
              </a:rPr>
              <a:t>//</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插入到尾节点后</a:t>
            </a:r>
            <a:endParaRPr lang="en-US" altLang="zh-CN" sz="1600" b="0" dirty="0">
              <a:solidFill>
                <a:srgbClr val="0033CC"/>
              </a:solidFill>
            </a:endParaRPr>
          </a:p>
          <a:p>
            <a:r>
              <a:rPr lang="en-US" altLang="zh-CN" sz="1600" b="0" dirty="0"/>
              <a:t>    } while ( c != ‘\n’);</a:t>
            </a:r>
          </a:p>
          <a:p>
            <a:r>
              <a:rPr lang="en-US" altLang="zh-CN" sz="1600" b="0" dirty="0"/>
              <a:t>    for(p=head; p!=NULL; p=p-&gt;next)</a:t>
            </a:r>
          </a:p>
          <a:p>
            <a:r>
              <a:rPr lang="en-US" altLang="zh-CN" sz="1600" b="0" dirty="0"/>
              <a:t>         </a:t>
            </a:r>
            <a:r>
              <a:rPr lang="en-US" altLang="zh-CN" sz="1600" b="0" dirty="0" err="1"/>
              <a:t>printf</a:t>
            </a:r>
            <a:r>
              <a:rPr lang="en-US" altLang="zh-CN" sz="1600" b="0" dirty="0"/>
              <a:t>(“%d  %d  “, p-&gt;</a:t>
            </a:r>
            <a:r>
              <a:rPr lang="en-US" altLang="zh-CN" sz="1600" b="0" dirty="0" err="1"/>
              <a:t>coe,p</a:t>
            </a:r>
            <a:r>
              <a:rPr lang="en-US" altLang="zh-CN" sz="1600" b="0" dirty="0"/>
              <a:t>-&gt;</a:t>
            </a:r>
            <a:r>
              <a:rPr lang="en-US" altLang="zh-CN" sz="1600" b="0" dirty="0" err="1"/>
              <a:t>pow</a:t>
            </a:r>
            <a:r>
              <a:rPr lang="en-US" altLang="zh-CN" sz="1600" b="0" dirty="0"/>
              <a:t>);</a:t>
            </a:r>
          </a:p>
          <a:p>
            <a:r>
              <a:rPr lang="en-US" altLang="zh-CN" sz="1600" b="0" dirty="0"/>
              <a:t>    return 0;</a:t>
            </a:r>
          </a:p>
          <a:p>
            <a:r>
              <a:rPr lang="en-US" altLang="zh-CN" sz="1600" b="0" dirty="0"/>
              <a:t>}</a:t>
            </a:r>
            <a:endParaRPr lang="zh-CN" altLang="en-US" sz="1600" dirty="0"/>
          </a:p>
        </p:txBody>
      </p:sp>
    </p:spTree>
    <p:extLst>
      <p:ext uri="{BB962C8B-B14F-4D97-AF65-F5344CB8AC3E}">
        <p14:creationId xmlns:p14="http://schemas.microsoft.com/office/powerpoint/2010/main" val="138934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baseline="0" dirty="0">
                  <a:solidFill>
                    <a:srgbClr val="FFFF00"/>
                  </a:solidFill>
                  <a:latin typeface="幼圆" pitchFamily="49" charset="-122"/>
                  <a:ea typeface="幼圆" pitchFamily="49" charset="-122"/>
                </a:rPr>
                <a:t>已知</a:t>
              </a:r>
              <a:r>
                <a:rPr kumimoji="1" lang="en-US" altLang="zh-CN" sz="2800" baseline="0" dirty="0">
                  <a:solidFill>
                    <a:srgbClr val="FFFF00"/>
                  </a:solidFill>
                  <a:latin typeface="幼圆" pitchFamily="49" charset="-122"/>
                  <a:ea typeface="幼圆" pitchFamily="49" charset="-122"/>
                </a:rPr>
                <a:t>List</a:t>
              </a:r>
              <a:r>
                <a:rPr kumimoji="1" lang="zh-CN" altLang="en-US" sz="2800" baseline="0" dirty="0">
                  <a:solidFill>
                    <a:srgbClr val="FFFF00"/>
                  </a:solidFill>
                  <a:latin typeface="幼圆" pitchFamily="49" charset="-122"/>
                  <a:ea typeface="幼圆" pitchFamily="49" charset="-122"/>
                </a:rPr>
                <a:t>为没有头结点的单链表中第一个结点的指针</a:t>
              </a: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baseline="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要求用尽量少的时间和尽量少的空间</a:t>
              </a:r>
              <a:r>
                <a:rPr kumimoji="1" lang="en-US" altLang="zh-CN" sz="2800" baseline="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34925" y="227013"/>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思考题 </a:t>
              </a:r>
            </a:p>
          </p:txBody>
        </p:sp>
      </p:grpSp>
      <p:grpSp>
        <p:nvGrpSpPr>
          <p:cNvPr id="4" name="Group 144"/>
          <p:cNvGrpSpPr>
            <a:grpSpLocks/>
          </p:cNvGrpSpPr>
          <p:nvPr/>
        </p:nvGrpSpPr>
        <p:grpSpPr bwMode="auto">
          <a:xfrm>
            <a:off x="1014413" y="5300663"/>
            <a:ext cx="7086600" cy="1295400"/>
            <a:chOff x="480" y="1344"/>
            <a:chExt cx="4464" cy="816"/>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extLst>
      <p:ext uri="{BB962C8B-B14F-4D97-AF65-F5344CB8AC3E}">
        <p14:creationId xmlns:p14="http://schemas.microsoft.com/office/powerpoint/2010/main" val="2132983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095375" y="1557338"/>
            <a:ext cx="7705725" cy="1041400"/>
          </a:xfrm>
          <a:prstGeom prst="rect">
            <a:avLst/>
          </a:prstGeom>
          <a:noFill/>
          <a:ln w="9525">
            <a:noFill/>
            <a:miter lim="800000"/>
            <a:headEnd/>
            <a:tailEnd/>
          </a:ln>
        </p:spPr>
        <p:txBody>
          <a:bodyPr>
            <a:spAutoFit/>
          </a:bodyPr>
          <a:lstStyle/>
          <a:p>
            <a:pPr fontAlgn="base">
              <a:lnSpc>
                <a:spcPct val="125000"/>
              </a:lnSpc>
              <a:spcBef>
                <a:spcPct val="0"/>
              </a:spcBef>
            </a:pPr>
            <a:r>
              <a:rPr lang="zh-CN" altLang="en-US" sz="2600" baseline="0">
                <a:solidFill>
                  <a:srgbClr val="000099"/>
                </a:solidFill>
                <a:latin typeface="幼圆" pitchFamily="49" charset="-122"/>
                <a:ea typeface="幼圆" pitchFamily="49" charset="-122"/>
              </a:rPr>
              <a:t>    若假设每个数据元素占用</a:t>
            </a:r>
            <a:r>
              <a:rPr lang="en-US" altLang="zh-CN" sz="2600" baseline="0">
                <a:solidFill>
                  <a:srgbClr val="000099"/>
                </a:solidFill>
                <a:ea typeface="幼圆" pitchFamily="49" charset="-122"/>
              </a:rPr>
              <a:t>k</a:t>
            </a:r>
            <a:r>
              <a:rPr lang="zh-CN" altLang="en-US" sz="2600" baseline="0">
                <a:solidFill>
                  <a:srgbClr val="000099"/>
                </a:solidFill>
                <a:latin typeface="幼圆" pitchFamily="49" charset="-122"/>
                <a:ea typeface="幼圆" pitchFamily="49" charset="-122"/>
              </a:rPr>
              <a:t>个存储单元，并</a:t>
            </a:r>
          </a:p>
          <a:p>
            <a:pPr fontAlgn="base">
              <a:lnSpc>
                <a:spcPct val="125000"/>
              </a:lnSpc>
              <a:spcBef>
                <a:spcPct val="0"/>
              </a:spcBef>
            </a:pPr>
            <a:r>
              <a:rPr lang="zh-CN" altLang="en-US" sz="2600" baseline="0">
                <a:solidFill>
                  <a:srgbClr val="000099"/>
                </a:solidFill>
                <a:latin typeface="幼圆" pitchFamily="49" charset="-122"/>
                <a:ea typeface="幼圆" pitchFamily="49" charset="-122"/>
              </a:rPr>
              <a:t>且已知第一个元素的存储位置</a:t>
            </a:r>
            <a:r>
              <a:rPr lang="en-US" altLang="zh-CN" sz="2600" baseline="0">
                <a:solidFill>
                  <a:srgbClr val="000099"/>
                </a:solidFill>
                <a:ea typeface="幼圆" pitchFamily="49" charset="-122"/>
              </a:rPr>
              <a:t>LOC(a</a:t>
            </a:r>
            <a:r>
              <a:rPr lang="en-US" altLang="zh-CN" sz="2600" baseline="-25000">
                <a:solidFill>
                  <a:srgbClr val="000099"/>
                </a:solidFill>
                <a:ea typeface="幼圆" pitchFamily="49" charset="-122"/>
              </a:rPr>
              <a:t>1</a:t>
            </a:r>
            <a:r>
              <a:rPr lang="en-US" altLang="zh-CN" sz="2600" baseline="0">
                <a:solidFill>
                  <a:srgbClr val="000099"/>
                </a:solidFill>
                <a:ea typeface="幼圆" pitchFamily="49" charset="-122"/>
              </a:rPr>
              <a:t>)</a:t>
            </a:r>
            <a:r>
              <a:rPr lang="zh-CN" altLang="en-US" sz="2600" baseline="0">
                <a:solidFill>
                  <a:srgbClr val="000099"/>
                </a:solidFill>
                <a:latin typeface="幼圆" pitchFamily="49" charset="-122"/>
                <a:ea typeface="幼圆" pitchFamily="49" charset="-122"/>
              </a:rPr>
              <a:t>，则有</a:t>
            </a:r>
            <a:r>
              <a:rPr lang="zh-CN"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506413" y="3962400"/>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baseline="0">
                <a:solidFill>
                  <a:schemeClr val="folHlink"/>
                </a:solidFill>
                <a:ea typeface="方正舒体" pitchFamily="2" charset="-122"/>
              </a:rPr>
              <a:t>例：</a:t>
            </a:r>
          </a:p>
        </p:txBody>
      </p:sp>
      <p:sp>
        <p:nvSpPr>
          <p:cNvPr id="418838" name="Text Box 22"/>
          <p:cNvSpPr txBox="1">
            <a:spLocks noChangeArrowheads="1"/>
          </p:cNvSpPr>
          <p:nvPr/>
        </p:nvSpPr>
        <p:spPr bwMode="auto">
          <a:xfrm>
            <a:off x="2057400" y="4267200"/>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baseline="0" dirty="0">
                <a:solidFill>
                  <a:srgbClr val="7030A0"/>
                </a:solidFill>
                <a:ea typeface="宋体" charset="-122"/>
              </a:rPr>
              <a:t>LOC(a</a:t>
            </a:r>
            <a:r>
              <a:rPr lang="en-US" altLang="zh-CN" sz="2600" baseline="-25000" dirty="0">
                <a:solidFill>
                  <a:srgbClr val="7030A0"/>
                </a:solidFill>
                <a:ea typeface="宋体" charset="-122"/>
              </a:rPr>
              <a:t>1</a:t>
            </a:r>
            <a:r>
              <a:rPr lang="en-US" altLang="zh-CN" sz="2600" baseline="0" dirty="0">
                <a:solidFill>
                  <a:srgbClr val="7030A0"/>
                </a:solidFill>
                <a:ea typeface="宋体" charset="-122"/>
              </a:rPr>
              <a:t>)=100     k=4      </a:t>
            </a:r>
            <a:r>
              <a:rPr lang="zh-CN" altLang="en-US" sz="2600" baseline="0" dirty="0">
                <a:solidFill>
                  <a:srgbClr val="7030A0"/>
                </a:solidFill>
                <a:ea typeface="宋体" charset="-122"/>
              </a:rPr>
              <a:t>求</a:t>
            </a:r>
            <a:r>
              <a:rPr lang="en-US" altLang="zh-CN" sz="2600" baseline="0" dirty="0">
                <a:solidFill>
                  <a:srgbClr val="7030A0"/>
                </a:solidFill>
                <a:ea typeface="宋体" charset="-122"/>
              </a:rPr>
              <a:t>LOC(a</a:t>
            </a:r>
            <a:r>
              <a:rPr lang="en-US" altLang="zh-CN" sz="2600" baseline="-25000" dirty="0">
                <a:solidFill>
                  <a:srgbClr val="7030A0"/>
                </a:solidFill>
                <a:ea typeface="宋体" charset="-122"/>
              </a:rPr>
              <a:t>5</a:t>
            </a:r>
            <a:r>
              <a:rPr lang="en-US" altLang="zh-CN" sz="2600" baseline="0" dirty="0">
                <a:solidFill>
                  <a:srgbClr val="7030A0"/>
                </a:solidFill>
                <a:ea typeface="宋体" charset="-122"/>
              </a:rPr>
              <a:t>)=?</a:t>
            </a:r>
            <a:endParaRPr lang="zh-CN" altLang="en-US" sz="2600" baseline="0" dirty="0">
              <a:solidFill>
                <a:srgbClr val="7030A0"/>
              </a:solidFill>
              <a:ea typeface="宋体" charset="-122"/>
            </a:endParaRPr>
          </a:p>
        </p:txBody>
      </p:sp>
      <p:grpSp>
        <p:nvGrpSpPr>
          <p:cNvPr id="2" name="Group 23"/>
          <p:cNvGrpSpPr>
            <a:grpSpLocks/>
          </p:cNvGrpSpPr>
          <p:nvPr/>
        </p:nvGrpSpPr>
        <p:grpSpPr bwMode="auto">
          <a:xfrm>
            <a:off x="2000250" y="4876803"/>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04" y="3312"/>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711" cy="213"/>
            </a:xfrm>
            <a:prstGeom prst="rect">
              <a:avLst/>
            </a:prstGeom>
            <a:noFill/>
            <a:ln w="12700" cap="sq">
              <a:noFill/>
              <a:miter lim="800000"/>
              <a:headEnd/>
              <a:tailEnd/>
            </a:ln>
          </p:spPr>
          <p:txBody>
            <a:bodyPr wrap="none">
              <a:spAutoFit/>
            </a:bodyPr>
            <a:lstStyle/>
            <a:p>
              <a:pPr fontAlgn="base">
                <a:spcBef>
                  <a:spcPct val="0"/>
                </a:spcBef>
              </a:pPr>
              <a:r>
                <a:rPr lang="zh-CN" altLang="en-US" sz="1600" baseline="0" dirty="0">
                  <a:solidFill>
                    <a:srgbClr val="7030A0"/>
                  </a:solidFill>
                  <a:ea typeface="宋体" charset="-122"/>
                </a:rPr>
                <a:t>100       104      108      112     116 </a:t>
              </a:r>
            </a:p>
          </p:txBody>
        </p:sp>
      </p:grpSp>
      <p:sp>
        <p:nvSpPr>
          <p:cNvPr id="418862" name="Rectangle 46"/>
          <p:cNvSpPr>
            <a:spLocks noChangeArrowheads="1"/>
          </p:cNvSpPr>
          <p:nvPr/>
        </p:nvSpPr>
        <p:spPr bwMode="auto">
          <a:xfrm>
            <a:off x="2001838" y="5878513"/>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baseline="0">
                <a:solidFill>
                  <a:srgbClr val="FF3300"/>
                </a:solidFill>
                <a:ea typeface="幼圆" pitchFamily="49" charset="-122"/>
              </a:rPr>
              <a:t> </a:t>
            </a:r>
            <a:r>
              <a:rPr lang="en-US" altLang="zh-CN" sz="2700" baseline="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baseline="0">
                <a:solidFill>
                  <a:srgbClr val="FF3300"/>
                </a:solidFill>
                <a:ea typeface="幼圆" pitchFamily="49" charset="-122"/>
              </a:rPr>
              <a:t>) = 100+(5 </a:t>
            </a:r>
            <a:r>
              <a:rPr lang="en-US" altLang="zh-CN" sz="2700" baseline="0">
                <a:solidFill>
                  <a:srgbClr val="FF3300"/>
                </a:solidFill>
                <a:ea typeface="幼圆" pitchFamily="49" charset="-122"/>
                <a:sym typeface="Symbol" pitchFamily="18" charset="2"/>
              </a:rPr>
              <a:t></a:t>
            </a:r>
            <a:r>
              <a:rPr lang="en-US" altLang="zh-CN" sz="2700" baseline="0">
                <a:solidFill>
                  <a:srgbClr val="FF3300"/>
                </a:solidFill>
                <a:ea typeface="幼圆" pitchFamily="49" charset="-122"/>
              </a:rPr>
              <a:t>1)</a:t>
            </a:r>
            <a:r>
              <a:rPr lang="en-US" altLang="zh-CN" sz="2700" baseline="0">
                <a:solidFill>
                  <a:srgbClr val="FF3300"/>
                </a:solidFill>
                <a:ea typeface="幼圆" pitchFamily="49" charset="-122"/>
                <a:sym typeface="Symbol" pitchFamily="18" charset="2"/>
              </a:rPr>
              <a:t>4=116</a:t>
            </a:r>
            <a:endParaRPr lang="zh-CN" altLang="en-US" sz="2700" baseline="0">
              <a:solidFill>
                <a:srgbClr val="FF3300"/>
              </a:solidFill>
              <a:ea typeface="幼圆" pitchFamily="49" charset="-122"/>
            </a:endParaRPr>
          </a:p>
        </p:txBody>
      </p:sp>
      <p:sp>
        <p:nvSpPr>
          <p:cNvPr id="418873" name="Oval 57"/>
          <p:cNvSpPr>
            <a:spLocks noChangeArrowheads="1"/>
          </p:cNvSpPr>
          <p:nvPr/>
        </p:nvSpPr>
        <p:spPr bwMode="auto">
          <a:xfrm>
            <a:off x="4139952" y="537321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1676400" y="2759075"/>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baseline="0">
                  <a:solidFill>
                    <a:srgbClr val="FF3300"/>
                  </a:solidFill>
                  <a:ea typeface="幼圆" pitchFamily="49" charset="-122"/>
                </a:rPr>
                <a:t> </a:t>
              </a:r>
              <a:r>
                <a:rPr lang="en-US" altLang="zh-CN" sz="3200" baseline="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baseline="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baseline="0">
                  <a:solidFill>
                    <a:srgbClr val="FF3300"/>
                  </a:solidFill>
                  <a:ea typeface="幼圆" pitchFamily="49" charset="-122"/>
                </a:rPr>
                <a:t>)+(i</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1)</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k   </a:t>
              </a:r>
              <a:endParaRPr lang="zh-CN" altLang="en-US" sz="3200" baseline="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395288" y="981075"/>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baseline="0">
                  <a:solidFill>
                    <a:srgbClr val="FF3300"/>
                  </a:solidFill>
                  <a:ea typeface="华文新魏" pitchFamily="2" charset="-122"/>
                </a:rPr>
                <a:t>结论</a:t>
              </a:r>
            </a:p>
          </p:txBody>
        </p:sp>
      </p:grpSp>
      <p:grpSp>
        <p:nvGrpSpPr>
          <p:cNvPr id="12" name="Group 70"/>
          <p:cNvGrpSpPr>
            <a:grpSpLocks/>
          </p:cNvGrpSpPr>
          <p:nvPr/>
        </p:nvGrpSpPr>
        <p:grpSpPr bwMode="auto">
          <a:xfrm>
            <a:off x="2195513" y="455613"/>
            <a:ext cx="4968875" cy="525462"/>
            <a:chOff x="1383" y="287"/>
            <a:chExt cx="3130" cy="331"/>
          </a:xfrm>
        </p:grpSpPr>
        <p:sp>
          <p:nvSpPr>
            <p:cNvPr id="56335" name="Rectangle 71"/>
            <p:cNvSpPr>
              <a:spLocks noChangeArrowheads="1"/>
            </p:cNvSpPr>
            <p:nvPr/>
          </p:nvSpPr>
          <p:spPr bwMode="auto">
            <a:xfrm>
              <a:off x="1388"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1</a:t>
              </a:r>
            </a:p>
          </p:txBody>
        </p:sp>
        <p:sp>
          <p:nvSpPr>
            <p:cNvPr id="56336" name="Rectangle 72"/>
            <p:cNvSpPr>
              <a:spLocks noChangeArrowheads="1"/>
            </p:cNvSpPr>
            <p:nvPr/>
          </p:nvSpPr>
          <p:spPr bwMode="auto">
            <a:xfrm>
              <a:off x="1699" y="306"/>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2</a:t>
              </a:r>
            </a:p>
          </p:txBody>
        </p:sp>
        <p:sp>
          <p:nvSpPr>
            <p:cNvPr id="56337" name="Rectangle 73"/>
            <p:cNvSpPr>
              <a:spLocks noChangeArrowheads="1"/>
            </p:cNvSpPr>
            <p:nvPr/>
          </p:nvSpPr>
          <p:spPr bwMode="auto">
            <a:xfrm>
              <a:off x="2040"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3</a:t>
              </a:r>
            </a:p>
          </p:txBody>
        </p:sp>
        <p:sp>
          <p:nvSpPr>
            <p:cNvPr id="56338" name="Rectangle 74"/>
            <p:cNvSpPr>
              <a:spLocks noChangeArrowheads="1"/>
            </p:cNvSpPr>
            <p:nvPr/>
          </p:nvSpPr>
          <p:spPr bwMode="auto">
            <a:xfrm>
              <a:off x="3860" y="300"/>
              <a:ext cx="409"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n-1</a:t>
              </a:r>
            </a:p>
          </p:txBody>
        </p:sp>
        <p:sp>
          <p:nvSpPr>
            <p:cNvPr id="56339" name="Rectangle 75"/>
            <p:cNvSpPr>
              <a:spLocks noChangeArrowheads="1"/>
            </p:cNvSpPr>
            <p:nvPr/>
          </p:nvSpPr>
          <p:spPr bwMode="auto">
            <a:xfrm>
              <a:off x="2799" y="287"/>
              <a:ext cx="548" cy="28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baseline="0">
                  <a:solidFill>
                    <a:schemeClr val="bg1"/>
                  </a:solidFill>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2" y="297"/>
              <a:ext cx="296"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a:t>
              </a:r>
            </a:p>
          </p:txBody>
        </p:sp>
      </p:grpSp>
      <p:grpSp>
        <p:nvGrpSpPr>
          <p:cNvPr id="13" name="Group 137"/>
          <p:cNvGrpSpPr>
            <a:grpSpLocks/>
          </p:cNvGrpSpPr>
          <p:nvPr/>
        </p:nvGrpSpPr>
        <p:grpSpPr bwMode="auto">
          <a:xfrm>
            <a:off x="468313" y="3322638"/>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baseline="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433638" y="3621088"/>
            <a:ext cx="5295900" cy="1384995"/>
          </a:xfrm>
          <a:prstGeom prst="rect">
            <a:avLst/>
          </a:prstGeom>
          <a:solidFill>
            <a:schemeClr val="bg2">
              <a:lumMod val="20000"/>
              <a:lumOff val="80000"/>
            </a:schemeClr>
          </a:solidFill>
          <a:ln w="9525">
            <a:noFill/>
            <a:miter lim="800000"/>
            <a:headEnd/>
            <a:tailEnd/>
          </a:ln>
        </p:spPr>
        <p:txBody>
          <a:bodyPr>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130</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：其它方法</a:t>
            </a:r>
            <a:r>
              <a:rPr lang="en-US" altLang="zh-CN" dirty="0">
                <a:ea typeface="宋体" pitchFamily="2" charset="-122"/>
              </a:rPr>
              <a:t>*</a:t>
            </a:r>
            <a:endParaRPr lang="zh-CN" altLang="en-US" dirty="0">
              <a:ea typeface="宋体" pitchFamily="2" charset="-122"/>
            </a:endParaRP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dirty="0">
                <a:ea typeface="宋体" pitchFamily="2" charset="-122"/>
              </a:rPr>
              <a:t>方法：两次扫描文件。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extLst>
      <p:ext uri="{BB962C8B-B14F-4D97-AF65-F5344CB8AC3E}">
        <p14:creationId xmlns:p14="http://schemas.microsoft.com/office/powerpoint/2010/main" val="131256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sym typeface="Wingdings" pitchFamily="2" charset="2"/>
              </a:rPr>
              <a:t>：</a:t>
            </a:r>
            <a:r>
              <a:rPr lang="en-US" altLang="zh-CN" dirty="0">
                <a:sym typeface="Wingdings" pitchFamily="2" charset="2"/>
              </a:rPr>
              <a:t>(</a:t>
            </a:r>
            <a:r>
              <a:rPr kumimoji="1" lang="en-US" altLang="zh-CN" sz="2800" dirty="0">
                <a:solidFill>
                  <a:srgbClr val="000099"/>
                </a:solidFill>
              </a:rPr>
              <a:t>JOSEPHU </a:t>
            </a:r>
            <a:r>
              <a:rPr lang="en-US" altLang="zh-CN" dirty="0">
                <a:sym typeface="Wingdings" pitchFamily="2" charset="2"/>
              </a:rPr>
              <a:t>)</a:t>
            </a:r>
            <a:r>
              <a:rPr lang="zh-CN" altLang="en-US" dirty="0"/>
              <a:t>谁是幸运者（海盗游戏）？</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问题：</a:t>
            </a:r>
            <a:r>
              <a:rPr lang="zh-CN" altLang="en-US" b="0" dirty="0"/>
              <a:t>海盗们曾经玩一种游戏：每当捕获一艏船，船上船员只有一人能幸存。规则如下：船上船员分别编上号，站成一圈；然后从</a:t>
            </a:r>
            <a:r>
              <a:rPr lang="en-US" altLang="zh-CN" b="0" dirty="0"/>
              <a:t>1</a:t>
            </a:r>
            <a:r>
              <a:rPr lang="zh-CN" altLang="en-US" b="0" dirty="0"/>
              <a:t>号船员开始循环数数，每数到</a:t>
            </a:r>
            <a:r>
              <a:rPr lang="en-US" altLang="zh-CN" b="0" dirty="0"/>
              <a:t>13</a:t>
            </a:r>
            <a:r>
              <a:rPr lang="zh-CN" altLang="en-US" b="0" dirty="0"/>
              <a:t>，该船员将被推到海里，直到剩下一个船员。谁是最后的幸存者？</a:t>
            </a:r>
            <a:endParaRPr lang="en-US" altLang="zh-CN" b="0" dirty="0"/>
          </a:p>
          <a:p>
            <a:r>
              <a:rPr lang="zh-CN" altLang="en-US" b="0" dirty="0"/>
              <a:t>输入：船员人数</a:t>
            </a:r>
            <a:endParaRPr lang="en-US" altLang="zh-CN" b="0" dirty="0"/>
          </a:p>
          <a:p>
            <a:r>
              <a:rPr lang="zh-CN" altLang="en-US" b="0" dirty="0"/>
              <a:t>输出：幸运者号</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131</a:t>
            </a:fld>
            <a:endParaRPr lang="en-US" altLang="zh-CN"/>
          </a:p>
        </p:txBody>
      </p:sp>
    </p:spTree>
    <p:extLst>
      <p:ext uri="{BB962C8B-B14F-4D97-AF65-F5344CB8AC3E}">
        <p14:creationId xmlns:p14="http://schemas.microsoft.com/office/powerpoint/2010/main" val="38047702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：算法分析</a:t>
            </a:r>
            <a:r>
              <a:rPr lang="en-US" altLang="zh-CN" dirty="0"/>
              <a:t>*</a:t>
            </a:r>
            <a:endParaRPr lang="zh-CN" altLang="en-US" dirty="0"/>
          </a:p>
        </p:txBody>
      </p:sp>
      <p:sp>
        <p:nvSpPr>
          <p:cNvPr id="3" name="内容占位符 2"/>
          <p:cNvSpPr>
            <a:spLocks noGrp="1"/>
          </p:cNvSpPr>
          <p:nvPr>
            <p:ph idx="1"/>
          </p:nvPr>
        </p:nvSpPr>
        <p:spPr>
          <a:xfrm>
            <a:off x="977900" y="1447801"/>
            <a:ext cx="7105650" cy="469032"/>
          </a:xfrm>
        </p:spPr>
        <p:txBody>
          <a:bodyPr/>
          <a:lstStyle/>
          <a:p>
            <a:r>
              <a:rPr lang="zh-CN" altLang="en-US" sz="2000" b="0" dirty="0">
                <a:latin typeface="楷体" pitchFamily="49" charset="-122"/>
                <a:ea typeface="楷体" pitchFamily="49" charset="-122"/>
              </a:rPr>
              <a:t>首先将所有船员按编号构成一个循环链表；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132</a:t>
            </a:fld>
            <a:endParaRPr lang="en-US" altLang="zh-CN" dirty="0"/>
          </a:p>
        </p:txBody>
      </p:sp>
      <p:grpSp>
        <p:nvGrpSpPr>
          <p:cNvPr id="6" name="Group 4"/>
          <p:cNvGrpSpPr>
            <a:grpSpLocks/>
          </p:cNvGrpSpPr>
          <p:nvPr/>
        </p:nvGrpSpPr>
        <p:grpSpPr bwMode="auto">
          <a:xfrm>
            <a:off x="1475656" y="2060848"/>
            <a:ext cx="1944688" cy="1800225"/>
            <a:chOff x="2018" y="2523"/>
            <a:chExt cx="1225" cy="1134"/>
          </a:xfrm>
        </p:grpSpPr>
        <p:sp>
          <p:nvSpPr>
            <p:cNvPr id="7"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8"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9"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0"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2"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3"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4"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5"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6"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7" name="内容占位符 2"/>
          <p:cNvSpPr txBox="1">
            <a:spLocks/>
          </p:cNvSpPr>
          <p:nvPr/>
        </p:nvSpPr>
        <p:spPr bwMode="auto">
          <a:xfrm>
            <a:off x="1043608" y="3933056"/>
            <a:ext cx="7105650"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从循环链表头开始以</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为周期循环计数访问，每计数到</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，将相应节点删除，直到剩下一个节点；</a:t>
            </a:r>
          </a:p>
        </p:txBody>
      </p:sp>
      <p:grpSp>
        <p:nvGrpSpPr>
          <p:cNvPr id="18" name="Group 4"/>
          <p:cNvGrpSpPr>
            <a:grpSpLocks/>
          </p:cNvGrpSpPr>
          <p:nvPr/>
        </p:nvGrpSpPr>
        <p:grpSpPr bwMode="auto">
          <a:xfrm>
            <a:off x="1259632" y="4653136"/>
            <a:ext cx="1944688" cy="1800225"/>
            <a:chOff x="2018" y="2523"/>
            <a:chExt cx="1225" cy="1134"/>
          </a:xfrm>
        </p:grpSpPr>
        <p:sp>
          <p:nvSpPr>
            <p:cNvPr id="19"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0"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1"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2"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3"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4"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5"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6"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7"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8"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29" name="Line 10"/>
          <p:cNvSpPr>
            <a:spLocks noChangeShapeType="1"/>
          </p:cNvSpPr>
          <p:nvPr/>
        </p:nvSpPr>
        <p:spPr bwMode="auto">
          <a:xfrm>
            <a:off x="2411760" y="4941168"/>
            <a:ext cx="431800" cy="288925"/>
          </a:xfrm>
          <a:prstGeom prst="line">
            <a:avLst/>
          </a:prstGeom>
          <a:noFill/>
          <a:ln w="9525">
            <a:solidFill>
              <a:srgbClr val="FFCD2D"/>
            </a:solidFill>
            <a:round/>
            <a:headEnd/>
            <a:tailEnd type="triangle" w="med" len="med"/>
          </a:ln>
        </p:spPr>
        <p:txBody>
          <a:bodyPr wrap="none">
            <a:spAutoFit/>
          </a:bodyPr>
          <a:lstStyle/>
          <a:p>
            <a:endParaRPr lang="zh-CN" altLang="en-US">
              <a:ln>
                <a:solidFill>
                  <a:srgbClr val="FFC000"/>
                </a:solidFill>
              </a:ln>
            </a:endParaRPr>
          </a:p>
        </p:txBody>
      </p:sp>
      <p:sp>
        <p:nvSpPr>
          <p:cNvPr id="30" name="Line 11"/>
          <p:cNvSpPr>
            <a:spLocks noChangeShapeType="1"/>
          </p:cNvSpPr>
          <p:nvPr/>
        </p:nvSpPr>
        <p:spPr bwMode="auto">
          <a:xfrm flipH="1">
            <a:off x="2915816" y="5589240"/>
            <a:ext cx="144463" cy="503238"/>
          </a:xfrm>
          <a:prstGeom prst="line">
            <a:avLst/>
          </a:prstGeom>
          <a:noFill/>
          <a:ln w="9525">
            <a:solidFill>
              <a:srgbClr val="FFCD2D"/>
            </a:solidFill>
            <a:round/>
            <a:headEnd/>
            <a:tailEnd type="triangle" w="med" len="med"/>
          </a:ln>
        </p:spPr>
        <p:txBody>
          <a:bodyPr wrap="none">
            <a:spAutoFit/>
          </a:bodyPr>
          <a:lstStyle/>
          <a:p>
            <a:endParaRPr lang="zh-CN" altLang="en-US"/>
          </a:p>
        </p:txBody>
      </p:sp>
      <p:cxnSp>
        <p:nvCxnSpPr>
          <p:cNvPr id="32" name="直接箭头连接符 31"/>
          <p:cNvCxnSpPr/>
          <p:nvPr/>
        </p:nvCxnSpPr>
        <p:spPr bwMode="auto">
          <a:xfrm>
            <a:off x="2411760" y="5013176"/>
            <a:ext cx="341079" cy="1060589"/>
          </a:xfrm>
          <a:prstGeom prst="straightConnector1">
            <a:avLst/>
          </a:prstGeom>
          <a:noFill/>
          <a:ln w="9525" cap="flat" cmpd="sng" algn="ctr">
            <a:solidFill>
              <a:schemeClr val="tx1"/>
            </a:solidFill>
            <a:prstDash val="solid"/>
            <a:round/>
            <a:headEnd type="none" w="med" len="med"/>
            <a:tailEnd type="arrow"/>
          </a:ln>
          <a:effectLst/>
        </p:spPr>
      </p:cxnSp>
      <p:sp>
        <p:nvSpPr>
          <p:cNvPr id="33" name="Oval 6"/>
          <p:cNvSpPr>
            <a:spLocks noChangeArrowheads="1"/>
          </p:cNvSpPr>
          <p:nvPr/>
        </p:nvSpPr>
        <p:spPr bwMode="auto">
          <a:xfrm>
            <a:off x="2843808" y="5229200"/>
            <a:ext cx="360363" cy="360363"/>
          </a:xfrm>
          <a:prstGeom prst="ellipse">
            <a:avLst/>
          </a:prstGeom>
          <a:solidFill>
            <a:srgbClr val="FFC611"/>
          </a:solidFill>
          <a:ln w="9525">
            <a:solidFill>
              <a:srgbClr val="FFC611"/>
            </a:solidFill>
            <a:round/>
            <a:headEnd/>
            <a:tailEnd/>
          </a:ln>
        </p:spPr>
        <p:txBody>
          <a:bodyPr wrap="none" anchor="ctr">
            <a:spAutoFit/>
          </a:bodyPr>
          <a:lstStyle/>
          <a:p>
            <a:endParaRPr lang="zh-CN" altLang="en-US"/>
          </a:p>
        </p:txBody>
      </p:sp>
      <p:sp>
        <p:nvSpPr>
          <p:cNvPr id="35" name="矩形 34"/>
          <p:cNvSpPr/>
          <p:nvPr/>
        </p:nvSpPr>
        <p:spPr>
          <a:xfrm>
            <a:off x="3635896" y="1988840"/>
            <a:ext cx="5508104" cy="1643527"/>
          </a:xfrm>
          <a:prstGeom prst="rect">
            <a:avLst/>
          </a:prstGeom>
        </p:spPr>
        <p:txBody>
          <a:bodyPr wrap="square">
            <a:spAutoFit/>
          </a:bodyPr>
          <a:lstStyle/>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36" name="矩形 35"/>
          <p:cNvSpPr/>
          <p:nvPr/>
        </p:nvSpPr>
        <p:spPr>
          <a:xfrm>
            <a:off x="3635896" y="4581128"/>
            <a:ext cx="5508104" cy="1988237"/>
          </a:xfrm>
          <a:prstGeom prst="rect">
            <a:avLst/>
          </a:prstGeom>
        </p:spPr>
        <p:txBody>
          <a:bodyPr wrap="square">
            <a:spAutoFit/>
          </a:bodyPr>
          <a:lstStyle/>
          <a:p>
            <a:pPr>
              <a:lnSpc>
                <a:spcPct val="70000"/>
              </a:lnSpc>
              <a:buFont typeface="Wingdings" pitchFamily="2" charset="2"/>
              <a:buNone/>
            </a:pPr>
            <a:r>
              <a:rPr lang="en-US" altLang="zh-CN" sz="1600" b="0" dirty="0"/>
              <a:t>c=1;</a:t>
            </a:r>
          </a:p>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 </a:t>
            </a:r>
            <a:r>
              <a:rPr lang="en-US" altLang="zh-CN" sz="1400" b="0" dirty="0"/>
              <a:t>/*</a:t>
            </a:r>
            <a:r>
              <a:rPr lang="zh-CN" altLang="en-US" sz="1400" b="0" dirty="0"/>
              <a:t>保存上一节点</a:t>
            </a:r>
            <a:r>
              <a:rPr lang="en-US" altLang="zh-CN" sz="1400" b="0" dirty="0"/>
              <a:t>*/</a:t>
            </a:r>
            <a:endParaRPr lang="en-US" altLang="zh-CN" sz="1600" b="0" dirty="0"/>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free(p);</a:t>
            </a:r>
          </a:p>
          <a:p>
            <a:pPr>
              <a:lnSpc>
                <a:spcPct val="70000"/>
              </a:lnSpc>
              <a:buFont typeface="Wingdings" pitchFamily="2" charset="2"/>
              <a:buNone/>
            </a:pPr>
            <a:r>
              <a:rPr lang="en-US" altLang="zh-CN" sz="1600" b="0" dirty="0"/>
              <a:t>        p = q-&gt;next;  c = 1;</a:t>
            </a:r>
          </a:p>
          <a:p>
            <a:pPr>
              <a:lnSpc>
                <a:spcPct val="70000"/>
              </a:lnSpc>
              <a:buFont typeface="Wingdings" pitchFamily="2" charset="2"/>
              <a:buNone/>
            </a:pPr>
            <a:r>
              <a:rPr lang="en-US" altLang="zh-CN" sz="1600" b="0" dirty="0"/>
              <a:t>    }</a:t>
            </a:r>
          </a:p>
        </p:txBody>
      </p:sp>
      <p:sp>
        <p:nvSpPr>
          <p:cNvPr id="38" name="AutoShape 5"/>
          <p:cNvSpPr>
            <a:spLocks noChangeArrowheads="1"/>
          </p:cNvSpPr>
          <p:nvPr/>
        </p:nvSpPr>
        <p:spPr bwMode="auto">
          <a:xfrm>
            <a:off x="6443663" y="4869160"/>
            <a:ext cx="2700337" cy="936625"/>
          </a:xfrm>
          <a:prstGeom prst="wedgeRoundRectCallout">
            <a:avLst>
              <a:gd name="adj1" fmla="val -69331"/>
              <a:gd name="adj2" fmla="val -13763"/>
              <a:gd name="adj3" fmla="val 16667"/>
            </a:avLst>
          </a:prstGeom>
          <a:solidFill>
            <a:schemeClr val="accent1"/>
          </a:solidFill>
          <a:ln w="9525">
            <a:solidFill>
              <a:schemeClr val="tx1"/>
            </a:solidFill>
            <a:miter lim="800000"/>
            <a:headEnd/>
            <a:tailEnd/>
          </a:ln>
        </p:spPr>
        <p:txBody>
          <a:bodyPr/>
          <a:lstStyle/>
          <a:p>
            <a:r>
              <a:rPr lang="zh-CN" altLang="en-US" sz="1600" b="0" dirty="0">
                <a:latin typeface="楷体" pitchFamily="49" charset="-122"/>
                <a:ea typeface="楷体" pitchFamily="49" charset="-122"/>
              </a:rPr>
              <a:t>删除一个节点的要点是</a:t>
            </a:r>
            <a:r>
              <a:rPr lang="zh-CN" altLang="en-US" sz="1600" dirty="0">
                <a:solidFill>
                  <a:srgbClr val="0000CC"/>
                </a:solidFill>
                <a:latin typeface="楷体" pitchFamily="49" charset="-122"/>
                <a:ea typeface="楷体" pitchFamily="49" charset="-122"/>
              </a:rPr>
              <a:t>要保存被删节点的上一个节点。</a:t>
            </a:r>
            <a:endParaRPr lang="en-US" altLang="zh-CN" sz="1600" dirty="0">
              <a:solidFill>
                <a:srgbClr val="0000CC"/>
              </a:solidFill>
              <a:latin typeface="楷体" pitchFamily="49" charset="-122"/>
              <a:ea typeface="楷体" pitchFamily="49" charset="-122"/>
            </a:endParaRPr>
          </a:p>
        </p:txBody>
      </p:sp>
    </p:spTree>
    <p:extLst>
      <p:ext uri="{BB962C8B-B14F-4D97-AF65-F5344CB8AC3E}">
        <p14:creationId xmlns:p14="http://schemas.microsoft.com/office/powerpoint/2010/main" val="31871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linds(horizontal)">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9" grpId="0" animBg="1"/>
      <p:bldP spid="30" grpId="0" animBg="1"/>
      <p:bldP spid="33" grpId="0" animBg="1"/>
      <p:bldP spid="35" grpId="0"/>
      <p:bldP spid="36" grpId="0"/>
      <p:bldP spid="3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133</a:t>
            </a:fld>
            <a:endParaRPr lang="en-US" altLang="zh-CN"/>
          </a:p>
        </p:txBody>
      </p:sp>
      <p:sp>
        <p:nvSpPr>
          <p:cNvPr id="6" name="矩形 5"/>
          <p:cNvSpPr/>
          <p:nvPr/>
        </p:nvSpPr>
        <p:spPr>
          <a:xfrm>
            <a:off x="3779912" y="1268760"/>
            <a:ext cx="5364088" cy="1815882"/>
          </a:xfrm>
          <a:prstGeom prst="rect">
            <a:avLst/>
          </a:prstGeom>
          <a:solidFill>
            <a:schemeClr val="bg2">
              <a:lumMod val="20000"/>
              <a:lumOff val="80000"/>
            </a:schemeClr>
          </a:solidFill>
        </p:spPr>
        <p:txBody>
          <a:bodyPr wrap="square">
            <a:spAutoFit/>
          </a:bodyPr>
          <a:lstStyle/>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7" name="Rectangle 3"/>
          <p:cNvSpPr txBox="1">
            <a:spLocks noChangeArrowheads="1"/>
          </p:cNvSpPr>
          <p:nvPr/>
        </p:nvSpPr>
        <p:spPr bwMode="auto">
          <a:xfrm>
            <a:off x="755576" y="1124744"/>
            <a:ext cx="3312368"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defTabSz="914400" latinLnBrk="0">
              <a:buClr>
                <a:srgbClr val="D60093"/>
              </a:buClr>
              <a:buSzPct val="70000"/>
              <a:tabLst/>
              <a:defRPr/>
            </a:pPr>
            <a:r>
              <a:rPr kumimoji="0" lang="en-US" altLang="zh-CN" sz="1600" b="0" i="0" u="none" strike="noStrike" kern="0" cap="none" spc="0" normalizeH="0" baseline="0" noProof="0" dirty="0">
                <a:ln>
                  <a:noFill/>
                </a:ln>
                <a:solidFill>
                  <a:schemeClr val="tx1"/>
                </a:solidFill>
                <a:effectLst/>
                <a:uLnTx/>
                <a:uFillTx/>
                <a:latin typeface="+mn-lt"/>
                <a:ea typeface="宋体" pitchFamily="2" charset="-122"/>
                <a:cs typeface="+mn-cs"/>
              </a:rPr>
              <a:t>#</a:t>
            </a:r>
            <a:r>
              <a:rPr lang="en-US" altLang="zh-CN" sz="1600" b="0" dirty="0"/>
              <a:t>include &lt;</a:t>
            </a:r>
            <a:r>
              <a:rPr lang="en-US" altLang="zh-CN" sz="1600" b="0" dirty="0" err="1"/>
              <a:t>stdio.h</a:t>
            </a:r>
            <a:r>
              <a:rPr lang="en-US" altLang="zh-CN" sz="1600" b="0" dirty="0"/>
              <a:t>&gt;</a:t>
            </a:r>
          </a:p>
          <a:p>
            <a:pPr marL="279400" marR="0" lvl="0" indent="-279400" defTabSz="914400" latinLnBrk="0">
              <a:buClr>
                <a:srgbClr val="D60093"/>
              </a:buClr>
              <a:buSzPct val="70000"/>
              <a:tabLst/>
              <a:defRPr/>
            </a:pPr>
            <a:r>
              <a:rPr lang="en-US" altLang="zh-CN" sz="1600" b="0" dirty="0"/>
              <a:t>#include &lt;</a:t>
            </a:r>
            <a:r>
              <a:rPr lang="en-US" altLang="zh-CN" sz="1600" b="0" dirty="0" err="1"/>
              <a:t>stdlib.h</a:t>
            </a:r>
            <a:r>
              <a:rPr lang="en-US" altLang="zh-CN" sz="1600" b="0" dirty="0"/>
              <a:t>&gt;</a:t>
            </a:r>
          </a:p>
          <a:p>
            <a:pPr marL="279400" marR="0" lvl="0" indent="-279400" defTabSz="914400" latinLnBrk="0">
              <a:buClr>
                <a:srgbClr val="D60093"/>
              </a:buClr>
              <a:buSzPct val="70000"/>
              <a:tabLst/>
              <a:defRPr/>
            </a:pPr>
            <a:r>
              <a:rPr lang="en-US" altLang="zh-CN" sz="1600" b="0" dirty="0" err="1"/>
              <a:t>struct</a:t>
            </a:r>
            <a:r>
              <a:rPr lang="en-US" altLang="zh-CN" sz="1600" b="0" dirty="0"/>
              <a:t> Node {</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no;</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*next;</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err="1"/>
              <a:t>int</a:t>
            </a:r>
            <a:r>
              <a:rPr lang="en-US" altLang="zh-CN" sz="1600" b="0" dirty="0"/>
              <a:t>  main()</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*first,*p,*q;</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a:t>
            </a:r>
            <a:r>
              <a:rPr lang="en-US" altLang="zh-CN" sz="1600" b="0" dirty="0" err="1"/>
              <a:t>i,n,c</a:t>
            </a:r>
            <a:r>
              <a:rPr lang="en-US" altLang="zh-CN" sz="1600" b="0" dirty="0"/>
              <a:t>=1;</a:t>
            </a:r>
          </a:p>
          <a:p>
            <a:pPr marL="279400" marR="0" lvl="0" indent="-279400" defTabSz="914400" latinLnBrk="0">
              <a:buClr>
                <a:srgbClr val="D60093"/>
              </a:buClr>
              <a:buSzPct val="70000"/>
              <a:tabLst/>
              <a:defRPr/>
            </a:pPr>
            <a:r>
              <a:rPr lang="en-US" altLang="zh-CN" sz="1600" b="0" dirty="0"/>
              <a:t>    </a:t>
            </a:r>
            <a:r>
              <a:rPr lang="en-US" altLang="zh-CN" sz="1600" b="0" dirty="0" err="1"/>
              <a:t>scanf</a:t>
            </a:r>
            <a:r>
              <a:rPr lang="en-US" altLang="zh-CN" sz="1600" b="0" dirty="0"/>
              <a:t>(“%d”, &amp;n);</a:t>
            </a:r>
          </a:p>
          <a:p>
            <a:pPr marL="279400" marR="0" lvl="0" indent="-279400" defTabSz="914400" latinLnBrk="0">
              <a:buClr>
                <a:srgbClr val="D60093"/>
              </a:buClr>
              <a:buSzPct val="70000"/>
              <a:tabLst/>
              <a:defRPr/>
            </a:pPr>
            <a:endParaRPr lang="en-US" altLang="zh-CN" sz="1600" b="0" dirty="0"/>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构造一个</a:t>
            </a:r>
            <a:r>
              <a:rPr lang="en-US" altLang="zh-CN" sz="1600" b="0" kern="0" dirty="0">
                <a:latin typeface="楷体" pitchFamily="49" charset="-122"/>
                <a:ea typeface="楷体" pitchFamily="49" charset="-122"/>
              </a:rPr>
              <a:t>n</a:t>
            </a:r>
            <a:r>
              <a:rPr lang="zh-CN" altLang="en-US" sz="1600" b="0" kern="0" dirty="0">
                <a:latin typeface="楷体" pitchFamily="49" charset="-122"/>
                <a:ea typeface="楷体" pitchFamily="49" charset="-122"/>
              </a:rPr>
              <a:t>个节点的循环链表</a:t>
            </a:r>
            <a:r>
              <a:rPr lang="en-US" altLang="zh-CN" sz="1600" b="0" kern="0" dirty="0">
                <a:latin typeface="楷体" pitchFamily="49" charset="-122"/>
                <a:ea typeface="楷体" pitchFamily="49" charset="-122"/>
              </a:rPr>
              <a:t>*/</a:t>
            </a:r>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以</a:t>
            </a:r>
            <a:r>
              <a:rPr lang="en-US" altLang="zh-CN" sz="1600" b="0" kern="0" dirty="0">
                <a:latin typeface="楷体" pitchFamily="49" charset="-122"/>
                <a:ea typeface="楷体" pitchFamily="49" charset="-122"/>
              </a:rPr>
              <a:t>13</a:t>
            </a:r>
            <a:r>
              <a:rPr lang="zh-CN" altLang="en-US" sz="1600" b="0" kern="0" dirty="0">
                <a:latin typeface="楷体" pitchFamily="49" charset="-122"/>
                <a:ea typeface="楷体" pitchFamily="49" charset="-122"/>
              </a:rPr>
              <a:t>为周期循环计数访问、删除节点</a:t>
            </a:r>
            <a:r>
              <a:rPr lang="en-US" altLang="zh-CN" sz="1600" b="0" kern="0" dirty="0">
                <a:latin typeface="楷体" pitchFamily="49" charset="-122"/>
                <a:ea typeface="楷体" pitchFamily="49" charset="-122"/>
              </a:rPr>
              <a:t>*/</a:t>
            </a:r>
            <a:endParaRPr lang="en-US" altLang="zh-CN" sz="1600" b="0" dirty="0"/>
          </a:p>
          <a:p>
            <a:pPr marL="279400" marR="0" lvl="0" indent="-279400" defTabSz="914400" latinLnBrk="0">
              <a:buClr>
                <a:srgbClr val="D60093"/>
              </a:buClr>
              <a:buSzPct val="70000"/>
              <a:tabLst/>
              <a:defRPr/>
            </a:pPr>
            <a:endParaRPr lang="en-US" altLang="zh-CN" sz="1600" b="0" dirty="0"/>
          </a:p>
          <a:p>
            <a:pPr>
              <a:lnSpc>
                <a:spcPct val="70000"/>
              </a:lnSpc>
              <a:buFont typeface="Wingdings" pitchFamily="2" charset="2"/>
              <a:buNone/>
            </a:pPr>
            <a:r>
              <a:rPr lang="en-US" altLang="zh-CN" sz="1600" b="0" dirty="0"/>
              <a:t>    </a:t>
            </a:r>
            <a:r>
              <a:rPr lang="en-US" altLang="zh-CN" sz="1600" b="0" dirty="0" err="1"/>
              <a:t>printf</a:t>
            </a:r>
            <a:r>
              <a:rPr lang="en-US" altLang="zh-CN" sz="1600" b="0" dirty="0"/>
              <a:t>(“%d\n”, p-&gt;no);</a:t>
            </a:r>
          </a:p>
          <a:p>
            <a:pPr>
              <a:lnSpc>
                <a:spcPct val="70000"/>
              </a:lnSpc>
              <a:buFont typeface="Wingdings" pitchFamily="2" charset="2"/>
              <a:buNone/>
            </a:pPr>
            <a:r>
              <a:rPr lang="en-US" altLang="zh-CN" sz="1600" b="0" dirty="0"/>
              <a:t>    return 0;</a:t>
            </a:r>
          </a:p>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a:t>
            </a:r>
          </a:p>
        </p:txBody>
      </p:sp>
      <p:sp>
        <p:nvSpPr>
          <p:cNvPr id="8" name="矩形 7"/>
          <p:cNvSpPr/>
          <p:nvPr/>
        </p:nvSpPr>
        <p:spPr>
          <a:xfrm>
            <a:off x="3779912" y="3284984"/>
            <a:ext cx="5364088" cy="2160591"/>
          </a:xfrm>
          <a:prstGeom prst="rect">
            <a:avLst/>
          </a:prstGeom>
          <a:solidFill>
            <a:schemeClr val="bg1">
              <a:lumMod val="95000"/>
            </a:schemeClr>
          </a:solidFill>
        </p:spPr>
        <p:txBody>
          <a:bodyPr wrap="square">
            <a:spAutoFit/>
          </a:bodyPr>
          <a:lstStyle/>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a:t>
            </a:r>
          </a:p>
          <a:p>
            <a:pPr>
              <a:lnSpc>
                <a:spcPct val="70000"/>
              </a:lnSpc>
              <a:buFont typeface="Wingdings" pitchFamily="2" charset="2"/>
              <a:buNone/>
            </a:pPr>
            <a:r>
              <a:rPr lang="en-US" altLang="zh-CN" sz="1600" dirty="0"/>
              <a:t>        </a:t>
            </a:r>
            <a:r>
              <a:rPr lang="en-US" altLang="zh-CN" sz="1600" b="0" dirty="0"/>
              <a:t>free(p);</a:t>
            </a:r>
          </a:p>
          <a:p>
            <a:pPr>
              <a:lnSpc>
                <a:spcPct val="70000"/>
              </a:lnSpc>
              <a:buFont typeface="Wingdings" pitchFamily="2" charset="2"/>
              <a:buNone/>
            </a:pPr>
            <a:r>
              <a:rPr lang="en-US" altLang="zh-CN" sz="1600" b="0" dirty="0"/>
              <a:t>        p = q-&gt;next;  </a:t>
            </a:r>
          </a:p>
          <a:p>
            <a:pPr>
              <a:lnSpc>
                <a:spcPct val="70000"/>
              </a:lnSpc>
              <a:buFont typeface="Wingdings" pitchFamily="2" charset="2"/>
              <a:buNone/>
            </a:pPr>
            <a:r>
              <a:rPr lang="en-US" altLang="zh-CN" sz="1600" dirty="0"/>
              <a:t>        </a:t>
            </a:r>
            <a:r>
              <a:rPr lang="en-US" altLang="zh-CN" sz="1600" b="0" dirty="0"/>
              <a:t>c = 1;</a:t>
            </a:r>
          </a:p>
          <a:p>
            <a:pPr>
              <a:lnSpc>
                <a:spcPct val="70000"/>
              </a:lnSpc>
              <a:buFont typeface="Wingdings" pitchFamily="2" charset="2"/>
              <a:buNone/>
            </a:pPr>
            <a:r>
              <a:rPr lang="en-US" altLang="zh-CN" sz="1600" b="0" dirty="0"/>
              <a:t>    }</a:t>
            </a:r>
          </a:p>
        </p:txBody>
      </p:sp>
    </p:spTree>
    <p:extLst>
      <p:ext uri="{BB962C8B-B14F-4D97-AF65-F5344CB8AC3E}">
        <p14:creationId xmlns:p14="http://schemas.microsoft.com/office/powerpoint/2010/main" val="4134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blinds(horizontal)">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
                                            <p:txEl>
                                              <p:pRg st="13" end="13"/>
                                            </p:txEl>
                                          </p:spTgt>
                                        </p:tgtEl>
                                        <p:attrNameLst>
                                          <p:attrName>style.visibility</p:attrName>
                                        </p:attrNameLst>
                                      </p:cBhvr>
                                      <p:to>
                                        <p:strVal val="visible"/>
                                      </p:to>
                                    </p:set>
                                    <p:animEffect transition="in" filter="blinds(horizontal)">
                                      <p:cBhvr>
                                        <p:cTn id="53" dur="500"/>
                                        <p:tgtEl>
                                          <p:spTgt spid="7">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
                                            <p:txEl>
                                              <p:pRg st="15" end="15"/>
                                            </p:txEl>
                                          </p:spTgt>
                                        </p:tgtEl>
                                        <p:attrNameLst>
                                          <p:attrName>style.visibility</p:attrName>
                                        </p:attrNameLst>
                                      </p:cBhvr>
                                      <p:to>
                                        <p:strVal val="visible"/>
                                      </p:to>
                                    </p:set>
                                    <p:animEffect transition="in" filter="blinds(horizontal)">
                                      <p:cBhvr>
                                        <p:cTn id="64" dur="500"/>
                                        <p:tgtEl>
                                          <p:spTgt spid="7">
                                            <p:txEl>
                                              <p:pRg st="15" end="15"/>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animEffect transition="in" filter="blinds(horizontal)">
                                      <p:cBhvr>
                                        <p:cTn id="67" dur="500"/>
                                        <p:tgtEl>
                                          <p:spTgt spid="7">
                                            <p:txEl>
                                              <p:pRg st="16" end="16"/>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
                                            <p:txEl>
                                              <p:pRg st="18" end="18"/>
                                            </p:txEl>
                                          </p:spTgt>
                                        </p:tgtEl>
                                        <p:attrNameLst>
                                          <p:attrName>style.visibility</p:attrName>
                                        </p:attrNameLst>
                                      </p:cBhvr>
                                      <p:to>
                                        <p:strVal val="visible"/>
                                      </p:to>
                                    </p:set>
                                    <p:animEffect transition="in" filter="blinds(horizontal)">
                                      <p:cBhvr>
                                        <p:cTn id="70"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9438" y="476250"/>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baseline="0">
                <a:solidFill>
                  <a:srgbClr val="FF3300"/>
                </a:solidFill>
                <a:ea typeface="黑体" pitchFamily="2" charset="-122"/>
              </a:rPr>
              <a:t>顺序存储结构示意图</a:t>
            </a:r>
          </a:p>
        </p:txBody>
      </p:sp>
      <p:grpSp>
        <p:nvGrpSpPr>
          <p:cNvPr id="2" name="Group 116"/>
          <p:cNvGrpSpPr>
            <a:grpSpLocks/>
          </p:cNvGrpSpPr>
          <p:nvPr/>
        </p:nvGrpSpPr>
        <p:grpSpPr bwMode="auto">
          <a:xfrm>
            <a:off x="1847850" y="1268413"/>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grpSp>
        <p:nvGrpSpPr>
          <p:cNvPr id="3" name="Group 96"/>
          <p:cNvGrpSpPr>
            <a:grpSpLocks/>
          </p:cNvGrpSpPr>
          <p:nvPr/>
        </p:nvGrpSpPr>
        <p:grpSpPr bwMode="auto">
          <a:xfrm>
            <a:off x="2039938" y="4835525"/>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baseline="0">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1968500" y="2816225"/>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baseline="0">
                  <a:solidFill>
                    <a:srgbClr val="000099"/>
                  </a:solidFill>
                  <a:ea typeface="黑体" pitchFamily="2" charset="-122"/>
                </a:rPr>
                <a:t>当前已经占用的空间</a:t>
              </a:r>
            </a:p>
          </p:txBody>
        </p:sp>
      </p:grpSp>
      <p:grpSp>
        <p:nvGrpSpPr>
          <p:cNvPr id="5" name="Group 102"/>
          <p:cNvGrpSpPr>
            <a:grpSpLocks/>
          </p:cNvGrpSpPr>
          <p:nvPr/>
        </p:nvGrpSpPr>
        <p:grpSpPr bwMode="auto">
          <a:xfrm>
            <a:off x="5434013" y="2808288"/>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baseline="0">
                  <a:solidFill>
                    <a:srgbClr val="0000FF"/>
                  </a:solidFill>
                  <a:ea typeface="黑体" pitchFamily="2" charset="-122"/>
                </a:rPr>
                <a:t>尚未使用的空间</a:t>
              </a:r>
            </a:p>
          </p:txBody>
        </p:sp>
      </p:grpSp>
      <p:grpSp>
        <p:nvGrpSpPr>
          <p:cNvPr id="6" name="Group 121"/>
          <p:cNvGrpSpPr>
            <a:grpSpLocks/>
          </p:cNvGrpSpPr>
          <p:nvPr/>
        </p:nvGrpSpPr>
        <p:grpSpPr bwMode="auto">
          <a:xfrm>
            <a:off x="1963738" y="3824288"/>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1946275" y="3816350"/>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208" cy="339"/>
              <a:chOff x="924" y="1680"/>
              <a:chExt cx="2208" cy="339"/>
            </a:xfrm>
          </p:grpSpPr>
          <p:sp>
            <p:nvSpPr>
              <p:cNvPr id="57358" name="Rectangle 131"/>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59" name="Rectangle 132"/>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250825" y="5516563"/>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baseline="0">
                  <a:ea typeface="Dotum" pitchFamily="34" charset="-127"/>
                  <a:cs typeface="Times New Roman" pitchFamily="18" charset="0"/>
                </a:rPr>
                <a:t>n&lt;MaxSize</a:t>
              </a:r>
              <a:endParaRPr lang="zh-CN" altLang="en-US" sz="2600" baseline="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27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685800"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baseline="0">
                  <a:solidFill>
                    <a:srgbClr val="FFFF00"/>
                  </a:solidFill>
                  <a:ea typeface="黑体" pitchFamily="2" charset="-122"/>
                </a:rPr>
                <a:t>在</a:t>
              </a:r>
              <a:r>
                <a:rPr lang="en-US" altLang="zh-CN" sz="3300" i="1" baseline="0">
                  <a:solidFill>
                    <a:srgbClr val="FFFF00"/>
                  </a:solidFill>
                  <a:ea typeface="黑体" pitchFamily="2" charset="-122"/>
                </a:rPr>
                <a:t>C</a:t>
              </a:r>
              <a:r>
                <a:rPr lang="zh-CN" altLang="en-US" sz="3300" i="1" baseline="0">
                  <a:solidFill>
                    <a:srgbClr val="FFFF00"/>
                  </a:solidFill>
                  <a:ea typeface="黑体" pitchFamily="2" charset="-122"/>
                </a:rPr>
                <a:t>语言中</a:t>
              </a:r>
            </a:p>
          </p:txBody>
        </p:sp>
      </p:grpSp>
      <p:grpSp>
        <p:nvGrpSpPr>
          <p:cNvPr id="4" name="Group 17"/>
          <p:cNvGrpSpPr>
            <a:grpSpLocks/>
          </p:cNvGrpSpPr>
          <p:nvPr/>
        </p:nvGrpSpPr>
        <p:grpSpPr bwMode="auto">
          <a:xfrm>
            <a:off x="3707904"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b="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baseline="0">
                  <a:solidFill>
                    <a:srgbClr val="000099"/>
                  </a:solidFill>
                  <a:latin typeface="幼圆" pitchFamily="49" charset="-122"/>
                  <a:ea typeface="幼圆" pitchFamily="49" charset="-122"/>
                </a:rPr>
                <a:t>  预先分配给线</a:t>
              </a:r>
            </a:p>
            <a:p>
              <a:pPr>
                <a:lnSpc>
                  <a:spcPct val="85000"/>
                </a:lnSpc>
                <a:spcBef>
                  <a:spcPct val="0"/>
                </a:spcBef>
              </a:pPr>
              <a:r>
                <a:rPr lang="zh-CN" altLang="en-US" sz="2400" baseline="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827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baseline="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b="0"/>
            </a:p>
          </p:txBody>
        </p:sp>
      </p:grpSp>
      <p:grpSp>
        <p:nvGrpSpPr>
          <p:cNvPr id="6" name="Group 36"/>
          <p:cNvGrpSpPr>
            <a:grpSpLocks/>
          </p:cNvGrpSpPr>
          <p:nvPr/>
        </p:nvGrpSpPr>
        <p:grpSpPr bwMode="auto">
          <a:xfrm>
            <a:off x="3189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baseline="0" dirty="0">
                  <a:solidFill>
                    <a:srgbClr val="FF3300"/>
                  </a:solidFill>
                  <a:ea typeface="黑体" pitchFamily="2" charset="-122"/>
                </a:rPr>
                <a:t>数组</a:t>
              </a:r>
              <a:r>
                <a:rPr lang="en-US" altLang="zh-CN" sz="4000" i="1" baseline="0" dirty="0">
                  <a:solidFill>
                    <a:srgbClr val="FF3300"/>
                  </a:solidFill>
                  <a:ea typeface="黑体" pitchFamily="2" charset="-122"/>
                </a:rPr>
                <a:t>-</a:t>
              </a:r>
              <a:r>
                <a:rPr lang="zh-CN" altLang="en-US" sz="4000" i="1" baseline="0" dirty="0">
                  <a:solidFill>
                    <a:srgbClr val="FF3300"/>
                  </a:solidFill>
                  <a:ea typeface="黑体" pitchFamily="2" charset="-122"/>
                </a:rPr>
                <a:t>顺序表</a:t>
              </a:r>
            </a:p>
          </p:txBody>
        </p:sp>
      </p:grpSp>
      <p:grpSp>
        <p:nvGrpSpPr>
          <p:cNvPr id="7" name="Group 37"/>
          <p:cNvGrpSpPr>
            <a:grpSpLocks/>
          </p:cNvGrpSpPr>
          <p:nvPr/>
        </p:nvGrpSpPr>
        <p:grpSpPr bwMode="auto">
          <a:xfrm>
            <a:off x="1927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14300" y="2895600"/>
            <a:ext cx="8572500"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a:latin typeface="华文新魏" pitchFamily="2" charset="-122"/>
                  <a:ea typeface="华文新魏" pitchFamily="2" charset="-122"/>
                </a:rPr>
                <a:t>法</a:t>
              </a:r>
            </a:p>
          </p:txBody>
        </p:sp>
      </p:grpSp>
      <p:grpSp>
        <p:nvGrpSpPr>
          <p:cNvPr id="3" name="Group 129"/>
          <p:cNvGrpSpPr>
            <a:grpSpLocks/>
          </p:cNvGrpSpPr>
          <p:nvPr/>
        </p:nvGrpSpPr>
        <p:grpSpPr bwMode="auto">
          <a:xfrm>
            <a:off x="469900" y="990600"/>
            <a:ext cx="8674100"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1.</a:t>
              </a:r>
              <a:r>
                <a:rPr kumimoji="1" lang="zh-CN" altLang="en-US" sz="2800" dirty="0">
                  <a:solidFill>
                    <a:srgbClr val="7030A0"/>
                  </a:solidFill>
                  <a:latin typeface="黑体" pitchFamily="2" charset="-122"/>
                  <a:ea typeface="黑体" pitchFamily="2" charset="-122"/>
                </a:rPr>
                <a:t>查找：</a:t>
              </a:r>
              <a:r>
                <a:rPr kumimoji="1" lang="zh-CN" altLang="en-US" sz="2800" baseline="0" dirty="0">
                  <a:solidFill>
                    <a:schemeClr val="accent2"/>
                  </a:solidFill>
                  <a:latin typeface="黑体" pitchFamily="2" charset="-122"/>
                  <a:ea typeface="黑体" pitchFamily="2" charset="-122"/>
                </a:rPr>
                <a:t>确定元素</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中的位置</a:t>
              </a:r>
              <a:endParaRPr kumimoji="1" lang="zh-CN" altLang="en-US" sz="2800" baseline="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066800" y="1919288"/>
            <a:ext cx="6584950" cy="519112"/>
          </a:xfrm>
          <a:prstGeom prst="rect">
            <a:avLst/>
          </a:prstGeom>
          <a:noFill/>
          <a:ln w="12700" cap="sq">
            <a:noFill/>
            <a:miter lim="800000"/>
            <a:headEnd/>
            <a:tailEnd/>
          </a:ln>
        </p:spPr>
        <p:txBody>
          <a:bodyPr wrap="none">
            <a:spAutoFit/>
          </a:bodyPr>
          <a:lstStyle/>
          <a:p>
            <a:pPr fontAlgn="base">
              <a:spcBef>
                <a:spcPct val="0"/>
              </a:spcBef>
            </a:pPr>
            <a:r>
              <a:rPr lang="zh-CN" altLang="en-US" sz="2800" baseline="0" dirty="0">
                <a:solidFill>
                  <a:schemeClr val="bg1"/>
                </a:solidFill>
              </a:rPr>
              <a:t> </a:t>
            </a:r>
            <a:r>
              <a:rPr lang="zh-CN" altLang="en-US" sz="2800" baseline="0" dirty="0"/>
              <a:t>( </a:t>
            </a:r>
            <a:r>
              <a:rPr lang="en-US" altLang="zh-CN" sz="2800" baseline="0" dirty="0"/>
              <a:t>a</a:t>
            </a:r>
            <a:r>
              <a:rPr lang="en-US" altLang="zh-CN" sz="2800" baseline="-25000" dirty="0"/>
              <a:t>1</a:t>
            </a:r>
            <a:r>
              <a:rPr lang="en-US" altLang="zh-CN" sz="2800" baseline="0" dirty="0"/>
              <a:t>, a</a:t>
            </a:r>
            <a:r>
              <a:rPr lang="en-US" altLang="zh-CN" sz="2800" baseline="-25000" dirty="0"/>
              <a:t>2</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3</a:t>
            </a:r>
            <a:r>
              <a:rPr lang="en-US" altLang="zh-CN" sz="2800" baseline="0" dirty="0"/>
              <a:t>,</a:t>
            </a:r>
            <a:r>
              <a:rPr lang="en-US" altLang="zh-CN" sz="2800" baseline="0" dirty="0">
                <a:latin typeface="宋体" charset="-122"/>
              </a:rPr>
              <a:t> </a:t>
            </a:r>
            <a:r>
              <a:rPr lang="en-US" altLang="zh-CN" sz="2800" baseline="0" dirty="0"/>
              <a:t>…</a:t>
            </a:r>
            <a:r>
              <a:rPr lang="en-US" altLang="zh-CN" sz="2800" baseline="0" dirty="0">
                <a:latin typeface="宋体" charset="-122"/>
              </a:rPr>
              <a:t> </a:t>
            </a:r>
            <a:r>
              <a:rPr lang="en-US" altLang="zh-CN" sz="2800" baseline="0" dirty="0"/>
              <a:t>, a</a:t>
            </a:r>
            <a:r>
              <a:rPr lang="en-US" altLang="zh-CN" sz="2800" baseline="-25000" dirty="0"/>
              <a:t>i-1</a:t>
            </a:r>
            <a:r>
              <a:rPr lang="en-US" altLang="zh-CN" sz="2800" baseline="0" dirty="0"/>
              <a:t>, </a:t>
            </a:r>
            <a:r>
              <a:rPr lang="en-US" altLang="zh-CN" sz="2800" baseline="0" dirty="0" err="1"/>
              <a:t>a</a:t>
            </a:r>
            <a:r>
              <a:rPr lang="en-US" altLang="zh-CN" sz="2800" baseline="-25000" dirty="0" err="1"/>
              <a:t>i</a:t>
            </a:r>
            <a:r>
              <a:rPr lang="en-US" altLang="zh-CN" sz="2800" baseline="-25000" dirty="0"/>
              <a:t> </a:t>
            </a:r>
            <a:r>
              <a:rPr lang="en-US" altLang="zh-CN" sz="2800" baseline="0" dirty="0"/>
              <a:t>,</a:t>
            </a:r>
            <a:r>
              <a:rPr lang="en-US" altLang="zh-CN" sz="2800" baseline="-25000" dirty="0"/>
              <a:t> </a:t>
            </a:r>
            <a:r>
              <a:rPr lang="en-US" altLang="zh-CN" sz="2800" baseline="0" dirty="0"/>
              <a:t>a</a:t>
            </a:r>
            <a:r>
              <a:rPr lang="en-US" altLang="zh-CN" sz="2800" baseline="-25000" dirty="0"/>
              <a:t>i+1</a:t>
            </a:r>
            <a:r>
              <a:rPr lang="en-US" altLang="zh-CN" sz="2800" baseline="0" dirty="0"/>
              <a:t>, </a:t>
            </a:r>
            <a:r>
              <a:rPr lang="en-US" altLang="zh-CN" sz="2800" baseline="-25000" dirty="0"/>
              <a:t> </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n-1 </a:t>
            </a:r>
            <a:r>
              <a:rPr lang="en-US" altLang="zh-CN" sz="2800" baseline="0" dirty="0"/>
              <a:t>,</a:t>
            </a:r>
            <a:r>
              <a:rPr lang="en-US" altLang="zh-CN" sz="2800" baseline="-25000" dirty="0"/>
              <a:t> </a:t>
            </a:r>
            <a:r>
              <a:rPr lang="en-US" altLang="zh-CN" sz="2800" baseline="0" dirty="0"/>
              <a:t>a</a:t>
            </a:r>
            <a:r>
              <a:rPr lang="en-US" altLang="zh-CN" sz="2800" baseline="-25000" dirty="0"/>
              <a:t>n  </a:t>
            </a:r>
            <a:r>
              <a:rPr lang="en-US" altLang="zh-CN" sz="2800" baseline="0" dirty="0"/>
              <a:t>)</a:t>
            </a:r>
            <a:r>
              <a:rPr lang="zh-CN" altLang="en-US" sz="2800" b="0" baseline="0" dirty="0">
                <a:latin typeface="楷体_GB2312" pitchFamily="49" charset="-122"/>
              </a:rPr>
              <a:t>	</a:t>
            </a:r>
            <a:endParaRPr lang="en-US" altLang="zh-CN" sz="2800" b="0" baseline="0" dirty="0">
              <a:latin typeface="楷体_GB2312" pitchFamily="49" charset="-122"/>
            </a:endParaRPr>
          </a:p>
        </p:txBody>
      </p:sp>
      <p:grpSp>
        <p:nvGrpSpPr>
          <p:cNvPr id="4" name="Group 116"/>
          <p:cNvGrpSpPr>
            <a:grpSpLocks/>
          </p:cNvGrpSpPr>
          <p:nvPr/>
        </p:nvGrpSpPr>
        <p:grpSpPr bwMode="auto">
          <a:xfrm>
            <a:off x="457200" y="209550"/>
            <a:ext cx="3827463"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baseline="0">
                  <a:solidFill>
                    <a:srgbClr val="000099"/>
                  </a:solidFill>
                  <a:latin typeface="幼圆" pitchFamily="49" charset="-122"/>
                  <a:ea typeface="幼圆" pitchFamily="49" charset="-122"/>
                </a:rPr>
                <a:t>2.2.2</a:t>
              </a:r>
              <a:r>
                <a:rPr lang="zh-CN" altLang="en-US" sz="3000" baseline="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059832" y="2492896"/>
            <a:ext cx="962025" cy="342900"/>
            <a:chOff x="2358" y="1524"/>
            <a:chExt cx="606" cy="216"/>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8" y="1524"/>
              <a:ext cx="315" cy="212"/>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066800" y="3573463"/>
            <a:ext cx="7543800" cy="2959100"/>
          </a:xfrm>
          <a:prstGeom prst="rect">
            <a:avLst/>
          </a:prstGeom>
          <a:noFill/>
          <a:ln w="9525">
            <a:noFill/>
            <a:miter lim="800000"/>
            <a:headEnd/>
            <a:tailEnd/>
          </a:ln>
        </p:spPr>
        <p:txBody>
          <a:bodyPr>
            <a:spAutoFit/>
          </a:bodyPr>
          <a:lstStyle/>
          <a:p>
            <a:pPr eaLnBrk="1" fontAlgn="base" hangingPunct="1">
              <a:lnSpc>
                <a:spcPct val="90000"/>
              </a:lnSpc>
              <a:spcBef>
                <a:spcPct val="0"/>
              </a:spcBef>
            </a:pPr>
            <a:r>
              <a:rPr lang="en-US" altLang="zh-CN" sz="2500" baseline="0" dirty="0" err="1">
                <a:solidFill>
                  <a:srgbClr val="000099"/>
                </a:solidFill>
              </a:rPr>
              <a:t>int</a:t>
            </a:r>
            <a:r>
              <a:rPr lang="en-US" altLang="zh-CN" sz="2500" baseline="0" dirty="0">
                <a:solidFill>
                  <a:srgbClr val="000099"/>
                </a:solidFill>
              </a:rPr>
              <a:t> </a:t>
            </a:r>
            <a:r>
              <a:rPr lang="en-US" altLang="zh-CN" sz="2500" dirty="0" err="1">
                <a:solidFill>
                  <a:srgbClr val="000099"/>
                </a:solidFill>
              </a:rPr>
              <a:t>searchElem</a:t>
            </a:r>
            <a:r>
              <a:rPr lang="en-US" altLang="zh-CN" sz="2500" baseline="0" dirty="0">
                <a:solidFill>
                  <a:srgbClr val="000099"/>
                </a:solidFill>
              </a:rPr>
              <a:t>(</a:t>
            </a:r>
            <a:r>
              <a:rPr lang="en-US" altLang="zh-CN" sz="2500" baseline="0" dirty="0" err="1">
                <a:solidFill>
                  <a:srgbClr val="000099"/>
                </a:solidFill>
              </a:rPr>
              <a:t>ElemType</a:t>
            </a:r>
            <a:r>
              <a:rPr lang="en-US" altLang="zh-CN" sz="2500" baseline="0" dirty="0">
                <a:solidFill>
                  <a:srgbClr val="000099"/>
                </a:solidFill>
              </a:rPr>
              <a:t> </a:t>
            </a:r>
            <a:r>
              <a:rPr lang="en-US" altLang="zh-CN" sz="2500" dirty="0">
                <a:solidFill>
                  <a:srgbClr val="000099"/>
                </a:solidFill>
              </a:rPr>
              <a:t>list</a:t>
            </a:r>
            <a:r>
              <a:rPr lang="en-US" altLang="zh-CN" sz="2500" baseline="0" dirty="0">
                <a:solidFill>
                  <a:srgbClr val="000099"/>
                </a:solidFill>
              </a:rPr>
              <a:t>[ ], </a:t>
            </a:r>
            <a:r>
              <a:rPr lang="en-US" altLang="zh-CN" sz="2500" baseline="0" dirty="0" err="1">
                <a:solidFill>
                  <a:srgbClr val="000099"/>
                </a:solidFill>
              </a:rPr>
              <a:t>int</a:t>
            </a:r>
            <a:r>
              <a:rPr lang="en-US" altLang="zh-CN" sz="2500" baseline="0" dirty="0">
                <a:solidFill>
                  <a:srgbClr val="000099"/>
                </a:solidFill>
              </a:rPr>
              <a:t> n, </a:t>
            </a:r>
            <a:r>
              <a:rPr lang="en-US" altLang="zh-CN" sz="2500" baseline="0" dirty="0" err="1">
                <a:solidFill>
                  <a:srgbClr val="000099"/>
                </a:solidFill>
              </a:rPr>
              <a:t>ElemType</a:t>
            </a:r>
            <a:r>
              <a:rPr lang="en-US" altLang="zh-CN" sz="2500" baseline="0" dirty="0">
                <a:solidFill>
                  <a:srgbClr val="000099"/>
                </a:solidFill>
              </a:rPr>
              <a:t> item)</a:t>
            </a:r>
          </a:p>
          <a:p>
            <a:pPr eaLnBrk="1" fontAlgn="base" hangingPunct="1">
              <a:lnSpc>
                <a:spcPct val="90000"/>
              </a:lnSpc>
              <a:spcBef>
                <a:spcPct val="0"/>
              </a:spcBef>
            </a:pPr>
            <a:r>
              <a:rPr lang="en-US" altLang="zh-CN" sz="2600" baseline="0" dirty="0">
                <a:solidFill>
                  <a:srgbClr val="000099"/>
                </a:solidFill>
              </a:rPr>
              <a:t>{ </a:t>
            </a:r>
          </a:p>
          <a:p>
            <a:pPr eaLnBrk="1" fontAlgn="base" hangingPunct="1">
              <a:lnSpc>
                <a:spcPct val="90000"/>
              </a:lnSpc>
              <a:spcBef>
                <a:spcPct val="0"/>
              </a:spcBef>
            </a:pPr>
            <a:r>
              <a:rPr lang="en-US" altLang="zh-CN" sz="2600" baseline="0" dirty="0">
                <a:solidFill>
                  <a:srgbClr val="000099"/>
                </a:solidFill>
              </a:rPr>
              <a:t>      </a:t>
            </a:r>
            <a:r>
              <a:rPr lang="en-US" altLang="zh-CN" sz="2600" baseline="0" dirty="0" err="1">
                <a:solidFill>
                  <a:srgbClr val="000099"/>
                </a:solidFill>
              </a:rPr>
              <a:t>int</a:t>
            </a:r>
            <a:r>
              <a:rPr lang="en-US" altLang="zh-CN" sz="2600" baseline="0" dirty="0">
                <a:solidFill>
                  <a:srgbClr val="000099"/>
                </a:solidFill>
              </a:rPr>
              <a:t> </a:t>
            </a:r>
            <a:r>
              <a:rPr lang="en-US" altLang="zh-CN" sz="2600" baseline="0" dirty="0" err="1">
                <a:solidFill>
                  <a:srgbClr val="000099"/>
                </a:solidFill>
              </a:rPr>
              <a:t>i</a:t>
            </a:r>
            <a:r>
              <a:rPr lang="en-US" altLang="zh-CN" sz="2600" baseline="0" dirty="0">
                <a:solidFill>
                  <a:srgbClr val="000099"/>
                </a:solidFill>
              </a:rPr>
              <a:t>;</a:t>
            </a:r>
            <a:endParaRPr lang="en-US" altLang="zh-CN" sz="2600" baseline="0" dirty="0">
              <a:solidFill>
                <a:srgbClr val="000099"/>
              </a:solidFill>
              <a:latin typeface="宋体" charset="-122"/>
            </a:endParaRPr>
          </a:p>
          <a:p>
            <a:pPr algn="just" fontAlgn="base">
              <a:lnSpc>
                <a:spcPct val="90000"/>
              </a:lnSpc>
              <a:spcBef>
                <a:spcPct val="0"/>
              </a:spcBef>
            </a:pPr>
            <a:r>
              <a:rPr lang="en-US" altLang="zh-CN" sz="2600" baseline="0" dirty="0">
                <a:solidFill>
                  <a:srgbClr val="000099"/>
                </a:solidFill>
                <a:latin typeface="宋体" charset="-122"/>
              </a:rPr>
              <a:t>   </a:t>
            </a:r>
            <a:r>
              <a:rPr lang="en-US" altLang="zh-CN" sz="2600" baseline="0" dirty="0">
                <a:solidFill>
                  <a:srgbClr val="000099"/>
                </a:solidFill>
              </a:rPr>
              <a:t>for(</a:t>
            </a:r>
            <a:r>
              <a:rPr lang="en-US" altLang="zh-CN" sz="2600" baseline="0" dirty="0" err="1">
                <a:solidFill>
                  <a:srgbClr val="000099"/>
                </a:solidFill>
              </a:rPr>
              <a:t>i</a:t>
            </a:r>
            <a:r>
              <a:rPr lang="en-US" altLang="zh-CN" sz="2600" baseline="0" dirty="0">
                <a:solidFill>
                  <a:srgbClr val="000099"/>
                </a:solidFill>
              </a:rPr>
              <a:t>=0;i&lt;</a:t>
            </a:r>
            <a:r>
              <a:rPr lang="en-US" altLang="zh-CN" sz="2600" baseline="0" dirty="0" err="1">
                <a:solidFill>
                  <a:srgbClr val="000099"/>
                </a:solidFill>
              </a:rPr>
              <a:t>n;i</a:t>
            </a:r>
            <a:r>
              <a:rPr lang="en-US" altLang="zh-CN" sz="2600" baseline="0" dirty="0">
                <a:solidFill>
                  <a:srgbClr val="000099"/>
                </a:solidFill>
              </a:rPr>
              <a:t>++)</a:t>
            </a:r>
          </a:p>
          <a:p>
            <a:pPr algn="just" fontAlgn="base">
              <a:lnSpc>
                <a:spcPct val="90000"/>
              </a:lnSpc>
              <a:spcBef>
                <a:spcPct val="0"/>
              </a:spcBef>
            </a:pPr>
            <a:r>
              <a:rPr lang="en-US" altLang="zh-CN" sz="2600" baseline="0" dirty="0">
                <a:solidFill>
                  <a:srgbClr val="000099"/>
                </a:solidFill>
              </a:rPr>
              <a:t>          if(list[</a:t>
            </a:r>
            <a:r>
              <a:rPr lang="en-US" altLang="zh-CN" sz="2600" baseline="0" dirty="0" err="1">
                <a:solidFill>
                  <a:srgbClr val="000099"/>
                </a:solidFill>
              </a:rPr>
              <a:t>i</a:t>
            </a:r>
            <a:r>
              <a:rPr lang="en-US" altLang="zh-CN" sz="2600" baseline="0" dirty="0">
                <a:solidFill>
                  <a:srgbClr val="000099"/>
                </a:solidFill>
              </a:rPr>
              <a:t>]==item) </a:t>
            </a:r>
          </a:p>
          <a:p>
            <a:pPr algn="just" fontAlgn="base">
              <a:lnSpc>
                <a:spcPct val="90000"/>
              </a:lnSpc>
              <a:spcBef>
                <a:spcPct val="0"/>
              </a:spcBef>
            </a:pPr>
            <a:r>
              <a:rPr lang="en-US" altLang="zh-CN" sz="2600" baseline="0" dirty="0">
                <a:solidFill>
                  <a:srgbClr val="000099"/>
                </a:solidFill>
              </a:rPr>
              <a:t>              return  </a:t>
            </a:r>
            <a:r>
              <a:rPr lang="en-US" altLang="zh-CN" sz="2600" baseline="0" dirty="0" err="1">
                <a:solidFill>
                  <a:srgbClr val="000099"/>
                </a:solidFill>
              </a:rPr>
              <a:t>i</a:t>
            </a:r>
            <a:r>
              <a:rPr lang="en-US" altLang="zh-CN" sz="2600" baseline="0" dirty="0">
                <a:solidFill>
                  <a:srgbClr val="000099"/>
                </a:solidFill>
              </a:rPr>
              <a:t> ;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查找成功,</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a:t>
            </a:r>
            <a:r>
              <a:rPr lang="zh-CN" altLang="en-US" sz="2200" baseline="0" dirty="0">
                <a:solidFill>
                  <a:srgbClr val="000099"/>
                </a:solidFill>
                <a:latin typeface="幼圆" pitchFamily="49" charset="-122"/>
                <a:ea typeface="幼圆" pitchFamily="49" charset="-122"/>
              </a:rPr>
              <a:t>在表中位置</a:t>
            </a:r>
            <a:r>
              <a:rPr lang="en-US" altLang="zh-CN" sz="2200" baseline="0" dirty="0">
                <a:solidFill>
                  <a:srgbClr val="000099"/>
                </a:solidFill>
              </a:rPr>
              <a:t> */</a:t>
            </a:r>
          </a:p>
          <a:p>
            <a:pPr algn="just" fontAlgn="base">
              <a:lnSpc>
                <a:spcPct val="90000"/>
              </a:lnSpc>
              <a:spcBef>
                <a:spcPct val="0"/>
              </a:spcBef>
            </a:pPr>
            <a:r>
              <a:rPr lang="en-US" altLang="zh-CN" sz="2600" baseline="0" dirty="0">
                <a:solidFill>
                  <a:srgbClr val="000099"/>
                </a:solidFill>
              </a:rPr>
              <a:t>      return </a:t>
            </a:r>
            <a:r>
              <a:rPr lang="en-US" altLang="zh-CN" sz="2600" baseline="0" dirty="0">
                <a:solidFill>
                  <a:srgbClr val="000099"/>
                </a:solidFill>
                <a:latin typeface="宋体" charset="-122"/>
                <a:ea typeface="宋体" charset="-122"/>
              </a:rPr>
              <a:t>-</a:t>
            </a:r>
            <a:r>
              <a:rPr lang="en-US" altLang="zh-CN" sz="2600" baseline="0" dirty="0">
                <a:solidFill>
                  <a:srgbClr val="000099"/>
                </a:solidFill>
              </a:rPr>
              <a:t>1;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查找失败,</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返回信息</a:t>
            </a:r>
            <a:r>
              <a:rPr lang="zh-CN" altLang="en-US" sz="2200" baseline="0" dirty="0">
                <a:solidFill>
                  <a:srgbClr val="000099"/>
                </a:solidFill>
                <a:latin typeface="宋体" charset="-122"/>
                <a:ea typeface="宋体" charset="-122"/>
              </a:rPr>
              <a:t>-</a:t>
            </a:r>
            <a:r>
              <a:rPr lang="zh-CN" altLang="en-US" sz="2200" baseline="0" dirty="0">
                <a:solidFill>
                  <a:srgbClr val="000099"/>
                </a:solidFill>
              </a:rPr>
              <a:t>1 */</a:t>
            </a:r>
          </a:p>
          <a:p>
            <a:pPr algn="just" fontAlgn="base">
              <a:lnSpc>
                <a:spcPct val="90000"/>
              </a:lnSpc>
              <a:spcBef>
                <a:spcPct val="0"/>
              </a:spcBef>
            </a:pPr>
            <a:r>
              <a:rPr lang="zh-CN" altLang="en-US" sz="2600" baseline="0" dirty="0">
                <a:solidFill>
                  <a:srgbClr val="000099"/>
                </a:solidFill>
              </a:rPr>
              <a:t>}</a:t>
            </a:r>
            <a:endParaRPr lang="en-US" altLang="zh-CN" sz="2600" baseline="0" dirty="0"/>
          </a:p>
        </p:txBody>
      </p:sp>
      <p:grpSp>
        <p:nvGrpSpPr>
          <p:cNvPr id="8" name="Group 103"/>
          <p:cNvGrpSpPr>
            <a:grpSpLocks/>
          </p:cNvGrpSpPr>
          <p:nvPr/>
        </p:nvGrpSpPr>
        <p:grpSpPr bwMode="auto">
          <a:xfrm>
            <a:off x="6019800" y="2852738"/>
            <a:ext cx="2381250"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baseline="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257800" y="4495800"/>
            <a:ext cx="2882900" cy="54927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800" baseline="0" dirty="0">
                <a:solidFill>
                  <a:srgbClr val="FF3300"/>
                </a:solidFill>
                <a:ea typeface="幼圆" pitchFamily="49" charset="-122"/>
              </a:rPr>
              <a:t>时间复杂度</a:t>
            </a:r>
            <a:r>
              <a:rPr lang="en-US" altLang="zh-CN" sz="3000" baseline="0" dirty="0">
                <a:solidFill>
                  <a:srgbClr val="FF3300"/>
                </a:solidFill>
              </a:rPr>
              <a:t>O</a:t>
            </a:r>
            <a:r>
              <a:rPr lang="en-US" altLang="zh-CN" sz="2800" baseline="0" dirty="0">
                <a:solidFill>
                  <a:srgbClr val="FF3300"/>
                </a:solidFill>
              </a:rPr>
              <a:t>(n)</a:t>
            </a:r>
            <a:endParaRPr lang="zh-CN" altLang="en-US" sz="2800" baseline="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17</a:t>
            </a:fld>
            <a:endParaRPr lang="zh-CN" altLang="en-US"/>
          </a:p>
        </p:txBody>
      </p:sp>
      <p:grpSp>
        <p:nvGrpSpPr>
          <p:cNvPr id="3" name="Group 129"/>
          <p:cNvGrpSpPr>
            <a:grpSpLocks/>
          </p:cNvGrpSpPr>
          <p:nvPr/>
        </p:nvGrpSpPr>
        <p:grpSpPr bwMode="auto">
          <a:xfrm>
            <a:off x="467544" y="836712"/>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如何在</a:t>
              </a:r>
              <a:r>
                <a:rPr kumimoji="1" lang="zh-CN" altLang="en-US" sz="280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顺序表中查找元素？</a:t>
              </a:r>
            </a:p>
          </p:txBody>
        </p:sp>
      </p:grpSp>
      <p:sp>
        <p:nvSpPr>
          <p:cNvPr id="6" name="矩形 5"/>
          <p:cNvSpPr/>
          <p:nvPr/>
        </p:nvSpPr>
        <p:spPr>
          <a:xfrm>
            <a:off x="1043608" y="1772816"/>
            <a:ext cx="7056784" cy="1569660"/>
          </a:xfrm>
          <a:prstGeom prst="rect">
            <a:avLst/>
          </a:prstGeom>
        </p:spPr>
        <p:txBody>
          <a:bodyPr wrap="square">
            <a:spAutoFit/>
          </a:bodyPr>
          <a:lstStyle/>
          <a:p>
            <a:pPr>
              <a:buFont typeface="Wingdings" pitchFamily="2" charset="2"/>
              <a:buChar char="n"/>
            </a:pPr>
            <a:r>
              <a:rPr lang="zh-CN" altLang="en-US" dirty="0">
                <a:solidFill>
                  <a:srgbClr val="0000CC"/>
                </a:solidFill>
                <a:ea typeface="宋体" pitchFamily="2" charset="-122"/>
              </a:rPr>
              <a:t> </a:t>
            </a:r>
            <a:r>
              <a:rPr lang="zh-CN" altLang="en-US" sz="2400" b="1" dirty="0">
                <a:solidFill>
                  <a:srgbClr val="0000CC"/>
                </a:solidFill>
                <a:ea typeface="宋体" pitchFamily="2" charset="-122"/>
              </a:rPr>
              <a:t>折半查找算法</a:t>
            </a:r>
            <a:r>
              <a:rPr lang="zh-CN" altLang="en-US" sz="2400" b="1" dirty="0">
                <a:ea typeface="宋体" pitchFamily="2" charset="-122"/>
              </a:rPr>
              <a:t>（</a:t>
            </a:r>
            <a:r>
              <a:rPr lang="en-US" altLang="zh-CN" sz="2400" b="1" dirty="0">
                <a:ea typeface="宋体" pitchFamily="2" charset="-122"/>
              </a:rPr>
              <a:t>The binary search</a:t>
            </a:r>
            <a:r>
              <a:rPr lang="zh-CN" altLang="en-US" sz="2400" b="1" dirty="0">
                <a:ea typeface="宋体" pitchFamily="2" charset="-122"/>
              </a:rPr>
              <a:t>）：</a:t>
            </a:r>
            <a:endParaRPr lang="en-US" altLang="zh-CN" b="1" dirty="0">
              <a:ea typeface="宋体" pitchFamily="2" charset="-122"/>
            </a:endParaRPr>
          </a:p>
          <a:p>
            <a:pPr lvl="1"/>
            <a:r>
              <a:rPr lang="zh-CN" altLang="en-US" sz="2400" dirty="0">
                <a:latin typeface="楷体" pitchFamily="49" charset="-122"/>
                <a:ea typeface="楷体" pitchFamily="49" charset="-122"/>
              </a:rPr>
              <a:t>在有序数据集中查找指定数据项（或数据项插入位置）最常用及效率较高的算法是</a:t>
            </a:r>
            <a:r>
              <a:rPr lang="zh-CN" altLang="en-US" sz="2400" dirty="0">
                <a:solidFill>
                  <a:srgbClr val="0000CC"/>
                </a:solidFill>
                <a:latin typeface="楷体" pitchFamily="49" charset="-122"/>
                <a:ea typeface="楷体" pitchFamily="49" charset="-122"/>
              </a:rPr>
              <a:t>折半查找算法</a:t>
            </a:r>
            <a:r>
              <a:rPr lang="zh-CN" altLang="en-US" sz="2400" dirty="0">
                <a:latin typeface="楷体" pitchFamily="49" charset="-122"/>
                <a:ea typeface="楷体" pitchFamily="49" charset="-122"/>
              </a:rPr>
              <a:t>。当数据集较大时，折半查找平均效率高。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18</a:t>
            </a:fld>
            <a:endParaRPr lang="en-US" altLang="zh-CN"/>
          </a:p>
        </p:txBody>
      </p:sp>
      <p:sp>
        <p:nvSpPr>
          <p:cNvPr id="95236" name="Rectangle 2"/>
          <p:cNvSpPr>
            <a:spLocks noGrp="1" noChangeArrowheads="1"/>
          </p:cNvSpPr>
          <p:nvPr>
            <p:ph type="title"/>
          </p:nvPr>
        </p:nvSpPr>
        <p:spPr/>
        <p:txBody>
          <a:bodyPr/>
          <a:lstStyle/>
          <a:p>
            <a:r>
              <a:rPr lang="zh-CN" altLang="en-US" dirty="0">
                <a:ea typeface="宋体" pitchFamily="2" charset="-122"/>
              </a:rPr>
              <a:t>折半查找算法（</a:t>
            </a:r>
            <a:r>
              <a:rPr lang="en-US" altLang="zh-CN" dirty="0">
                <a:ea typeface="宋体" pitchFamily="2" charset="-122"/>
              </a:rPr>
              <a:t>binary search</a:t>
            </a:r>
            <a:r>
              <a:rPr lang="zh-CN" altLang="en-US" dirty="0">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将要查找的有序数据集的中间元素与指定数据项相比较；</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如果指定数据项小于该中间元素，则将数据集的前半部分指定为要查找的数据集，然后转步骤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如果指定数据项大于该中间元素，则将数据集的后半部分指定为要查找的数据集，然后转步骤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如果指定数据项等于中间元素，则查找成功结束。</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最后如果数据集中没有元素再可进行查找，则查找失败。</a:t>
            </a:r>
          </a:p>
          <a:p>
            <a:pPr marL="850900" lvl="1" indent="-457200">
              <a:lnSpc>
                <a:spcPct val="80000"/>
              </a:lnSpc>
              <a:buFont typeface="Wingdings" pitchFamily="2" charset="2"/>
              <a:buNone/>
            </a:pPr>
            <a:endParaRPr lang="en-US" altLang="zh-CN" sz="2000" dirty="0">
              <a:ea typeface="宋体" pitchFamily="2" charset="-122"/>
            </a:endParaRPr>
          </a:p>
          <a:p>
            <a:pPr marL="361950" lvl="1" indent="31750">
              <a:lnSpc>
                <a:spcPct val="100000"/>
              </a:lnSpc>
              <a:buFont typeface="Wingdings" pitchFamily="2" charset="2"/>
              <a:buNone/>
            </a:pPr>
            <a:r>
              <a:rPr lang="zh-CN" altLang="en-US" sz="2000" dirty="0">
                <a:ea typeface="宋体" pitchFamily="2" charset="-122"/>
              </a:rPr>
              <a:t>下面以在一个有序整型数据集中查找给定整数为例来说明折半查找原理。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19</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2" name="Group 3"/>
          <p:cNvGrpSpPr>
            <a:grpSpLocks/>
          </p:cNvGrpSpPr>
          <p:nvPr/>
        </p:nvGrpSpPr>
        <p:grpSpPr bwMode="auto">
          <a:xfrm>
            <a:off x="827088" y="1628775"/>
            <a:ext cx="4629150" cy="1543050"/>
            <a:chOff x="599" y="1026"/>
            <a:chExt cx="2916" cy="972"/>
          </a:xfrm>
        </p:grpSpPr>
        <p:grpSp>
          <p:nvGrpSpPr>
            <p:cNvPr id="3"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dirty="0"/>
              <a:t>item = 62</a:t>
            </a:r>
            <a:r>
              <a:rPr lang="en-US" altLang="zh-CN" sz="1600" b="0" dirty="0"/>
              <a:t>(</a:t>
            </a:r>
            <a:r>
              <a:rPr lang="zh-CN" altLang="en-US" sz="1600" b="0" dirty="0"/>
              <a:t>查找顶</a:t>
            </a:r>
            <a:r>
              <a:rPr lang="en-US" altLang="zh-CN" sz="1600" b="0" dirty="0"/>
              <a:t>)</a:t>
            </a:r>
          </a:p>
          <a:p>
            <a:r>
              <a:rPr lang="en-US" altLang="zh-CN" sz="1800" b="0" dirty="0"/>
              <a:t>low = 0</a:t>
            </a:r>
            <a:r>
              <a:rPr lang="en-US" altLang="zh-CN" sz="1600" b="0" dirty="0"/>
              <a:t>(</a:t>
            </a:r>
            <a:r>
              <a:rPr lang="zh-CN" altLang="en-US" sz="1600" b="0" dirty="0"/>
              <a:t>查找范围开始</a:t>
            </a:r>
            <a:r>
              <a:rPr lang="en-US" altLang="zh-CN" sz="1600" b="0" dirty="0"/>
              <a:t>)</a:t>
            </a:r>
          </a:p>
          <a:p>
            <a:r>
              <a:rPr lang="en-US" altLang="zh-CN" sz="1800" b="0" dirty="0"/>
              <a:t>high = 9(</a:t>
            </a:r>
            <a:r>
              <a:rPr lang="zh-CN" altLang="en-US" sz="1800" b="0" dirty="0"/>
              <a:t>查找范围结束</a:t>
            </a:r>
            <a:r>
              <a:rPr lang="en-US" altLang="zh-CN" sz="1800" b="0" dirty="0"/>
              <a:t>)</a:t>
            </a:r>
            <a:endParaRPr lang="en-US" altLang="zh-CN" sz="1600" b="0" dirty="0"/>
          </a:p>
          <a:p>
            <a:r>
              <a:rPr lang="en-US" altLang="zh-CN" sz="1800" b="0" dirty="0"/>
              <a:t>mid = (</a:t>
            </a:r>
            <a:r>
              <a:rPr lang="en-US" altLang="zh-CN" sz="1800" b="0" dirty="0" err="1"/>
              <a:t>low+high</a:t>
            </a:r>
            <a:r>
              <a:rPr lang="en-US" altLang="zh-CN" sz="1800" b="0" dirty="0"/>
              <a:t>)/2=4</a:t>
            </a:r>
            <a:r>
              <a:rPr lang="en-US" altLang="zh-CN" sz="1600" b="0" dirty="0"/>
              <a:t>(</a:t>
            </a:r>
            <a:r>
              <a:rPr lang="zh-CN" altLang="en-US" sz="1600" b="0" dirty="0"/>
              <a:t>查找范围中间</a:t>
            </a:r>
            <a:r>
              <a:rPr lang="en-US" altLang="zh-CN" sz="1600" b="0" dirty="0"/>
              <a:t>)</a:t>
            </a:r>
          </a:p>
          <a:p>
            <a:endParaRPr lang="en-US" altLang="zh-CN" sz="1800" b="0" dirty="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5"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7"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38200" y="1143000"/>
            <a:ext cx="7239000"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066800" y="762000"/>
            <a:ext cx="2438400"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953939">
            <a:off x="955675" y="682696"/>
            <a:ext cx="2590800" cy="707886"/>
          </a:xfrm>
          <a:prstGeom prst="rect">
            <a:avLst/>
          </a:prstGeom>
          <a:noFill/>
          <a:ln w="12700" cap="sq">
            <a:noFill/>
            <a:miter lim="800000"/>
            <a:headEnd/>
            <a:tailEnd/>
          </a:ln>
          <a:effectLst>
            <a:outerShdw dist="35921" dir="2700000" algn="ctr" rotWithShape="0">
              <a:schemeClr val="bg1"/>
            </a:outerShdw>
          </a:effectLst>
        </p:spPr>
        <p:txBody>
          <a:bodyPr>
            <a:spAutoFit/>
          </a:bodyPr>
          <a:lstStyle/>
          <a:p>
            <a:pPr eaLnBrk="0" fontAlgn="t" hangingPunct="0">
              <a:spcBef>
                <a:spcPct val="50000"/>
              </a:spcBef>
              <a:spcAft>
                <a:spcPct val="0"/>
              </a:spcAft>
            </a:pPr>
            <a:r>
              <a:rPr kumimoji="1" lang="zh-CN" altLang="en-US" sz="40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377950" y="1658938"/>
            <a:ext cx="5251450" cy="579437"/>
          </a:xfrm>
          <a:prstGeom prst="rect">
            <a:avLst/>
          </a:prstGeom>
          <a:noFill/>
          <a:ln w="9525">
            <a:noFill/>
            <a:miter lim="800000"/>
            <a:headEnd/>
            <a:tailEnd/>
          </a:ln>
        </p:spPr>
        <p:txBody>
          <a:bodyPr>
            <a:spAutoFit/>
          </a:bodyPr>
          <a:lstStyle/>
          <a:p>
            <a:r>
              <a:rPr kumimoji="1" lang="zh-CN" altLang="en-US" sz="3200" b="1" baseline="0" dirty="0">
                <a:solidFill>
                  <a:srgbClr val="000099"/>
                </a:solidFill>
                <a:ea typeface="幼圆" pitchFamily="49" charset="-122"/>
              </a:rPr>
              <a:t> 2.1</a:t>
            </a:r>
            <a:r>
              <a:rPr kumimoji="1" lang="zh-CN" altLang="en-US" sz="3200" b="1" baseline="0" dirty="0">
                <a:solidFill>
                  <a:srgbClr val="000099"/>
                </a:solidFill>
                <a:latin typeface="幼圆" pitchFamily="49" charset="-122"/>
                <a:ea typeface="幼圆" pitchFamily="49" charset="-122"/>
              </a:rPr>
              <a:t>  线性表的基本概念</a:t>
            </a:r>
            <a:endParaRPr lang="zh-CN" altLang="en-US" sz="2400" b="1" baseline="0"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371600" y="2174875"/>
            <a:ext cx="58674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 2.2</a:t>
            </a:r>
            <a:r>
              <a:rPr kumimoji="1" lang="zh-CN" altLang="en-US" sz="3200" b="1" baseline="0"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484313" y="2697163"/>
            <a:ext cx="5754687" cy="579437"/>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2.3</a:t>
            </a:r>
            <a:r>
              <a:rPr kumimoji="1" lang="zh-CN" altLang="en-US" sz="3200" b="1" baseline="0"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462088" y="3241675"/>
            <a:ext cx="47863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2.4</a:t>
            </a:r>
            <a:r>
              <a:rPr kumimoji="1" lang="zh-CN" altLang="en-US" sz="3200" b="1" baseline="0"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462088" y="3781425"/>
            <a:ext cx="46339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2.5</a:t>
            </a:r>
            <a:r>
              <a:rPr kumimoji="1" lang="zh-CN" altLang="en-US" sz="3200" b="1" baseline="0"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352550" y="4365625"/>
            <a:ext cx="49530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aseline="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链表应用举例</a:t>
            </a:r>
          </a:p>
        </p:txBody>
      </p:sp>
      <p:grpSp>
        <p:nvGrpSpPr>
          <p:cNvPr id="2" name="Group 81"/>
          <p:cNvGrpSpPr>
            <a:grpSpLocks/>
          </p:cNvGrpSpPr>
          <p:nvPr/>
        </p:nvGrpSpPr>
        <p:grpSpPr bwMode="auto">
          <a:xfrm>
            <a:off x="1295400" y="2613025"/>
            <a:ext cx="6591300" cy="2544167"/>
            <a:chOff x="816" y="1718"/>
            <a:chExt cx="4152" cy="1186"/>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186"/>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baseline="0">
                  <a:solidFill>
                    <a:srgbClr val="FF3300"/>
                  </a:solidFill>
                  <a:latin typeface="黑体" pitchFamily="2" charset="-122"/>
                  <a:ea typeface="黑体" pitchFamily="2" charset="-122"/>
                </a:rPr>
                <a:t>链</a:t>
              </a:r>
            </a:p>
            <a:p>
              <a:pPr algn="ctr">
                <a:lnSpc>
                  <a:spcPct val="85000"/>
                </a:lnSpc>
                <a:spcBef>
                  <a:spcPct val="0"/>
                </a:spcBef>
              </a:pPr>
              <a:r>
                <a:rPr lang="zh-CN" altLang="en-US" sz="2300" baseline="0">
                  <a:solidFill>
                    <a:srgbClr val="FF3300"/>
                  </a:solidFill>
                  <a:latin typeface="黑体" pitchFamily="2" charset="-122"/>
                  <a:ea typeface="黑体" pitchFamily="2" charset="-122"/>
                </a:rPr>
                <a:t>式</a:t>
              </a:r>
            </a:p>
            <a:p>
              <a:pPr algn="ctr">
                <a:lnSpc>
                  <a:spcPct val="85000"/>
                </a:lnSpc>
                <a:spcBef>
                  <a:spcPct val="0"/>
                </a:spcBef>
              </a:pPr>
              <a:r>
                <a:rPr lang="zh-CN" altLang="en-US" sz="2300" baseline="0">
                  <a:solidFill>
                    <a:srgbClr val="FF3300"/>
                  </a:solidFill>
                  <a:latin typeface="黑体" pitchFamily="2" charset="-122"/>
                  <a:ea typeface="黑体" pitchFamily="2" charset="-122"/>
                </a:rPr>
                <a:t>存</a:t>
              </a:r>
            </a:p>
            <a:p>
              <a:pPr algn="ctr">
                <a:lnSpc>
                  <a:spcPct val="85000"/>
                </a:lnSpc>
                <a:spcBef>
                  <a:spcPct val="0"/>
                </a:spcBef>
              </a:pPr>
              <a:r>
                <a:rPr lang="zh-CN" altLang="en-US" sz="2300" baseline="0">
                  <a:solidFill>
                    <a:srgbClr val="FF3300"/>
                  </a:solidFill>
                  <a:latin typeface="黑体" pitchFamily="2" charset="-122"/>
                  <a:ea typeface="黑体" pitchFamily="2" charset="-122"/>
                </a:rPr>
                <a:t>储</a:t>
              </a:r>
            </a:p>
            <a:p>
              <a:pPr algn="ctr">
                <a:lnSpc>
                  <a:spcPct val="85000"/>
                </a:lnSpc>
                <a:spcBef>
                  <a:spcPct val="0"/>
                </a:spcBef>
              </a:pPr>
              <a:r>
                <a:rPr lang="zh-CN" altLang="en-US" sz="2300" baseline="0">
                  <a:solidFill>
                    <a:srgbClr val="FF3300"/>
                  </a:solidFill>
                  <a:latin typeface="黑体" pitchFamily="2" charset="-122"/>
                  <a:ea typeface="黑体" pitchFamily="2" charset="-122"/>
                </a:rPr>
                <a:t>结</a:t>
              </a:r>
            </a:p>
            <a:p>
              <a:pPr algn="ctr">
                <a:lnSpc>
                  <a:spcPct val="85000"/>
                </a:lnSpc>
                <a:spcBef>
                  <a:spcPct val="0"/>
                </a:spcBef>
              </a:pPr>
              <a:r>
                <a:rPr lang="zh-CN" altLang="en-US" sz="2300" baseline="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072188" y="4221163"/>
            <a:ext cx="1293812"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baseline="0">
                  <a:solidFill>
                    <a:srgbClr val="FF0000"/>
                  </a:solidFill>
                  <a:ea typeface="华文彩云" pitchFamily="2" charset="-122"/>
                </a:rPr>
                <a:t>重点</a:t>
              </a:r>
              <a:endParaRPr kumimoji="1" lang="zh-CN" altLang="en-US" sz="2400" b="0" baseline="0">
                <a:solidFill>
                  <a:schemeClr val="tx1"/>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20</a:t>
            </a:fld>
            <a:endParaRPr lang="en-US" altLang="zh-CN" dirty="0"/>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6" name="Group 131"/>
          <p:cNvGrpSpPr>
            <a:grpSpLocks/>
          </p:cNvGrpSpPr>
          <p:nvPr/>
        </p:nvGrpSpPr>
        <p:grpSpPr bwMode="auto">
          <a:xfrm>
            <a:off x="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10"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法</a:t>
              </a:r>
            </a:p>
          </p:txBody>
        </p:sp>
      </p:grpSp>
      <p:sp>
        <p:nvSpPr>
          <p:cNvPr id="11" name="矩形 10"/>
          <p:cNvSpPr/>
          <p:nvPr/>
        </p:nvSpPr>
        <p:spPr>
          <a:xfrm>
            <a:off x="1835696" y="1628800"/>
            <a:ext cx="6192688" cy="4216539"/>
          </a:xfrm>
          <a:prstGeom prst="rect">
            <a:avLst/>
          </a:prstGeom>
        </p:spPr>
        <p:txBody>
          <a:bodyPr wrap="square">
            <a:spAutoFit/>
          </a:bodyPr>
          <a:lstStyle/>
          <a:p>
            <a:pPr>
              <a:buFont typeface="Wingdings" pitchFamily="2" charset="2"/>
              <a:buNone/>
            </a:pPr>
            <a:r>
              <a:rPr lang="zh-CN" altLang="en-US" sz="1600" b="1" dirty="0">
                <a:ea typeface="宋体" pitchFamily="2" charset="-122"/>
              </a:rPr>
              <a:t>在有序（递增）顺序表</a:t>
            </a:r>
            <a:r>
              <a:rPr lang="en-US" altLang="zh-CN" sz="1600" b="1" dirty="0">
                <a:ea typeface="宋体" pitchFamily="2" charset="-122"/>
              </a:rPr>
              <a:t>list</a:t>
            </a:r>
            <a:r>
              <a:rPr lang="zh-CN" altLang="en-US" sz="1600" b="1" dirty="0">
                <a:ea typeface="宋体" pitchFamily="2" charset="-122"/>
              </a:rPr>
              <a:t>中查找给定元素的折半查找算法如下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int</a:t>
            </a:r>
            <a:r>
              <a:rPr lang="en-US" altLang="zh-CN" dirty="0">
                <a:ea typeface="宋体" pitchFamily="2" charset="-122"/>
              </a:rPr>
              <a:t> n,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return -1;</a:t>
            </a:r>
          </a:p>
          <a:p>
            <a:pPr>
              <a:buFont typeface="Wingdings" pitchFamily="2" charset="2"/>
              <a:buNone/>
            </a:pPr>
            <a:r>
              <a:rPr lang="en-US" altLang="zh-CN" dirty="0">
                <a:ea typeface="宋体" pitchFamily="2" charset="-122"/>
              </a:rPr>
              <a:t>}</a:t>
            </a:r>
          </a:p>
        </p:txBody>
      </p:sp>
      <p:sp>
        <p:nvSpPr>
          <p:cNvPr id="12" name="Rectangle 104"/>
          <p:cNvSpPr>
            <a:spLocks noChangeArrowheads="1"/>
          </p:cNvSpPr>
          <p:nvPr/>
        </p:nvSpPr>
        <p:spPr bwMode="auto">
          <a:xfrm>
            <a:off x="5364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baseline="0" dirty="0">
                <a:solidFill>
                  <a:srgbClr val="FF3300"/>
                </a:solidFill>
                <a:ea typeface="幼圆" pitchFamily="49" charset="-122"/>
              </a:rPr>
              <a:t>时间复杂度</a:t>
            </a:r>
            <a:r>
              <a:rPr lang="en-US" altLang="zh-CN" sz="3000" b="1" baseline="0" dirty="0">
                <a:solidFill>
                  <a:srgbClr val="FF3300"/>
                </a:solidFill>
              </a:rPr>
              <a:t>O</a:t>
            </a:r>
            <a:r>
              <a:rPr lang="en-US" altLang="zh-CN" sz="2800" b="1" baseline="0" dirty="0">
                <a:solidFill>
                  <a:srgbClr val="FF3300"/>
                </a:solidFill>
              </a:rPr>
              <a:t>(log</a:t>
            </a:r>
            <a:r>
              <a:rPr lang="en-US" altLang="zh-CN" sz="2800" b="1" baseline="-25000" dirty="0">
                <a:solidFill>
                  <a:srgbClr val="FF3300"/>
                </a:solidFill>
              </a:rPr>
              <a:t>2</a:t>
            </a:r>
            <a:r>
              <a:rPr lang="en-US" altLang="zh-CN" sz="2800" b="1" baseline="0" dirty="0">
                <a:solidFill>
                  <a:srgbClr val="FF3300"/>
                </a:solidFill>
              </a:rPr>
              <a:t>n)</a:t>
            </a:r>
            <a:endParaRPr lang="zh-CN" altLang="en-US" sz="2800" b="1" baseline="0" dirty="0">
              <a:solidFill>
                <a:srgbClr val="FF3300"/>
              </a:solidFill>
            </a:endParaRPr>
          </a:p>
        </p:txBody>
      </p:sp>
      <p:sp>
        <p:nvSpPr>
          <p:cNvPr id="13" name="Cloud"/>
          <p:cNvSpPr>
            <a:spLocks noChangeAspect="1" noEditPoints="1" noChangeArrowheads="1"/>
          </p:cNvSpPr>
          <p:nvPr/>
        </p:nvSpPr>
        <p:spPr bwMode="auto">
          <a:xfrm>
            <a:off x="4427984" y="4881129"/>
            <a:ext cx="4716016"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a:solidFill>
                  <a:srgbClr val="002060"/>
                </a:solidFill>
                <a:latin typeface="楷体" pitchFamily="49" charset="-122"/>
                <a:ea typeface="楷体" pitchFamily="49" charset="-122"/>
              </a:rPr>
              <a:t>也就是说假如一个顺序表有</a:t>
            </a:r>
            <a:r>
              <a:rPr lang="en-US" altLang="zh-CN" sz="2000" b="1" dirty="0">
                <a:solidFill>
                  <a:srgbClr val="002060"/>
                </a:solidFill>
                <a:latin typeface="楷体" pitchFamily="49" charset="-122"/>
                <a:ea typeface="楷体" pitchFamily="49" charset="-122"/>
              </a:rPr>
              <a:t>1024</a:t>
            </a:r>
            <a:r>
              <a:rPr lang="zh-CN" altLang="en-US" sz="2000" dirty="0">
                <a:solidFill>
                  <a:srgbClr val="002060"/>
                </a:solidFill>
                <a:latin typeface="楷体" pitchFamily="49" charset="-122"/>
                <a:ea typeface="楷体" pitchFamily="49" charset="-122"/>
              </a:rPr>
              <a:t>个元素，</a:t>
            </a:r>
            <a:r>
              <a:rPr lang="zh-CN" altLang="en-US" sz="2000" b="1" dirty="0">
                <a:solidFill>
                  <a:srgbClr val="002060"/>
                </a:solidFill>
                <a:latin typeface="楷体" pitchFamily="49" charset="-122"/>
                <a:ea typeface="楷体" pitchFamily="49" charset="-122"/>
              </a:rPr>
              <a:t>顺序查找算法</a:t>
            </a:r>
            <a:r>
              <a:rPr lang="zh-CN" altLang="en-US" sz="2000" dirty="0">
                <a:solidFill>
                  <a:srgbClr val="002060"/>
                </a:solidFill>
                <a:latin typeface="楷体" pitchFamily="49" charset="-122"/>
                <a:ea typeface="楷体" pitchFamily="49" charset="-122"/>
              </a:rPr>
              <a:t>平均查找次数为</a:t>
            </a:r>
            <a:r>
              <a:rPr lang="en-US" altLang="zh-CN" sz="2000" b="1" dirty="0">
                <a:solidFill>
                  <a:srgbClr val="002060"/>
                </a:solidFill>
                <a:latin typeface="楷体" pitchFamily="49" charset="-122"/>
                <a:ea typeface="楷体" pitchFamily="49" charset="-122"/>
              </a:rPr>
              <a:t>512</a:t>
            </a:r>
            <a:r>
              <a:rPr lang="zh-CN" altLang="en-US" sz="2000" dirty="0">
                <a:solidFill>
                  <a:srgbClr val="002060"/>
                </a:solidFill>
                <a:latin typeface="楷体" pitchFamily="49" charset="-122"/>
                <a:ea typeface="楷体" pitchFamily="49" charset="-122"/>
              </a:rPr>
              <a:t>次，而</a:t>
            </a:r>
            <a:r>
              <a:rPr lang="zh-CN" altLang="en-US" sz="2000" b="1" dirty="0">
                <a:solidFill>
                  <a:srgbClr val="002060"/>
                </a:solidFill>
                <a:latin typeface="楷体" pitchFamily="49" charset="-122"/>
                <a:ea typeface="楷体" pitchFamily="49" charset="-122"/>
              </a:rPr>
              <a:t>折半查找算法</a:t>
            </a:r>
            <a:r>
              <a:rPr lang="zh-CN" altLang="en-US" sz="2000" dirty="0">
                <a:solidFill>
                  <a:srgbClr val="002060"/>
                </a:solidFill>
                <a:latin typeface="楷体" pitchFamily="49" charset="-122"/>
                <a:ea typeface="楷体" pitchFamily="49" charset="-122"/>
              </a:rPr>
              <a:t>最多</a:t>
            </a:r>
            <a:r>
              <a:rPr lang="zh-CN" altLang="en-US" sz="2000" b="1" dirty="0">
                <a:solidFill>
                  <a:srgbClr val="002060"/>
                </a:solidFill>
                <a:latin typeface="楷体" pitchFamily="49" charset="-122"/>
                <a:ea typeface="楷体" pitchFamily="49" charset="-122"/>
              </a:rPr>
              <a:t> </a:t>
            </a:r>
            <a:r>
              <a:rPr lang="zh-CN" altLang="en-US" sz="2000" dirty="0">
                <a:solidFill>
                  <a:srgbClr val="002060"/>
                </a:solidFill>
                <a:latin typeface="楷体" pitchFamily="49" charset="-122"/>
                <a:ea typeface="楷体" pitchFamily="49" charset="-122"/>
              </a:rPr>
              <a:t>只须</a:t>
            </a:r>
            <a:r>
              <a:rPr lang="en-US" altLang="zh-CN" sz="2000" b="1" dirty="0">
                <a:solidFill>
                  <a:srgbClr val="002060"/>
                </a:solidFill>
                <a:latin typeface="楷体" pitchFamily="49" charset="-122"/>
                <a:ea typeface="楷体" pitchFamily="49" charset="-122"/>
              </a:rPr>
              <a:t>10</a:t>
            </a:r>
            <a:r>
              <a:rPr lang="zh-CN" altLang="en-US" sz="2000" dirty="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5796136" y="0"/>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609600" y="1773238"/>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baseline="0">
                <a:solidFill>
                  <a:srgbClr val="000099"/>
                </a:solidFill>
                <a:latin typeface="幼圆" pitchFamily="49" charset="-122"/>
                <a:ea typeface="幼圆" pitchFamily="49" charset="-122"/>
              </a:rPr>
              <a:t>    在线性表的第</a:t>
            </a:r>
            <a:r>
              <a:rPr lang="en-US" altLang="zh-CN" sz="2600" baseline="0">
                <a:solidFill>
                  <a:srgbClr val="000099"/>
                </a:solidFill>
                <a:ea typeface="幼圆" pitchFamily="49" charset="-122"/>
              </a:rPr>
              <a:t>i</a:t>
            </a:r>
            <a:r>
              <a:rPr lang="en-US" altLang="zh-CN" sz="2600" baseline="0">
                <a:solidFill>
                  <a:srgbClr val="000099"/>
                </a:solidFill>
                <a:ea typeface="幼圆" pitchFamily="49" charset="-122"/>
                <a:sym typeface="Symbol" pitchFamily="18" charset="2"/>
              </a:rPr>
              <a:t></a:t>
            </a:r>
            <a:r>
              <a:rPr lang="en-US" altLang="zh-CN"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个数据元素与第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个数据元素之间插入一个由符号</a:t>
            </a:r>
            <a:r>
              <a:rPr lang="en-US" altLang="en-US"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表示的数据元素，使得长度为</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i+1</a:t>
            </a:r>
            <a:r>
              <a:rPr lang="en-US" altLang="zh-CN" sz="2500" baseline="0">
                <a:solidFill>
                  <a:srgbClr val="000099"/>
                </a:solidFill>
              </a:rPr>
              <a:t>, </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a:t>
            </a:r>
            <a:r>
              <a:rPr lang="en-US" altLang="zh-CN" sz="2500" baseline="-25000">
                <a:solidFill>
                  <a:srgbClr val="000099"/>
                </a:solidFill>
              </a:rPr>
              <a:t>n-1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n </a:t>
            </a:r>
            <a:r>
              <a:rPr lang="en-US" altLang="zh-CN" sz="2800" baseline="0">
                <a:solidFill>
                  <a:srgbClr val="000099"/>
                </a:solidFill>
              </a:rPr>
              <a:t>)</a:t>
            </a:r>
            <a:r>
              <a:rPr lang="zh-CN" altLang="en-US" sz="2400" b="0" baseline="0">
                <a:solidFill>
                  <a:srgbClr val="000099"/>
                </a:solidFill>
                <a:latin typeface="楷体_GB2312" pitchFamily="49" charset="-122"/>
              </a:rPr>
              <a:t>	</a:t>
            </a:r>
            <a:r>
              <a:rPr lang="zh-CN" altLang="en-US" sz="2400" b="0" baseline="0">
                <a:solidFill>
                  <a:schemeClr val="bg1"/>
                </a:solidFill>
                <a:ea typeface="宋体" charset="-122"/>
              </a:rPr>
              <a:t>	</a:t>
            </a:r>
          </a:p>
        </p:txBody>
      </p:sp>
      <p:sp>
        <p:nvSpPr>
          <p:cNvPr id="578563" name="Text Box 3"/>
          <p:cNvSpPr txBox="1">
            <a:spLocks noChangeArrowheads="1"/>
          </p:cNvSpPr>
          <p:nvPr/>
        </p:nvSpPr>
        <p:spPr bwMode="auto">
          <a:xfrm>
            <a:off x="650875" y="4440238"/>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baseline="0">
                <a:solidFill>
                  <a:srgbClr val="000099"/>
                </a:solidFill>
                <a:latin typeface="幼圆" pitchFamily="49" charset="-122"/>
                <a:ea typeface="幼圆" pitchFamily="49" charset="-122"/>
              </a:rPr>
              <a:t>转换成长度为</a:t>
            </a:r>
            <a:r>
              <a:rPr lang="en-US" altLang="zh-CN" sz="2600" baseline="0">
                <a:solidFill>
                  <a:srgbClr val="000099"/>
                </a:solidFill>
                <a:ea typeface="幼圆" pitchFamily="49" charset="-122"/>
              </a:rPr>
              <a:t>n+1</a:t>
            </a:r>
            <a:r>
              <a:rPr lang="zh-CN" altLang="en-US" sz="2600" baseline="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t>
            </a:r>
            <a:r>
              <a:rPr lang="en-US" altLang="zh-CN" sz="2500" baseline="0">
                <a:solidFill>
                  <a:srgbClr val="FF3300"/>
                </a:solidFill>
              </a:rPr>
              <a:t>item</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n-1</a:t>
            </a:r>
            <a:r>
              <a:rPr lang="en-US" altLang="zh-CN" sz="2500" baseline="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baseline="0">
                <a:solidFill>
                  <a:srgbClr val="000099"/>
                </a:solidFill>
              </a:rPr>
              <a:t>)</a:t>
            </a:r>
            <a:endParaRPr lang="zh-CN" altLang="en-US" sz="2400" baseline="0">
              <a:solidFill>
                <a:srgbClr val="000099"/>
              </a:solidFill>
              <a:latin typeface="楷体_GB2312" pitchFamily="49" charset="-122"/>
            </a:endParaRPr>
          </a:p>
        </p:txBody>
      </p:sp>
      <p:grpSp>
        <p:nvGrpSpPr>
          <p:cNvPr id="2" name="Group 4"/>
          <p:cNvGrpSpPr>
            <a:grpSpLocks/>
          </p:cNvGrpSpPr>
          <p:nvPr/>
        </p:nvGrpSpPr>
        <p:grpSpPr bwMode="auto">
          <a:xfrm>
            <a:off x="2171700" y="3449638"/>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1987550" y="5430838"/>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162800" y="3297238"/>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562600" y="342900"/>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baseline="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609600" y="404813"/>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baseline="0" dirty="0">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2.</a:t>
              </a:r>
              <a:r>
                <a:rPr kumimoji="1" lang="zh-CN" altLang="en-US" sz="2800" dirty="0">
                  <a:solidFill>
                    <a:srgbClr val="7030A0"/>
                  </a:solidFill>
                  <a:ea typeface="黑体" pitchFamily="2" charset="-122"/>
                </a:rPr>
                <a:t>插入：</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的第</a:t>
              </a:r>
              <a:r>
                <a:rPr kumimoji="1" lang="en-US" altLang="zh-CN" sz="2800" baseline="0" dirty="0" err="1">
                  <a:solidFill>
                    <a:schemeClr val="accent2"/>
                  </a:solidFill>
                  <a:ea typeface="黑体" pitchFamily="2" charset="-122"/>
                </a:rPr>
                <a:t>i</a:t>
              </a:r>
              <a:r>
                <a:rPr kumimoji="1" lang="zh-CN" altLang="en-US" sz="2800" baseline="0" dirty="0">
                  <a:solidFill>
                    <a:schemeClr val="accent2"/>
                  </a:solidFill>
                  <a:latin typeface="黑体" pitchFamily="2" charset="-122"/>
                  <a:ea typeface="黑体" pitchFamily="2" charset="-122"/>
                </a:rPr>
                <a:t>个位置上插入一个新的数据元素</a:t>
              </a:r>
              <a:r>
                <a:rPr kumimoji="1" lang="en-US" altLang="zh-CN" sz="2800" baseline="0" dirty="0">
                  <a:solidFill>
                    <a:schemeClr val="accent2"/>
                  </a:solidFill>
                  <a:ea typeface="黑体" pitchFamily="2" charset="-122"/>
                </a:rPr>
                <a:t>item</a:t>
              </a:r>
              <a:endParaRPr kumimoji="1" lang="en-US" altLang="zh-CN" sz="2800" baseline="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408113" y="9525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a:solidFill>
                  <a:srgbClr val="002C84"/>
                </a:solidFill>
              </a:rPr>
              <a:t> ( </a:t>
            </a:r>
            <a:r>
              <a:rPr lang="en-US" altLang="zh-CN" sz="2800" baseline="0">
                <a:solidFill>
                  <a:srgbClr val="002C84"/>
                </a:solidFill>
              </a:rPr>
              <a:t>a</a:t>
            </a:r>
            <a:r>
              <a:rPr lang="en-US" altLang="zh-CN" sz="2800" baseline="-25000">
                <a:solidFill>
                  <a:srgbClr val="002C84"/>
                </a:solidFill>
              </a:rPr>
              <a:t>1</a:t>
            </a:r>
            <a:r>
              <a:rPr lang="en-US" altLang="zh-CN" sz="2800" baseline="0">
                <a:solidFill>
                  <a:srgbClr val="002C84"/>
                </a:solidFill>
              </a:rPr>
              <a:t>, a</a:t>
            </a:r>
            <a:r>
              <a:rPr lang="en-US" altLang="zh-CN" sz="2800" baseline="-25000">
                <a:solidFill>
                  <a:srgbClr val="002C84"/>
                </a:solidFill>
              </a:rPr>
              <a:t>2</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 a</a:t>
            </a:r>
            <a:r>
              <a:rPr lang="en-US" altLang="zh-CN" sz="2800" baseline="-25000">
                <a:solidFill>
                  <a:srgbClr val="002C84"/>
                </a:solidFill>
              </a:rPr>
              <a:t>i-1</a:t>
            </a:r>
            <a:r>
              <a:rPr lang="en-US" altLang="zh-CN" sz="2800" baseline="0">
                <a:solidFill>
                  <a:srgbClr val="002C84"/>
                </a:solidFill>
              </a:rPr>
              <a:t>, a</a:t>
            </a:r>
            <a:r>
              <a:rPr lang="en-US" altLang="zh-CN" sz="2800" baseline="-25000">
                <a:solidFill>
                  <a:srgbClr val="002C84"/>
                </a:solidFill>
              </a:rPr>
              <a:t>i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i+1</a:t>
            </a:r>
            <a:r>
              <a:rPr lang="en-US" altLang="zh-CN" sz="2800" baseline="0">
                <a:solidFill>
                  <a:srgbClr val="002C84"/>
                </a:solidFill>
              </a:rPr>
              <a:t>, </a:t>
            </a:r>
            <a:r>
              <a:rPr lang="en-US" altLang="zh-CN" sz="2800" baseline="-25000">
                <a:solidFill>
                  <a:srgbClr val="002C84"/>
                </a:solidFill>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a:t>
            </a:r>
            <a:r>
              <a:rPr lang="en-US" altLang="zh-CN" sz="2800" baseline="-25000">
                <a:solidFill>
                  <a:srgbClr val="002C84"/>
                </a:solidFill>
              </a:rPr>
              <a:t>n-1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n  </a:t>
            </a:r>
            <a:r>
              <a:rPr lang="en-US" altLang="zh-CN" sz="2800" baseline="0">
                <a:solidFill>
                  <a:srgbClr val="002C84"/>
                </a:solidFill>
              </a:rPr>
              <a:t>)</a:t>
            </a:r>
            <a:r>
              <a:rPr lang="zh-CN" altLang="en-US" sz="2800" b="0" baseline="0">
                <a:solidFill>
                  <a:srgbClr val="002C84"/>
                </a:solidFill>
                <a:latin typeface="楷体_GB2312" pitchFamily="49" charset="-122"/>
              </a:rPr>
              <a:t>	</a:t>
            </a:r>
            <a:endParaRPr lang="en-US" altLang="zh-CN" sz="2800" b="0" baseline="0">
              <a:solidFill>
                <a:srgbClr val="002C84"/>
              </a:solidFill>
              <a:latin typeface="楷体_GB2312" pitchFamily="49" charset="-122"/>
            </a:endParaRPr>
          </a:p>
        </p:txBody>
      </p:sp>
      <p:sp>
        <p:nvSpPr>
          <p:cNvPr id="296963" name="Rectangle 3"/>
          <p:cNvSpPr>
            <a:spLocks noChangeArrowheads="1"/>
          </p:cNvSpPr>
          <p:nvPr/>
        </p:nvSpPr>
        <p:spPr bwMode="auto">
          <a:xfrm>
            <a:off x="4113213" y="1066800"/>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4684713" y="685800"/>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baseline="0">
                <a:solidFill>
                  <a:srgbClr val="FF3300"/>
                </a:solidFill>
                <a:ea typeface="宋体" charset="-122"/>
              </a:rPr>
              <a:t>n-i+1</a:t>
            </a:r>
            <a:r>
              <a:rPr lang="zh-CN" altLang="en-US" sz="2200" i="1" baseline="0">
                <a:solidFill>
                  <a:srgbClr val="FF3300"/>
                </a:solidFill>
                <a:ea typeface="黑体" pitchFamily="2" charset="-122"/>
              </a:rPr>
              <a:t>个元素</a:t>
            </a:r>
          </a:p>
        </p:txBody>
      </p:sp>
      <p:sp>
        <p:nvSpPr>
          <p:cNvPr id="296965" name="Text Box 5"/>
          <p:cNvSpPr txBox="1">
            <a:spLocks noChangeArrowheads="1"/>
          </p:cNvSpPr>
          <p:nvPr/>
        </p:nvSpPr>
        <p:spPr bwMode="auto">
          <a:xfrm>
            <a:off x="4335463" y="1504950"/>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baseline="0">
                <a:solidFill>
                  <a:srgbClr val="FF3300"/>
                </a:solidFill>
                <a:ea typeface="黑体" pitchFamily="2" charset="-122"/>
              </a:rPr>
              <a:t>依次后移一个位置</a:t>
            </a:r>
          </a:p>
        </p:txBody>
      </p:sp>
      <p:sp>
        <p:nvSpPr>
          <p:cNvPr id="296966" name="Text Box 6"/>
          <p:cNvSpPr txBox="1">
            <a:spLocks noChangeArrowheads="1"/>
          </p:cNvSpPr>
          <p:nvPr/>
        </p:nvSpPr>
        <p:spPr bwMode="auto">
          <a:xfrm>
            <a:off x="755650" y="3116263"/>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baseline="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1289050" y="3617913"/>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将第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个元素至第</a:t>
            </a:r>
            <a:r>
              <a:rPr lang="en-US" altLang="zh-CN" sz="2500" baseline="0">
                <a:solidFill>
                  <a:srgbClr val="003399"/>
                </a:solidFill>
                <a:ea typeface="幼圆" pitchFamily="49" charset="-122"/>
              </a:rPr>
              <a:t>n</a:t>
            </a:r>
            <a:r>
              <a:rPr lang="zh-CN" altLang="en-US" sz="2500" baseline="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296988" y="4010025"/>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将被插入元素插入表的第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296988" y="4395788"/>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(3) </a:t>
            </a:r>
            <a:r>
              <a:rPr lang="zh-CN" altLang="en-US" sz="2500" baseline="0">
                <a:solidFill>
                  <a:srgbClr val="003399"/>
                </a:solidFill>
                <a:latin typeface="幼圆" pitchFamily="49" charset="-122"/>
                <a:ea typeface="幼圆" pitchFamily="49" charset="-122"/>
              </a:rPr>
              <a:t>修改表的长度(表长增</a:t>
            </a:r>
            <a:r>
              <a:rPr lang="zh-CN" altLang="en-US" sz="2500" baseline="0">
                <a:solidFill>
                  <a:srgbClr val="003399"/>
                </a:solidFill>
                <a:ea typeface="幼圆" pitchFamily="49" charset="-122"/>
              </a:rPr>
              <a:t>1</a:t>
            </a:r>
            <a:r>
              <a:rPr lang="zh-CN" altLang="en-US" sz="2500" baseline="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774700" y="4926013"/>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baseline="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281113" y="5403850"/>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260475" y="5797550"/>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插入位置是否合适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57"/>
          <p:cNvGrpSpPr>
            <a:grpSpLocks/>
          </p:cNvGrpSpPr>
          <p:nvPr/>
        </p:nvGrpSpPr>
        <p:grpSpPr bwMode="auto">
          <a:xfrm>
            <a:off x="2700338" y="2166938"/>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baseline="0">
                  <a:solidFill>
                    <a:srgbClr val="FF3300"/>
                  </a:solidFill>
                  <a:ea typeface="宋体" charset="-122"/>
                </a:rPr>
                <a:t>item</a:t>
              </a:r>
            </a:p>
          </p:txBody>
        </p:sp>
      </p:grpSp>
      <p:grpSp>
        <p:nvGrpSpPr>
          <p:cNvPr id="3" name="Group 43"/>
          <p:cNvGrpSpPr>
            <a:grpSpLocks/>
          </p:cNvGrpSpPr>
          <p:nvPr/>
        </p:nvGrpSpPr>
        <p:grpSpPr bwMode="auto">
          <a:xfrm>
            <a:off x="6372225" y="2174875"/>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b="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baseline="0" dirty="0">
                  <a:solidFill>
                    <a:srgbClr val="000099"/>
                  </a:solidFill>
                </a:rPr>
                <a:t>A[j+1]</a:t>
              </a:r>
              <a:r>
                <a:rPr lang="en-US" altLang="zh-CN" sz="2500" baseline="0" dirty="0">
                  <a:solidFill>
                    <a:srgbClr val="000099"/>
                  </a:solidFill>
                  <a:sym typeface="Symbol" pitchFamily="18" charset="2"/>
                </a:rPr>
                <a:t>=</a:t>
              </a:r>
              <a:r>
                <a:rPr lang="en-US" altLang="zh-CN" sz="2500" baseline="0" dirty="0">
                  <a:solidFill>
                    <a:srgbClr val="000099"/>
                  </a:solidFill>
                </a:rPr>
                <a:t>A[</a:t>
              </a:r>
              <a:r>
                <a:rPr lang="en-US" altLang="zh-CN" sz="2500" dirty="0">
                  <a:solidFill>
                    <a:srgbClr val="000099"/>
                  </a:solidFill>
                </a:rPr>
                <a:t>j</a:t>
              </a:r>
              <a:r>
                <a:rPr lang="en-US" altLang="zh-CN" sz="2500" baseline="0" dirty="0">
                  <a:solidFill>
                    <a:srgbClr val="000099"/>
                  </a:solidFill>
                </a:rPr>
                <a:t>]；</a:t>
              </a:r>
              <a:endParaRPr lang="en-US" altLang="zh-CN" sz="2500" baseline="-25000" dirty="0">
                <a:solidFill>
                  <a:srgbClr val="000099"/>
                </a:solidFill>
              </a:endParaRPr>
            </a:p>
          </p:txBody>
        </p:sp>
      </p:grpSp>
      <p:grpSp>
        <p:nvGrpSpPr>
          <p:cNvPr id="4" name="Group 42"/>
          <p:cNvGrpSpPr>
            <a:grpSpLocks/>
          </p:cNvGrpSpPr>
          <p:nvPr/>
        </p:nvGrpSpPr>
        <p:grpSpPr bwMode="auto">
          <a:xfrm>
            <a:off x="3779912" y="5229200"/>
            <a:ext cx="3099024" cy="571500"/>
            <a:chOff x="2304" y="3300"/>
            <a:chExt cx="1392" cy="360"/>
          </a:xfrm>
        </p:grpSpPr>
        <p:sp>
          <p:nvSpPr>
            <p:cNvPr id="61458" name="Text Box 31"/>
            <p:cNvSpPr txBox="1">
              <a:spLocks noChangeArrowheads="1"/>
            </p:cNvSpPr>
            <p:nvPr/>
          </p:nvSpPr>
          <p:spPr bwMode="auto">
            <a:xfrm>
              <a:off x="2304" y="3300"/>
              <a:ext cx="1392" cy="336"/>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4643438" y="5805488"/>
            <a:ext cx="3384550" cy="457200"/>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chemeClr val="accent2"/>
                </a:solidFill>
                <a:ea typeface="幼圆" pitchFamily="49" charset="-122"/>
              </a:rPr>
              <a:t>(</a:t>
            </a:r>
            <a:r>
              <a:rPr lang="zh-CN" altLang="en-US" sz="2400" baseline="0" dirty="0">
                <a:solidFill>
                  <a:schemeClr val="accent2"/>
                </a:solidFill>
                <a:latin typeface="幼圆" pitchFamily="49" charset="-122"/>
                <a:ea typeface="幼圆" pitchFamily="49" charset="-122"/>
              </a:rPr>
              <a:t>正常位置:</a:t>
            </a:r>
            <a:r>
              <a:rPr lang="en-US" altLang="zh-CN" sz="2400" dirty="0">
                <a:solidFill>
                  <a:schemeClr val="accent2"/>
                </a:solidFill>
                <a:ea typeface="幼圆" pitchFamily="49" charset="-122"/>
              </a:rPr>
              <a:t>0</a:t>
            </a:r>
            <a:r>
              <a:rPr lang="zh-CN" altLang="en-US" sz="2400" baseline="0" dirty="0">
                <a:solidFill>
                  <a:schemeClr val="accent2"/>
                </a:solidFill>
                <a:ea typeface="幼圆" pitchFamily="49" charset="-122"/>
              </a:rPr>
              <a:t>≤</a:t>
            </a:r>
            <a:r>
              <a:rPr lang="en-US" altLang="zh-CN" sz="2400" baseline="0" dirty="0" err="1">
                <a:solidFill>
                  <a:schemeClr val="accent2"/>
                </a:solidFill>
                <a:ea typeface="幼圆" pitchFamily="49" charset="-122"/>
              </a:rPr>
              <a:t>i≤n</a:t>
            </a:r>
            <a:r>
              <a:rPr lang="en-US" altLang="zh-CN" sz="2400" baseline="0" dirty="0">
                <a:solidFill>
                  <a:schemeClr val="accent2"/>
                </a:solidFill>
                <a:ea typeface="幼圆" pitchFamily="49" charset="-122"/>
              </a:rPr>
              <a:t>)</a:t>
            </a:r>
          </a:p>
        </p:txBody>
      </p:sp>
      <p:sp>
        <p:nvSpPr>
          <p:cNvPr id="297016" name="Rectangle 56"/>
          <p:cNvSpPr>
            <a:spLocks noChangeArrowheads="1"/>
          </p:cNvSpPr>
          <p:nvPr/>
        </p:nvSpPr>
        <p:spPr bwMode="auto">
          <a:xfrm>
            <a:off x="5286375" y="4387850"/>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187450" y="1447800"/>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若插入成功，算法返回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838200" y="3135313"/>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baseline="0" dirty="0"/>
              <a:t> </a:t>
            </a:r>
            <a:r>
              <a:rPr lang="en-US" altLang="zh-CN" sz="2600" baseline="0" dirty="0"/>
              <a:t>for( </a:t>
            </a:r>
            <a:r>
              <a:rPr lang="en-US" altLang="zh-CN" sz="2600" dirty="0"/>
              <a:t>k</a:t>
            </a:r>
            <a:r>
              <a:rPr lang="en-US" altLang="zh-CN" sz="2600" baseline="0" dirty="0"/>
              <a:t>=N-1; </a:t>
            </a:r>
            <a:r>
              <a:rPr lang="en-US" altLang="zh-CN" sz="2600" dirty="0"/>
              <a:t>k</a:t>
            </a:r>
            <a:r>
              <a:rPr lang="en-US" altLang="zh-CN" sz="2600" baseline="0" dirty="0"/>
              <a:t>&gt;=</a:t>
            </a:r>
            <a:r>
              <a:rPr lang="en-US" altLang="zh-CN" sz="2600" baseline="0" dirty="0" err="1"/>
              <a:t>i</a:t>
            </a:r>
            <a:r>
              <a:rPr lang="en-US" altLang="zh-CN" sz="2600" baseline="0" dirty="0"/>
              <a:t>; </a:t>
            </a:r>
            <a:r>
              <a:rPr lang="en-US" altLang="zh-CN" sz="2600" dirty="0"/>
              <a:t>k</a:t>
            </a:r>
            <a:r>
              <a:rPr lang="en-US" altLang="zh-CN" sz="2600" baseline="0" dirty="0"/>
              <a:t>-- )</a:t>
            </a:r>
          </a:p>
          <a:p>
            <a:pPr fontAlgn="base">
              <a:lnSpc>
                <a:spcPct val="90000"/>
              </a:lnSpc>
              <a:spcBef>
                <a:spcPct val="0"/>
              </a:spcBef>
            </a:pPr>
            <a:r>
              <a:rPr lang="en-US" altLang="zh-CN" sz="2600" baseline="0" dirty="0"/>
              <a:t>       list[k+1]=list[</a:t>
            </a:r>
            <a:r>
              <a:rPr lang="en-US" altLang="zh-CN" sz="2600" dirty="0"/>
              <a:t>k</a:t>
            </a:r>
            <a:r>
              <a:rPr lang="en-US" altLang="zh-CN" sz="2600" baseline="0" dirty="0"/>
              <a:t>];                 </a:t>
            </a:r>
            <a:r>
              <a:rPr lang="en-US" altLang="zh-CN" sz="2400" baseline="0" dirty="0">
                <a:solidFill>
                  <a:srgbClr val="009900"/>
                </a:solidFill>
              </a:rPr>
              <a:t>/* </a:t>
            </a:r>
            <a:r>
              <a:rPr lang="zh-CN" altLang="en-US" sz="2400" baseline="0" dirty="0">
                <a:solidFill>
                  <a:srgbClr val="007C00"/>
                </a:solidFill>
                <a:ea typeface="幼圆" pitchFamily="49" charset="-122"/>
              </a:rPr>
              <a:t>元素依次后移一个位置</a:t>
            </a:r>
            <a:r>
              <a:rPr lang="zh-CN" altLang="en-US" sz="2400" baseline="0" dirty="0">
                <a:solidFill>
                  <a:srgbClr val="009900"/>
                </a:solidFill>
              </a:rPr>
              <a:t> */</a:t>
            </a:r>
          </a:p>
        </p:txBody>
      </p:sp>
      <p:sp>
        <p:nvSpPr>
          <p:cNvPr id="580611" name="Text Box 3"/>
          <p:cNvSpPr txBox="1">
            <a:spLocks noChangeArrowheads="1"/>
          </p:cNvSpPr>
          <p:nvPr/>
        </p:nvSpPr>
        <p:spPr bwMode="auto">
          <a:xfrm>
            <a:off x="609600" y="3797300"/>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t> </a:t>
            </a:r>
            <a:r>
              <a:rPr lang="zh-CN" altLang="en-US" sz="2600" baseline="0" dirty="0"/>
              <a:t>   </a:t>
            </a:r>
            <a:r>
              <a:rPr lang="en-US" altLang="zh-CN" sz="2600" dirty="0"/>
              <a:t>list</a:t>
            </a:r>
            <a:r>
              <a:rPr lang="en-US" altLang="zh-CN" sz="2600" baseline="0" dirty="0"/>
              <a:t>[</a:t>
            </a:r>
            <a:r>
              <a:rPr lang="en-US" altLang="zh-CN" sz="2600" baseline="0" dirty="0" err="1"/>
              <a:t>i</a:t>
            </a:r>
            <a:r>
              <a:rPr lang="en-US" altLang="zh-CN" sz="2600" baseline="0" dirty="0"/>
              <a:t>]=item;                             </a:t>
            </a:r>
            <a:r>
              <a:rPr lang="en-US" altLang="zh-CN" sz="2600" dirty="0"/>
              <a:t> </a:t>
            </a:r>
            <a:r>
              <a:rPr lang="en-US" altLang="zh-CN" sz="2400" baseline="0" dirty="0">
                <a:solidFill>
                  <a:srgbClr val="009900"/>
                </a:solidFill>
              </a:rPr>
              <a:t>/</a:t>
            </a:r>
            <a:r>
              <a:rPr lang="en-US" altLang="zh-CN" sz="2400" baseline="0" dirty="0">
                <a:solidFill>
                  <a:srgbClr val="007C00"/>
                </a:solidFill>
              </a:rPr>
              <a:t>* </a:t>
            </a:r>
            <a:r>
              <a:rPr lang="zh-CN" altLang="en-US" sz="2400" baseline="0" dirty="0">
                <a:solidFill>
                  <a:srgbClr val="007C00"/>
                </a:solidFill>
                <a:ea typeface="幼圆" pitchFamily="49" charset="-122"/>
              </a:rPr>
              <a:t>将</a:t>
            </a:r>
            <a:r>
              <a:rPr lang="en-US" altLang="zh-CN" sz="2400" baseline="0" dirty="0">
                <a:solidFill>
                  <a:srgbClr val="007C00"/>
                </a:solidFill>
              </a:rPr>
              <a:t>item</a:t>
            </a:r>
            <a:r>
              <a:rPr lang="zh-CN" altLang="en-US" sz="2400" baseline="0" dirty="0">
                <a:solidFill>
                  <a:srgbClr val="007C00"/>
                </a:solidFill>
                <a:ea typeface="幼圆" pitchFamily="49" charset="-122"/>
              </a:rPr>
              <a:t>插入表的第</a:t>
            </a:r>
            <a:r>
              <a:rPr lang="en-US" altLang="zh-CN" sz="2400" baseline="0" dirty="0" err="1">
                <a:solidFill>
                  <a:srgbClr val="007C00"/>
                </a:solidFill>
              </a:rPr>
              <a:t>i</a:t>
            </a:r>
            <a:r>
              <a:rPr lang="zh-CN" altLang="en-US" sz="2400" baseline="0" dirty="0">
                <a:solidFill>
                  <a:srgbClr val="007C00"/>
                </a:solidFill>
                <a:ea typeface="幼圆" pitchFamily="49" charset="-122"/>
              </a:rPr>
              <a:t>个位置</a:t>
            </a:r>
            <a:r>
              <a:rPr lang="zh-CN" altLang="en-US" sz="2400" baseline="0" dirty="0">
                <a:solidFill>
                  <a:srgbClr val="007C00"/>
                </a:solidFill>
              </a:rPr>
              <a:t> */</a:t>
            </a:r>
            <a:r>
              <a:rPr lang="zh-CN" altLang="en-US" sz="2600" b="0" baseline="0" dirty="0">
                <a:solidFill>
                  <a:schemeClr val="bg1"/>
                </a:solidFill>
              </a:rPr>
              <a:t> </a:t>
            </a:r>
            <a:endParaRPr kumimoji="1" lang="zh-CN" altLang="en-US" sz="2600" b="0" baseline="0" dirty="0">
              <a:solidFill>
                <a:schemeClr val="bg1"/>
              </a:solidFill>
              <a:ea typeface="宋体" charset="-122"/>
            </a:endParaRPr>
          </a:p>
        </p:txBody>
      </p:sp>
      <p:sp>
        <p:nvSpPr>
          <p:cNvPr id="580612" name="Text Box 4"/>
          <p:cNvSpPr txBox="1">
            <a:spLocks noChangeArrowheads="1"/>
          </p:cNvSpPr>
          <p:nvPr/>
        </p:nvSpPr>
        <p:spPr bwMode="auto">
          <a:xfrm>
            <a:off x="855663" y="4125913"/>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0" baseline="0" dirty="0">
                <a:solidFill>
                  <a:schemeClr val="bg1"/>
                </a:solidFill>
              </a:rPr>
              <a:t> </a:t>
            </a:r>
            <a:r>
              <a:rPr lang="en-US" altLang="zh-CN" sz="2600" dirty="0"/>
              <a:t>N</a:t>
            </a:r>
            <a:r>
              <a:rPr lang="en-US" altLang="zh-CN" sz="2600" baseline="0" dirty="0"/>
              <a:t>++;                                       </a:t>
            </a:r>
            <a:r>
              <a:rPr lang="zh-CN" altLang="zh-CN" sz="2400" baseline="0" dirty="0">
                <a:solidFill>
                  <a:srgbClr val="007C00"/>
                </a:solidFill>
              </a:rPr>
              <a:t>/</a:t>
            </a:r>
            <a:r>
              <a:rPr lang="zh-CN" altLang="en-US" sz="2400" baseline="0" dirty="0">
                <a:solidFill>
                  <a:srgbClr val="007C00"/>
                </a:solidFill>
              </a:rPr>
              <a:t>* </a:t>
            </a:r>
            <a:r>
              <a:rPr lang="zh-CN" altLang="en-US" sz="2400" baseline="0" dirty="0">
                <a:solidFill>
                  <a:srgbClr val="007C00"/>
                </a:solidFill>
                <a:ea typeface="幼圆" pitchFamily="49" charset="-122"/>
              </a:rPr>
              <a:t>线性表的长度加</a:t>
            </a:r>
            <a:r>
              <a:rPr lang="zh-CN" altLang="en-US" sz="2400" baseline="0" dirty="0">
                <a:solidFill>
                  <a:srgbClr val="007C00"/>
                </a:solidFill>
              </a:rPr>
              <a:t>1 */</a:t>
            </a:r>
          </a:p>
        </p:txBody>
      </p:sp>
      <p:sp>
        <p:nvSpPr>
          <p:cNvPr id="580613" name="Text Box 5"/>
          <p:cNvSpPr txBox="1">
            <a:spLocks noChangeArrowheads="1"/>
          </p:cNvSpPr>
          <p:nvPr/>
        </p:nvSpPr>
        <p:spPr bwMode="auto">
          <a:xfrm>
            <a:off x="685800" y="2471738"/>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baseline="0" dirty="0">
                <a:solidFill>
                  <a:srgbClr val="0033CC"/>
                </a:solidFill>
              </a:rPr>
              <a:t>   </a:t>
            </a:r>
            <a:r>
              <a:rPr lang="en-US" altLang="zh-CN" sz="2600" baseline="0" dirty="0">
                <a:solidFill>
                  <a:srgbClr val="0033CC"/>
                </a:solidFill>
              </a:rPr>
              <a:t>if (N==</a:t>
            </a:r>
            <a:r>
              <a:rPr lang="en-US" altLang="zh-CN" sz="2600" baseline="0" dirty="0" err="1">
                <a:solidFill>
                  <a:srgbClr val="0033CC"/>
                </a:solidFill>
              </a:rPr>
              <a:t>MaxSize</a:t>
            </a:r>
            <a:r>
              <a:rPr lang="en-US" altLang="zh-CN" sz="2600" baseline="0" dirty="0">
                <a:solidFill>
                  <a:srgbClr val="0033CC"/>
                </a:solidFill>
              </a:rPr>
              <a:t> || </a:t>
            </a:r>
            <a:r>
              <a:rPr lang="en-US" altLang="zh-CN" sz="2600" dirty="0" err="1">
                <a:solidFill>
                  <a:srgbClr val="0033CC"/>
                </a:solidFill>
              </a:rPr>
              <a:t>i</a:t>
            </a:r>
            <a:r>
              <a:rPr lang="en-US" altLang="zh-CN" sz="2600" baseline="0" dirty="0">
                <a:solidFill>
                  <a:srgbClr val="0033CC"/>
                </a:solidFill>
              </a:rPr>
              <a:t>&lt;0 || </a:t>
            </a:r>
            <a:r>
              <a:rPr lang="en-US" altLang="zh-CN" sz="2600" dirty="0" err="1">
                <a:solidFill>
                  <a:srgbClr val="0033CC"/>
                </a:solidFill>
              </a:rPr>
              <a:t>i</a:t>
            </a:r>
            <a:r>
              <a:rPr lang="en-US" altLang="zh-CN" sz="2600" baseline="0" dirty="0">
                <a:solidFill>
                  <a:srgbClr val="0033CC"/>
                </a:solidFill>
              </a:rPr>
              <a:t>&gt;N)</a:t>
            </a:r>
          </a:p>
          <a:p>
            <a:pPr fontAlgn="base">
              <a:lnSpc>
                <a:spcPct val="85000"/>
              </a:lnSpc>
              <a:spcBef>
                <a:spcPct val="0"/>
              </a:spcBef>
            </a:pPr>
            <a:r>
              <a:rPr lang="en-US" altLang="zh-CN" sz="2600" baseline="0" dirty="0">
                <a:solidFill>
                  <a:srgbClr val="0033CC"/>
                </a:solidFill>
              </a:rPr>
              <a:t>         return </a:t>
            </a:r>
            <a:r>
              <a:rPr lang="en-US" altLang="zh-CN" sz="2600" baseline="0" dirty="0">
                <a:solidFill>
                  <a:srgbClr val="0033CC"/>
                </a:solidFill>
                <a:sym typeface="Symbol" pitchFamily="18" charset="2"/>
              </a:rPr>
              <a:t>-</a:t>
            </a:r>
            <a:r>
              <a:rPr lang="en-US" altLang="zh-CN" sz="2600" baseline="0" dirty="0">
                <a:solidFill>
                  <a:srgbClr val="0033CC"/>
                </a:solidFill>
              </a:rPr>
              <a:t>1;                     </a:t>
            </a:r>
            <a:r>
              <a:rPr lang="en-US" altLang="zh-CN" sz="2200" baseline="0" dirty="0">
                <a:solidFill>
                  <a:srgbClr val="008000"/>
                </a:solidFill>
              </a:rPr>
              <a:t>/* </a:t>
            </a:r>
            <a:r>
              <a:rPr lang="zh-CN" altLang="en-US" sz="2200" baseline="0" dirty="0">
                <a:solidFill>
                  <a:srgbClr val="008000"/>
                </a:solidFill>
                <a:ea typeface="幼圆" pitchFamily="49" charset="-122"/>
              </a:rPr>
              <a:t>插入失败</a:t>
            </a:r>
            <a:r>
              <a:rPr lang="zh-CN" altLang="en-US" sz="2200" baseline="0" dirty="0">
                <a:solidFill>
                  <a:srgbClr val="008000"/>
                </a:solidFill>
              </a:rPr>
              <a:t> */</a:t>
            </a:r>
            <a:endParaRPr kumimoji="1" lang="zh-CN" altLang="en-US" sz="2200" baseline="0" dirty="0">
              <a:solidFill>
                <a:srgbClr val="008000"/>
              </a:solidFill>
              <a:ea typeface="宋体" charset="-122"/>
            </a:endParaRPr>
          </a:p>
        </p:txBody>
      </p:sp>
      <p:sp>
        <p:nvSpPr>
          <p:cNvPr id="580614" name="Text Box 6"/>
          <p:cNvSpPr txBox="1">
            <a:spLocks noChangeArrowheads="1"/>
          </p:cNvSpPr>
          <p:nvPr/>
        </p:nvSpPr>
        <p:spPr bwMode="auto">
          <a:xfrm>
            <a:off x="381000" y="1124744"/>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baseline="0" dirty="0"/>
              <a:t>/* </a:t>
            </a:r>
            <a:r>
              <a:rPr lang="zh-CN" altLang="en-US" sz="2400" baseline="0" dirty="0"/>
              <a:t>假设</a:t>
            </a:r>
            <a:r>
              <a:rPr lang="en-US" altLang="zh-CN" sz="2400" baseline="0" dirty="0"/>
              <a:t>N</a:t>
            </a:r>
            <a:r>
              <a:rPr lang="zh-CN" altLang="en-US" sz="2400" baseline="0" dirty="0"/>
              <a:t>是顺序表的长度（元素个数），为一个全局变量</a:t>
            </a:r>
            <a:r>
              <a:rPr lang="en-US" altLang="zh-CN" sz="2400" baseline="0" dirty="0"/>
              <a:t>*/</a:t>
            </a:r>
          </a:p>
          <a:p>
            <a:pPr fontAlgn="base">
              <a:lnSpc>
                <a:spcPct val="85000"/>
              </a:lnSpc>
              <a:spcBef>
                <a:spcPct val="0"/>
              </a:spcBef>
            </a:pPr>
            <a:r>
              <a:rPr lang="en-US" altLang="zh-CN" sz="2400" baseline="0" dirty="0" err="1"/>
              <a:t>int</a:t>
            </a:r>
            <a:r>
              <a:rPr lang="en-US" altLang="zh-CN" sz="2400" baseline="0" dirty="0"/>
              <a:t>  </a:t>
            </a:r>
            <a:r>
              <a:rPr lang="en-US" altLang="zh-CN" sz="2400" dirty="0" err="1"/>
              <a:t>insertElem</a:t>
            </a:r>
            <a:r>
              <a:rPr lang="en-US" altLang="zh-CN" sz="2400" baseline="0" dirty="0"/>
              <a:t>(</a:t>
            </a:r>
            <a:r>
              <a:rPr lang="en-US" altLang="zh-CN" sz="2400" baseline="0" dirty="0" err="1"/>
              <a:t>ElemType</a:t>
            </a:r>
            <a:r>
              <a:rPr lang="en-US" altLang="zh-CN" sz="2400" baseline="0" dirty="0"/>
              <a:t> </a:t>
            </a:r>
            <a:r>
              <a:rPr lang="en-US" altLang="zh-CN" sz="2400" dirty="0"/>
              <a:t>list</a:t>
            </a:r>
            <a:r>
              <a:rPr lang="en-US" altLang="zh-CN" sz="2400" baseline="0" dirty="0"/>
              <a:t>[], </a:t>
            </a:r>
            <a:r>
              <a:rPr lang="en-US" altLang="zh-CN" sz="2400" baseline="0" dirty="0" err="1"/>
              <a:t>int</a:t>
            </a:r>
            <a:r>
              <a:rPr lang="en-US" altLang="zh-CN" sz="2400" baseline="0" dirty="0"/>
              <a:t> </a:t>
            </a:r>
            <a:r>
              <a:rPr lang="en-US" altLang="zh-CN" sz="2400" dirty="0" err="1"/>
              <a:t>i</a:t>
            </a:r>
            <a:r>
              <a:rPr lang="en-US" altLang="zh-CN" sz="2400" baseline="0" dirty="0"/>
              <a:t>, </a:t>
            </a:r>
            <a:r>
              <a:rPr lang="en-US" altLang="zh-CN" sz="2400" baseline="0" dirty="0" err="1"/>
              <a:t>ElemType</a:t>
            </a:r>
            <a:r>
              <a:rPr lang="en-US" altLang="zh-CN" sz="2400" baseline="0" dirty="0"/>
              <a:t> item )</a:t>
            </a:r>
          </a:p>
          <a:p>
            <a:pPr fontAlgn="base">
              <a:lnSpc>
                <a:spcPct val="85000"/>
              </a:lnSpc>
              <a:spcBef>
                <a:spcPct val="0"/>
              </a:spcBef>
            </a:pPr>
            <a:r>
              <a:rPr lang="zh-CN" altLang="en-US" sz="2600" baseline="0" dirty="0"/>
              <a:t>{</a:t>
            </a:r>
          </a:p>
          <a:p>
            <a:pPr fontAlgn="base">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dirty="0"/>
              <a:t>k</a:t>
            </a:r>
            <a:r>
              <a:rPr lang="en-US" altLang="zh-CN" sz="2600" baseline="0" dirty="0"/>
              <a:t>;</a:t>
            </a:r>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r>
              <a:rPr lang="zh-CN" altLang="en-US" sz="2600" baseline="0" dirty="0"/>
              <a:t>}</a:t>
            </a:r>
            <a:endParaRPr lang="zh-CN" altLang="en-US" sz="2600" baseline="0" dirty="0">
              <a:latin typeface="宋体" charset="-122"/>
            </a:endParaRPr>
          </a:p>
        </p:txBody>
      </p:sp>
      <p:sp>
        <p:nvSpPr>
          <p:cNvPr id="580615" name="Rectangle 7"/>
          <p:cNvSpPr>
            <a:spLocks noChangeArrowheads="1"/>
          </p:cNvSpPr>
          <p:nvPr/>
        </p:nvSpPr>
        <p:spPr bwMode="auto">
          <a:xfrm>
            <a:off x="949325" y="4464050"/>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插入成功</a:t>
            </a:r>
            <a:r>
              <a:rPr lang="zh-CN" altLang="en-US" sz="2200" baseline="0" dirty="0">
                <a:solidFill>
                  <a:srgbClr val="008000"/>
                </a:solidFill>
              </a:rPr>
              <a:t> */</a:t>
            </a:r>
          </a:p>
        </p:txBody>
      </p:sp>
      <p:grpSp>
        <p:nvGrpSpPr>
          <p:cNvPr id="2" name="Group 8"/>
          <p:cNvGrpSpPr>
            <a:grpSpLocks/>
          </p:cNvGrpSpPr>
          <p:nvPr/>
        </p:nvGrpSpPr>
        <p:grpSpPr bwMode="auto">
          <a:xfrm>
            <a:off x="1295401" y="1858963"/>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baseline="0" dirty="0">
                  <a:solidFill>
                    <a:schemeClr val="accent2"/>
                  </a:solidFill>
                  <a:ea typeface="黑体" pitchFamily="2" charset="-122"/>
                </a:rPr>
                <a:t>测试空间满否</a:t>
              </a:r>
            </a:p>
          </p:txBody>
        </p:sp>
      </p:grpSp>
      <p:grpSp>
        <p:nvGrpSpPr>
          <p:cNvPr id="3" name="Group 12"/>
          <p:cNvGrpSpPr>
            <a:grpSpLocks/>
          </p:cNvGrpSpPr>
          <p:nvPr/>
        </p:nvGrpSpPr>
        <p:grpSpPr bwMode="auto">
          <a:xfrm>
            <a:off x="1547664" y="2852936"/>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baseline="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231775" y="201613"/>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dirty="0">
                  <a:solidFill>
                    <a:srgbClr val="FF3300"/>
                  </a:solidFill>
                  <a:ea typeface="华文新魏" pitchFamily="2" charset="-122"/>
                </a:rPr>
                <a:t>算</a:t>
              </a:r>
            </a:p>
          </p:txBody>
        </p:sp>
      </p:grpSp>
      <p:sp>
        <p:nvSpPr>
          <p:cNvPr id="20" name="矩形 19"/>
          <p:cNvSpPr>
            <a:spLocks noChangeArrowheads="1"/>
          </p:cNvSpPr>
          <p:nvPr/>
        </p:nvSpPr>
        <p:spPr bwMode="auto">
          <a:xfrm>
            <a:off x="554038" y="6021388"/>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5076056" y="5949280"/>
            <a:ext cx="963725" cy="646331"/>
          </a:xfrm>
          <a:prstGeom prst="rect">
            <a:avLst/>
          </a:prstGeom>
          <a:noFill/>
          <a:ln w="9525">
            <a:noFill/>
            <a:miter lim="800000"/>
            <a:headEnd/>
            <a:tailEnd/>
          </a:ln>
        </p:spPr>
        <p:txBody>
          <a:bodyPr wrap="none">
            <a:spAutoFit/>
          </a:bodyPr>
          <a:lstStyle/>
          <a:p>
            <a:r>
              <a:rPr lang="en-US" altLang="zh-CN" sz="3600" b="1" baseline="0"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58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a:p>
              <a:pPr algn="just" fontAlgn="base">
                <a:spcBef>
                  <a:spcPct val="0"/>
                </a:spcBef>
              </a:pPr>
              <a:r>
                <a:rPr lang="zh-CN" altLang="en-US" sz="2600" baseline="0" dirty="0">
                  <a:solidFill>
                    <a:srgbClr val="000080"/>
                  </a:solidFill>
                  <a:latin typeface="幼圆" pitchFamily="49" charset="-122"/>
                  <a:ea typeface="幼圆" pitchFamily="49" charset="-122"/>
                </a:rPr>
                <a:t>概率(概率相等)，则在长度为</a:t>
              </a:r>
              <a:r>
                <a:rPr lang="en-US" altLang="zh-CN" sz="2600" baseline="0" dirty="0">
                  <a:solidFill>
                    <a:srgbClr val="000080"/>
                  </a:solidFill>
                  <a:ea typeface="幼圆" pitchFamily="49" charset="-122"/>
                </a:rPr>
                <a:t>n</a:t>
              </a:r>
              <a:r>
                <a:rPr lang="zh-CN" altLang="en-US" sz="2600" baseline="0" dirty="0">
                  <a:solidFill>
                    <a:srgbClr val="000080"/>
                  </a:solidFill>
                  <a:latin typeface="幼圆" pitchFamily="49" charset="-122"/>
                  <a:ea typeface="幼圆" pitchFamily="49" charset="-122"/>
                </a:rPr>
                <a:t>的线性表中插入</a:t>
              </a:r>
            </a:p>
            <a:p>
              <a:pPr algn="just" fontAlgn="base">
                <a:spcBef>
                  <a:spcPct val="0"/>
                </a:spcBef>
              </a:pPr>
              <a:r>
                <a:rPr lang="zh-CN" altLang="en-US" sz="2600" baseline="0" dirty="0">
                  <a:solidFill>
                    <a:srgbClr val="000080"/>
                  </a:solidFill>
                  <a:latin typeface="幼圆" pitchFamily="49" charset="-122"/>
                  <a:ea typeface="幼圆" pitchFamily="49" charset="-122"/>
                </a:rPr>
                <a:t>一个元素需要移动其他的元素的平均次数为</a:t>
              </a:r>
              <a:endParaRPr lang="zh-CN" altLang="en-US" sz="2600" b="0" baseline="0" dirty="0">
                <a:solidFill>
                  <a:srgbClr val="000080"/>
                </a:solidFill>
                <a:latin typeface="幼圆" pitchFamily="49" charset="-122"/>
                <a:ea typeface="幼圆" pitchFamily="49" charset="-122"/>
              </a:endParaRPr>
            </a:p>
            <a:p>
              <a:pPr algn="just" fontAlgn="base">
                <a:lnSpc>
                  <a:spcPct val="85000"/>
                </a:lnSpc>
                <a:spcBef>
                  <a:spcPct val="0"/>
                </a:spcBef>
              </a:pPr>
              <a:r>
                <a:rPr lang="zh-CN" altLang="en-US" sz="2600" b="0" baseline="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baseline="0" dirty="0">
                  <a:solidFill>
                    <a:srgbClr val="000080"/>
                  </a:solidFill>
                  <a:ea typeface="幼圆" pitchFamily="49" charset="-122"/>
                </a:rPr>
                <a:t>               </a:t>
              </a:r>
              <a:r>
                <a:rPr lang="en-US" altLang="zh-CN" sz="2600" baseline="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baseline="0" dirty="0">
                  <a:solidFill>
                    <a:srgbClr val="000080"/>
                  </a:solidFill>
                  <a:ea typeface="幼圆" pitchFamily="49" charset="-122"/>
                </a:rPr>
                <a:t>=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baseline="0" dirty="0">
                  <a:solidFill>
                    <a:srgbClr val="000080"/>
                  </a:solidFill>
                  <a:ea typeface="幼圆" pitchFamily="49" charset="-122"/>
                </a:rPr>
                <a:t>(n-i+1) =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(n-i+1)/(n+1) = n/2</a:t>
              </a:r>
            </a:p>
            <a:p>
              <a:pPr algn="just" fontAlgn="base">
                <a:lnSpc>
                  <a:spcPct val="85000"/>
                </a:lnSpc>
                <a:spcBef>
                  <a:spcPct val="0"/>
                </a:spcBef>
              </a:pPr>
              <a:endParaRPr lang="en-US" altLang="zh-CN" sz="2600" b="0" baseline="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a:solidFill>
                    <a:srgbClr val="000080"/>
                  </a:solidFill>
                  <a:ea typeface="宋体" charset="-122"/>
                </a:rPr>
                <a:t>n</a:t>
              </a:r>
              <a:endParaRPr lang="en-US" altLang="zh-CN" sz="1600" baseline="0" dirty="0">
                <a:solidFill>
                  <a:srgbClr val="000080"/>
                </a:solidFill>
                <a:ea typeface="宋体" charset="-122"/>
              </a:endParaRPr>
            </a:p>
            <a:p>
              <a:pPr algn="ctr" fontAlgn="base">
                <a:lnSpc>
                  <a:spcPct val="80000"/>
                </a:lnSpc>
              </a:pPr>
              <a:endParaRPr lang="en-US" altLang="zh-CN" sz="16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80"/>
                  </a:solidFill>
                  <a:ea typeface="宋体" charset="-122"/>
                </a:rPr>
                <a:t>n</a:t>
              </a:r>
            </a:p>
            <a:p>
              <a:pPr algn="ctr" fontAlgn="base">
                <a:lnSpc>
                  <a:spcPct val="80000"/>
                </a:lnSpc>
              </a:pPr>
              <a:endParaRPr lang="en-US" altLang="zh-CN" sz="10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grpSp>
      <p:sp>
        <p:nvSpPr>
          <p:cNvPr id="396327" name="Line 39"/>
          <p:cNvSpPr>
            <a:spLocks noChangeShapeType="1"/>
          </p:cNvSpPr>
          <p:nvPr/>
        </p:nvSpPr>
        <p:spPr bwMode="auto">
          <a:xfrm>
            <a:off x="1907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4559300" y="836613"/>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baseline="0">
                  <a:solidFill>
                    <a:schemeClr val="accent2"/>
                  </a:solidFill>
                  <a:latin typeface="黑体" pitchFamily="2" charset="-122"/>
                  <a:ea typeface="黑体" pitchFamily="2" charset="-122"/>
                </a:rPr>
                <a:t>元素移动次数的平均值</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685800" y="1600200"/>
            <a:ext cx="7772400" cy="1303338"/>
          </a:xfrm>
          <a:prstGeom prst="rect">
            <a:avLst/>
          </a:prstGeom>
          <a:noFill/>
          <a:ln w="9525">
            <a:noFill/>
            <a:miter lim="800000"/>
            <a:headEnd/>
            <a:tailEnd/>
          </a:ln>
        </p:spPr>
        <p:txBody>
          <a:bodyPr anchor="ctr">
            <a:spAutoFit/>
          </a:bodyPr>
          <a:lstStyle/>
          <a:p>
            <a:pPr fontAlgn="base">
              <a:lnSpc>
                <a:spcPct val="90000"/>
              </a:lnSpc>
              <a:spcBef>
                <a:spcPct val="0"/>
              </a:spcBef>
            </a:pPr>
            <a:r>
              <a:rPr lang="zh-CN" altLang="en-US" sz="2600" baseline="0">
                <a:solidFill>
                  <a:srgbClr val="000080"/>
                </a:solidFill>
                <a:latin typeface="幼圆" pitchFamily="49" charset="-122"/>
                <a:ea typeface="幼圆" pitchFamily="49" charset="-122"/>
              </a:rPr>
              <a:t>    把线性表的第</a:t>
            </a:r>
            <a:r>
              <a:rPr lang="en-US" altLang="zh-CN" sz="2600" baseline="0">
                <a:solidFill>
                  <a:srgbClr val="000080"/>
                </a:solidFill>
                <a:ea typeface="幼圆" pitchFamily="49" charset="-122"/>
              </a:rPr>
              <a:t>i</a:t>
            </a:r>
            <a:r>
              <a:rPr lang="zh-CN" altLang="en-US" sz="2600" baseline="0">
                <a:solidFill>
                  <a:srgbClr val="000080"/>
                </a:solidFill>
                <a:latin typeface="幼圆" pitchFamily="49" charset="-122"/>
                <a:ea typeface="幼圆" pitchFamily="49" charset="-122"/>
              </a:rPr>
              <a:t>个数据元素从线性表中去掉，使得长度为</a:t>
            </a:r>
            <a:r>
              <a:rPr lang="en-US" altLang="zh-CN" sz="2600" baseline="0">
                <a:solidFill>
                  <a:srgbClr val="000080"/>
                </a:solidFill>
                <a:ea typeface="幼圆" pitchFamily="49" charset="-122"/>
              </a:rPr>
              <a:t>n </a:t>
            </a:r>
            <a:r>
              <a:rPr lang="zh-CN" altLang="en-US" sz="2600" baseline="0">
                <a:solidFill>
                  <a:srgbClr val="000080"/>
                </a:solidFill>
                <a:latin typeface="幼圆" pitchFamily="49" charset="-122"/>
                <a:ea typeface="幼圆" pitchFamily="49" charset="-122"/>
              </a:rPr>
              <a:t>的线性表</a:t>
            </a:r>
          </a:p>
          <a:p>
            <a:pPr algn="ctr" fontAlgn="base">
              <a:spcBef>
                <a:spcPct val="25000"/>
              </a:spcBef>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i+1</a:t>
            </a:r>
            <a:r>
              <a:rPr lang="en-US" altLang="zh-CN" sz="2500" baseline="0">
                <a:solidFill>
                  <a:srgbClr val="000080"/>
                </a:solidFill>
              </a:rPr>
              <a:t>, </a:t>
            </a:r>
            <a:r>
              <a:rPr lang="en-US" altLang="zh-CN" sz="2500" baseline="-25000">
                <a:solidFill>
                  <a:srgbClr val="000080"/>
                </a:solidFill>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a:t>
            </a:r>
            <a:r>
              <a:rPr lang="en-US" altLang="zh-CN" sz="2500" baseline="-25000">
                <a:solidFill>
                  <a:srgbClr val="000080"/>
                </a:solidFill>
              </a:rPr>
              <a:t>n-1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n </a:t>
            </a:r>
            <a:r>
              <a:rPr lang="en-US" altLang="zh-CN" sz="2600" baseline="-25000">
                <a:solidFill>
                  <a:srgbClr val="000080"/>
                </a:solidFill>
              </a:rPr>
              <a:t> </a:t>
            </a:r>
            <a:r>
              <a:rPr lang="en-US" altLang="zh-CN" sz="2600" baseline="0">
                <a:solidFill>
                  <a:srgbClr val="000080"/>
                </a:solidFill>
              </a:rPr>
              <a:t>)</a:t>
            </a:r>
            <a:r>
              <a:rPr lang="zh-CN" altLang="en-US" sz="2400" baseline="0">
                <a:solidFill>
                  <a:srgbClr val="000080"/>
                </a:solidFill>
                <a:ea typeface="宋体" charset="-122"/>
              </a:rPr>
              <a:t>	</a:t>
            </a:r>
          </a:p>
        </p:txBody>
      </p:sp>
      <p:sp>
        <p:nvSpPr>
          <p:cNvPr id="297987" name="Text Box 3"/>
          <p:cNvSpPr txBox="1">
            <a:spLocks noChangeArrowheads="1"/>
          </p:cNvSpPr>
          <p:nvPr/>
        </p:nvSpPr>
        <p:spPr bwMode="auto">
          <a:xfrm>
            <a:off x="762000" y="4214813"/>
            <a:ext cx="6705600" cy="966787"/>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baseline="0">
                <a:solidFill>
                  <a:srgbClr val="000080"/>
                </a:solidFill>
                <a:latin typeface="幼圆" pitchFamily="49" charset="-122"/>
                <a:ea typeface="幼圆" pitchFamily="49" charset="-122"/>
              </a:rPr>
              <a:t>转换成长度为 </a:t>
            </a:r>
            <a:r>
              <a:rPr lang="en-US" altLang="zh-CN" sz="2600" baseline="0">
                <a:solidFill>
                  <a:srgbClr val="000080"/>
                </a:solidFill>
                <a:ea typeface="幼圆" pitchFamily="49" charset="-122"/>
              </a:rPr>
              <a:t>n-1</a:t>
            </a:r>
            <a:r>
              <a:rPr lang="en-US" altLang="zh-CN" sz="2600" baseline="0">
                <a:solidFill>
                  <a:srgbClr val="000080"/>
                </a:solidFill>
                <a:latin typeface="幼圆" pitchFamily="49" charset="-122"/>
                <a:ea typeface="幼圆" pitchFamily="49" charset="-122"/>
              </a:rPr>
              <a:t> </a:t>
            </a:r>
            <a:r>
              <a:rPr lang="zh-CN" altLang="en-US" sz="2600" baseline="0">
                <a:solidFill>
                  <a:srgbClr val="000080"/>
                </a:solidFill>
                <a:latin typeface="幼圆" pitchFamily="49" charset="-122"/>
                <a:ea typeface="幼圆" pitchFamily="49" charset="-122"/>
              </a:rPr>
              <a:t>的线性表</a:t>
            </a:r>
          </a:p>
          <a:p>
            <a:pPr eaLnBrk="1" fontAlgn="base" hangingPunct="1">
              <a:lnSpc>
                <a:spcPct val="85000"/>
              </a:lnSpc>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n-1</a:t>
            </a:r>
            <a:r>
              <a:rPr lang="en-US" altLang="zh-CN" sz="2500" baseline="0">
                <a:solidFill>
                  <a:srgbClr val="000080"/>
                </a:solidFill>
              </a:rPr>
              <a:t>, a</a:t>
            </a:r>
            <a:r>
              <a:rPr lang="en-US" altLang="zh-CN" sz="2500" baseline="-25000">
                <a:solidFill>
                  <a:srgbClr val="000080"/>
                </a:solidFill>
              </a:rPr>
              <a:t>n </a:t>
            </a:r>
            <a:r>
              <a:rPr lang="en-US" altLang="zh-CN" sz="2600" baseline="0">
                <a:solidFill>
                  <a:srgbClr val="000080"/>
                </a:solidFill>
              </a:rPr>
              <a:t>)</a:t>
            </a:r>
            <a:endParaRPr lang="zh-CN" altLang="en-US" sz="2600" baseline="0">
              <a:solidFill>
                <a:srgbClr val="000080"/>
              </a:solidFill>
            </a:endParaRPr>
          </a:p>
        </p:txBody>
      </p:sp>
      <p:grpSp>
        <p:nvGrpSpPr>
          <p:cNvPr id="2" name="Group 29"/>
          <p:cNvGrpSpPr>
            <a:grpSpLocks/>
          </p:cNvGrpSpPr>
          <p:nvPr/>
        </p:nvGrpSpPr>
        <p:grpSpPr bwMode="auto">
          <a:xfrm>
            <a:off x="2395222" y="3032144"/>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b="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幼圆" pitchFamily="49" charset="-122"/>
                  <a:ea typeface="幼圆" pitchFamily="49"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2019300" y="5276234"/>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baseline="0">
                  <a:solidFill>
                    <a:srgbClr val="993366"/>
                  </a:solidFill>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7467600" y="3113088"/>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546100" y="381000"/>
            <a:ext cx="8130356" cy="762000"/>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30"/>
            </a:xfrm>
            <a:prstGeom prst="rect">
              <a:avLst/>
            </a:prstGeom>
            <a:noFill/>
            <a:ln w="12700" cap="sq">
              <a:noFill/>
              <a:miter lim="800000"/>
              <a:headEnd/>
              <a:tailEnd/>
            </a:ln>
          </p:spPr>
          <p:txBody>
            <a:bodyPr>
              <a:spAutoFit/>
            </a:bodyPr>
            <a:lstStyle/>
            <a:p>
              <a:pPr fontAlgn="base">
                <a:spcBef>
                  <a:spcPct val="0"/>
                </a:spcBef>
              </a:pPr>
              <a:r>
                <a:rPr lang="zh-CN" altLang="en-US" sz="2800" baseline="0" dirty="0">
                  <a:solidFill>
                    <a:schemeClr val="accent2"/>
                  </a:solidFill>
                  <a:latin typeface="黑体" pitchFamily="2" charset="-122"/>
                  <a:ea typeface="黑体" pitchFamily="2" charset="-122"/>
                </a:rPr>
                <a:t> </a:t>
              </a:r>
              <a:r>
                <a:rPr lang="en-US" altLang="zh-CN" sz="2800" baseline="0" dirty="0">
                  <a:solidFill>
                    <a:schemeClr val="accent2"/>
                  </a:solidFill>
                  <a:latin typeface="黑体" pitchFamily="2" charset="-122"/>
                  <a:ea typeface="黑体" pitchFamily="2" charset="-122"/>
                </a:rPr>
                <a:t>3.</a:t>
              </a:r>
              <a:r>
                <a:rPr lang="zh-CN" altLang="en-US" sz="2800" dirty="0">
                  <a:solidFill>
                    <a:srgbClr val="7030A0"/>
                  </a:solidFill>
                  <a:latin typeface="黑体" pitchFamily="2" charset="-122"/>
                  <a:ea typeface="黑体" pitchFamily="2" charset="-122"/>
                </a:rPr>
                <a:t>删除：</a:t>
              </a:r>
              <a:r>
                <a:rPr lang="zh-CN" altLang="en-US" sz="2800" baseline="0" dirty="0">
                  <a:solidFill>
                    <a:schemeClr val="accent2"/>
                  </a:solidFill>
                  <a:latin typeface="黑体" pitchFamily="2" charset="-122"/>
                  <a:ea typeface="黑体" pitchFamily="2" charset="-122"/>
                </a:rPr>
                <a:t>删除长度为</a:t>
              </a:r>
              <a:r>
                <a:rPr lang="en-US" altLang="zh-CN" sz="2800" baseline="0" dirty="0">
                  <a:solidFill>
                    <a:schemeClr val="accent2"/>
                  </a:solidFill>
                  <a:ea typeface="黑体" pitchFamily="2" charset="-122"/>
                </a:rPr>
                <a:t>n</a:t>
              </a:r>
              <a:r>
                <a:rPr lang="zh-CN" altLang="en-US" sz="2800" baseline="0" dirty="0">
                  <a:solidFill>
                    <a:schemeClr val="accent2"/>
                  </a:solidFill>
                  <a:latin typeface="黑体" pitchFamily="2" charset="-122"/>
                  <a:ea typeface="黑体" pitchFamily="2" charset="-122"/>
                </a:rPr>
                <a:t>的顺序表</a:t>
              </a:r>
              <a:r>
                <a:rPr lang="en-US" altLang="zh-CN" sz="2800" dirty="0">
                  <a:solidFill>
                    <a:schemeClr val="accent2"/>
                  </a:solidFill>
                  <a:ea typeface="黑体" pitchFamily="2" charset="-122"/>
                </a:rPr>
                <a:t>list</a:t>
              </a:r>
              <a:r>
                <a:rPr lang="zh-CN" altLang="en-US" sz="2800" baseline="0" dirty="0">
                  <a:solidFill>
                    <a:schemeClr val="accent2"/>
                  </a:solidFill>
                  <a:latin typeface="黑体" pitchFamily="2" charset="-122"/>
                  <a:ea typeface="黑体" pitchFamily="2" charset="-122"/>
                </a:rPr>
                <a:t>的</a:t>
              </a:r>
              <a:r>
                <a:rPr lang="zh-CN" altLang="en-US" sz="2800" dirty="0">
                  <a:solidFill>
                    <a:schemeClr val="accent2"/>
                  </a:solidFill>
                  <a:latin typeface="黑体" pitchFamily="2" charset="-122"/>
                  <a:ea typeface="黑体" pitchFamily="2" charset="-122"/>
                </a:rPr>
                <a:t>某</a:t>
              </a:r>
              <a:r>
                <a:rPr lang="zh-CN" altLang="en-US" sz="2800" baseline="0" dirty="0">
                  <a:solidFill>
                    <a:schemeClr val="accent2"/>
                  </a:solidFill>
                  <a:latin typeface="黑体" pitchFamily="2" charset="-122"/>
                  <a:ea typeface="黑体" pitchFamily="2" charset="-122"/>
                </a:rPr>
                <a:t>个数据元素</a:t>
              </a:r>
              <a:endParaRPr lang="zh-CN" altLang="en-US" sz="2800" baseline="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55713" y="11049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dirty="0">
                <a:solidFill>
                  <a:srgbClr val="002C84"/>
                </a:solidFill>
              </a:rPr>
              <a:t> ( </a:t>
            </a:r>
            <a:r>
              <a:rPr lang="en-US" altLang="zh-CN" sz="2800" baseline="0" dirty="0">
                <a:solidFill>
                  <a:srgbClr val="002C84"/>
                </a:solidFill>
              </a:rPr>
              <a:t>a</a:t>
            </a:r>
            <a:r>
              <a:rPr lang="en-US" altLang="zh-CN" sz="2800" baseline="-25000" dirty="0">
                <a:solidFill>
                  <a:srgbClr val="002C84"/>
                </a:solidFill>
              </a:rPr>
              <a:t>1</a:t>
            </a:r>
            <a:r>
              <a:rPr lang="en-US" altLang="zh-CN" sz="2800" baseline="0" dirty="0">
                <a:solidFill>
                  <a:srgbClr val="002C84"/>
                </a:solidFill>
              </a:rPr>
              <a:t>, a</a:t>
            </a:r>
            <a:r>
              <a:rPr lang="en-US" altLang="zh-CN" sz="2800" baseline="-25000" dirty="0">
                <a:solidFill>
                  <a:srgbClr val="002C84"/>
                </a:solidFill>
              </a:rPr>
              <a:t>2</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 a</a:t>
            </a:r>
            <a:r>
              <a:rPr lang="en-US" altLang="zh-CN" sz="2800" baseline="-25000" dirty="0">
                <a:solidFill>
                  <a:srgbClr val="002C84"/>
                </a:solidFill>
              </a:rPr>
              <a:t>i-1</a:t>
            </a:r>
            <a:r>
              <a:rPr lang="en-US" altLang="zh-CN" sz="2800" baseline="0" dirty="0">
                <a:solidFill>
                  <a:srgbClr val="002C84"/>
                </a:solidFill>
              </a:rPr>
              <a:t>, </a:t>
            </a:r>
            <a:r>
              <a:rPr lang="en-US" altLang="zh-CN" sz="2800" baseline="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i+1</a:t>
            </a:r>
            <a:r>
              <a:rPr lang="en-US" altLang="zh-CN" sz="2800" baseline="0" dirty="0">
                <a:solidFill>
                  <a:srgbClr val="002C84"/>
                </a:solidFill>
              </a:rPr>
              <a:t>, </a:t>
            </a:r>
            <a:r>
              <a:rPr lang="en-US" altLang="zh-CN" sz="2800" baseline="-25000" dirty="0">
                <a:solidFill>
                  <a:srgbClr val="002C84"/>
                </a:solidFill>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a:t>
            </a:r>
            <a:r>
              <a:rPr lang="en-US" altLang="zh-CN" sz="2800" baseline="-25000" dirty="0">
                <a:solidFill>
                  <a:srgbClr val="002C84"/>
                </a:solidFill>
              </a:rPr>
              <a:t>n-1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n  </a:t>
            </a:r>
            <a:r>
              <a:rPr lang="en-US" altLang="zh-CN" sz="2800" baseline="0" dirty="0">
                <a:solidFill>
                  <a:srgbClr val="002C84"/>
                </a:solidFill>
              </a:rPr>
              <a:t>)</a:t>
            </a:r>
            <a:r>
              <a:rPr lang="zh-CN" altLang="en-US" sz="2800" baseline="0" dirty="0">
                <a:solidFill>
                  <a:srgbClr val="002C84"/>
                </a:solidFill>
                <a:latin typeface="楷体_GB2312" pitchFamily="49" charset="-122"/>
              </a:rPr>
              <a:t>	</a:t>
            </a:r>
            <a:endParaRPr lang="en-US" altLang="zh-CN" sz="2800" baseline="0" dirty="0">
              <a:solidFill>
                <a:srgbClr val="002C84"/>
              </a:solidFill>
              <a:latin typeface="楷体_GB2312" pitchFamily="49" charset="-122"/>
            </a:endParaRPr>
          </a:p>
        </p:txBody>
      </p:sp>
      <p:sp>
        <p:nvSpPr>
          <p:cNvPr id="581635" name="Rectangle 3"/>
          <p:cNvSpPr>
            <a:spLocks noChangeArrowheads="1"/>
          </p:cNvSpPr>
          <p:nvPr/>
        </p:nvSpPr>
        <p:spPr bwMode="auto">
          <a:xfrm>
            <a:off x="4456113" y="1219200"/>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4930775" y="838200"/>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baseline="0">
                <a:solidFill>
                  <a:srgbClr val="FF3300"/>
                </a:solidFill>
                <a:ea typeface="宋体" charset="-122"/>
              </a:rPr>
              <a:t>n-i</a:t>
            </a:r>
            <a:r>
              <a:rPr lang="zh-CN" altLang="en-US" sz="2200" baseline="0">
                <a:solidFill>
                  <a:srgbClr val="FF3300"/>
                </a:solidFill>
                <a:ea typeface="黑体" pitchFamily="2" charset="-122"/>
              </a:rPr>
              <a:t>个元素</a:t>
            </a:r>
          </a:p>
        </p:txBody>
      </p:sp>
      <p:sp>
        <p:nvSpPr>
          <p:cNvPr id="581637" name="Text Box 5"/>
          <p:cNvSpPr txBox="1">
            <a:spLocks noChangeArrowheads="1"/>
          </p:cNvSpPr>
          <p:nvPr/>
        </p:nvSpPr>
        <p:spPr bwMode="auto">
          <a:xfrm>
            <a:off x="4449763" y="1695450"/>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rgbClr val="FF3300"/>
                </a:solidFill>
                <a:ea typeface="黑体" pitchFamily="2" charset="-122"/>
              </a:rPr>
              <a:t>依次前移一个位置</a:t>
            </a:r>
          </a:p>
        </p:txBody>
      </p:sp>
      <p:sp>
        <p:nvSpPr>
          <p:cNvPr id="581638" name="Text Box 6"/>
          <p:cNvSpPr txBox="1">
            <a:spLocks noChangeArrowheads="1"/>
          </p:cNvSpPr>
          <p:nvPr/>
        </p:nvSpPr>
        <p:spPr bwMode="auto">
          <a:xfrm>
            <a:off x="533400" y="3240088"/>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971600" y="3732213"/>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(1) </a:t>
            </a:r>
            <a:r>
              <a:rPr lang="zh-CN" altLang="en-US" sz="2500" baseline="0" dirty="0">
                <a:solidFill>
                  <a:srgbClr val="003399"/>
                </a:solidFill>
                <a:latin typeface="幼圆" pitchFamily="49" charset="-122"/>
                <a:ea typeface="幼圆" pitchFamily="49" charset="-122"/>
              </a:rPr>
              <a:t>将</a:t>
            </a:r>
            <a:r>
              <a:rPr lang="zh-CN" altLang="en-US" sz="2500" dirty="0">
                <a:solidFill>
                  <a:srgbClr val="003399"/>
                </a:solidFill>
                <a:latin typeface="幼圆" pitchFamily="49" charset="-122"/>
                <a:ea typeface="幼圆" pitchFamily="49" charset="-122"/>
              </a:rPr>
              <a:t>删除元素的下一</a:t>
            </a:r>
            <a:r>
              <a:rPr lang="zh-CN" altLang="en-US" sz="2500" baseline="0" dirty="0">
                <a:solidFill>
                  <a:srgbClr val="003399"/>
                </a:solidFill>
                <a:latin typeface="幼圆" pitchFamily="49" charset="-122"/>
                <a:ea typeface="幼圆" pitchFamily="49" charset="-122"/>
              </a:rPr>
              <a:t>元素至第</a:t>
            </a:r>
            <a:r>
              <a:rPr lang="en-US" altLang="zh-CN" sz="2500" baseline="0" dirty="0">
                <a:solidFill>
                  <a:srgbClr val="003399"/>
                </a:solidFill>
                <a:ea typeface="幼圆" pitchFamily="49" charset="-122"/>
              </a:rPr>
              <a:t>n</a:t>
            </a:r>
            <a:r>
              <a:rPr lang="zh-CN" altLang="en-US" sz="2500" baseline="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971600" y="413067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(2)</a:t>
            </a:r>
            <a:r>
              <a:rPr lang="zh-CN" altLang="en-US" sz="2500" baseline="0" dirty="0">
                <a:solidFill>
                  <a:srgbClr val="003399"/>
                </a:solidFill>
                <a:latin typeface="幼圆" pitchFamily="49" charset="-122"/>
                <a:ea typeface="幼圆" pitchFamily="49" charset="-122"/>
              </a:rPr>
              <a:t> 修改表的长度(表长减</a:t>
            </a:r>
            <a:r>
              <a:rPr lang="zh-CN" altLang="en-US" sz="2500" baseline="0" dirty="0">
                <a:solidFill>
                  <a:srgbClr val="003399"/>
                </a:solidFill>
                <a:ea typeface="幼圆" pitchFamily="49" charset="-122"/>
              </a:rPr>
              <a:t>1</a:t>
            </a:r>
            <a:r>
              <a:rPr lang="zh-CN" altLang="en-US" sz="2500" baseline="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552450" y="471646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baseline="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133475" y="522763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147763" y="564197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删除位置是否合适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12"/>
          <p:cNvGrpSpPr>
            <a:grpSpLocks/>
          </p:cNvGrpSpPr>
          <p:nvPr/>
        </p:nvGrpSpPr>
        <p:grpSpPr bwMode="auto">
          <a:xfrm>
            <a:off x="6300788" y="2365375"/>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b="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a:solidFill>
                    <a:srgbClr val="000080"/>
                  </a:solidFill>
                </a:rPr>
                <a:t>list</a:t>
              </a:r>
              <a:r>
                <a:rPr lang="en-US" altLang="zh-CN" sz="2600" baseline="0" dirty="0">
                  <a:solidFill>
                    <a:srgbClr val="000080"/>
                  </a:solidFill>
                </a:rPr>
                <a:t>[j-1]</a:t>
              </a:r>
              <a:r>
                <a:rPr lang="en-US" altLang="zh-CN" sz="2600" baseline="0" dirty="0">
                  <a:solidFill>
                    <a:srgbClr val="000080"/>
                  </a:solidFill>
                  <a:sym typeface="Symbol" pitchFamily="18" charset="2"/>
                </a:rPr>
                <a:t>=</a:t>
              </a:r>
              <a:r>
                <a:rPr lang="en-US" altLang="zh-CN" sz="2600" dirty="0">
                  <a:solidFill>
                    <a:srgbClr val="000080"/>
                  </a:solidFill>
                  <a:sym typeface="Symbol" pitchFamily="18" charset="2"/>
                </a:rPr>
                <a:t>list</a:t>
              </a:r>
              <a:r>
                <a:rPr lang="en-US" altLang="zh-CN" sz="2600" baseline="0" dirty="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4067944" y="1196752"/>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3467100" y="5080000"/>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baseline="0">
                  <a:solidFill>
                    <a:srgbClr val="003399"/>
                  </a:solidFill>
                  <a:latin typeface="幼圆" pitchFamily="49" charset="-122"/>
                  <a:ea typeface="幼圆" pitchFamily="49" charset="-122"/>
                </a:rPr>
                <a:t> </a:t>
              </a:r>
              <a:r>
                <a:rPr lang="en-US" altLang="zh-CN" sz="2800" baseline="0">
                  <a:solidFill>
                    <a:srgbClr val="FF3300"/>
                  </a:solidFill>
                  <a:ea typeface="宋体" charset="-122"/>
                  <a:cs typeface="Times New Roman" pitchFamily="18" charset="0"/>
                </a:rPr>
                <a:t>n=0</a:t>
              </a:r>
              <a:endParaRPr lang="zh-CN" altLang="en-US" sz="3300" baseline="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4487863" y="562292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baseline="0" dirty="0">
                <a:solidFill>
                  <a:srgbClr val="003399"/>
                </a:solidFill>
                <a:ea typeface="幼圆" pitchFamily="49" charset="-122"/>
              </a:rPr>
              <a:t>( 正常位置</a:t>
            </a:r>
            <a:r>
              <a:rPr lang="en-US" altLang="zh-CN" sz="2500" baseline="0" dirty="0">
                <a:solidFill>
                  <a:srgbClr val="003399"/>
                </a:solidFill>
                <a:ea typeface="幼圆" pitchFamily="49" charset="-122"/>
              </a:rPr>
              <a:t>:0</a:t>
            </a:r>
            <a:r>
              <a:rPr lang="en-US" altLang="zh-CN" sz="2500" baseline="0" dirty="0">
                <a:solidFill>
                  <a:srgbClr val="FF3300"/>
                </a:solidFill>
                <a:ea typeface="宋体" charset="-122"/>
                <a:cs typeface="Times New Roman" pitchFamily="18" charset="0"/>
              </a:rPr>
              <a:t>≤i≤n-1 </a:t>
            </a:r>
            <a:r>
              <a:rPr lang="en-US" altLang="zh-CN" sz="2500" baseline="0" dirty="0">
                <a:solidFill>
                  <a:srgbClr val="003399"/>
                </a:solidFill>
                <a:ea typeface="幼圆" pitchFamily="49" charset="-122"/>
              </a:rPr>
              <a:t>)</a:t>
            </a:r>
          </a:p>
        </p:txBody>
      </p:sp>
      <p:sp>
        <p:nvSpPr>
          <p:cNvPr id="581656" name="Rectangle 24"/>
          <p:cNvSpPr>
            <a:spLocks noChangeArrowheads="1"/>
          </p:cNvSpPr>
          <p:nvPr/>
        </p:nvSpPr>
        <p:spPr bwMode="auto">
          <a:xfrm>
            <a:off x="5248275" y="4124325"/>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a:t>
            </a:r>
            <a:r>
              <a:rPr lang="en-US" altLang="zh-CN" sz="2400" baseline="0">
                <a:solidFill>
                  <a:schemeClr val="accent2"/>
                </a:solidFill>
                <a:latin typeface="宋体" charset="-122"/>
                <a:ea typeface="宋体" charset="-122"/>
              </a:rPr>
              <a:t>--</a:t>
            </a:r>
            <a:r>
              <a:rPr lang="en-US" altLang="zh-CN" sz="2400" baseline="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143000" y="2209800"/>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1295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7588" name="Rectangle 85"/>
          <p:cNvSpPr>
            <a:spLocks noChangeArrowheads="1"/>
          </p:cNvSpPr>
          <p:nvPr/>
        </p:nvSpPr>
        <p:spPr bwMode="auto">
          <a:xfrm>
            <a:off x="2133600" y="2828925"/>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若删除成功，算法返回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46075" y="3721100"/>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baseline="0" dirty="0"/>
              <a:t>              </a:t>
            </a:r>
            <a:r>
              <a:rPr lang="en-US" altLang="zh-CN" sz="2600" baseline="0" dirty="0"/>
              <a:t>for( k=i</a:t>
            </a:r>
            <a:r>
              <a:rPr lang="en-US" altLang="zh-CN" sz="2600" dirty="0"/>
              <a:t>+1</a:t>
            </a:r>
            <a:r>
              <a:rPr lang="en-US" altLang="zh-CN" sz="2600" baseline="0" dirty="0"/>
              <a:t>; k&lt;N; </a:t>
            </a:r>
            <a:r>
              <a:rPr lang="en-US" altLang="zh-CN" sz="2600" dirty="0"/>
              <a:t>k</a:t>
            </a:r>
            <a:r>
              <a:rPr lang="en-US" altLang="zh-CN" sz="2600" baseline="0" dirty="0"/>
              <a:t>++ ) </a:t>
            </a:r>
          </a:p>
          <a:p>
            <a:pPr fontAlgn="base">
              <a:lnSpc>
                <a:spcPct val="95000"/>
              </a:lnSpc>
              <a:spcBef>
                <a:spcPct val="0"/>
              </a:spcBef>
            </a:pPr>
            <a:r>
              <a:rPr lang="en-US" altLang="zh-CN" sz="2600" baseline="0" dirty="0"/>
              <a:t>                   list[k-1]=</a:t>
            </a:r>
            <a:r>
              <a:rPr lang="en-US" altLang="zh-CN" sz="2600" dirty="0"/>
              <a:t>list</a:t>
            </a:r>
            <a:r>
              <a:rPr lang="en-US" altLang="zh-CN" sz="2600" baseline="0" dirty="0"/>
              <a:t>[k];            </a:t>
            </a:r>
            <a:r>
              <a:rPr lang="en-US" altLang="zh-CN" sz="2200" baseline="0" dirty="0">
                <a:solidFill>
                  <a:srgbClr val="007C00"/>
                </a:solidFill>
              </a:rPr>
              <a:t>/* </a:t>
            </a:r>
            <a:r>
              <a:rPr lang="zh-CN" altLang="en-US" sz="2200" baseline="0" dirty="0">
                <a:solidFill>
                  <a:srgbClr val="007C00"/>
                </a:solidFill>
                <a:ea typeface="幼圆" pitchFamily="49" charset="-122"/>
              </a:rPr>
              <a:t>元素依次前移一个位置</a:t>
            </a:r>
            <a:r>
              <a:rPr lang="zh-CN" altLang="en-US" sz="2200" baseline="0" dirty="0">
                <a:solidFill>
                  <a:srgbClr val="007C00"/>
                </a:solidFill>
              </a:rPr>
              <a:t> *</a:t>
            </a:r>
            <a:r>
              <a:rPr lang="zh-CN" altLang="zh-CN" sz="2200" baseline="0" dirty="0">
                <a:solidFill>
                  <a:srgbClr val="007C00"/>
                </a:solidFill>
              </a:rPr>
              <a:t>/</a:t>
            </a:r>
            <a:endParaRPr lang="zh-CN" altLang="en-US" sz="2200" baseline="0" dirty="0">
              <a:solidFill>
                <a:srgbClr val="007C00"/>
              </a:solidFill>
            </a:endParaRPr>
          </a:p>
        </p:txBody>
      </p:sp>
      <p:sp>
        <p:nvSpPr>
          <p:cNvPr id="359428" name="Text Box 4"/>
          <p:cNvSpPr txBox="1">
            <a:spLocks noChangeArrowheads="1"/>
          </p:cNvSpPr>
          <p:nvPr/>
        </p:nvSpPr>
        <p:spPr bwMode="auto">
          <a:xfrm>
            <a:off x="855663" y="4384675"/>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solidFill>
                  <a:schemeClr val="bg1"/>
                </a:solidFill>
              </a:rPr>
              <a:t>        </a:t>
            </a:r>
            <a:r>
              <a:rPr lang="en-US" altLang="zh-CN" sz="2600" dirty="0"/>
              <a:t>N</a:t>
            </a:r>
            <a:r>
              <a:rPr lang="en-US" altLang="zh-CN" sz="2600" baseline="0" dirty="0">
                <a:latin typeface="宋体" charset="-122"/>
                <a:ea typeface="宋体" charset="-122"/>
              </a:rPr>
              <a:t>--</a:t>
            </a:r>
            <a:r>
              <a:rPr lang="en-US" altLang="zh-CN" sz="2600" baseline="0" dirty="0"/>
              <a:t>;</a:t>
            </a:r>
            <a:endParaRPr kumimoji="1" lang="zh-CN" altLang="en-US" sz="2600" baseline="0" dirty="0">
              <a:ea typeface="宋体" charset="-122"/>
            </a:endParaRPr>
          </a:p>
        </p:txBody>
      </p:sp>
      <p:sp>
        <p:nvSpPr>
          <p:cNvPr id="359429" name="Text Box 5"/>
          <p:cNvSpPr txBox="1">
            <a:spLocks noChangeArrowheads="1"/>
          </p:cNvSpPr>
          <p:nvPr/>
        </p:nvSpPr>
        <p:spPr bwMode="auto">
          <a:xfrm>
            <a:off x="4576763" y="4446588"/>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baseline="0">
                <a:solidFill>
                  <a:srgbClr val="009900"/>
                </a:solidFill>
              </a:rPr>
              <a:t> </a:t>
            </a:r>
            <a:r>
              <a:rPr lang="zh-CN" altLang="zh-CN" sz="2200" baseline="0">
                <a:solidFill>
                  <a:srgbClr val="008000"/>
                </a:solidFill>
              </a:rPr>
              <a:t>/</a:t>
            </a:r>
            <a:r>
              <a:rPr lang="zh-CN" altLang="en-US" sz="2200" baseline="0">
                <a:solidFill>
                  <a:srgbClr val="008000"/>
                </a:solidFill>
              </a:rPr>
              <a:t>* </a:t>
            </a:r>
            <a:r>
              <a:rPr lang="zh-CN" altLang="en-US" sz="2200" baseline="0">
                <a:solidFill>
                  <a:srgbClr val="008000"/>
                </a:solidFill>
                <a:latin typeface="宋体" charset="-122"/>
                <a:ea typeface="幼圆" pitchFamily="49" charset="-122"/>
              </a:rPr>
              <a:t>线性表的长度减</a:t>
            </a:r>
            <a:r>
              <a:rPr lang="zh-CN" altLang="en-US" sz="2200" baseline="0">
                <a:solidFill>
                  <a:srgbClr val="008000"/>
                </a:solidFill>
                <a:latin typeface="宋体" charset="-122"/>
              </a:rPr>
              <a:t>1 *</a:t>
            </a:r>
            <a:r>
              <a:rPr lang="zh-CN" altLang="zh-CN" sz="2200" baseline="0">
                <a:solidFill>
                  <a:srgbClr val="008000"/>
                </a:solidFill>
              </a:rPr>
              <a:t>/</a:t>
            </a:r>
            <a:endParaRPr lang="zh-CN" altLang="en-US" sz="2200" baseline="0">
              <a:solidFill>
                <a:srgbClr val="008000"/>
              </a:solidFill>
            </a:endParaRPr>
          </a:p>
        </p:txBody>
      </p:sp>
      <p:sp>
        <p:nvSpPr>
          <p:cNvPr id="359430" name="Text Box 6"/>
          <p:cNvSpPr txBox="1">
            <a:spLocks noChangeArrowheads="1"/>
          </p:cNvSpPr>
          <p:nvPr/>
        </p:nvSpPr>
        <p:spPr bwMode="auto">
          <a:xfrm>
            <a:off x="914400" y="3000375"/>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baseline="0" dirty="0">
                <a:solidFill>
                  <a:srgbClr val="0033CC"/>
                </a:solidFill>
              </a:rPr>
              <a:t>       </a:t>
            </a:r>
            <a:r>
              <a:rPr lang="en-US" altLang="zh-CN" sz="2600" baseline="0" dirty="0">
                <a:solidFill>
                  <a:srgbClr val="0033CC"/>
                </a:solidFill>
              </a:rPr>
              <a:t>if(N==0|| </a:t>
            </a:r>
            <a:r>
              <a:rPr lang="en-US" altLang="zh-CN" sz="2600" baseline="0" dirty="0" err="1">
                <a:solidFill>
                  <a:srgbClr val="0033CC"/>
                </a:solidFill>
              </a:rPr>
              <a:t>i</a:t>
            </a:r>
            <a:r>
              <a:rPr lang="en-US" altLang="zh-CN" sz="2600" baseline="0" dirty="0">
                <a:solidFill>
                  <a:srgbClr val="0033CC"/>
                </a:solidFill>
              </a:rPr>
              <a:t>&lt;0 || </a:t>
            </a:r>
            <a:r>
              <a:rPr lang="en-US" altLang="zh-CN" sz="2600" baseline="0" dirty="0" err="1">
                <a:solidFill>
                  <a:srgbClr val="0033CC"/>
                </a:solidFill>
              </a:rPr>
              <a:t>i</a:t>
            </a:r>
            <a:r>
              <a:rPr lang="en-US" altLang="zh-CN" sz="2600" baseline="0" dirty="0">
                <a:solidFill>
                  <a:srgbClr val="0033CC"/>
                </a:solidFill>
              </a:rPr>
              <a:t>&gt;N-1 )</a:t>
            </a:r>
            <a:endParaRPr lang="en-US" altLang="zh-CN" sz="2600" baseline="0" dirty="0">
              <a:solidFill>
                <a:srgbClr val="0033CC"/>
              </a:solidFill>
              <a:latin typeface="宋体" charset="-122"/>
            </a:endParaRPr>
          </a:p>
          <a:p>
            <a:pPr fontAlgn="base">
              <a:lnSpc>
                <a:spcPct val="90000"/>
              </a:lnSpc>
              <a:spcBef>
                <a:spcPct val="0"/>
              </a:spcBef>
            </a:pPr>
            <a:r>
              <a:rPr lang="en-US" altLang="zh-CN" sz="2600" baseline="0" dirty="0">
                <a:solidFill>
                  <a:srgbClr val="0033CC"/>
                </a:solidFill>
              </a:rPr>
              <a:t>            </a:t>
            </a:r>
            <a:r>
              <a:rPr lang="en-US" altLang="zh-CN" sz="2600" baseline="0" dirty="0" err="1">
                <a:solidFill>
                  <a:srgbClr val="0033CC"/>
                </a:solidFill>
              </a:rPr>
              <a:t>retutn</a:t>
            </a:r>
            <a:r>
              <a:rPr lang="en-US" altLang="zh-CN" sz="2600" baseline="0" dirty="0">
                <a:solidFill>
                  <a:srgbClr val="0033CC"/>
                </a:solidFill>
              </a:rPr>
              <a:t> -1;                 </a:t>
            </a:r>
            <a:r>
              <a:rPr lang="en-US" altLang="zh-CN" sz="2200" baseline="0" dirty="0">
                <a:solidFill>
                  <a:srgbClr val="008000"/>
                </a:solidFill>
              </a:rPr>
              <a:t>/* </a:t>
            </a:r>
            <a:r>
              <a:rPr lang="zh-CN" altLang="en-US" sz="2200" baseline="0" dirty="0">
                <a:solidFill>
                  <a:srgbClr val="008000"/>
                </a:solidFill>
                <a:ea typeface="幼圆" pitchFamily="49" charset="-122"/>
              </a:rPr>
              <a:t>删除失败</a:t>
            </a:r>
            <a:r>
              <a:rPr lang="zh-CN" altLang="en-US" sz="2200" baseline="0" dirty="0">
                <a:solidFill>
                  <a:srgbClr val="008000"/>
                </a:solidFill>
              </a:rPr>
              <a:t> */</a:t>
            </a:r>
            <a:r>
              <a:rPr lang="en-US" altLang="zh-CN" sz="2600" baseline="0" dirty="0">
                <a:solidFill>
                  <a:srgbClr val="0033CC"/>
                </a:solidFill>
              </a:rPr>
              <a:t>   </a:t>
            </a:r>
            <a:endParaRPr kumimoji="1" lang="zh-CN" altLang="en-US" sz="2600" baseline="0" dirty="0">
              <a:solidFill>
                <a:srgbClr val="0033CC"/>
              </a:solidFill>
              <a:ea typeface="宋体" charset="-122"/>
            </a:endParaRPr>
          </a:p>
        </p:txBody>
      </p:sp>
      <p:sp>
        <p:nvSpPr>
          <p:cNvPr id="359438" name="Text Box 14"/>
          <p:cNvSpPr txBox="1">
            <a:spLocks noChangeArrowheads="1"/>
          </p:cNvSpPr>
          <p:nvPr/>
        </p:nvSpPr>
        <p:spPr bwMode="auto">
          <a:xfrm>
            <a:off x="899592" y="1556792"/>
            <a:ext cx="7713663" cy="3807196"/>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400" dirty="0">
                <a:latin typeface="宋体" charset="-122"/>
              </a:rPr>
              <a:t>/* </a:t>
            </a:r>
            <a:r>
              <a:rPr lang="zh-CN" altLang="en-US" sz="2400" dirty="0">
                <a:latin typeface="宋体" charset="-122"/>
              </a:rPr>
              <a:t>假设</a:t>
            </a:r>
            <a:r>
              <a:rPr lang="en-US" altLang="zh-CN" sz="2400" dirty="0">
                <a:latin typeface="宋体" charset="-122"/>
              </a:rPr>
              <a:t>N</a:t>
            </a:r>
            <a:r>
              <a:rPr lang="zh-CN" altLang="en-US" sz="2400" dirty="0">
                <a:latin typeface="宋体" charset="-122"/>
              </a:rPr>
              <a:t>是表的长度（元素个数），为一个全局变量 </a:t>
            </a:r>
            <a:r>
              <a:rPr lang="en-US" altLang="zh-CN" sz="2400" dirty="0">
                <a:latin typeface="宋体" charset="-122"/>
              </a:rPr>
              <a:t>*/</a:t>
            </a:r>
            <a:r>
              <a:rPr lang="zh-CN" altLang="zh-CN" sz="2400" baseline="0" dirty="0">
                <a:solidFill>
                  <a:schemeClr val="bg1"/>
                </a:solidFill>
                <a:latin typeface="宋体" charset="-122"/>
              </a:rPr>
              <a:t> </a:t>
            </a:r>
            <a:endParaRPr lang="en-US" altLang="zh-CN" sz="2400" baseline="0" dirty="0">
              <a:solidFill>
                <a:schemeClr val="bg1"/>
              </a:solidFill>
              <a:latin typeface="宋体" charset="-122"/>
            </a:endParaRPr>
          </a:p>
          <a:p>
            <a:pPr eaLnBrk="1" fontAlgn="base" hangingPunct="1">
              <a:lnSpc>
                <a:spcPct val="85000"/>
              </a:lnSpc>
              <a:spcBef>
                <a:spcPct val="0"/>
              </a:spcBef>
            </a:pPr>
            <a:r>
              <a:rPr lang="en-US" altLang="zh-CN" sz="2600" baseline="0" dirty="0" err="1"/>
              <a:t>int</a:t>
            </a:r>
            <a:r>
              <a:rPr lang="en-US" altLang="zh-CN" sz="2600" baseline="0" dirty="0"/>
              <a:t>  </a:t>
            </a:r>
            <a:r>
              <a:rPr lang="en-US" altLang="zh-CN" sz="2600" dirty="0" err="1"/>
              <a:t>deleteElem</a:t>
            </a:r>
            <a:r>
              <a:rPr lang="en-US" altLang="zh-CN" sz="2600" baseline="0" dirty="0"/>
              <a:t>( </a:t>
            </a:r>
            <a:r>
              <a:rPr lang="en-US" altLang="zh-CN" sz="2600" baseline="0" dirty="0" err="1"/>
              <a:t>ElemType</a:t>
            </a:r>
            <a:r>
              <a:rPr lang="en-US" altLang="zh-CN" sz="2600" baseline="0" dirty="0"/>
              <a:t> list[ ],   </a:t>
            </a:r>
            <a:r>
              <a:rPr lang="en-US" altLang="zh-CN" sz="2600" baseline="0" dirty="0" err="1"/>
              <a:t>int</a:t>
            </a:r>
            <a:r>
              <a:rPr lang="en-US" altLang="zh-CN" sz="2600" baseline="0" dirty="0"/>
              <a:t> </a:t>
            </a:r>
            <a:r>
              <a:rPr lang="en-US" altLang="zh-CN" sz="2600" baseline="0" dirty="0" err="1"/>
              <a:t>i</a:t>
            </a:r>
            <a:r>
              <a:rPr lang="en-US" altLang="zh-CN" sz="2600" baseline="0" dirty="0"/>
              <a:t> )</a:t>
            </a:r>
          </a:p>
          <a:p>
            <a:pPr eaLnBrk="1" fontAlgn="base" hangingPunct="1">
              <a:lnSpc>
                <a:spcPct val="85000"/>
              </a:lnSpc>
              <a:spcBef>
                <a:spcPct val="0"/>
              </a:spcBef>
            </a:pPr>
            <a:r>
              <a:rPr lang="zh-CN" altLang="en-US" sz="2600" baseline="0" dirty="0"/>
              <a:t>{</a:t>
            </a:r>
          </a:p>
          <a:p>
            <a:pPr eaLnBrk="1" fontAlgn="base" hangingPunct="1">
              <a:lnSpc>
                <a:spcPct val="85000"/>
              </a:lnSpc>
              <a:spcBef>
                <a:spcPct val="0"/>
              </a:spcBef>
            </a:pPr>
            <a:r>
              <a:rPr lang="zh-CN" altLang="en-US" sz="2600" baseline="0" dirty="0"/>
              <a:t>        </a:t>
            </a:r>
            <a:r>
              <a:rPr lang="en-US" altLang="zh-CN" sz="2600" baseline="0" dirty="0" err="1"/>
              <a:t>int</a:t>
            </a:r>
            <a:r>
              <a:rPr lang="en-US" altLang="zh-CN" sz="2600" baseline="0" dirty="0"/>
              <a:t> k;</a:t>
            </a:r>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r>
              <a:rPr lang="zh-CN" altLang="en-US" sz="2600" baseline="0" dirty="0"/>
              <a:t>}</a:t>
            </a:r>
          </a:p>
        </p:txBody>
      </p:sp>
      <p:sp>
        <p:nvSpPr>
          <p:cNvPr id="359471" name="Text Box 47"/>
          <p:cNvSpPr txBox="1">
            <a:spLocks noChangeArrowheads="1"/>
          </p:cNvSpPr>
          <p:nvPr/>
        </p:nvSpPr>
        <p:spPr bwMode="auto">
          <a:xfrm>
            <a:off x="1506538" y="4689475"/>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删除成功</a:t>
            </a:r>
            <a:r>
              <a:rPr lang="zh-CN" altLang="en-US" sz="2200" baseline="0" dirty="0">
                <a:solidFill>
                  <a:srgbClr val="008000"/>
                </a:solidFill>
              </a:rPr>
              <a:t> */</a:t>
            </a:r>
          </a:p>
        </p:txBody>
      </p:sp>
      <p:grpSp>
        <p:nvGrpSpPr>
          <p:cNvPr id="2" name="Group 68"/>
          <p:cNvGrpSpPr>
            <a:grpSpLocks/>
          </p:cNvGrpSpPr>
          <p:nvPr/>
        </p:nvGrpSpPr>
        <p:grpSpPr bwMode="auto">
          <a:xfrm>
            <a:off x="304800" y="368300"/>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a:solidFill>
                    <a:srgbClr val="FF3300"/>
                  </a:solidFill>
                  <a:ea typeface="华文新魏" pitchFamily="2" charset="-122"/>
                </a:rPr>
                <a:t>算</a:t>
              </a:r>
            </a:p>
          </p:txBody>
        </p:sp>
      </p:grpSp>
      <p:grpSp>
        <p:nvGrpSpPr>
          <p:cNvPr id="3" name="Group 70"/>
          <p:cNvGrpSpPr>
            <a:grpSpLocks/>
          </p:cNvGrpSpPr>
          <p:nvPr/>
        </p:nvGrpSpPr>
        <p:grpSpPr bwMode="auto">
          <a:xfrm>
            <a:off x="1968500" y="2449513"/>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855663" y="5889625"/>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5233988" y="5757863"/>
            <a:ext cx="963725" cy="646331"/>
          </a:xfrm>
          <a:prstGeom prst="rect">
            <a:avLst/>
          </a:prstGeom>
          <a:noFill/>
          <a:ln w="9525">
            <a:noFill/>
            <a:miter lim="800000"/>
            <a:headEnd/>
            <a:tailEnd/>
          </a:ln>
        </p:spPr>
        <p:txBody>
          <a:bodyPr wrap="none">
            <a:spAutoFit/>
          </a:bodyPr>
          <a:lstStyle/>
          <a:p>
            <a:r>
              <a:rPr lang="en-US" altLang="zh-CN" sz="3600" b="1" baseline="0"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问题：编写程序统计一个文本文件中每个单词的出现次数（词频统计）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54"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55" name="Cloud"/>
          <p:cNvSpPr>
            <a:spLocks noChangeAspect="1" noEditPoints="1" noChangeArrowheads="1"/>
          </p:cNvSpPr>
          <p:nvPr/>
        </p:nvSpPr>
        <p:spPr bwMode="auto">
          <a:xfrm>
            <a:off x="5580112" y="2852936"/>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问题的关键是</a:t>
            </a:r>
            <a:r>
              <a:rPr lang="zh-CN" altLang="en-US" sz="2000" b="1" dirty="0">
                <a:solidFill>
                  <a:srgbClr val="FF3300"/>
                </a:solidFill>
                <a:latin typeface="黑体" pitchFamily="2" charset="-122"/>
                <a:ea typeface="黑体" pitchFamily="2" charset="-122"/>
              </a:rPr>
              <a:t>单词表的构造和单词的组织方式，</a:t>
            </a:r>
            <a:r>
              <a:rPr lang="zh-CN" altLang="en-US" sz="2000" dirty="0">
                <a:solidFill>
                  <a:srgbClr val="7030A0"/>
                </a:solidFill>
                <a:latin typeface="黑体" pitchFamily="2" charset="-122"/>
                <a:ea typeface="黑体" pitchFamily="2" charset="-122"/>
              </a:rPr>
              <a:t>它将影响算法的效率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762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2F8C"/>
                  </a:solidFill>
                  <a:latin typeface="幼圆" pitchFamily="49" charset="-122"/>
                  <a:ea typeface="幼圆" pitchFamily="49" charset="-122"/>
                </a:rPr>
                <a:t>    </a:t>
              </a:r>
              <a:r>
                <a:rPr lang="zh-CN" altLang="en-US" sz="2600" baseline="0" dirty="0">
                  <a:solidFill>
                    <a:srgbClr val="002F8C"/>
                  </a:solidFill>
                  <a:latin typeface="幼圆" pitchFamily="49" charset="-122"/>
                  <a:ea typeface="幼圆" pitchFamily="49" charset="-122"/>
                </a:rPr>
                <a:t>若</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为删除线性表中第</a:t>
              </a:r>
              <a:r>
                <a:rPr lang="en-US" altLang="zh-CN" sz="2600" baseline="0" dirty="0" err="1">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baseline="0" dirty="0">
                  <a:solidFill>
                    <a:srgbClr val="002F8C"/>
                  </a:solidFill>
                  <a:latin typeface="幼圆" pitchFamily="49" charset="-122"/>
                  <a:ea typeface="幼圆" pitchFamily="49" charset="-122"/>
                </a:rPr>
                <a:t>(设概率相等)，在长度为</a:t>
              </a:r>
              <a:r>
                <a:rPr lang="en-US" altLang="zh-CN" sz="2600" baseline="0" dirty="0">
                  <a:solidFill>
                    <a:srgbClr val="002F8C"/>
                  </a:solidFill>
                  <a:ea typeface="幼圆" pitchFamily="49" charset="-122"/>
                </a:rPr>
                <a:t>n</a:t>
              </a:r>
              <a:r>
                <a:rPr lang="zh-CN" altLang="en-US" sz="2600" baseline="0" dirty="0">
                  <a:solidFill>
                    <a:srgbClr val="002F8C"/>
                  </a:solidFill>
                  <a:latin typeface="幼圆" pitchFamily="49" charset="-122"/>
                  <a:ea typeface="幼圆" pitchFamily="49" charset="-122"/>
                </a:rPr>
                <a:t>的线性表中删除第</a:t>
              </a:r>
              <a:r>
                <a:rPr lang="en-US" altLang="zh-CN" sz="2600" baseline="0" dirty="0" err="1">
                  <a:solidFill>
                    <a:srgbClr val="002F8C"/>
                  </a:solidFill>
                  <a:ea typeface="幼圆" pitchFamily="49" charset="-122"/>
                </a:rPr>
                <a:t>i</a:t>
              </a:r>
              <a:endParaRPr lang="en-US" altLang="zh-CN" sz="2600" baseline="0" dirty="0">
                <a:solidFill>
                  <a:srgbClr val="002F8C"/>
                </a:solidFill>
                <a:ea typeface="幼圆" pitchFamily="49" charset="-122"/>
              </a:endParaRPr>
            </a:p>
            <a:p>
              <a:pPr algn="just" fontAlgn="base">
                <a:spcBef>
                  <a:spcPct val="0"/>
                </a:spcBef>
              </a:pPr>
              <a:r>
                <a:rPr lang="zh-CN" altLang="en-US" sz="2600" baseline="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baseline="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b="0" baseline="0" dirty="0">
                  <a:solidFill>
                    <a:srgbClr val="002F8C"/>
                  </a:solidFill>
                  <a:latin typeface="幼圆" pitchFamily="49" charset="-122"/>
                  <a:ea typeface="幼圆" pitchFamily="49" charset="-122"/>
                </a:rPr>
                <a:t>      </a:t>
              </a:r>
              <a:r>
                <a:rPr lang="en-US" altLang="zh-CN" sz="2600" baseline="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baseline="0" dirty="0">
                  <a:solidFill>
                    <a:srgbClr val="002F8C"/>
                  </a:solidFill>
                  <a:ea typeface="幼圆" pitchFamily="49" charset="-122"/>
                </a:rPr>
                <a:t>=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 =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)/n = (n</a:t>
              </a:r>
              <a:r>
                <a:rPr lang="en-US" altLang="zh-CN" sz="2600" baseline="0" dirty="0">
                  <a:solidFill>
                    <a:srgbClr val="002F8C"/>
                  </a:solidFill>
                  <a:latin typeface="宋体" charset="-122"/>
                  <a:ea typeface="宋体" charset="-122"/>
                </a:rPr>
                <a:t>-</a:t>
              </a:r>
              <a:r>
                <a:rPr lang="en-US" altLang="zh-CN" sz="2600" baseline="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grpSp>
      <p:grpSp>
        <p:nvGrpSpPr>
          <p:cNvPr id="3" name="Group 7"/>
          <p:cNvGrpSpPr>
            <a:grpSpLocks/>
          </p:cNvGrpSpPr>
          <p:nvPr/>
        </p:nvGrpSpPr>
        <p:grpSpPr bwMode="auto">
          <a:xfrm>
            <a:off x="4572000" y="609600"/>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054100" y="1905000"/>
            <a:ext cx="61055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ea typeface="幼圆" pitchFamily="49" charset="-122"/>
              </a:rPr>
              <a:t>(1)</a:t>
            </a:r>
            <a:r>
              <a:rPr lang="zh-CN" altLang="en-US" sz="2400" baseline="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054100" y="2319338"/>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baseline="0">
                <a:solidFill>
                  <a:srgbClr val="000099"/>
                </a:solidFill>
                <a:ea typeface="幼圆" pitchFamily="49" charset="-122"/>
              </a:rPr>
              <a:t>(2)</a:t>
            </a:r>
            <a:r>
              <a:rPr lang="zh-CN" altLang="en-US" sz="2400" baseline="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baseline="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827584" y="5635625"/>
            <a:ext cx="4886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baseline="0" dirty="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827584" y="6022975"/>
            <a:ext cx="5572125"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1054100" y="3043238"/>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baseline="0" dirty="0">
                <a:solidFill>
                  <a:srgbClr val="000099"/>
                </a:solidFill>
                <a:ea typeface="幼圆" pitchFamily="49" charset="-122"/>
              </a:rPr>
              <a:t>(3)</a:t>
            </a:r>
            <a:r>
              <a:rPr lang="en-US" altLang="zh-CN" sz="2400" baseline="0" dirty="0">
                <a:solidFill>
                  <a:srgbClr val="000099"/>
                </a:solidFill>
                <a:latin typeface="幼圆" pitchFamily="49" charset="-122"/>
                <a:ea typeface="幼圆" pitchFamily="49" charset="-122"/>
              </a:rPr>
              <a:t>  </a:t>
            </a:r>
            <a:r>
              <a:rPr lang="zh-CN" altLang="en-US" sz="2400" baseline="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baseline="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baseline="0" dirty="0">
                <a:solidFill>
                  <a:srgbClr val="000099"/>
                </a:solidFill>
                <a:latin typeface="幼圆" pitchFamily="49" charset="-122"/>
                <a:ea typeface="幼圆" pitchFamily="49" charset="-122"/>
              </a:rPr>
              <a:t>    空间开销小</a:t>
            </a:r>
            <a:endParaRPr lang="en-US" altLang="zh-CN" sz="2400" baseline="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683568" y="5013176"/>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baseline="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179763" y="2624138"/>
            <a:ext cx="54959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latin typeface="幼圆" pitchFamily="49" charset="-122"/>
                <a:ea typeface="幼圆" pitchFamily="49" charset="-122"/>
              </a:rPr>
              <a:t>是一种</a:t>
            </a:r>
            <a:r>
              <a:rPr lang="zh-CN" altLang="en-US" sz="2400" dirty="0">
                <a:solidFill>
                  <a:srgbClr val="FF0000"/>
                </a:solidFill>
                <a:latin typeface="幼圆" pitchFamily="49" charset="-122"/>
                <a:ea typeface="幼圆" pitchFamily="49" charset="-122"/>
              </a:rPr>
              <a:t>顺序</a:t>
            </a:r>
            <a:r>
              <a:rPr lang="zh-CN" altLang="en-US" sz="2400" baseline="0" dirty="0">
                <a:solidFill>
                  <a:srgbClr val="FF0000"/>
                </a:solidFill>
                <a:latin typeface="幼圆" pitchFamily="49" charset="-122"/>
                <a:ea typeface="幼圆" pitchFamily="49" charset="-122"/>
              </a:rPr>
              <a:t>存储结构</a:t>
            </a:r>
            <a:r>
              <a:rPr lang="zh-CN" altLang="en-US" sz="2400" baseline="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读取</a:t>
            </a:r>
            <a:r>
              <a:rPr lang="zh-CN" altLang="en-US" sz="2400" baseline="0" dirty="0">
                <a:solidFill>
                  <a:srgbClr val="000099"/>
                </a:solidFill>
                <a:latin typeface="幼圆" pitchFamily="49" charset="-122"/>
                <a:ea typeface="幼圆" pitchFamily="49" charset="-122"/>
              </a:rPr>
              <a:t>速度快。</a:t>
            </a:r>
          </a:p>
        </p:txBody>
      </p:sp>
      <p:grpSp>
        <p:nvGrpSpPr>
          <p:cNvPr id="3" name="Group 72"/>
          <p:cNvGrpSpPr>
            <a:grpSpLocks/>
          </p:cNvGrpSpPr>
          <p:nvPr/>
        </p:nvGrpSpPr>
        <p:grpSpPr bwMode="auto">
          <a:xfrm>
            <a:off x="152400" y="266700"/>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3399"/>
                  </a:solidFill>
                  <a:latin typeface="黑体" pitchFamily="2" charset="-122"/>
                  <a:ea typeface="黑体" pitchFamily="2" charset="-122"/>
                </a:rPr>
                <a:t> </a:t>
              </a:r>
              <a:r>
                <a:rPr kumimoji="1" lang="en-US" altLang="zh-CN" sz="2900" baseline="0">
                  <a:solidFill>
                    <a:srgbClr val="003399"/>
                  </a:solidFill>
                  <a:latin typeface="黑体" pitchFamily="2" charset="-122"/>
                  <a:ea typeface="黑体" pitchFamily="2" charset="-122"/>
                </a:rPr>
                <a:t>2.2.3 </a:t>
              </a:r>
              <a:r>
                <a:rPr kumimoji="1" lang="zh-CN" altLang="en-US" sz="2900" baseline="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827584" y="6423025"/>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74688" y="1219200"/>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baseline="0">
                  <a:solidFill>
                    <a:srgbClr val="FFFF00"/>
                  </a:solidFill>
                  <a:latin typeface="黑体" pitchFamily="2" charset="-122"/>
                  <a:ea typeface="黑体" pitchFamily="2" charset="-122"/>
                </a:rPr>
                <a:t>1.优点</a:t>
              </a:r>
              <a:endParaRPr lang="zh-CN" altLang="en-US" sz="2800" baseline="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7870825" y="6262687"/>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b="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baseline="0" dirty="0">
                  <a:solidFill>
                    <a:srgbClr val="FF3300"/>
                  </a:solidFill>
                  <a:ea typeface="幼圆" pitchFamily="49" charset="-122"/>
                </a:rPr>
                <a:t>O</a:t>
              </a:r>
              <a:r>
                <a:rPr lang="en-US" altLang="zh-CN" sz="3000" baseline="0" dirty="0">
                  <a:solidFill>
                    <a:srgbClr val="FF3300"/>
                  </a:solidFill>
                  <a:ea typeface="幼圆" pitchFamily="49" charset="-122"/>
                </a:rPr>
                <a:t>(n)</a:t>
              </a:r>
              <a:endParaRPr lang="zh-CN" altLang="en-US" sz="3000" baseline="0" dirty="0">
                <a:solidFill>
                  <a:srgbClr val="FF3300"/>
                </a:solidFill>
                <a:ea typeface="幼圆" pitchFamily="49" charset="-122"/>
              </a:endParaRPr>
            </a:p>
          </p:txBody>
        </p:sp>
      </p:grpSp>
      <p:grpSp>
        <p:nvGrpSpPr>
          <p:cNvPr id="6" name="Group 78"/>
          <p:cNvGrpSpPr>
            <a:grpSpLocks/>
          </p:cNvGrpSpPr>
          <p:nvPr/>
        </p:nvGrpSpPr>
        <p:grpSpPr bwMode="auto">
          <a:xfrm>
            <a:off x="5154613" y="1125538"/>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baseline="0">
                  <a:solidFill>
                    <a:schemeClr val="accent2"/>
                  </a:solidFill>
                  <a:ea typeface="幼圆" pitchFamily="49" charset="-122"/>
                </a:rPr>
                <a:t> </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baseline="0">
                  <a:solidFill>
                    <a:schemeClr val="accent2"/>
                  </a:solidFill>
                  <a:ea typeface="幼圆" pitchFamily="49" charset="-122"/>
                </a:rPr>
                <a:t>)+(i</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1)</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k</a:t>
              </a:r>
              <a:endParaRPr lang="zh-CN" altLang="en-US" sz="2200" baseline="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grpSp>
        <p:nvGrpSpPr>
          <p:cNvPr id="24" name="Group 78"/>
          <p:cNvGrpSpPr>
            <a:grpSpLocks/>
          </p:cNvGrpSpPr>
          <p:nvPr/>
        </p:nvGrpSpPr>
        <p:grpSpPr bwMode="auto">
          <a:xfrm>
            <a:off x="5345869" y="5661248"/>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a:solidFill>
                    <a:schemeClr val="accent2"/>
                  </a:solidFill>
                  <a:ea typeface="幼圆" pitchFamily="49" charset="-122"/>
                </a:rPr>
                <a:t>需要频繁的移动数据</a:t>
              </a:r>
              <a:endParaRPr lang="zh-CN" altLang="en-US" sz="2200" baseline="0" dirty="0">
                <a:solidFill>
                  <a:schemeClr val="accent2"/>
                </a:solidFill>
                <a:ea typeface="幼圆" pitchFamily="49" charset="-122"/>
              </a:endParaRP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sp>
        <p:nvSpPr>
          <p:cNvPr id="27" name="Text Box 2"/>
          <p:cNvSpPr txBox="1">
            <a:spLocks noChangeArrowheads="1"/>
          </p:cNvSpPr>
          <p:nvPr/>
        </p:nvSpPr>
        <p:spPr bwMode="auto">
          <a:xfrm>
            <a:off x="1043608" y="4077072"/>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baseline="0" dirty="0">
                <a:solidFill>
                  <a:srgbClr val="000099"/>
                </a:solidFill>
                <a:ea typeface="幼圆" pitchFamily="49" charset="-122"/>
              </a:rPr>
              <a:t>(</a:t>
            </a:r>
            <a:r>
              <a:rPr lang="en-US" altLang="zh-CN" sz="2400" baseline="0" dirty="0">
                <a:solidFill>
                  <a:srgbClr val="000099"/>
                </a:solidFill>
                <a:ea typeface="幼圆" pitchFamily="49" charset="-122"/>
              </a:rPr>
              <a:t>4</a:t>
            </a:r>
            <a:r>
              <a:rPr lang="zh-CN" altLang="en-US" sz="2400" baseline="0" dirty="0">
                <a:solidFill>
                  <a:srgbClr val="000099"/>
                </a:solidFill>
                <a:ea typeface="幼圆" pitchFamily="49" charset="-122"/>
              </a:rPr>
              <a:t>)</a:t>
            </a:r>
            <a:r>
              <a:rPr lang="zh-CN" altLang="en-US" sz="2400" baseline="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对于有序表，可使用折半查找等快速查找算法，</a:t>
            </a:r>
            <a:r>
              <a:rPr lang="zh-CN" altLang="en-US" sz="2400" b="1" dirty="0">
                <a:solidFill>
                  <a:srgbClr val="FF0000"/>
                </a:solidFill>
                <a:latin typeface="幼圆" pitchFamily="49" charset="-122"/>
                <a:ea typeface="幼圆" pitchFamily="49" charset="-122"/>
              </a:rPr>
              <a:t>查找效率高</a:t>
            </a:r>
            <a:r>
              <a:rPr lang="zh-CN" altLang="en-US" sz="2400" dirty="0">
                <a:solidFill>
                  <a:srgbClr val="000099"/>
                </a:solidFill>
                <a:latin typeface="幼圆" pitchFamily="49" charset="-122"/>
                <a:ea typeface="幼圆" pitchFamily="49" charset="-122"/>
              </a:rPr>
              <a:t>。</a:t>
            </a:r>
            <a:endParaRPr lang="zh-CN" altLang="en-US" sz="2400" baseline="0" dirty="0">
              <a:solidFill>
                <a:srgbClr val="000099"/>
              </a:solidFill>
              <a:latin typeface="幼圆" pitchFamily="49" charset="-122"/>
              <a:ea typeface="幼圆" pitchFamily="49" charset="-122"/>
            </a:endParaRPr>
          </a:p>
        </p:txBody>
      </p:sp>
      <p:sp>
        <p:nvSpPr>
          <p:cNvPr id="29" name="Rectangle 79"/>
          <p:cNvSpPr>
            <a:spLocks noChangeArrowheads="1"/>
          </p:cNvSpPr>
          <p:nvPr/>
        </p:nvSpPr>
        <p:spPr bwMode="auto">
          <a:xfrm>
            <a:off x="3779912" y="4653136"/>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a:solidFill>
                  <a:schemeClr val="accent2"/>
                </a:solidFill>
                <a:ea typeface="幼圆" pitchFamily="49" charset="-122"/>
              </a:rPr>
              <a:t>对于</a:t>
            </a:r>
            <a:r>
              <a:rPr lang="zh-CN" altLang="en-US" b="1" dirty="0">
                <a:solidFill>
                  <a:schemeClr val="accent2"/>
                </a:solidFill>
                <a:ea typeface="幼圆" pitchFamily="49" charset="-122"/>
              </a:rPr>
              <a:t>动态表</a:t>
            </a:r>
            <a:r>
              <a:rPr lang="zh-CN" altLang="en-US" dirty="0">
                <a:solidFill>
                  <a:schemeClr val="accent2"/>
                </a:solidFill>
                <a:ea typeface="幼圆" pitchFamily="49" charset="-122"/>
              </a:rPr>
              <a:t>（即需要频繁插入和删除操作的表）往往由于问题规模不知，如果采用顺序结构的话，需要事先分配很大的空间，造成空间浪费或空间不足。</a:t>
            </a:r>
            <a:endParaRPr lang="zh-CN" altLang="en-US"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838200" y="3600450"/>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baseline="0" dirty="0">
                <a:solidFill>
                  <a:srgbClr val="003399"/>
                </a:solidFill>
                <a:ea typeface="宋体" charset="-122"/>
              </a:rPr>
              <a:t>a</a:t>
            </a:r>
            <a:r>
              <a:rPr lang="en-US" altLang="zh-CN" sz="3300" baseline="-25000" dirty="0">
                <a:solidFill>
                  <a:srgbClr val="003399"/>
                </a:solidFill>
                <a:ea typeface="宋体" charset="-122"/>
              </a:rPr>
              <a:t>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2</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3</a:t>
            </a:r>
            <a:r>
              <a:rPr lang="en-US" altLang="zh-CN" sz="3300" baseline="0" dirty="0">
                <a:solidFill>
                  <a:srgbClr val="003399"/>
                </a:solidFill>
                <a:ea typeface="宋体" charset="-122"/>
              </a:rPr>
              <a:t>,  </a:t>
            </a:r>
            <a:r>
              <a:rPr lang="en-US" altLang="zh-CN" sz="3300" baseline="0" dirty="0">
                <a:solidFill>
                  <a:srgbClr val="003399"/>
                </a:solidFill>
                <a:ea typeface="宋体" charset="-122"/>
                <a:cs typeface="Times New Roman" pitchFamily="18" charset="0"/>
              </a:rPr>
              <a:t>…,</a:t>
            </a:r>
            <a:r>
              <a:rPr lang="en-US" altLang="zh-CN" sz="3300" baseline="0" dirty="0">
                <a:solidFill>
                  <a:srgbClr val="003399"/>
                </a:solidFill>
                <a:ea typeface="宋体" charset="-122"/>
              </a:rPr>
              <a:t> </a:t>
            </a:r>
            <a:r>
              <a:rPr lang="en-US" altLang="zh-CN" sz="3300" baseline="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i+2</a:t>
            </a:r>
            <a:r>
              <a:rPr lang="en-US" altLang="zh-CN" sz="3300" baseline="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3505200" y="4286250"/>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3276600" y="3397250"/>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baseline="0" dirty="0">
                <a:solidFill>
                  <a:srgbClr val="FF0000"/>
                </a:solidFill>
                <a:ea typeface="宋体" charset="-122"/>
              </a:rPr>
              <a:t>item</a:t>
            </a:r>
          </a:p>
        </p:txBody>
      </p:sp>
      <p:grpSp>
        <p:nvGrpSpPr>
          <p:cNvPr id="2" name="Group 9"/>
          <p:cNvGrpSpPr>
            <a:grpSpLocks/>
          </p:cNvGrpSpPr>
          <p:nvPr/>
        </p:nvGrpSpPr>
        <p:grpSpPr bwMode="auto">
          <a:xfrm>
            <a:off x="3543300" y="4183063"/>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baseline="0">
                  <a:solidFill>
                    <a:srgbClr val="00AA00"/>
                  </a:solidFill>
                  <a:ea typeface="黑体" pitchFamily="2" charset="-122"/>
                </a:rPr>
                <a:t>依次后移一个位置</a:t>
              </a:r>
            </a:p>
          </p:txBody>
        </p:sp>
      </p:grpSp>
      <p:grpSp>
        <p:nvGrpSpPr>
          <p:cNvPr id="3" name="Group 22"/>
          <p:cNvGrpSpPr>
            <a:grpSpLocks/>
          </p:cNvGrpSpPr>
          <p:nvPr/>
        </p:nvGrpSpPr>
        <p:grpSpPr bwMode="auto">
          <a:xfrm>
            <a:off x="6096000" y="2996952"/>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836" cy="38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baseline="0" dirty="0">
                  <a:solidFill>
                    <a:srgbClr val="FF3300"/>
                  </a:solidFill>
                  <a:ea typeface="宋体" charset="-122"/>
                </a:rPr>
                <a:t>a</a:t>
              </a:r>
              <a:r>
                <a:rPr lang="en-US" altLang="zh-CN" sz="3400" baseline="-42000" dirty="0">
                  <a:solidFill>
                    <a:srgbClr val="FF3300"/>
                  </a:solidFill>
                  <a:ea typeface="宋体" charset="-122"/>
                </a:rPr>
                <a:t>i</a:t>
              </a:r>
              <a:r>
                <a:rPr lang="en-US" altLang="zh-CN" sz="3400" baseline="0" dirty="0">
                  <a:solidFill>
                    <a:srgbClr val="FF3300"/>
                  </a:solidFill>
                  <a:ea typeface="宋体" charset="-122"/>
                  <a:sym typeface="Symbol" pitchFamily="18" charset="2"/>
                </a:rPr>
                <a:t></a:t>
              </a:r>
              <a:r>
                <a:rPr lang="en-US" altLang="zh-CN" sz="3400" baseline="0" dirty="0">
                  <a:solidFill>
                    <a:srgbClr val="FF3300"/>
                  </a:solidFill>
                  <a:ea typeface="宋体" charset="-122"/>
                </a:rPr>
                <a:t>a</a:t>
              </a:r>
              <a:r>
                <a:rPr lang="en-US" altLang="zh-CN" sz="3400" baseline="-46000" dirty="0">
                  <a:solidFill>
                    <a:srgbClr val="FF3300"/>
                  </a:solidFill>
                  <a:ea typeface="宋体" charset="-122"/>
                </a:rPr>
                <a:t>i+1</a:t>
              </a:r>
              <a:endParaRPr lang="en-US" altLang="zh-CN" sz="3400" baseline="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baseline="0" dirty="0">
                  <a:solidFill>
                    <a:schemeClr val="accent2"/>
                  </a:solidFill>
                  <a:ea typeface="宋体" charset="-122"/>
                </a:rPr>
                <a:t>1</a:t>
              </a:r>
              <a:r>
                <a:rPr lang="en-US" altLang="zh-CN" sz="2300" baseline="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371600" y="5105400"/>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baseline="0" dirty="0">
                  <a:solidFill>
                    <a:srgbClr val="003399"/>
                  </a:solidFill>
                  <a:ea typeface="幼圆" pitchFamily="49" charset="-122"/>
                </a:rPr>
                <a:t>for(j</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n</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1;j&gt;=</a:t>
              </a:r>
              <a:r>
                <a:rPr lang="en-US" altLang="zh-CN" sz="2600" baseline="0" dirty="0" err="1">
                  <a:solidFill>
                    <a:srgbClr val="003399"/>
                  </a:solidFill>
                  <a:ea typeface="幼圆" pitchFamily="49" charset="-122"/>
                </a:rPr>
                <a:t>i;j</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a:t>
              </a:r>
            </a:p>
            <a:p>
              <a:pPr>
                <a:lnSpc>
                  <a:spcPct val="75000"/>
                </a:lnSpc>
                <a:spcBef>
                  <a:spcPct val="0"/>
                </a:spcBef>
              </a:pPr>
              <a:r>
                <a:rPr lang="en-US" altLang="zh-CN" sz="2600" baseline="0" dirty="0">
                  <a:solidFill>
                    <a:srgbClr val="003399"/>
                  </a:solidFill>
                  <a:ea typeface="幼圆" pitchFamily="49" charset="-122"/>
                </a:rPr>
                <a:t>      list[j+1]=list[j];</a:t>
              </a:r>
            </a:p>
            <a:p>
              <a:pPr>
                <a:lnSpc>
                  <a:spcPct val="75000"/>
                </a:lnSpc>
                <a:spcBef>
                  <a:spcPct val="0"/>
                </a:spcBef>
              </a:pPr>
              <a:r>
                <a:rPr lang="en-US" altLang="zh-CN" sz="2600" dirty="0">
                  <a:solidFill>
                    <a:srgbClr val="003399"/>
                  </a:solidFill>
                  <a:ea typeface="幼圆" pitchFamily="49" charset="-122"/>
                </a:rPr>
                <a:t>list</a:t>
              </a:r>
              <a:r>
                <a:rPr lang="en-US" altLang="zh-CN" sz="2600" baseline="0" dirty="0">
                  <a:solidFill>
                    <a:srgbClr val="003399"/>
                  </a:solidFill>
                  <a:ea typeface="幼圆" pitchFamily="49" charset="-122"/>
                </a:rPr>
                <a:t>[</a:t>
              </a:r>
              <a:r>
                <a:rPr lang="en-US" altLang="zh-CN" sz="2600" baseline="0" dirty="0" err="1">
                  <a:solidFill>
                    <a:srgbClr val="003399"/>
                  </a:solidFill>
                  <a:ea typeface="幼圆" pitchFamily="49" charset="-122"/>
                </a:rPr>
                <a:t>i</a:t>
              </a:r>
              <a:r>
                <a:rPr lang="en-US" altLang="zh-CN" sz="2600" baseline="0" dirty="0">
                  <a:solidFill>
                    <a:srgbClr val="003399"/>
                  </a:solidFill>
                  <a:ea typeface="幼圆" pitchFamily="49" charset="-122"/>
                </a:rPr>
                <a:t>]</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item;</a:t>
              </a:r>
            </a:p>
            <a:p>
              <a:pPr>
                <a:lnSpc>
                  <a:spcPct val="75000"/>
                </a:lnSpc>
                <a:spcBef>
                  <a:spcPct val="0"/>
                </a:spcBef>
              </a:pPr>
              <a:r>
                <a:rPr lang="en-US" altLang="zh-CN" sz="2600" baseline="0" dirty="0">
                  <a:solidFill>
                    <a:srgbClr val="003399"/>
                  </a:solidFill>
                  <a:ea typeface="幼圆" pitchFamily="49" charset="-122"/>
                </a:rPr>
                <a:t>n++;</a:t>
              </a:r>
            </a:p>
          </p:txBody>
        </p:sp>
        <p:sp>
          <p:nvSpPr>
            <p:cNvPr id="71703" name="Rectangle 32"/>
            <p:cNvSpPr>
              <a:spLocks noChangeArrowheads="1"/>
            </p:cNvSpPr>
            <p:nvPr/>
          </p:nvSpPr>
          <p:spPr bwMode="auto">
            <a:xfrm>
              <a:off x="1011" y="3324"/>
              <a:ext cx="333" cy="524"/>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baseline="0">
                  <a:solidFill>
                    <a:srgbClr val="FF3300"/>
                  </a:solidFill>
                  <a:latin typeface="黑体" pitchFamily="2" charset="-122"/>
                  <a:ea typeface="黑体" pitchFamily="2" charset="-122"/>
                </a:rPr>
                <a:t>插</a:t>
              </a:r>
            </a:p>
            <a:p>
              <a:pPr>
                <a:lnSpc>
                  <a:spcPct val="90000"/>
                </a:lnSpc>
                <a:spcBef>
                  <a:spcPct val="0"/>
                </a:spcBef>
              </a:pPr>
              <a:r>
                <a:rPr lang="zh-CN" altLang="en-US" sz="2700" baseline="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457200" y="2590800"/>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baseline="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839788" y="381000"/>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baseline="0" dirty="0">
                  <a:solidFill>
                    <a:srgbClr val="003399"/>
                  </a:solidFill>
                  <a:latin typeface="幼圆" pitchFamily="49" charset="-122"/>
                  <a:ea typeface="幼圆" pitchFamily="49" charset="-122"/>
                </a:rPr>
                <a:t>    已知长度为</a:t>
              </a:r>
              <a:r>
                <a:rPr lang="en-US" altLang="zh-CN" sz="2600" baseline="0" dirty="0">
                  <a:solidFill>
                    <a:srgbClr val="003399"/>
                  </a:solidFill>
                  <a:ea typeface="幼圆" pitchFamily="49" charset="-122"/>
                </a:rPr>
                <a:t>n </a:t>
              </a:r>
              <a:r>
                <a:rPr lang="zh-CN" altLang="en-US" sz="2600" baseline="0" dirty="0">
                  <a:solidFill>
                    <a:srgbClr val="003399"/>
                  </a:solidFill>
                  <a:latin typeface="幼圆" pitchFamily="49" charset="-122"/>
                  <a:ea typeface="幼圆" pitchFamily="49" charset="-122"/>
                </a:rPr>
                <a:t>的非空线性表</a:t>
              </a:r>
              <a:r>
                <a:rPr lang="en-US" altLang="zh-CN" sz="2600" dirty="0">
                  <a:solidFill>
                    <a:srgbClr val="003399"/>
                  </a:solidFill>
                  <a:ea typeface="幼圆" pitchFamily="49" charset="-122"/>
                </a:rPr>
                <a:t>list</a:t>
              </a:r>
              <a:r>
                <a:rPr lang="zh-CN" altLang="en-US" sz="2600" baseline="0" dirty="0">
                  <a:solidFill>
                    <a:srgbClr val="003399"/>
                  </a:solidFill>
                  <a:latin typeface="幼圆" pitchFamily="49" charset="-122"/>
                  <a:ea typeface="幼圆" pitchFamily="49" charset="-122"/>
                </a:rPr>
                <a:t>采用顺序存储结构,并且数据元素按值的大小非递减排列</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有序</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，写一算法,在该线性表中插入一个数据元素</a:t>
              </a:r>
              <a:r>
                <a:rPr lang="en-US" altLang="zh-CN" sz="2600" baseline="0" dirty="0">
                  <a:solidFill>
                    <a:srgbClr val="003399"/>
                  </a:solidFill>
                  <a:ea typeface="幼圆" pitchFamily="49" charset="-122"/>
                </a:rPr>
                <a:t>item</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425450" y="44450"/>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a:solidFill>
                    <a:srgbClr val="FF3300"/>
                  </a:solidFill>
                  <a:latin typeface="方正舒体" pitchFamily="2" charset="-122"/>
                  <a:ea typeface="华文新魏" pitchFamily="2" charset="-122"/>
                </a:rPr>
                <a:t>例</a:t>
              </a:r>
              <a:endParaRPr kumimoji="1" lang="zh-CN" altLang="en-US" sz="6000" baseline="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138238" y="1593850"/>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baseline="0">
                <a:solidFill>
                  <a:srgbClr val="003399"/>
                </a:solidFill>
                <a:ea typeface="幼圆" pitchFamily="49" charset="-122"/>
              </a:rPr>
              <a:t>1.  </a:t>
            </a:r>
            <a:r>
              <a:rPr lang="zh-CN" altLang="en-US" sz="2600" baseline="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1547813" y="2049463"/>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baseline="0">
                <a:solidFill>
                  <a:schemeClr val="accent2"/>
                </a:solidFill>
                <a:latin typeface="幼圆" pitchFamily="49" charset="-122"/>
                <a:ea typeface="幼圆" pitchFamily="49" charset="-122"/>
              </a:rPr>
              <a:t>从表的第一个元素开始进行比较，若有关系</a:t>
            </a:r>
            <a:endParaRPr lang="en-US" altLang="zh-CN" sz="2600" baseline="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baseline="0">
                <a:solidFill>
                  <a:schemeClr val="accent2"/>
                </a:solidFill>
                <a:ea typeface="幼圆" pitchFamily="49" charset="-122"/>
              </a:rPr>
              <a:t>              </a:t>
            </a:r>
            <a:r>
              <a:rPr lang="en-US" altLang="zh-CN" sz="2600" baseline="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baseline="0">
                <a:solidFill>
                  <a:schemeClr val="accent2"/>
                </a:solidFill>
                <a:latin typeface="幼圆" pitchFamily="49" charset="-122"/>
                <a:ea typeface="幼圆" pitchFamily="49" charset="-122"/>
              </a:rPr>
              <a:t>则找到插入位置为表的第</a:t>
            </a:r>
            <a:r>
              <a:rPr lang="en-US" altLang="zh-CN" sz="2600" baseline="0">
                <a:solidFill>
                  <a:schemeClr val="accent2"/>
                </a:solidFill>
                <a:ea typeface="幼圆" pitchFamily="49" charset="-122"/>
              </a:rPr>
              <a:t>i</a:t>
            </a:r>
            <a:r>
              <a:rPr lang="zh-CN" altLang="en-US" sz="2600" baseline="0">
                <a:solidFill>
                  <a:schemeClr val="accent2"/>
                </a:solidFill>
                <a:latin typeface="幼圆" pitchFamily="49" charset="-122"/>
                <a:ea typeface="幼圆" pitchFamily="49" charset="-122"/>
              </a:rPr>
              <a:t>个位置。</a:t>
            </a:r>
            <a:endParaRPr lang="en-US" altLang="zh-CN" sz="2600" baseline="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169988" y="3163888"/>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2.  </a:t>
            </a:r>
            <a:r>
              <a:rPr lang="zh-CN" altLang="en-US" sz="2600" baseline="0">
                <a:solidFill>
                  <a:srgbClr val="000099"/>
                </a:solidFill>
                <a:latin typeface="幼圆" pitchFamily="49" charset="-122"/>
                <a:ea typeface="幼圆" pitchFamily="49" charset="-122"/>
              </a:rPr>
              <a:t>将第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个元素至第</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187450" y="3544888"/>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3.</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将</a:t>
            </a:r>
            <a:r>
              <a:rPr lang="en-US" altLang="zh-CN"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插入表的第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187450" y="3921125"/>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4.</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表的长度增</a:t>
            </a:r>
            <a:r>
              <a:rPr lang="zh-CN" altLang="en-US"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323850" y="404813"/>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baseline="0" dirty="0">
                  <a:solidFill>
                    <a:srgbClr val="FF3300"/>
                  </a:solidFill>
                  <a:ea typeface="黑体" pitchFamily="2" charset="-122"/>
                </a:rPr>
                <a:t>需要做的工作</a:t>
              </a:r>
            </a:p>
          </p:txBody>
        </p:sp>
      </p:grpSp>
      <p:grpSp>
        <p:nvGrpSpPr>
          <p:cNvPr id="3" name="Group 21"/>
          <p:cNvGrpSpPr>
            <a:grpSpLocks/>
          </p:cNvGrpSpPr>
          <p:nvPr/>
        </p:nvGrpSpPr>
        <p:grpSpPr bwMode="auto">
          <a:xfrm>
            <a:off x="539750" y="4695825"/>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baseline="0">
                  <a:latin typeface="华文新魏" pitchFamily="2" charset="-122"/>
                  <a:ea typeface="华文新魏" pitchFamily="2" charset="-122"/>
                </a:rPr>
                <a:t>例</a:t>
              </a:r>
            </a:p>
          </p:txBody>
        </p:sp>
      </p:grpSp>
      <p:grpSp>
        <p:nvGrpSpPr>
          <p:cNvPr id="4" name="Group 26"/>
          <p:cNvGrpSpPr>
            <a:grpSpLocks/>
          </p:cNvGrpSpPr>
          <p:nvPr/>
        </p:nvGrpSpPr>
        <p:grpSpPr bwMode="auto">
          <a:xfrm>
            <a:off x="7392988" y="4803775"/>
            <a:ext cx="1223962" cy="503238"/>
            <a:chOff x="2147" y="3905"/>
            <a:chExt cx="771" cy="317"/>
          </a:xfrm>
        </p:grpSpPr>
        <p:sp>
          <p:nvSpPr>
            <p:cNvPr id="72719" name="Text Box 27"/>
            <p:cNvSpPr txBox="1">
              <a:spLocks noChangeArrowheads="1"/>
            </p:cNvSpPr>
            <p:nvPr/>
          </p:nvSpPr>
          <p:spPr bwMode="auto">
            <a:xfrm>
              <a:off x="2164" y="3912"/>
              <a:ext cx="752" cy="279"/>
            </a:xfrm>
            <a:prstGeom prst="rect">
              <a:avLst/>
            </a:prstGeom>
            <a:noFill/>
            <a:ln w="12700" cap="sq">
              <a:noFill/>
              <a:miter lim="800000"/>
              <a:headEnd/>
              <a:tailEnd/>
            </a:ln>
          </p:spPr>
          <p:txBody>
            <a:bodyPr wrap="none">
              <a:spAutoFit/>
            </a:bodyPr>
            <a:lstStyle/>
            <a:p>
              <a:r>
                <a:rPr lang="en-US" altLang="zh-CN" sz="2300" baseline="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4152900" y="4840288"/>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4286250" y="4443413"/>
            <a:ext cx="371475" cy="304800"/>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971550" y="5518150"/>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a:t>
              </a:r>
              <a:r>
                <a:rPr lang="en-US" altLang="zh-CN" sz="2800" baseline="0">
                  <a:solidFill>
                    <a:srgbClr val="FF0000"/>
                  </a:solidFill>
                  <a:ea typeface="宋体" charset="-122"/>
                </a:rPr>
                <a:t>12</a:t>
              </a:r>
              <a:r>
                <a:rPr lang="en-US" altLang="zh-CN" sz="2800" baseline="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519834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baseline="0" dirty="0">
                <a:solidFill>
                  <a:srgbClr val="003399"/>
                </a:solidFill>
                <a:ea typeface="宋体" charset="-122"/>
              </a:rPr>
              <a:t>/*</a:t>
            </a:r>
            <a:r>
              <a:rPr lang="zh-CN" altLang="en-US" sz="2800" baseline="0" dirty="0">
                <a:solidFill>
                  <a:srgbClr val="003399"/>
                </a:solidFill>
                <a:ea typeface="宋体" charset="-122"/>
              </a:rPr>
              <a:t>假设</a:t>
            </a:r>
            <a:r>
              <a:rPr lang="en-US" altLang="zh-CN" sz="2800" baseline="0" dirty="0">
                <a:solidFill>
                  <a:srgbClr val="003399"/>
                </a:solidFill>
                <a:ea typeface="宋体" charset="-122"/>
              </a:rPr>
              <a:t> N</a:t>
            </a:r>
            <a:r>
              <a:rPr lang="zh-CN" altLang="en-US" sz="2800" baseline="0" dirty="0">
                <a:solidFill>
                  <a:srgbClr val="003399"/>
                </a:solidFill>
                <a:ea typeface="宋体" charset="-122"/>
              </a:rPr>
              <a:t>是表长度，是一个全局变量</a:t>
            </a:r>
            <a:r>
              <a:rPr lang="zh-CN" altLang="en-US" sz="2800" dirty="0">
                <a:solidFill>
                  <a:srgbClr val="003399"/>
                </a:solidFill>
                <a:ea typeface="宋体" charset="-122"/>
              </a:rPr>
              <a:t> </a:t>
            </a:r>
            <a:r>
              <a:rPr lang="en-US" altLang="zh-CN" sz="2800" dirty="0">
                <a:solidFill>
                  <a:srgbClr val="003399"/>
                </a:solidFill>
                <a:ea typeface="宋体" charset="-122"/>
              </a:rPr>
              <a:t>*/</a:t>
            </a:r>
            <a:endParaRPr lang="en-US" altLang="zh-CN" sz="2800" baseline="0" dirty="0">
              <a:solidFill>
                <a:srgbClr val="003399"/>
              </a:solidFill>
              <a:ea typeface="宋体" charset="-122"/>
            </a:endParaRPr>
          </a:p>
          <a:p>
            <a:pPr fontAlgn="base">
              <a:lnSpc>
                <a:spcPct val="80000"/>
              </a:lnSpc>
              <a:spcBef>
                <a:spcPct val="0"/>
              </a:spcBef>
            </a:pPr>
            <a:r>
              <a:rPr lang="en-US" altLang="zh-CN" sz="2800" dirty="0" err="1">
                <a:solidFill>
                  <a:srgbClr val="003399"/>
                </a:solidFill>
                <a:ea typeface="宋体" charset="-122"/>
              </a:rPr>
              <a:t>int</a:t>
            </a:r>
            <a:r>
              <a:rPr lang="en-US" altLang="zh-CN" sz="2800" baseline="0" dirty="0">
                <a:solidFill>
                  <a:srgbClr val="003399"/>
                </a:solidFill>
                <a:ea typeface="宋体" charset="-122"/>
              </a:rPr>
              <a:t> </a:t>
            </a:r>
            <a:r>
              <a:rPr lang="en-US" altLang="zh-CN" sz="2800" dirty="0" err="1">
                <a:solidFill>
                  <a:srgbClr val="003399"/>
                </a:solidFill>
                <a:ea typeface="宋体" charset="-122"/>
              </a:rPr>
              <a:t>insertElem</a:t>
            </a:r>
            <a:r>
              <a:rPr lang="en-US" altLang="zh-CN" sz="2800" baseline="0" dirty="0">
                <a:solidFill>
                  <a:srgbClr val="003399"/>
                </a:solidFill>
                <a:ea typeface="宋体" charset="-122"/>
              </a:rPr>
              <a:t>(</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a:t>
            </a:r>
            <a:r>
              <a:rPr lang="en-US" altLang="zh-CN" sz="2700" dirty="0">
                <a:solidFill>
                  <a:srgbClr val="003399"/>
                </a:solidFill>
                <a:ea typeface="宋体" charset="-122"/>
              </a:rPr>
              <a:t>list</a:t>
            </a:r>
            <a:r>
              <a:rPr lang="en-US" altLang="zh-CN" sz="2700" baseline="0" dirty="0">
                <a:solidFill>
                  <a:srgbClr val="003399"/>
                </a:solidFill>
                <a:ea typeface="宋体" charset="-122"/>
              </a:rPr>
              <a:t>[ ], </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item</a:t>
            </a: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i,j</a:t>
            </a:r>
            <a:r>
              <a:rPr lang="en-US" altLang="zh-CN" sz="2800" baseline="0" dirty="0">
                <a:solidFill>
                  <a:srgbClr val="003399"/>
                </a:solidFill>
                <a:ea typeface="宋体" charset="-122"/>
              </a:rPr>
              <a:t>;</a:t>
            </a:r>
          </a:p>
          <a:p>
            <a:pPr fontAlgn="base">
              <a:lnSpc>
                <a:spcPct val="80000"/>
              </a:lnSpc>
              <a:spcBef>
                <a:spcPct val="0"/>
              </a:spcBef>
            </a:pP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if(N == MAXSIZE</a:t>
            </a:r>
            <a:r>
              <a:rPr lang="en-US" altLang="zh-CN" sz="2800" dirty="0">
                <a:solidFill>
                  <a:srgbClr val="003399"/>
                </a:solidFill>
                <a:ea typeface="宋体" charset="-122"/>
                <a:sym typeface="Symbol" pitchFamily="18" charset="2"/>
              </a:rPr>
              <a:t>)  return -1;</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for(</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=0; </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&lt;N&amp;&amp;item&gt;=list[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a:t>
            </a:r>
            <a:r>
              <a:rPr lang="en-US" altLang="zh-CN" sz="2800" dirty="0">
                <a:solidFill>
                  <a:srgbClr val="003399"/>
                </a:solidFill>
                <a:ea typeface="宋体" charset="-122"/>
                <a:sym typeface="Symbol" pitchFamily="18" charset="2"/>
              </a:rPr>
              <a:t>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a:t>
            </a:r>
            <a:r>
              <a:rPr lang="en-US" altLang="zh-CN" sz="2800" baseline="0" dirty="0">
                <a:solidFill>
                  <a:srgbClr val="003399"/>
                </a:solidFill>
                <a:ea typeface="宋体" charset="-122"/>
                <a:sym typeface="Symbol" pitchFamily="18" charset="2"/>
              </a:rPr>
              <a:t>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幼圆" pitchFamily="49" charset="-122"/>
                <a:sym typeface="Symbol" pitchFamily="18" charset="2"/>
              </a:rPr>
              <a:t>寻找</a:t>
            </a:r>
            <a:r>
              <a:rPr lang="en-US" altLang="zh-CN" sz="2200" baseline="0" dirty="0">
                <a:solidFill>
                  <a:srgbClr val="007400"/>
                </a:solidFill>
                <a:ea typeface="幼圆" pitchFamily="49" charset="-122"/>
                <a:sym typeface="Symbol" pitchFamily="18" charset="2"/>
              </a:rPr>
              <a:t>item</a:t>
            </a:r>
            <a:r>
              <a:rPr lang="zh-CN" altLang="en-US" sz="2200" baseline="0" dirty="0">
                <a:solidFill>
                  <a:srgbClr val="007400"/>
                </a:solidFill>
                <a:ea typeface="幼圆" pitchFamily="49" charset="-122"/>
                <a:sym typeface="Symbol" pitchFamily="18" charset="2"/>
              </a:rPr>
              <a:t>的合适位置 </a:t>
            </a:r>
            <a:r>
              <a:rPr lang="zh-CN" altLang="en-US" sz="2200" baseline="0" dirty="0">
                <a:solidFill>
                  <a:srgbClr val="007400"/>
                </a:solidFill>
                <a:ea typeface="宋体" charset="-122"/>
                <a:sym typeface="Symbol" pitchFamily="18" charset="2"/>
              </a:rPr>
              <a:t>*/</a:t>
            </a:r>
            <a:endParaRPr lang="zh-CN" altLang="en-US" sz="2800" baseline="0" dirty="0">
              <a:solidFill>
                <a:srgbClr val="007400"/>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     </a:t>
            </a:r>
          </a:p>
          <a:p>
            <a:pPr fontAlgn="base">
              <a:lnSpc>
                <a:spcPct val="80000"/>
              </a:lnSpc>
              <a:spcBef>
                <a:spcPct val="0"/>
              </a:spcBef>
            </a:pPr>
            <a:r>
              <a:rPr lang="en-US" altLang="zh-CN" sz="2800" baseline="0" dirty="0">
                <a:solidFill>
                  <a:srgbClr val="003399"/>
                </a:solidFill>
                <a:ea typeface="宋体" charset="-122"/>
                <a:sym typeface="Symbol" pitchFamily="18" charset="2"/>
              </a:rPr>
              <a:t>     for(j=N</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1;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宋体" charset="-122"/>
                <a:sym typeface="Symbol" pitchFamily="18" charset="2"/>
              </a:rPr>
              <a:t>将</a:t>
            </a:r>
            <a:r>
              <a:rPr lang="en-US" altLang="zh-CN" sz="2200" baseline="0" dirty="0">
                <a:solidFill>
                  <a:srgbClr val="007400"/>
                </a:solidFill>
                <a:ea typeface="宋体" charset="-122"/>
                <a:sym typeface="Symbol" pitchFamily="18" charset="2"/>
              </a:rPr>
              <a:t>item</a:t>
            </a:r>
            <a:r>
              <a:rPr lang="zh-CN" altLang="en-US" sz="2200" baseline="0" dirty="0">
                <a:solidFill>
                  <a:srgbClr val="007400"/>
                </a:solidFill>
                <a:ea typeface="幼圆" pitchFamily="49" charset="-122"/>
                <a:sym typeface="Symbol" pitchFamily="18" charset="2"/>
              </a:rPr>
              <a:t>插入表中</a:t>
            </a:r>
            <a:r>
              <a:rPr lang="zh-CN" altLang="en-US" sz="22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N+</a:t>
            </a:r>
            <a:r>
              <a:rPr lang="en-US" altLang="zh-CN" sz="28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971600" y="5229200"/>
            <a:ext cx="2833687" cy="941388"/>
            <a:chOff x="720" y="3521"/>
            <a:chExt cx="1785" cy="5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08" y="3521"/>
              <a:ext cx="1197" cy="593"/>
              <a:chOff x="1287" y="3521"/>
              <a:chExt cx="1197" cy="593"/>
            </a:xfrm>
          </p:grpSpPr>
          <p:sp>
            <p:nvSpPr>
              <p:cNvPr id="73744" name="Freeform 11"/>
              <p:cNvSpPr>
                <a:spLocks/>
              </p:cNvSpPr>
              <p:nvPr/>
            </p:nvSpPr>
            <p:spPr bwMode="auto">
              <a:xfrm rot="20376750" flipV="1">
                <a:off x="1287" y="3521"/>
                <a:ext cx="1003" cy="59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1230766">
                <a:off x="1380" y="3749"/>
                <a:ext cx="1104" cy="298"/>
              </a:xfrm>
              <a:prstGeom prst="rect">
                <a:avLst/>
              </a:prstGeom>
              <a:noFill/>
              <a:ln w="12700" cap="sq">
                <a:noFill/>
                <a:miter lim="800000"/>
                <a:headEnd/>
                <a:tailEnd/>
              </a:ln>
            </p:spPr>
            <p:txBody>
              <a:bodyPr>
                <a:spAutoFit/>
              </a:bodyPr>
              <a:lstStyle/>
              <a:p>
                <a:r>
                  <a:rPr lang="zh-CN" altLang="en-US" sz="2500" baseline="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3284984"/>
            <a:ext cx="6294437" cy="1717675"/>
            <a:chOff x="899" y="2076"/>
            <a:chExt cx="3965" cy="1082"/>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5507038" y="5589588"/>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baseline="0">
                  <a:solidFill>
                    <a:srgbClr val="FF3300"/>
                  </a:solidFill>
                  <a:ea typeface="幼圆" pitchFamily="49" charset="-122"/>
                </a:rPr>
                <a:t>O</a:t>
              </a:r>
              <a:r>
                <a:rPr lang="en-US" altLang="zh-CN" sz="3200" baseline="0">
                  <a:solidFill>
                    <a:srgbClr val="FF3300"/>
                  </a:solidFill>
                  <a:ea typeface="幼圆" pitchFamily="49" charset="-122"/>
                </a:rPr>
                <a:t>(n)</a:t>
              </a:r>
              <a:endParaRPr lang="zh-CN" altLang="en-US" sz="3200" baseline="0">
                <a:solidFill>
                  <a:srgbClr val="FF3300"/>
                </a:solidFill>
                <a:ea typeface="幼圆" pitchFamily="49" charset="-122"/>
              </a:endParaRPr>
            </a:p>
          </p:txBody>
        </p:sp>
      </p:grpSp>
      <p:sp>
        <p:nvSpPr>
          <p:cNvPr id="18" name="Text Box 2"/>
          <p:cNvSpPr txBox="1">
            <a:spLocks noChangeArrowheads="1"/>
          </p:cNvSpPr>
          <p:nvPr/>
        </p:nvSpPr>
        <p:spPr bwMode="auto">
          <a:xfrm>
            <a:off x="1295400" y="0"/>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baseline="0">
                <a:solidFill>
                  <a:srgbClr val="003399"/>
                </a:solidFill>
                <a:ea typeface="宋体" charset="-122"/>
              </a:rPr>
              <a:t>a</a:t>
            </a:r>
            <a:r>
              <a:rPr lang="en-US" altLang="zh-CN" sz="3300" baseline="-25000">
                <a:solidFill>
                  <a:srgbClr val="003399"/>
                </a:solidFill>
                <a:ea typeface="宋体" charset="-122"/>
              </a:rPr>
              <a:t>1</a:t>
            </a:r>
            <a:r>
              <a:rPr lang="en-US" altLang="zh-CN" sz="3300" baseline="0">
                <a:solidFill>
                  <a:srgbClr val="003399"/>
                </a:solidFill>
                <a:ea typeface="宋体" charset="-122"/>
              </a:rPr>
              <a:t>, a</a:t>
            </a:r>
            <a:r>
              <a:rPr lang="en-US" altLang="zh-CN" sz="3300" baseline="-25000">
                <a:solidFill>
                  <a:srgbClr val="003399"/>
                </a:solidFill>
                <a:ea typeface="宋体" charset="-122"/>
              </a:rPr>
              <a:t>2</a:t>
            </a:r>
            <a:r>
              <a:rPr lang="en-US" altLang="zh-CN" sz="3300" baseline="0">
                <a:solidFill>
                  <a:srgbClr val="003399"/>
                </a:solidFill>
                <a:ea typeface="宋体" charset="-122"/>
              </a:rPr>
              <a:t>, a</a:t>
            </a:r>
            <a:r>
              <a:rPr lang="en-US" altLang="zh-CN" sz="3300" baseline="-25000">
                <a:solidFill>
                  <a:srgbClr val="003399"/>
                </a:solidFill>
                <a:ea typeface="宋体" charset="-122"/>
              </a:rPr>
              <a:t>3</a:t>
            </a:r>
            <a:r>
              <a:rPr lang="en-US" altLang="zh-CN" sz="3300" baseline="0">
                <a:solidFill>
                  <a:srgbClr val="003399"/>
                </a:solidFill>
                <a:ea typeface="宋体" charset="-122"/>
              </a:rPr>
              <a:t>,  </a:t>
            </a:r>
            <a:r>
              <a:rPr lang="en-US" altLang="zh-CN" sz="3300" baseline="0">
                <a:solidFill>
                  <a:srgbClr val="003399"/>
                </a:solidFill>
                <a:ea typeface="宋体" charset="-122"/>
                <a:cs typeface="Times New Roman" pitchFamily="18" charset="0"/>
              </a:rPr>
              <a:t>…,</a:t>
            </a:r>
            <a:r>
              <a:rPr lang="en-US" altLang="zh-CN" sz="3300" baseline="0">
                <a:solidFill>
                  <a:srgbClr val="003399"/>
                </a:solidFill>
                <a:ea typeface="宋体" charset="-122"/>
              </a:rPr>
              <a:t> a</a:t>
            </a:r>
            <a:r>
              <a:rPr lang="en-US" altLang="zh-CN" sz="3300" baseline="-25000">
                <a:solidFill>
                  <a:srgbClr val="003399"/>
                </a:solidFill>
                <a:ea typeface="宋体" charset="-122"/>
              </a:rPr>
              <a:t>i</a:t>
            </a:r>
            <a:r>
              <a:rPr lang="en-US" altLang="zh-CN" sz="3300" baseline="0">
                <a:solidFill>
                  <a:srgbClr val="003399"/>
                </a:solidFill>
                <a:ea typeface="宋体" charset="-122"/>
              </a:rPr>
              <a:t>, a</a:t>
            </a:r>
            <a:r>
              <a:rPr lang="en-US" altLang="zh-CN" sz="3300" baseline="-25000">
                <a:solidFill>
                  <a:srgbClr val="003399"/>
                </a:solidFill>
                <a:ea typeface="宋体" charset="-122"/>
              </a:rPr>
              <a:t>i+1</a:t>
            </a:r>
            <a:r>
              <a:rPr lang="en-US" altLang="zh-CN" sz="3300" baseline="0">
                <a:solidFill>
                  <a:srgbClr val="003399"/>
                </a:solidFill>
                <a:ea typeface="宋体" charset="-122"/>
              </a:rPr>
              <a:t>, a</a:t>
            </a:r>
            <a:r>
              <a:rPr lang="en-US" altLang="zh-CN" sz="3300" baseline="-25000">
                <a:solidFill>
                  <a:srgbClr val="003399"/>
                </a:solidFill>
                <a:ea typeface="宋体" charset="-122"/>
              </a:rPr>
              <a:t>i+2</a:t>
            </a:r>
            <a:r>
              <a:rPr lang="en-US" altLang="zh-CN" sz="3300" baseline="0">
                <a:solidFill>
                  <a:srgbClr val="003399"/>
                </a:solidFill>
                <a:ea typeface="宋体" charset="-122"/>
              </a:rPr>
              <a:t>,  …, a</a:t>
            </a:r>
            <a:r>
              <a:rPr lang="en-US" altLang="zh-CN" sz="3300" baseline="-25000">
                <a:solidFill>
                  <a:srgbClr val="003399"/>
                </a:solidFill>
                <a:ea typeface="宋体" charset="-122"/>
              </a:rPr>
              <a:t>n</a:t>
            </a:r>
          </a:p>
        </p:txBody>
      </p:sp>
      <p:sp>
        <p:nvSpPr>
          <p:cNvPr id="19" name="Text Box 3"/>
          <p:cNvSpPr txBox="1">
            <a:spLocks noChangeArrowheads="1"/>
          </p:cNvSpPr>
          <p:nvPr/>
        </p:nvSpPr>
        <p:spPr bwMode="auto">
          <a:xfrm>
            <a:off x="7218363" y="139700"/>
            <a:ext cx="944562" cy="4730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baseline="0" dirty="0">
                <a:solidFill>
                  <a:srgbClr val="FF0000"/>
                </a:solidFill>
                <a:ea typeface="宋体" charset="-122"/>
              </a:rPr>
              <a:t>, </a:t>
            </a:r>
            <a:r>
              <a:rPr lang="en-US" altLang="zh-CN" sz="2500" baseline="0" dirty="0">
                <a:solidFill>
                  <a:srgbClr val="FF0000"/>
                </a:solidFill>
                <a:ea typeface="宋体" charset="-122"/>
              </a:rPr>
              <a:t>item</a:t>
            </a:r>
          </a:p>
        </p:txBody>
      </p:sp>
      <p:grpSp>
        <p:nvGrpSpPr>
          <p:cNvPr id="20" name="Group 16"/>
          <p:cNvGrpSpPr>
            <a:grpSpLocks/>
          </p:cNvGrpSpPr>
          <p:nvPr/>
        </p:nvGrpSpPr>
        <p:grpSpPr bwMode="auto">
          <a:xfrm>
            <a:off x="7620000" y="514350"/>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sz="1800" baseline="0"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6516216" y="1700808"/>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a:solidFill>
                    <a:srgbClr val="FF3300"/>
                  </a:solidFill>
                  <a:ea typeface="幼圆" pitchFamily="49" charset="-122"/>
                </a:rPr>
                <a:t>能处理吗？</a:t>
              </a:r>
              <a:endParaRPr lang="zh-CN" altLang="en-US" sz="24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35</a:t>
            </a:fld>
            <a:endParaRPr lang="zh-CN" altLang="en-US"/>
          </a:p>
        </p:txBody>
      </p:sp>
      <p:grpSp>
        <p:nvGrpSpPr>
          <p:cNvPr id="3" name="Group 18"/>
          <p:cNvGrpSpPr>
            <a:grpSpLocks/>
          </p:cNvGrpSpPr>
          <p:nvPr/>
        </p:nvGrpSpPr>
        <p:grpSpPr bwMode="auto">
          <a:xfrm>
            <a:off x="323850" y="404813"/>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主函数</a:t>
              </a:r>
              <a:endParaRPr lang="zh-CN" altLang="en-US" sz="3200" baseline="0" dirty="0">
                <a:solidFill>
                  <a:srgbClr val="FF3300"/>
                </a:solidFill>
                <a:ea typeface="黑体" pitchFamily="2" charset="-122"/>
              </a:endParaRPr>
            </a:p>
          </p:txBody>
        </p:sp>
      </p:grpSp>
      <p:sp>
        <p:nvSpPr>
          <p:cNvPr id="6" name="Text Box 2"/>
          <p:cNvSpPr txBox="1">
            <a:spLocks noChangeArrowheads="1"/>
          </p:cNvSpPr>
          <p:nvPr/>
        </p:nvSpPr>
        <p:spPr bwMode="auto">
          <a:xfrm>
            <a:off x="762000" y="126876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a:solidFill>
                  <a:srgbClr val="003399"/>
                </a:solidFill>
                <a:ea typeface="宋体" charset="-122"/>
              </a:rPr>
              <a:t>#include &lt;</a:t>
            </a:r>
            <a:r>
              <a:rPr lang="en-US" altLang="zh-CN" sz="2000" dirty="0" err="1">
                <a:solidFill>
                  <a:srgbClr val="003399"/>
                </a:solidFill>
                <a:ea typeface="宋体" charset="-122"/>
              </a:rPr>
              <a:t>stdio.h</a:t>
            </a:r>
            <a:r>
              <a:rPr lang="en-US" altLang="zh-CN" sz="2000" dirty="0">
                <a:solidFill>
                  <a:srgbClr val="003399"/>
                </a:solidFill>
                <a:ea typeface="宋体" charset="-122"/>
              </a:rPr>
              <a:t>&gt;</a:t>
            </a:r>
          </a:p>
          <a:p>
            <a:pPr fontAlgn="base">
              <a:spcBef>
                <a:spcPct val="0"/>
              </a:spcBef>
            </a:pPr>
            <a:r>
              <a:rPr lang="en-US" altLang="zh-CN" sz="2000" dirty="0">
                <a:solidFill>
                  <a:srgbClr val="003399"/>
                </a:solidFill>
                <a:ea typeface="宋体" charset="-122"/>
              </a:rPr>
              <a:t>#define MAXSIZE 1000</a:t>
            </a:r>
          </a:p>
          <a:p>
            <a:pPr fontAlgn="base">
              <a:spcBef>
                <a:spcPct val="0"/>
              </a:spcBef>
            </a:pPr>
            <a:r>
              <a:rPr lang="en-US" altLang="zh-CN" sz="2000" dirty="0" err="1">
                <a:solidFill>
                  <a:srgbClr val="003399"/>
                </a:solidFill>
                <a:ea typeface="宋体" charset="-122"/>
              </a:rPr>
              <a:t>typedef</a:t>
            </a: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N=0; </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main()</a:t>
            </a:r>
          </a:p>
          <a:p>
            <a:pPr fontAlgn="base">
              <a:spcBef>
                <a:spcPct val="0"/>
              </a:spcBef>
            </a:pP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a:t>
            </a:r>
            <a:r>
              <a:rPr lang="en-US" altLang="zh-CN" sz="2000" dirty="0" err="1">
                <a:solidFill>
                  <a:srgbClr val="003399"/>
                </a:solidFill>
                <a:ea typeface="宋体" charset="-122"/>
              </a:rPr>
              <a:t>data,list</a:t>
            </a:r>
            <a:r>
              <a:rPr lang="en-US" altLang="zh-CN" sz="2000" dirty="0">
                <a:solidFill>
                  <a:srgbClr val="003399"/>
                </a:solidFill>
                <a:ea typeface="宋体" charset="-122"/>
              </a:rPr>
              <a:t>[MAXSIZE];</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&amp;N);</a:t>
            </a:r>
          </a:p>
          <a:p>
            <a:pPr fontAlgn="base">
              <a:spcBef>
                <a:spcPct val="0"/>
              </a:spcBef>
            </a:pPr>
            <a:r>
              <a:rPr lang="en-US" altLang="zh-CN" sz="2000" dirty="0">
                <a:solidFill>
                  <a:srgbClr val="003399"/>
                </a:solidFill>
                <a:ea typeface="宋体" charset="-122"/>
              </a:rPr>
              <a:t>    for(</a:t>
            </a:r>
            <a:r>
              <a:rPr lang="en-US" altLang="zh-CN" sz="2000" dirty="0" err="1">
                <a:solidFill>
                  <a:srgbClr val="003399"/>
                </a:solidFill>
                <a:ea typeface="宋体" charset="-122"/>
              </a:rPr>
              <a:t>i</a:t>
            </a:r>
            <a:r>
              <a:rPr lang="en-US" altLang="zh-CN" sz="2000" dirty="0">
                <a:solidFill>
                  <a:srgbClr val="003399"/>
                </a:solidFill>
                <a:ea typeface="宋体" charset="-122"/>
              </a:rPr>
              <a:t>=0; </a:t>
            </a:r>
            <a:r>
              <a:rPr lang="en-US" altLang="zh-CN" sz="2000" dirty="0" err="1">
                <a:solidFill>
                  <a:srgbClr val="003399"/>
                </a:solidFill>
                <a:ea typeface="宋体" charset="-122"/>
              </a:rPr>
              <a:t>i</a:t>
            </a:r>
            <a:r>
              <a:rPr lang="en-US" altLang="zh-CN" sz="2000" dirty="0">
                <a:solidFill>
                  <a:srgbClr val="003399"/>
                </a:solidFill>
                <a:ea typeface="宋体" charset="-122"/>
              </a:rPr>
              <a:t>&lt; N;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&amp;list[</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&amp;data);</a:t>
            </a:r>
          </a:p>
          <a:p>
            <a:pPr fontAlgn="base">
              <a:spcBef>
                <a:spcPct val="0"/>
              </a:spcBef>
            </a:pPr>
            <a:r>
              <a:rPr lang="en-US" altLang="zh-CN" sz="2000" dirty="0">
                <a:solidFill>
                  <a:srgbClr val="003399"/>
                </a:solidFill>
                <a:ea typeface="宋体" charset="-122"/>
              </a:rPr>
              <a:t>    if(</a:t>
            </a:r>
            <a:r>
              <a:rPr lang="en-US" altLang="zh-CN" sz="2000" dirty="0" err="1">
                <a:solidFill>
                  <a:srgbClr val="003399"/>
                </a:solidFill>
                <a:ea typeface="宋体" charset="-122"/>
              </a:rPr>
              <a:t>insertElem</a:t>
            </a:r>
            <a:r>
              <a:rPr lang="en-US" altLang="zh-CN" sz="2000" dirty="0">
                <a:solidFill>
                  <a:srgbClr val="003399"/>
                </a:solidFill>
                <a:ea typeface="宋体" charset="-122"/>
              </a:rPr>
              <a:t>(list, data ) == 1)</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(“OK\n”);</a:t>
            </a:r>
          </a:p>
          <a:p>
            <a:pPr fontAlgn="base">
              <a:spcBef>
                <a:spcPct val="0"/>
              </a:spcBef>
            </a:pPr>
            <a:r>
              <a:rPr lang="en-US" altLang="zh-CN" sz="2000" dirty="0">
                <a:solidFill>
                  <a:srgbClr val="003399"/>
                </a:solidFill>
                <a:ea typeface="宋体" charset="-122"/>
              </a:rPr>
              <a:t>    else </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(“Fail\n”);</a:t>
            </a:r>
          </a:p>
          <a:p>
            <a:pPr fontAlgn="base">
              <a:spcBef>
                <a:spcPct val="0"/>
              </a:spcBef>
            </a:pPr>
            <a:r>
              <a:rPr lang="en-US" altLang="zh-CN" sz="2000" dirty="0">
                <a:solidFill>
                  <a:srgbClr val="003399"/>
                </a:solidFill>
                <a:ea typeface="宋体" charset="-122"/>
              </a:rPr>
              <a:t>    return 0;</a:t>
            </a:r>
          </a:p>
          <a:p>
            <a:pPr fontAlgn="base">
              <a:spcBef>
                <a:spcPct val="0"/>
              </a:spcBef>
            </a:pPr>
            <a:r>
              <a:rPr lang="en-US" altLang="zh-CN" sz="2000" dirty="0">
                <a:solidFill>
                  <a:srgbClr val="003399"/>
                </a:solidFill>
                <a:ea typeface="宋体"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11560" y="1340768"/>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83568" y="2348880"/>
            <a:ext cx="6962774" cy="2016224"/>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6300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baseline="0" dirty="0">
                  <a:solidFill>
                    <a:srgbClr val="FF3300"/>
                  </a:solidFill>
                  <a:ea typeface="幼圆" pitchFamily="49" charset="-122"/>
                </a:rPr>
                <a:t>算法总复杂度为：</a:t>
              </a:r>
              <a:endParaRPr lang="en-US" altLang="zh-CN" sz="2000" baseline="0" dirty="0">
                <a:solidFill>
                  <a:srgbClr val="FF3300"/>
                </a:solidFill>
                <a:ea typeface="幼圆" pitchFamily="49" charset="-122"/>
              </a:endParaRPr>
            </a:p>
            <a:p>
              <a:r>
                <a:rPr lang="en-US" altLang="zh-CN" sz="2400" dirty="0">
                  <a:solidFill>
                    <a:srgbClr val="FF3300"/>
                  </a:solidFill>
                  <a:ea typeface="幼圆" pitchFamily="49" charset="-122"/>
                </a:rPr>
                <a:t>O</a:t>
              </a:r>
              <a:r>
                <a:rPr lang="en-US" altLang="zh-CN" sz="2000" dirty="0">
                  <a:solidFill>
                    <a:srgbClr val="FF3300"/>
                  </a:solidFill>
                  <a:ea typeface="幼圆" pitchFamily="49" charset="-122"/>
                </a:rPr>
                <a:t>(log</a:t>
              </a:r>
              <a:r>
                <a:rPr lang="en-US" altLang="zh-CN" sz="2000" baseline="-25000" dirty="0">
                  <a:solidFill>
                    <a:srgbClr val="FF3300"/>
                  </a:solidFill>
                  <a:ea typeface="幼圆" pitchFamily="49" charset="-122"/>
                </a:rPr>
                <a:t>2</a:t>
              </a:r>
              <a:r>
                <a:rPr lang="en-US" altLang="zh-CN" sz="2000" dirty="0">
                  <a:solidFill>
                    <a:srgbClr val="FF3300"/>
                  </a:solidFill>
                  <a:ea typeface="幼圆" pitchFamily="49" charset="-122"/>
                </a:rPr>
                <a:t>n + n) </a:t>
              </a:r>
              <a:endParaRPr lang="zh-CN" altLang="en-US" sz="2000" dirty="0">
                <a:solidFill>
                  <a:srgbClr val="FF3300"/>
                </a:solidFill>
                <a:ea typeface="幼圆" pitchFamily="49" charset="-122"/>
              </a:endParaRPr>
            </a:p>
            <a:p>
              <a:r>
                <a:rPr lang="en-US" altLang="zh-CN" sz="3600" baseline="0" dirty="0">
                  <a:solidFill>
                    <a:srgbClr val="FF3300"/>
                  </a:solidFill>
                  <a:ea typeface="幼圆" pitchFamily="49" charset="-122"/>
                </a:rPr>
                <a:t>= O</a:t>
              </a:r>
              <a:r>
                <a:rPr lang="en-US" altLang="zh-CN" sz="3200" baseline="0" dirty="0">
                  <a:solidFill>
                    <a:srgbClr val="FF3300"/>
                  </a:solidFill>
                  <a:ea typeface="幼圆" pitchFamily="49" charset="-122"/>
                </a:rPr>
                <a:t>(n)</a:t>
              </a:r>
              <a:endParaRPr lang="zh-CN" altLang="en-US" sz="32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a:solidFill>
                  <a:srgbClr val="7030A0"/>
                </a:solidFill>
                <a:ea typeface="宋体" pitchFamily="2" charset="-122"/>
              </a:rPr>
              <a:t>return low</a:t>
            </a:r>
            <a:r>
              <a:rPr lang="en-US" altLang="zh-CN" b="1">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endParaRPr kumimoji="0" lang="en-US" altLang="zh-CN" sz="2400" i="0" u="none" strike="noStrike" kern="0" cap="none" spc="0" normalizeH="0" baseline="0" noProof="0" dirty="0">
              <a:ln>
                <a:noFill/>
              </a:ln>
              <a:solidFill>
                <a:schemeClr val="tx1"/>
              </a:solidFill>
              <a:effectLst/>
              <a:uLnTx/>
              <a:uFillTx/>
              <a:latin typeface="+mn-lt"/>
              <a:ea typeface="宋体" pitchFamily="2" charset="-122"/>
              <a:cs typeface="+mn-cs"/>
            </a:endParaRPr>
          </a:p>
          <a:p>
            <a:pPr marL="449263" lvl="1" indent="7938" fontAlgn="base">
              <a:lnSpc>
                <a:spcPct val="90000"/>
              </a:lnSpc>
              <a:spcBef>
                <a:spcPct val="60000"/>
              </a:spcBef>
              <a:spcAft>
                <a:spcPct val="0"/>
              </a:spcAft>
              <a:buClr>
                <a:srgbClr val="D60093"/>
              </a:buClr>
              <a:buSzPct val="70000"/>
              <a:defRPr/>
            </a:pP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首先构造一个空的有序（字典序）单词表；</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2.</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每次从文件中读入一个单词；</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3.</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在单词表中（折半）查找该单词，若找到，则单词次数加</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，否则将该单词插入到单词表中相应位置，并设置出现次数为</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noProof="0" dirty="0">
                <a:latin typeface="楷体" pitchFamily="49" charset="-122"/>
                <a:ea typeface="楷体" pitchFamily="49" charset="-122"/>
              </a:rPr>
              <a:t>4. </a:t>
            </a:r>
            <a:r>
              <a:rPr lang="zh-CN" altLang="en-US" sz="2000" kern="0" noProof="0" dirty="0">
                <a:latin typeface="楷体" pitchFamily="49" charset="-122"/>
                <a:ea typeface="楷体" pitchFamily="49" charset="-122"/>
              </a:rPr>
              <a:t>重复步骤</a:t>
            </a:r>
            <a:r>
              <a:rPr lang="en-US" altLang="zh-CN" sz="2000" kern="0" noProof="0" dirty="0">
                <a:latin typeface="楷体" pitchFamily="49" charset="-122"/>
                <a:ea typeface="楷体" pitchFamily="49" charset="-122"/>
              </a:rPr>
              <a:t>2</a:t>
            </a:r>
            <a:r>
              <a:rPr lang="zh-CN" altLang="en-US" sz="2000" kern="0" noProof="0" dirty="0">
                <a:latin typeface="楷体" pitchFamily="49" charset="-122"/>
                <a:ea typeface="楷体" pitchFamily="49" charset="-122"/>
              </a:rPr>
              <a:t>，直到文件结束。</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组合 53"/>
          <p:cNvGrpSpPr/>
          <p:nvPr/>
        </p:nvGrpSpPr>
        <p:grpSpPr>
          <a:xfrm>
            <a:off x="1691680" y="1938868"/>
            <a:ext cx="5688632" cy="4055036"/>
            <a:chOff x="1475656" y="2802964"/>
            <a:chExt cx="5688632" cy="4055036"/>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2" name="直接箭头连接符 11"/>
            <p:cNvCxnSpPr>
              <a:cxnSpLocks/>
              <a:endCxn id="6" idx="0"/>
            </p:cNvCxnSpPr>
            <p:nvPr/>
          </p:nvCxnSpPr>
          <p:spPr bwMode="auto">
            <a:xfrm>
              <a:off x="4031940" y="2802964"/>
              <a:ext cx="0" cy="193988"/>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26" name="圆角矩形标注 25"/>
          <p:cNvSpPr/>
          <p:nvPr/>
        </p:nvSpPr>
        <p:spPr bwMode="auto">
          <a:xfrm>
            <a:off x="5868144" y="0"/>
            <a:ext cx="3275856" cy="2553891"/>
          </a:xfrm>
          <a:prstGeom prst="wedgeRoundRectCallout">
            <a:avLst>
              <a:gd name="adj1" fmla="val -57974"/>
              <a:gd name="adj2" fmla="val 31512"/>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a:t>Int N=0; //</a:t>
            </a:r>
            <a:r>
              <a:rPr lang="zh-CN" altLang="en-US" dirty="0"/>
              <a:t>全局变量，空表</a:t>
            </a:r>
            <a:endParaRPr lang="en-US" altLang="zh-CN" dirty="0"/>
          </a:p>
        </p:txBody>
      </p:sp>
      <p:sp>
        <p:nvSpPr>
          <p:cNvPr id="27" name="圆角矩形标注 26"/>
          <p:cNvSpPr/>
          <p:nvPr/>
        </p:nvSpPr>
        <p:spPr bwMode="auto">
          <a:xfrm>
            <a:off x="5868144" y="2636912"/>
            <a:ext cx="3275856" cy="715089"/>
          </a:xfrm>
          <a:prstGeom prst="wedgeRoundRectCallout">
            <a:avLst>
              <a:gd name="adj1" fmla="val -57115"/>
              <a:gd name="adj2" fmla="val -12968"/>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5868144" y="3501008"/>
            <a:ext cx="3275856" cy="715089"/>
          </a:xfrm>
          <a:prstGeom prst="wedgeRoundRectCallout">
            <a:avLst>
              <a:gd name="adj1" fmla="val -58061"/>
              <a:gd name="adj2" fmla="val -1730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5868144" y="5373216"/>
            <a:ext cx="3275856" cy="715089"/>
          </a:xfrm>
          <a:prstGeom prst="wedgeRoundRectCallout">
            <a:avLst>
              <a:gd name="adj1" fmla="val -17374"/>
              <a:gd name="adj2" fmla="val -108331"/>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灯片编号占位符 4"/>
          <p:cNvSpPr>
            <a:spLocks noGrp="1"/>
          </p:cNvSpPr>
          <p:nvPr>
            <p:ph type="sldNum" sz="quarter" idx="11"/>
          </p:nvPr>
        </p:nvSpPr>
        <p:spPr>
          <a:noFill/>
        </p:spPr>
        <p:txBody>
          <a:bodyPr/>
          <a:lstStyle/>
          <a:p>
            <a:fld id="{C12B67CA-400D-4243-A514-1FAD1632EC45}" type="slidenum">
              <a:rPr lang="en-US" altLang="zh-CN" smtClean="0"/>
              <a:pPr/>
              <a:t>39</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外部（全局）变量</a:t>
            </a:r>
          </a:p>
        </p:txBody>
      </p:sp>
      <p:sp>
        <p:nvSpPr>
          <p:cNvPr id="36869" name="Rectangle 3"/>
          <p:cNvSpPr>
            <a:spLocks noGrp="1" noChangeArrowheads="1"/>
          </p:cNvSpPr>
          <p:nvPr>
            <p:ph type="body" idx="1"/>
          </p:nvPr>
        </p:nvSpPr>
        <p:spPr/>
        <p:txBody>
          <a:bodyPr/>
          <a:lstStyle/>
          <a:p>
            <a:r>
              <a:rPr lang="zh-CN" altLang="en-US" dirty="0">
                <a:ea typeface="宋体" pitchFamily="2" charset="-122"/>
              </a:rPr>
              <a:t>外部变量（全局变量，</a:t>
            </a:r>
            <a:r>
              <a:rPr lang="en-US" altLang="zh-CN" dirty="0">
                <a:ea typeface="宋体" pitchFamily="2" charset="-122"/>
              </a:rPr>
              <a:t>global variable </a:t>
            </a:r>
            <a:r>
              <a:rPr lang="zh-CN" altLang="en-US" dirty="0">
                <a:ea typeface="宋体" pitchFamily="2" charset="-122"/>
              </a:rPr>
              <a:t>）：在函数外面定义的变量。</a:t>
            </a:r>
          </a:p>
          <a:p>
            <a:pPr lvl="1"/>
            <a:r>
              <a:rPr lang="zh-CN" altLang="en-US" dirty="0">
                <a:ea typeface="宋体" pitchFamily="2" charset="-122"/>
              </a:rPr>
              <a:t>作用域（</a:t>
            </a:r>
            <a:r>
              <a:rPr lang="en-US" altLang="zh-CN" dirty="0">
                <a:ea typeface="宋体" pitchFamily="2" charset="-122"/>
              </a:rPr>
              <a:t>scope</a:t>
            </a:r>
            <a:r>
              <a:rPr lang="zh-CN" altLang="en-US" dirty="0">
                <a:ea typeface="宋体" pitchFamily="2" charset="-122"/>
              </a:rPr>
              <a:t>）为整个程序，即可在程序的所有函数中使用。</a:t>
            </a:r>
          </a:p>
          <a:p>
            <a:pPr lvl="1"/>
            <a:r>
              <a:rPr lang="zh-CN" altLang="en-US" dirty="0">
                <a:ea typeface="宋体" pitchFamily="2" charset="-122"/>
              </a:rPr>
              <a:t>外部变量有隐含初值</a:t>
            </a:r>
            <a:r>
              <a:rPr lang="en-US" altLang="zh-CN" dirty="0">
                <a:ea typeface="宋体" pitchFamily="2" charset="-122"/>
              </a:rPr>
              <a:t>0</a:t>
            </a:r>
            <a:r>
              <a:rPr lang="zh-CN" altLang="en-US" dirty="0">
                <a:ea typeface="宋体" pitchFamily="2" charset="-122"/>
              </a:rPr>
              <a:t>。</a:t>
            </a:r>
          </a:p>
          <a:p>
            <a:pPr lvl="1"/>
            <a:r>
              <a:rPr lang="zh-CN" altLang="en-US" dirty="0">
                <a:ea typeface="宋体" pitchFamily="2" charset="-122"/>
              </a:rPr>
              <a:t>生存期（</a:t>
            </a:r>
            <a:r>
              <a:rPr lang="en-US" altLang="zh-CN" dirty="0">
                <a:ea typeface="宋体" pitchFamily="2" charset="-122"/>
              </a:rPr>
              <a:t>life cycle</a:t>
            </a:r>
            <a:r>
              <a:rPr lang="zh-CN" altLang="en-US" dirty="0">
                <a:ea typeface="宋体" pitchFamily="2" charset="-122"/>
              </a:rPr>
              <a:t>）：外部变量（存储空间）在程序执行过程中始终存在（静态存储分配）。</a:t>
            </a:r>
          </a:p>
          <a:p>
            <a:pPr lvl="1"/>
            <a:endParaRPr lang="en-US" altLang="zh-CN" dirty="0">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7900" y="1447801"/>
            <a:ext cx="7105650" cy="541040"/>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71600" y="4149080"/>
            <a:ext cx="7105650"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a:t>不同数据结构构造的单词表如何影响着算法的性能？</a:t>
            </a:r>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2348880"/>
            <a:ext cx="1535683" cy="1543787"/>
          </a:xfrm>
          <a:prstGeom prst="rect">
            <a:avLst/>
          </a:prstGeom>
          <a:noFill/>
        </p:spPr>
      </p:pic>
      <p:sp>
        <p:nvSpPr>
          <p:cNvPr id="10" name="Cloud"/>
          <p:cNvSpPr>
            <a:spLocks noChangeAspect="1" noEditPoints="1" noChangeArrowheads="1"/>
          </p:cNvSpPr>
          <p:nvPr/>
        </p:nvSpPr>
        <p:spPr bwMode="auto">
          <a:xfrm>
            <a:off x="5292080" y="170080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用数组？链表？还是</a:t>
            </a:r>
            <a:r>
              <a:rPr lang="en-US" altLang="zh-CN" sz="2000" b="1" dirty="0">
                <a:solidFill>
                  <a:srgbClr val="002060"/>
                </a:solidFill>
                <a:latin typeface="楷体" pitchFamily="49" charset="-122"/>
                <a:ea typeface="楷体" pitchFamily="49" charset="-122"/>
              </a:rPr>
              <a:t>…?</a:t>
            </a:r>
            <a:r>
              <a:rPr lang="zh-CN" altLang="en-US" sz="2000" b="1" dirty="0">
                <a:solidFill>
                  <a:srgbClr val="002060"/>
                </a:solidFill>
                <a:latin typeface="楷体" pitchFamily="49" charset="-122"/>
                <a:ea typeface="楷体" pitchFamily="49" charset="-122"/>
              </a:rPr>
              <a:t>来构造单词表</a:t>
            </a:r>
            <a:endParaRPr lang="en-US" altLang="zh-CN" sz="20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4941168"/>
            <a:ext cx="1535683" cy="1543787"/>
          </a:xfrm>
          <a:prstGeom prst="rect">
            <a:avLst/>
          </a:prstGeom>
          <a:noFill/>
        </p:spPr>
      </p:pic>
      <p:sp>
        <p:nvSpPr>
          <p:cNvPr id="12" name="Cloud"/>
          <p:cNvSpPr>
            <a:spLocks noChangeAspect="1" noEditPoints="1" noChangeArrowheads="1"/>
          </p:cNvSpPr>
          <p:nvPr/>
        </p:nvSpPr>
        <p:spPr bwMode="auto">
          <a:xfrm>
            <a:off x="5471592" y="458112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灯片编号占位符 4"/>
          <p:cNvSpPr>
            <a:spLocks noGrp="1"/>
          </p:cNvSpPr>
          <p:nvPr>
            <p:ph type="sldNum" sz="quarter" idx="11"/>
          </p:nvPr>
        </p:nvSpPr>
        <p:spPr>
          <a:noFill/>
        </p:spPr>
        <p:txBody>
          <a:bodyPr/>
          <a:lstStyle/>
          <a:p>
            <a:fld id="{D198B2F5-CD42-4E4A-A69C-1E27064D1228}" type="slidenum">
              <a:rPr lang="en-US" altLang="zh-CN" smtClean="0"/>
              <a:pPr/>
              <a:t>40</a:t>
            </a:fld>
            <a:endParaRPr lang="en-US" altLang="zh-CN"/>
          </a:p>
        </p:txBody>
      </p:sp>
      <p:sp>
        <p:nvSpPr>
          <p:cNvPr id="37892"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a:t>
            </a:r>
          </a:p>
        </p:txBody>
      </p:sp>
      <p:sp>
        <p:nvSpPr>
          <p:cNvPr id="34821" name="Rectangle 3"/>
          <p:cNvSpPr>
            <a:spLocks noGrp="1" noChangeArrowheads="1"/>
          </p:cNvSpPr>
          <p:nvPr>
            <p:ph type="body" idx="1"/>
          </p:nvPr>
        </p:nvSpPr>
        <p:spPr/>
        <p:txBody>
          <a:bodyPr/>
          <a:lstStyle/>
          <a:p>
            <a:r>
              <a:rPr lang="en-US" altLang="zh-CN" b="0" dirty="0">
                <a:ea typeface="宋体" pitchFamily="2" charset="-122"/>
              </a:rPr>
              <a:t>C</a:t>
            </a:r>
            <a:r>
              <a:rPr lang="zh-CN" altLang="en-US" b="0" dirty="0">
                <a:ea typeface="宋体" pitchFamily="2" charset="-122"/>
              </a:rPr>
              <a:t>程序可以分别放在几个文件上，每个文件可作为一个编译单位分别编译。外部变量只需在某个文件上定义一次，其它文件若要引用此变量时，应用</a:t>
            </a:r>
            <a:r>
              <a:rPr lang="en-US" altLang="zh-CN" b="0" dirty="0">
                <a:ea typeface="宋体" pitchFamily="2" charset="-122"/>
              </a:rPr>
              <a:t>extern</a:t>
            </a:r>
            <a:r>
              <a:rPr lang="zh-CN" altLang="en-US" b="0" dirty="0">
                <a:ea typeface="宋体" pitchFamily="2" charset="-122"/>
              </a:rPr>
              <a:t>加以说明。（外部变量定义时不必加</a:t>
            </a:r>
            <a:r>
              <a:rPr lang="en-US" altLang="zh-CN" b="0" dirty="0">
                <a:ea typeface="宋体" pitchFamily="2" charset="-122"/>
              </a:rPr>
              <a:t>extern</a:t>
            </a:r>
            <a:r>
              <a:rPr lang="zh-CN" altLang="en-US" b="0" dirty="0">
                <a:ea typeface="宋体" pitchFamily="2" charset="-122"/>
              </a:rPr>
              <a:t>关键字。</a:t>
            </a:r>
          </a:p>
          <a:p>
            <a:r>
              <a:rPr lang="zh-CN" altLang="en-US" b="0" dirty="0">
                <a:ea typeface="宋体" pitchFamily="2" charset="-122"/>
              </a:rPr>
              <a:t>在同一文件中，若前面的函数要引用后面定义的外部（在函数之外）变量时，也应在函数里加以</a:t>
            </a:r>
            <a:r>
              <a:rPr lang="en-US" altLang="zh-CN" b="0" dirty="0">
                <a:ea typeface="宋体" pitchFamily="2" charset="-122"/>
              </a:rPr>
              <a:t>extern</a:t>
            </a:r>
            <a:r>
              <a:rPr lang="zh-CN" altLang="en-US" b="0" dirty="0">
                <a:ea typeface="宋体" pitchFamily="2" charset="-122"/>
              </a:rPr>
              <a:t>说明。</a:t>
            </a:r>
          </a:p>
          <a:p>
            <a:pPr>
              <a:buFont typeface="Wingdings" pitchFamily="2" charset="2"/>
              <a:buNone/>
            </a:pPr>
            <a:endParaRPr lang="en-US" altLang="zh-CN" dirty="0">
              <a:ea typeface="宋体" pitchFamily="2" charset="-122"/>
            </a:endParaRPr>
          </a:p>
        </p:txBody>
      </p:sp>
      <p:grpSp>
        <p:nvGrpSpPr>
          <p:cNvPr id="9" name="组合 8"/>
          <p:cNvGrpSpPr/>
          <p:nvPr/>
        </p:nvGrpSpPr>
        <p:grpSpPr>
          <a:xfrm>
            <a:off x="539552" y="4481736"/>
            <a:ext cx="4670524" cy="1984152"/>
            <a:chOff x="3708400" y="3068638"/>
            <a:chExt cx="5118116" cy="2503951"/>
          </a:xfrm>
        </p:grpSpPr>
        <p:sp>
          <p:nvSpPr>
            <p:cNvPr id="6" name="TextBox 5"/>
            <p:cNvSpPr txBox="1">
              <a:spLocks noChangeArrowheads="1"/>
            </p:cNvSpPr>
            <p:nvPr/>
          </p:nvSpPr>
          <p:spPr bwMode="auto">
            <a:xfrm>
              <a:off x="3708400" y="3068638"/>
              <a:ext cx="3714750" cy="2062162"/>
            </a:xfrm>
            <a:prstGeom prst="rect">
              <a:avLst/>
            </a:prstGeom>
            <a:solidFill>
              <a:schemeClr val="accent1"/>
            </a:solidFill>
            <a:ln w="9525">
              <a:noFill/>
              <a:miter lim="800000"/>
              <a:headEnd/>
              <a:tailEnd/>
            </a:ln>
          </p:spPr>
          <p:txBody>
            <a:bodyPr>
              <a:spAutoFit/>
            </a:bodyPr>
            <a:lstStyle/>
            <a:p>
              <a:r>
                <a:rPr lang="en-US" altLang="zh-CN" sz="1600" dirty="0"/>
                <a:t>/* t1.c */</a:t>
              </a:r>
            </a:p>
            <a:p>
              <a:r>
                <a:rPr lang="en-US" altLang="zh-CN" sz="1600" dirty="0" err="1"/>
                <a:t>int</a:t>
              </a:r>
              <a:r>
                <a:rPr lang="en-US" altLang="zh-CN" sz="1600" dirty="0"/>
                <a:t>  N;</a:t>
              </a:r>
            </a:p>
            <a:p>
              <a:r>
                <a:rPr lang="en-US" altLang="zh-CN" sz="1600" dirty="0"/>
                <a:t>main()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sp>
          <p:nvSpPr>
            <p:cNvPr id="7" name="TextBox 6"/>
            <p:cNvSpPr txBox="1">
              <a:spLocks noChangeArrowheads="1"/>
            </p:cNvSpPr>
            <p:nvPr/>
          </p:nvSpPr>
          <p:spPr bwMode="auto">
            <a:xfrm>
              <a:off x="5111766" y="3510428"/>
              <a:ext cx="3714750" cy="2062161"/>
            </a:xfrm>
            <a:prstGeom prst="rect">
              <a:avLst/>
            </a:prstGeom>
            <a:solidFill>
              <a:schemeClr val="bg2"/>
            </a:solidFill>
            <a:ln w="9525">
              <a:noFill/>
              <a:miter lim="800000"/>
              <a:headEnd/>
              <a:tailEnd/>
            </a:ln>
          </p:spPr>
          <p:txBody>
            <a:bodyPr>
              <a:spAutoFit/>
            </a:bodyPr>
            <a:lstStyle/>
            <a:p>
              <a:r>
                <a:rPr lang="en-US" altLang="zh-CN" sz="1600" dirty="0"/>
                <a:t>/* t2.c */</a:t>
              </a:r>
            </a:p>
            <a:p>
              <a:r>
                <a:rPr lang="en-US" altLang="zh-CN" sz="1600" dirty="0"/>
                <a:t>extern </a:t>
              </a:r>
              <a:r>
                <a:rPr lang="en-US" altLang="zh-CN" sz="1600" dirty="0" err="1"/>
                <a:t>int</a:t>
              </a:r>
              <a:r>
                <a:rPr lang="en-US" altLang="zh-CN" sz="1600" dirty="0"/>
                <a:t>  N;</a:t>
              </a:r>
            </a:p>
            <a:p>
              <a:r>
                <a:rPr lang="en-US" altLang="zh-CN" sz="1600" dirty="0"/>
                <a:t>fun()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grpSp>
      <p:sp>
        <p:nvSpPr>
          <p:cNvPr id="8" name="TextBox 7"/>
          <p:cNvSpPr txBox="1">
            <a:spLocks noChangeArrowheads="1"/>
          </p:cNvSpPr>
          <p:nvPr/>
        </p:nvSpPr>
        <p:spPr bwMode="auto">
          <a:xfrm>
            <a:off x="5429250" y="4303713"/>
            <a:ext cx="3714750" cy="2554287"/>
          </a:xfrm>
          <a:prstGeom prst="rect">
            <a:avLst/>
          </a:prstGeom>
          <a:solidFill>
            <a:srgbClr val="92D050"/>
          </a:solidFill>
          <a:ln w="9525">
            <a:noFill/>
            <a:miter lim="800000"/>
            <a:headEnd/>
            <a:tailEnd/>
          </a:ln>
        </p:spPr>
        <p:txBody>
          <a:bodyPr>
            <a:spAutoFit/>
          </a:bodyPr>
          <a:lstStyle/>
          <a:p>
            <a:r>
              <a:rPr lang="en-US" altLang="zh-CN" sz="1600"/>
              <a:t>extern int  N;</a:t>
            </a:r>
          </a:p>
          <a:p>
            <a:r>
              <a:rPr lang="en-US" altLang="zh-CN" sz="1600"/>
              <a:t>main()</a:t>
            </a:r>
          </a:p>
          <a:p>
            <a:r>
              <a:rPr lang="en-US" altLang="zh-CN" sz="1600"/>
              <a:t>{</a:t>
            </a:r>
          </a:p>
          <a:p>
            <a:r>
              <a:rPr lang="en-US" altLang="zh-CN" sz="1600"/>
              <a:t>       …</a:t>
            </a:r>
          </a:p>
          <a:p>
            <a:r>
              <a:rPr lang="en-US" altLang="zh-CN" sz="1600"/>
              <a:t>       N =  …</a:t>
            </a:r>
          </a:p>
          <a:p>
            <a:r>
              <a:rPr lang="en-US" altLang="zh-CN" sz="1600"/>
              <a:t>       …</a:t>
            </a:r>
          </a:p>
          <a:p>
            <a:r>
              <a:rPr lang="en-US" altLang="zh-CN" sz="1600"/>
              <a:t>}</a:t>
            </a:r>
          </a:p>
          <a:p>
            <a:r>
              <a:rPr lang="en-US" altLang="zh-CN" sz="1600"/>
              <a:t>int N=0;</a:t>
            </a:r>
          </a:p>
          <a:p>
            <a:r>
              <a:rPr lang="en-US" altLang="zh-CN" sz="1600"/>
              <a:t>void fun()</a:t>
            </a:r>
          </a:p>
          <a:p>
            <a:r>
              <a:rPr lang="en-US" altLang="zh-CN" sz="1600"/>
              <a:t>{ … </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7" dur="500"/>
                                        <p:tgtEl>
                                          <p:spTgt spid="348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灯片编号占位符 4"/>
          <p:cNvSpPr>
            <a:spLocks noGrp="1"/>
          </p:cNvSpPr>
          <p:nvPr>
            <p:ph type="sldNum" sz="quarter" idx="11"/>
          </p:nvPr>
        </p:nvSpPr>
        <p:spPr>
          <a:noFill/>
        </p:spPr>
        <p:txBody>
          <a:bodyPr/>
          <a:lstStyle/>
          <a:p>
            <a:fld id="{0A81D9BA-325E-413F-884E-970DFDCF6B54}" type="slidenum">
              <a:rPr lang="en-US" altLang="zh-CN" smtClean="0"/>
              <a:pPr/>
              <a:t>41</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193539" name="Rectangle 3"/>
          <p:cNvSpPr>
            <a:spLocks noGrp="1" noChangeArrowheads="1"/>
          </p:cNvSpPr>
          <p:nvPr>
            <p:ph type="body" idx="1"/>
          </p:nvPr>
        </p:nvSpPr>
        <p:spPr/>
        <p:txBody>
          <a:bodyPr/>
          <a:lstStyle/>
          <a:p>
            <a:r>
              <a:rPr lang="zh-CN" altLang="en-US" sz="1800" b="0">
                <a:ea typeface="宋体" pitchFamily="2" charset="-122"/>
              </a:rPr>
              <a:t>例如，对问题</a:t>
            </a:r>
            <a:r>
              <a:rPr lang="en-US" altLang="zh-CN" sz="1800" b="0">
                <a:ea typeface="宋体" pitchFamily="2" charset="-122"/>
              </a:rPr>
              <a:t>4.2</a:t>
            </a:r>
            <a:r>
              <a:rPr lang="zh-CN" altLang="en-US" sz="1800" b="0">
                <a:ea typeface="宋体" pitchFamily="2" charset="-122"/>
              </a:rPr>
              <a:t>的代码实现中，如果外部变量</a:t>
            </a:r>
            <a:r>
              <a:rPr lang="en-US" altLang="zh-CN" sz="1800" b="0">
                <a:ea typeface="宋体" pitchFamily="2" charset="-122"/>
              </a:rPr>
              <a:t>N</a:t>
            </a:r>
            <a:r>
              <a:rPr lang="zh-CN" altLang="en-US" sz="1800" b="0">
                <a:ea typeface="宋体" pitchFamily="2" charset="-122"/>
              </a:rPr>
              <a:t>不在程序头部定义，则需要用</a:t>
            </a:r>
            <a:r>
              <a:rPr lang="en-US" altLang="zh-CN" sz="1800" b="0">
                <a:ea typeface="宋体" pitchFamily="2" charset="-122"/>
              </a:rPr>
              <a:t>extern</a:t>
            </a:r>
            <a:r>
              <a:rPr lang="zh-CN" altLang="en-US" sz="1800" b="0">
                <a:ea typeface="宋体" pitchFamily="2" charset="-122"/>
              </a:rPr>
              <a:t>加以说明。</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solidFill>
                  <a:srgbClr val="0000CC"/>
                </a:solidFill>
                <a:ea typeface="宋体" pitchFamily="2" charset="-122"/>
              </a:rPr>
              <a:t>extern int N;</a:t>
            </a:r>
          </a:p>
          <a:p>
            <a:pPr lvl="1">
              <a:lnSpc>
                <a:spcPct val="70000"/>
              </a:lnSpc>
              <a:buFont typeface="Wingdings" pitchFamily="2" charset="2"/>
              <a:buNone/>
            </a:pPr>
            <a:r>
              <a:rPr lang="en-US" altLang="zh-CN" sz="1800">
                <a:ea typeface="宋体" pitchFamily="2" charset="-122"/>
              </a:rPr>
              <a:t>int main()</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solidFill>
                  <a:srgbClr val="0000CC"/>
                </a:solidFill>
                <a:ea typeface="宋体" pitchFamily="2" charset="-122"/>
              </a:rPr>
              <a:t>int N = 0;</a:t>
            </a:r>
          </a:p>
          <a:p>
            <a:pPr lvl="1">
              <a:lnSpc>
                <a:spcPct val="70000"/>
              </a:lnSpc>
              <a:buFont typeface="Wingdings" pitchFamily="2" charset="2"/>
              <a:buNone/>
            </a:pPr>
            <a:r>
              <a:rPr lang="en-US" altLang="zh-CN" sz="1800">
                <a:ea typeface="宋体" pitchFamily="2" charset="-122"/>
              </a:rPr>
              <a:t>void insertData(int array[], int data)</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p:txBody>
      </p:sp>
      <p:sp>
        <p:nvSpPr>
          <p:cNvPr id="193540" name="AutoShape 4"/>
          <p:cNvSpPr>
            <a:spLocks noChangeArrowheads="1"/>
          </p:cNvSpPr>
          <p:nvPr/>
        </p:nvSpPr>
        <p:spPr bwMode="auto">
          <a:xfrm>
            <a:off x="3203848" y="3501008"/>
            <a:ext cx="1800225" cy="792162"/>
          </a:xfrm>
          <a:prstGeom prst="wedgeRoundRectCallout">
            <a:avLst>
              <a:gd name="adj1" fmla="val -84745"/>
              <a:gd name="adj2" fmla="val 49597"/>
              <a:gd name="adj3" fmla="val 16667"/>
            </a:avLst>
          </a:prstGeom>
          <a:solidFill>
            <a:schemeClr val="accent1"/>
          </a:solidFill>
          <a:ln w="9525">
            <a:solidFill>
              <a:schemeClr val="tx1"/>
            </a:solidFill>
            <a:miter lim="800000"/>
            <a:headEnd/>
            <a:tailEnd/>
          </a:ln>
        </p:spPr>
        <p:txBody>
          <a:bodyPr/>
          <a:lstStyle/>
          <a:p>
            <a:r>
              <a:rPr lang="en-US" altLang="zh-CN"/>
              <a:t> </a:t>
            </a:r>
            <a:r>
              <a:rPr lang="zh-CN" altLang="en-US" sz="1800"/>
              <a:t>外部变量定义</a:t>
            </a:r>
          </a:p>
        </p:txBody>
      </p:sp>
      <p:sp>
        <p:nvSpPr>
          <p:cNvPr id="193541" name="AutoShape 5"/>
          <p:cNvSpPr>
            <a:spLocks noChangeArrowheads="1"/>
          </p:cNvSpPr>
          <p:nvPr/>
        </p:nvSpPr>
        <p:spPr bwMode="auto">
          <a:xfrm>
            <a:off x="3203848" y="2132856"/>
            <a:ext cx="1800225" cy="792162"/>
          </a:xfrm>
          <a:prstGeom prst="wedgeRoundRectCallout">
            <a:avLst>
              <a:gd name="adj1" fmla="val -80512"/>
              <a:gd name="adj2" fmla="val 3425"/>
              <a:gd name="adj3" fmla="val 16667"/>
            </a:avLst>
          </a:prstGeom>
          <a:solidFill>
            <a:schemeClr val="accent1"/>
          </a:solidFill>
          <a:ln w="9525">
            <a:solidFill>
              <a:schemeClr val="tx1"/>
            </a:solidFill>
            <a:miter lim="800000"/>
            <a:headEnd/>
            <a:tailEnd/>
          </a:ln>
        </p:spPr>
        <p:txBody>
          <a:bodyPr/>
          <a:lstStyle/>
          <a:p>
            <a:r>
              <a:rPr lang="en-US" altLang="zh-CN"/>
              <a:t> </a:t>
            </a:r>
            <a:r>
              <a:rPr lang="zh-CN" altLang="en-US" sz="1800"/>
              <a:t>外部变量说明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1000"/>
                                        <p:tgtEl>
                                          <p:spTgt spid="193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0" dur="1000"/>
                                        <p:tgtEl>
                                          <p:spTgt spid="1935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3" dur="1000"/>
                                        <p:tgtEl>
                                          <p:spTgt spid="1935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16" dur="1000"/>
                                        <p:tgtEl>
                                          <p:spTgt spid="19353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animEffect transition="in" filter="blinds(horizontal)">
                                      <p:cBhvr>
                                        <p:cTn id="19" dur="1000"/>
                                        <p:tgtEl>
                                          <p:spTgt spid="19353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9">
                                            <p:txEl>
                                              <p:pRg st="6" end="6"/>
                                            </p:txEl>
                                          </p:spTgt>
                                        </p:tgtEl>
                                        <p:attrNameLst>
                                          <p:attrName>style.visibility</p:attrName>
                                        </p:attrNameLst>
                                      </p:cBhvr>
                                      <p:to>
                                        <p:strVal val="visible"/>
                                      </p:to>
                                    </p:set>
                                    <p:animEffect transition="in" filter="blinds(horizontal)">
                                      <p:cBhvr>
                                        <p:cTn id="22" dur="1000"/>
                                        <p:tgtEl>
                                          <p:spTgt spid="19353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9">
                                            <p:txEl>
                                              <p:pRg st="7" end="7"/>
                                            </p:txEl>
                                          </p:spTgt>
                                        </p:tgtEl>
                                        <p:attrNameLst>
                                          <p:attrName>style.visibility</p:attrName>
                                        </p:attrNameLst>
                                      </p:cBhvr>
                                      <p:to>
                                        <p:strVal val="visible"/>
                                      </p:to>
                                    </p:set>
                                    <p:animEffect transition="in" filter="blinds(horizontal)">
                                      <p:cBhvr>
                                        <p:cTn id="25" dur="1000"/>
                                        <p:tgtEl>
                                          <p:spTgt spid="19353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3539">
                                            <p:txEl>
                                              <p:pRg st="8" end="8"/>
                                            </p:txEl>
                                          </p:spTgt>
                                        </p:tgtEl>
                                        <p:attrNameLst>
                                          <p:attrName>style.visibility</p:attrName>
                                        </p:attrNameLst>
                                      </p:cBhvr>
                                      <p:to>
                                        <p:strVal val="visible"/>
                                      </p:to>
                                    </p:set>
                                    <p:animEffect transition="in" filter="blinds(horizontal)">
                                      <p:cBhvr>
                                        <p:cTn id="28" dur="1000"/>
                                        <p:tgtEl>
                                          <p:spTgt spid="1935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3539">
                                            <p:txEl>
                                              <p:pRg st="9" end="9"/>
                                            </p:txEl>
                                          </p:spTgt>
                                        </p:tgtEl>
                                        <p:attrNameLst>
                                          <p:attrName>style.visibility</p:attrName>
                                        </p:attrNameLst>
                                      </p:cBhvr>
                                      <p:to>
                                        <p:strVal val="visible"/>
                                      </p:to>
                                    </p:set>
                                    <p:animEffect transition="in" filter="blinds(horizontal)">
                                      <p:cBhvr>
                                        <p:cTn id="31" dur="1000"/>
                                        <p:tgtEl>
                                          <p:spTgt spid="1935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3539">
                                            <p:txEl>
                                              <p:pRg st="10" end="10"/>
                                            </p:txEl>
                                          </p:spTgt>
                                        </p:tgtEl>
                                        <p:attrNameLst>
                                          <p:attrName>style.visibility</p:attrName>
                                        </p:attrNameLst>
                                      </p:cBhvr>
                                      <p:to>
                                        <p:strVal val="visible"/>
                                      </p:to>
                                    </p:set>
                                    <p:animEffect transition="in" filter="blinds(horizontal)">
                                      <p:cBhvr>
                                        <p:cTn id="34" dur="1000"/>
                                        <p:tgtEl>
                                          <p:spTgt spid="19353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3539">
                                            <p:txEl>
                                              <p:pRg st="11" end="11"/>
                                            </p:txEl>
                                          </p:spTgt>
                                        </p:tgtEl>
                                        <p:attrNameLst>
                                          <p:attrName>style.visibility</p:attrName>
                                        </p:attrNameLst>
                                      </p:cBhvr>
                                      <p:to>
                                        <p:strVal val="visible"/>
                                      </p:to>
                                    </p:set>
                                    <p:animEffect transition="in" filter="blinds(horizontal)">
                                      <p:cBhvr>
                                        <p:cTn id="37" dur="1000"/>
                                        <p:tgtEl>
                                          <p:spTgt spid="19353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3540"/>
                                        </p:tgtEl>
                                        <p:attrNameLst>
                                          <p:attrName>style.visibility</p:attrName>
                                        </p:attrNameLst>
                                      </p:cBhvr>
                                      <p:to>
                                        <p:strVal val="visible"/>
                                      </p:to>
                                    </p:set>
                                    <p:animEffect transition="in" filter="blinds(horizontal)">
                                      <p:cBhvr>
                                        <p:cTn id="42" dur="1000"/>
                                        <p:tgtEl>
                                          <p:spTgt spid="1935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41"/>
                                        </p:tgtEl>
                                        <p:attrNameLst>
                                          <p:attrName>style.visibility</p:attrName>
                                        </p:attrNameLst>
                                      </p:cBhvr>
                                      <p:to>
                                        <p:strVal val="visible"/>
                                      </p:to>
                                    </p:set>
                                    <p:animEffect transition="in" filter="blinds(horizontal)">
                                      <p:cBhvr>
                                        <p:cTn id="47" dur="1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p:bldP spid="19354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灯片编号占位符 4"/>
          <p:cNvSpPr>
            <a:spLocks noGrp="1"/>
          </p:cNvSpPr>
          <p:nvPr>
            <p:ph type="sldNum" sz="quarter" idx="11"/>
          </p:nvPr>
        </p:nvSpPr>
        <p:spPr>
          <a:noFill/>
        </p:spPr>
        <p:txBody>
          <a:bodyPr/>
          <a:lstStyle/>
          <a:p>
            <a:fld id="{0EEFDBE1-686E-4DD7-9735-E4D915553D8F}" type="slidenum">
              <a:rPr lang="en-US" altLang="zh-CN" smtClean="0"/>
              <a:pPr/>
              <a:t>42</a:t>
            </a:fld>
            <a:endParaRPr lang="en-US" altLang="zh-CN"/>
          </a:p>
        </p:txBody>
      </p:sp>
      <p:sp>
        <p:nvSpPr>
          <p:cNvPr id="39940"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39941" name="Rectangle 3"/>
          <p:cNvSpPr>
            <a:spLocks noGrp="1" noChangeArrowheads="1"/>
          </p:cNvSpPr>
          <p:nvPr>
            <p:ph type="body" idx="1"/>
          </p:nvPr>
        </p:nvSpPr>
        <p:spPr/>
        <p:txBody>
          <a:bodyPr/>
          <a:lstStyle/>
          <a:p>
            <a:r>
              <a:rPr lang="zh-CN" altLang="en-US" sz="2000" b="0">
                <a:ea typeface="宋体" pitchFamily="2" charset="-122"/>
              </a:rPr>
              <a:t>使用外部变量的原因：</a:t>
            </a:r>
          </a:p>
          <a:p>
            <a:pPr lvl="1"/>
            <a:r>
              <a:rPr lang="zh-CN" altLang="en-US" sz="2000">
                <a:ea typeface="宋体" pitchFamily="2" charset="-122"/>
              </a:rPr>
              <a:t> 解决函数单独编译的协调；</a:t>
            </a:r>
          </a:p>
          <a:p>
            <a:pPr lvl="1"/>
            <a:r>
              <a:rPr lang="zh-CN" altLang="en-US" sz="2000">
                <a:ea typeface="宋体" pitchFamily="2" charset="-122"/>
              </a:rPr>
              <a:t> 与变量初始化有关；</a:t>
            </a:r>
          </a:p>
          <a:p>
            <a:pPr lvl="1"/>
            <a:r>
              <a:rPr lang="zh-CN" altLang="en-US" sz="2000">
                <a:ea typeface="宋体" pitchFamily="2" charset="-122"/>
              </a:rPr>
              <a:t> 外部变量的值是永久的；</a:t>
            </a:r>
          </a:p>
          <a:p>
            <a:pPr lvl="1"/>
            <a:r>
              <a:rPr lang="zh-CN" altLang="en-US" sz="2000">
                <a:ea typeface="宋体" pitchFamily="2" charset="-122"/>
              </a:rPr>
              <a:t> 解决数据共享；</a:t>
            </a:r>
          </a:p>
          <a:p>
            <a:r>
              <a:rPr lang="zh-CN" altLang="en-US" sz="2000" b="0">
                <a:ea typeface="宋体" pitchFamily="2" charset="-122"/>
              </a:rPr>
              <a:t>外部变量的副作用：</a:t>
            </a:r>
          </a:p>
          <a:p>
            <a:pPr lvl="1"/>
            <a:r>
              <a:rPr lang="zh-CN" altLang="en-US" sz="2000" b="1">
                <a:solidFill>
                  <a:srgbClr val="0000CC"/>
                </a:solidFill>
                <a:ea typeface="宋体" pitchFamily="2" charset="-122"/>
              </a:rPr>
              <a:t>使用外部变量的函数独立性差，通常不能单独使用在其他的程序中。而且，如果多个函数都使用到某个外部变量，一旦出现差错，就很难发现问题是由哪个函数引起的。在程序中的某个部分引起外部变量的错误，很容易误以为是由另一部分引起的。</a:t>
            </a:r>
          </a:p>
        </p:txBody>
      </p:sp>
      <p:sp>
        <p:nvSpPr>
          <p:cNvPr id="6" name="TextBox 5"/>
          <p:cNvSpPr txBox="1"/>
          <p:nvPr/>
        </p:nvSpPr>
        <p:spPr>
          <a:xfrm>
            <a:off x="1763688" y="5805264"/>
            <a:ext cx="5976664" cy="400110"/>
          </a:xfrm>
          <a:prstGeom prst="rect">
            <a:avLst/>
          </a:prstGeom>
          <a:solidFill>
            <a:srgbClr val="A6D86E"/>
          </a:solidFill>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dirty="0">
                <a:solidFill>
                  <a:schemeClr val="tx1"/>
                </a:solidFill>
                <a:latin typeface="楷体" pitchFamily="49" charset="-122"/>
                <a:ea typeface="楷体" pitchFamily="49" charset="-122"/>
              </a:rPr>
              <a:t>风格建议：</a:t>
            </a:r>
            <a:r>
              <a:rPr lang="zh-CN" altLang="en-US" dirty="0">
                <a:solidFill>
                  <a:srgbClr val="FF0000"/>
                </a:solidFill>
                <a:latin typeface="楷体" pitchFamily="49" charset="-122"/>
                <a:ea typeface="楷体" pitchFamily="49" charset="-122"/>
              </a:rPr>
              <a:t>在程序中应尽量少用或不用外部变量。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43</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#include &lt;</a:t>
            </a:r>
            <a:r>
              <a:rPr lang="en-US" altLang="zh-CN" dirty="0" err="1"/>
              <a:t>ctype.h</a:t>
            </a:r>
            <a:r>
              <a:rPr lang="en-US" altLang="zh-CN" dirty="0"/>
              <a:t>&gt;</a:t>
            </a:r>
          </a:p>
          <a:p>
            <a:r>
              <a:rPr lang="en-US" altLang="zh-CN" dirty="0"/>
              <a:t>#define MAXWORD  32</a:t>
            </a:r>
          </a:p>
          <a:p>
            <a:r>
              <a:rPr lang="en-US" altLang="zh-CN" dirty="0"/>
              <a:t>#define MAXSIZE  1024</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a:t>
            </a:r>
            <a:r>
              <a:rPr lang="en-US" altLang="zh-CN" dirty="0" err="1"/>
              <a:t>struct</a:t>
            </a:r>
            <a:r>
              <a:rPr lang="en-US" altLang="zh-CN" dirty="0"/>
              <a:t> </a:t>
            </a:r>
            <a:r>
              <a:rPr lang="en-US" altLang="zh-CN" dirty="0" err="1"/>
              <a:t>lnode</a:t>
            </a:r>
            <a:r>
              <a:rPr lang="en-US" altLang="zh-CN" dirty="0"/>
              <a:t> list[], 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a:t>
            </a:r>
            <a:r>
              <a:rPr lang="en-US" altLang="zh-CN" dirty="0" err="1">
                <a:solidFill>
                  <a:srgbClr val="003399"/>
                </a:solidFill>
                <a:ea typeface="宋体" charset="-122"/>
              </a:rPr>
              <a:t>struct</a:t>
            </a:r>
            <a:r>
              <a:rPr lang="en-US" altLang="zh-CN" dirty="0">
                <a:solidFill>
                  <a:srgbClr val="003399"/>
                </a:solidFill>
                <a:ea typeface="宋体" charset="-122"/>
              </a:rPr>
              <a:t> </a:t>
            </a:r>
            <a:r>
              <a:rPr lang="en-US" altLang="zh-CN" dirty="0" err="1">
                <a:solidFill>
                  <a:srgbClr val="003399"/>
                </a:solidFill>
                <a:ea typeface="宋体" charset="-122"/>
              </a:rPr>
              <a:t>lnode</a:t>
            </a:r>
            <a:r>
              <a:rPr lang="en-US" altLang="zh-CN" dirty="0">
                <a:solidFill>
                  <a:srgbClr val="003399"/>
                </a:solidFill>
                <a:ea typeface="宋体" charset="-122"/>
              </a:rPr>
              <a:t> list[ ],  </a:t>
            </a:r>
            <a:r>
              <a:rPr lang="en-US" altLang="zh-CN" dirty="0" err="1">
                <a:solidFill>
                  <a:srgbClr val="003399"/>
                </a:solidFill>
                <a:ea typeface="宋体" charset="-122"/>
              </a:rPr>
              <a:t>int</a:t>
            </a:r>
            <a:r>
              <a:rPr lang="en-US" altLang="zh-CN" dirty="0">
                <a:solidFill>
                  <a:srgbClr val="003399"/>
                </a:solidFill>
                <a:ea typeface="宋体" charset="-122"/>
              </a:rPr>
              <a:t> pos, char *w);</a:t>
            </a:r>
          </a:p>
          <a:p>
            <a:r>
              <a:rPr lang="en-US" altLang="zh-CN" dirty="0" err="1">
                <a:solidFill>
                  <a:srgbClr val="003399"/>
                </a:solidFill>
                <a:ea typeface="宋体" charset="-122"/>
              </a:rPr>
              <a:t>int</a:t>
            </a:r>
            <a:r>
              <a:rPr lang="en-US" altLang="zh-CN" dirty="0">
                <a:solidFill>
                  <a:srgbClr val="003399"/>
                </a:solidFill>
                <a:ea typeface="宋体" charset="-122"/>
              </a:rPr>
              <a:t> N=0; //</a:t>
            </a:r>
            <a:r>
              <a:rPr lang="zh-CN" altLang="en-US" dirty="0">
                <a:solidFill>
                  <a:srgbClr val="003399"/>
                </a:solidFill>
                <a:ea typeface="宋体" charset="-122"/>
              </a:rPr>
              <a:t>单词表中单词的实际个数</a:t>
            </a:r>
            <a:endParaRPr lang="en-US" altLang="zh-CN" dirty="0">
              <a:solidFill>
                <a:srgbClr val="003399"/>
              </a:solidFill>
              <a:ea typeface="宋体" charset="-122"/>
            </a:endParaRP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	/*</a:t>
            </a:r>
            <a:r>
              <a:rPr lang="zh-CN" altLang="en-US" dirty="0"/>
              <a:t>单词表</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t>
            </a:r>
          </a:p>
          <a:p>
            <a:r>
              <a:rPr lang="en-US" altLang="zh-CN" dirty="0"/>
              <a:t>    char filename[MAXWORD], word[MAXWORD];</a:t>
            </a:r>
          </a:p>
          <a:p>
            <a:r>
              <a:rPr lang="en-US" altLang="zh-CN" dirty="0"/>
              <a:t>    FILE *</a:t>
            </a:r>
            <a:r>
              <a:rPr lang="en-US" altLang="zh-CN" dirty="0" err="1"/>
              <a:t>bfp</a:t>
            </a:r>
            <a:r>
              <a:rPr lang="en-US" altLang="zh-CN" dirty="0"/>
              <a:t>;</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a:t>
            </a:r>
            <a:r>
              <a:rPr lang="en-US" altLang="zh-CN" dirty="0" err="1"/>
              <a:t>bname</a:t>
            </a:r>
            <a:r>
              <a:rPr lang="en-US" altLang="zh-CN" dirty="0"/>
              <a:t>, “r”)) == NULL){</a:t>
            </a: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a:t>
            </a:r>
          </a:p>
          <a:p>
            <a:r>
              <a:rPr lang="en-US" altLang="zh-CN" dirty="0"/>
              <a:t>        if(</a:t>
            </a:r>
            <a:r>
              <a:rPr lang="en-US" altLang="zh-CN" dirty="0" err="1"/>
              <a:t>searchWord</a:t>
            </a:r>
            <a:r>
              <a:rPr lang="en-US" altLang="zh-CN" dirty="0"/>
              <a:t>(wordlist, word) == -1) {</a:t>
            </a:r>
          </a:p>
          <a:p>
            <a:r>
              <a:rPr lang="en-US" altLang="zh-CN" dirty="0"/>
              <a:t>            </a:t>
            </a:r>
            <a:r>
              <a:rPr lang="en-US" altLang="zh-CN" dirty="0" err="1"/>
              <a:t>fprintf</a:t>
            </a:r>
            <a:r>
              <a:rPr lang="en-US" altLang="zh-CN" dirty="0"/>
              <a:t>(</a:t>
            </a:r>
            <a:r>
              <a:rPr lang="en-US" altLang="zh-CN" dirty="0" err="1"/>
              <a:t>stderr</a:t>
            </a:r>
            <a:r>
              <a:rPr lang="en-US" altLang="zh-CN" dirty="0"/>
              <a:t>, “Wordlist is full!\n”);</a:t>
            </a:r>
          </a:p>
          <a:p>
            <a:r>
              <a:rPr lang="en-US" altLang="zh-CN" dirty="0"/>
              <a:t>            return -1;</a:t>
            </a:r>
          </a:p>
          <a:p>
            <a:r>
              <a:rPr lang="en-US" altLang="zh-CN" dirty="0"/>
              <a:t>        }</a:t>
            </a:r>
          </a:p>
          <a:p>
            <a:r>
              <a:rPr lang="en-US" altLang="zh-CN" dirty="0"/>
              <a:t>    for(</a:t>
            </a:r>
            <a:r>
              <a:rPr lang="en-US" altLang="zh-CN" dirty="0" err="1"/>
              <a:t>i</a:t>
            </a:r>
            <a:r>
              <a:rPr lang="en-US" altLang="zh-CN" dirty="0"/>
              <a:t>=0; </a:t>
            </a:r>
            <a:r>
              <a:rPr lang="en-US" altLang="zh-CN" dirty="0" err="1"/>
              <a:t>i</a:t>
            </a:r>
            <a:r>
              <a:rPr lang="en-US" altLang="zh-CN" dirty="0"/>
              <a:t>&lt;= N-1; </a:t>
            </a:r>
            <a:r>
              <a:rPr lang="en-US" altLang="zh-CN" dirty="0" err="1"/>
              <a:t>i</a:t>
            </a:r>
            <a:r>
              <a:rPr lang="en-US" altLang="zh-CN" dirty="0"/>
              <a:t>++)</a:t>
            </a:r>
          </a:p>
          <a:p>
            <a:r>
              <a:rPr lang="en-US" altLang="zh-CN" dirty="0"/>
              <a:t>        </a:t>
            </a:r>
            <a:r>
              <a:rPr lang="en-US" altLang="zh-CN" dirty="0" err="1"/>
              <a:t>printf</a:t>
            </a:r>
            <a:r>
              <a:rPr lang="en-US" altLang="zh-CN" dirty="0"/>
              <a:t>(“%s  %d\n”, wordlist[</a:t>
            </a:r>
            <a:r>
              <a:rPr lang="en-US" altLang="zh-CN" dirty="0" err="1"/>
              <a:t>i</a:t>
            </a:r>
            <a:r>
              <a:rPr lang="en-US" altLang="zh-CN" dirty="0"/>
              <a:t>].word, wordlist[</a:t>
            </a:r>
            <a:r>
              <a:rPr lang="en-US" altLang="zh-CN" dirty="0" err="1"/>
              <a:t>i</a:t>
            </a:r>
            <a:r>
              <a:rPr lang="en-US" altLang="zh-CN" dirty="0"/>
              <a:t>].count);</a:t>
            </a:r>
          </a:p>
          <a:p>
            <a:r>
              <a:rPr lang="en-US" altLang="zh-CN" dirty="0"/>
              <a:t>    return 0;</a:t>
            </a:r>
          </a:p>
          <a:p>
            <a:r>
              <a:rPr lang="en-US" altLang="zh-CN" dirty="0"/>
              <a:t>} </a:t>
            </a:r>
            <a:endParaRPr lang="zh-CN" altLang="en-US" dirty="0"/>
          </a:p>
        </p:txBody>
      </p:sp>
      <p:sp>
        <p:nvSpPr>
          <p:cNvPr id="10" name="圆角矩形标注 9"/>
          <p:cNvSpPr/>
          <p:nvPr/>
        </p:nvSpPr>
        <p:spPr bwMode="auto">
          <a:xfrm>
            <a:off x="1115616" y="5373216"/>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Arial" charset="0"/>
                <a:ea typeface="宋体" charset="-122"/>
              </a:rPr>
              <a:t>为什么要将</a:t>
            </a:r>
            <a:r>
              <a:rPr kumimoji="0" lang="en-US" altLang="zh-CN" b="1" i="0" u="none" strike="noStrike" cap="none" normalizeH="0" baseline="0" dirty="0">
                <a:ln>
                  <a:noFill/>
                </a:ln>
                <a:effectLst/>
                <a:latin typeface="Arial" charset="0"/>
                <a:ea typeface="宋体" charset="-122"/>
              </a:rPr>
              <a:t>N</a:t>
            </a:r>
            <a:r>
              <a:rPr kumimoji="0" lang="zh-CN" altLang="en-US" b="1" i="0" u="none" strike="noStrike" cap="none" normalizeH="0" baseline="0" dirty="0">
                <a:ln>
                  <a:noFill/>
                </a:ln>
                <a:effectLst/>
                <a:latin typeface="Arial" charset="0"/>
                <a:ea typeface="宋体" charset="-122"/>
              </a:rPr>
              <a:t>定义为</a:t>
            </a:r>
            <a:r>
              <a:rPr kumimoji="0" lang="zh-CN" altLang="en-US" b="1" i="0" u="none" strike="noStrike" cap="none" normalizeH="0" baseline="0" dirty="0">
                <a:ln>
                  <a:noFill/>
                </a:ln>
                <a:solidFill>
                  <a:schemeClr val="tx1"/>
                </a:solidFill>
                <a:effectLst/>
                <a:latin typeface="Arial" charset="0"/>
                <a:ea typeface="宋体" charset="-122"/>
              </a:rPr>
              <a:t>一个</a:t>
            </a:r>
            <a:r>
              <a:rPr kumimoji="0" lang="zh-CN" altLang="en-US" b="1" i="0" u="none" strike="noStrike" cap="none" normalizeH="0" baseline="0" dirty="0">
                <a:ln>
                  <a:noFill/>
                </a:ln>
                <a:solidFill>
                  <a:srgbClr val="FF0000"/>
                </a:solidFill>
                <a:effectLst/>
                <a:latin typeface="Arial" charset="0"/>
                <a:ea typeface="宋体" charset="-122"/>
              </a:rPr>
              <a:t>全局变量</a:t>
            </a:r>
            <a:r>
              <a:rPr kumimoji="0" lang="zh-CN" altLang="en-US" b="1" i="0" u="none" strike="noStrike" cap="none" normalizeH="0" baseline="0" dirty="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sp>
        <p:nvSpPr>
          <p:cNvPr id="6" name="矩形 5"/>
          <p:cNvSpPr/>
          <p:nvPr/>
        </p:nvSpPr>
        <p:spPr>
          <a:xfrm>
            <a:off x="899592" y="1196752"/>
            <a:ext cx="7308304" cy="3970318"/>
          </a:xfrm>
          <a:prstGeom prst="rect">
            <a:avLst/>
          </a:prstGeom>
          <a:solidFill>
            <a:srgbClr val="92D050"/>
          </a:solidFill>
        </p:spPr>
        <p:txBody>
          <a:bodyPr wrap="square">
            <a:spAutoFit/>
          </a:bodyPr>
          <a:lstStyle/>
          <a:p>
            <a:r>
              <a:rPr lang="en-US" altLang="zh-CN" dirty="0"/>
              <a:t>/*</a:t>
            </a:r>
            <a:r>
              <a:rPr lang="zh-CN" altLang="en-US" dirty="0">
                <a:latin typeface="楷体" pitchFamily="49" charset="-122"/>
                <a:ea typeface="楷体" pitchFamily="49" charset="-122"/>
              </a:rPr>
              <a:t>从文件中读入一个单词（仅由字母组成的串），并转换成小写字母</a:t>
            </a:r>
            <a:r>
              <a:rPr lang="en-US" altLang="zh-CN" dirty="0">
                <a:latin typeface="楷体" pitchFamily="49" charset="-122"/>
                <a:ea typeface="楷体" pitchFamily="49" charset="-122"/>
              </a:rPr>
              <a:t>*/</a:t>
            </a:r>
          </a:p>
          <a:p>
            <a:r>
              <a:rPr lang="en-US" altLang="zh-CN" dirty="0" err="1"/>
              <a:t>int</a:t>
            </a:r>
            <a:r>
              <a:rPr lang="en-US" altLang="zh-CN" dirty="0"/>
              <a:t> </a:t>
            </a:r>
            <a:r>
              <a:rPr lang="en-US" altLang="zh-CN" dirty="0" err="1"/>
              <a:t>getWord</a:t>
            </a:r>
            <a:r>
              <a:rPr lang="en-US" altLang="zh-CN" dirty="0"/>
              <a:t>(FILE *</a:t>
            </a:r>
            <a:r>
              <a:rPr lang="en-US" altLang="zh-CN" dirty="0" err="1"/>
              <a:t>fp</a:t>
            </a:r>
            <a:r>
              <a:rPr lang="en-US" altLang="zh-CN" dirty="0"/>
              <a:t>, char *w)</a:t>
            </a:r>
          </a:p>
          <a:p>
            <a:r>
              <a:rPr lang="en-US" altLang="zh-CN" dirty="0"/>
              <a:t>{</a:t>
            </a:r>
          </a:p>
          <a:p>
            <a:r>
              <a:rPr lang="en-US" altLang="zh-CN" dirty="0"/>
              <a:t>     </a:t>
            </a:r>
            <a:r>
              <a:rPr lang="en-US" altLang="zh-CN" dirty="0" err="1"/>
              <a:t>int</a:t>
            </a:r>
            <a:r>
              <a:rPr lang="en-US" altLang="zh-CN" dirty="0"/>
              <a:t> c;</a:t>
            </a:r>
          </a:p>
          <a:p>
            <a:r>
              <a:rPr lang="en-US" altLang="zh-CN" dirty="0"/>
              <a:t>    </a:t>
            </a:r>
          </a:p>
          <a:p>
            <a:r>
              <a:rPr lang="en-US" altLang="zh-CN" dirty="0"/>
              <a:t>    while(!</a:t>
            </a:r>
            <a:r>
              <a:rPr lang="en-US" altLang="zh-CN" dirty="0" err="1"/>
              <a:t>isalpha</a:t>
            </a:r>
            <a:r>
              <a:rPr lang="en-US" altLang="zh-CN" dirty="0"/>
              <a:t>(c=</a:t>
            </a:r>
            <a:r>
              <a:rPr lang="en-US" altLang="zh-CN" dirty="0" err="1"/>
              <a:t>fgetc</a:t>
            </a:r>
            <a:r>
              <a:rPr lang="en-US" altLang="zh-CN" dirty="0"/>
              <a:t>(</a:t>
            </a:r>
            <a:r>
              <a:rPr lang="en-US" altLang="zh-CN" dirty="0" err="1"/>
              <a:t>fp</a:t>
            </a:r>
            <a:r>
              <a:rPr lang="en-US" altLang="zh-CN" dirty="0"/>
              <a:t>)))  </a:t>
            </a:r>
          </a:p>
          <a:p>
            <a:r>
              <a:rPr lang="en-US" altLang="zh-CN" dirty="0"/>
              <a:t>        if(c == EOF) return c;  </a:t>
            </a:r>
          </a:p>
          <a:p>
            <a:r>
              <a:rPr lang="en-US" altLang="zh-CN" dirty="0"/>
              <a:t>       else continue;</a:t>
            </a:r>
          </a:p>
          <a:p>
            <a:r>
              <a:rPr lang="en-US" altLang="zh-CN" dirty="0"/>
              <a:t>    do  {</a:t>
            </a:r>
          </a:p>
          <a:p>
            <a:r>
              <a:rPr lang="en-US" altLang="zh-CN" dirty="0"/>
              <a:t>         *w++ = </a:t>
            </a:r>
            <a:r>
              <a:rPr lang="en-US" altLang="zh-CN" dirty="0" err="1"/>
              <a:t>tolower</a:t>
            </a:r>
            <a:r>
              <a:rPr lang="en-US" altLang="zh-CN" dirty="0"/>
              <a:t>(c);</a:t>
            </a:r>
          </a:p>
          <a:p>
            <a:r>
              <a:rPr lang="en-US" altLang="zh-CN" dirty="0"/>
              <a:t>    } while(</a:t>
            </a:r>
            <a:r>
              <a:rPr lang="en-US" altLang="zh-CN" dirty="0" err="1"/>
              <a:t>isalpha</a:t>
            </a:r>
            <a:r>
              <a:rPr lang="en-US" altLang="zh-CN" dirty="0"/>
              <a:t>(c=</a:t>
            </a:r>
            <a:r>
              <a:rPr lang="en-US" altLang="zh-CN" dirty="0" err="1"/>
              <a:t>fgetc</a:t>
            </a:r>
            <a:r>
              <a:rPr lang="en-US" altLang="zh-CN" dirty="0"/>
              <a:t>(</a:t>
            </a:r>
            <a:r>
              <a:rPr lang="en-US" altLang="zh-CN" dirty="0" err="1"/>
              <a:t>fp</a:t>
            </a:r>
            <a:r>
              <a:rPr lang="en-US" altLang="zh-CN" dirty="0"/>
              <a:t>))); </a:t>
            </a:r>
          </a:p>
          <a:p>
            <a:r>
              <a:rPr lang="en-US" altLang="zh-CN" dirty="0"/>
              <a:t>    *w='\0';</a:t>
            </a:r>
          </a:p>
          <a:p>
            <a:r>
              <a:rPr lang="en-US" altLang="zh-CN" dirty="0"/>
              <a:t>   return 1;</a:t>
            </a:r>
          </a:p>
          <a:p>
            <a:r>
              <a:rPr lang="en-US" altLang="zh-CN" dirty="0"/>
              <a:t>} </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45</a:t>
            </a:fld>
            <a:endParaRPr lang="en-US" altLang="zh-CN"/>
          </a:p>
        </p:txBody>
      </p:sp>
      <p:sp>
        <p:nvSpPr>
          <p:cNvPr id="5" name="Text Box 2"/>
          <p:cNvSpPr txBox="1">
            <a:spLocks noChangeArrowheads="1"/>
          </p:cNvSpPr>
          <p:nvPr/>
        </p:nvSpPr>
        <p:spPr bwMode="auto">
          <a:xfrm>
            <a:off x="0" y="836712"/>
            <a:ext cx="8382000" cy="3961084"/>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在表中相应位置插入一个单词，同时置次数为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a:t>
            </a:r>
            <a:r>
              <a:rPr lang="en-US" altLang="zh-CN" sz="2000" dirty="0" err="1">
                <a:solidFill>
                  <a:srgbClr val="003399"/>
                </a:solidFill>
                <a:ea typeface="宋体" charset="-122"/>
              </a:rPr>
              <a:t>lnode</a:t>
            </a:r>
            <a:r>
              <a:rPr lang="en-US" altLang="zh-CN" sz="2000" baseline="0" dirty="0">
                <a:solidFill>
                  <a:srgbClr val="003399"/>
                </a:solidFill>
                <a:ea typeface="宋体" charset="-122"/>
              </a:rPr>
              <a:t> </a:t>
            </a:r>
            <a:r>
              <a:rPr lang="en-US" altLang="zh-CN" sz="2000" dirty="0">
                <a:solidFill>
                  <a:srgbClr val="003399"/>
                </a:solidFill>
                <a:ea typeface="宋体" charset="-122"/>
              </a:rPr>
              <a:t>list</a:t>
            </a:r>
            <a:r>
              <a:rPr lang="en-US" altLang="zh-CN" sz="2000" baseline="0" dirty="0">
                <a:solidFill>
                  <a:srgbClr val="003399"/>
                </a:solidFill>
                <a:ea typeface="宋体" charset="-122"/>
              </a:rPr>
              <a:t>[ ],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pos,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i</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sym typeface="Symbol" pitchFamily="18" charset="2"/>
              </a:rPr>
              <a:t>      </a:t>
            </a:r>
            <a:r>
              <a:rPr lang="en-US" altLang="zh-CN" sz="2000" dirty="0">
                <a:solidFill>
                  <a:srgbClr val="003399"/>
                </a:solidFill>
                <a:ea typeface="宋体" charset="-122"/>
              </a:rPr>
              <a:t>if  (N == MAXSIZE) return -1;</a:t>
            </a:r>
            <a:r>
              <a:rPr lang="en-US" altLang="zh-CN" sz="2000" baseline="0" dirty="0">
                <a:solidFill>
                  <a:srgbClr val="003399"/>
                </a:solidFill>
                <a:ea typeface="宋体" charset="-122"/>
                <a:sym typeface="Symbol" pitchFamily="18" charset="2"/>
              </a:rPr>
              <a:t> </a:t>
            </a:r>
          </a:p>
          <a:p>
            <a:pPr fontAlgn="base">
              <a:lnSpc>
                <a:spcPct val="80000"/>
              </a:lnSpc>
              <a:spcBef>
                <a:spcPct val="0"/>
              </a:spcBef>
            </a:pPr>
            <a:r>
              <a:rPr lang="en-US" altLang="zh-CN" sz="2000" baseline="0" dirty="0">
                <a:solidFill>
                  <a:srgbClr val="003399"/>
                </a:solidFill>
                <a:ea typeface="宋体" charset="-122"/>
                <a:sym typeface="Symbol" pitchFamily="18" charset="2"/>
              </a:rPr>
              <a:t>              </a:t>
            </a:r>
          </a:p>
          <a:p>
            <a:pPr fontAlgn="base">
              <a:lnSpc>
                <a:spcPct val="80000"/>
              </a:lnSpc>
              <a:spcBef>
                <a:spcPct val="0"/>
              </a:spcBef>
            </a:pPr>
            <a:r>
              <a:rPr lang="en-US" altLang="zh-CN" sz="2000" baseline="0" dirty="0">
                <a:solidFill>
                  <a:srgbClr val="003399"/>
                </a:solidFill>
                <a:ea typeface="宋体" charset="-122"/>
                <a:sym typeface="Symbol" pitchFamily="18" charset="2"/>
              </a:rPr>
              <a:t>     for(</a:t>
            </a:r>
            <a:r>
              <a:rPr lang="en-US" altLang="zh-CN" sz="2000" baseline="0" dirty="0" err="1">
                <a:solidFill>
                  <a:srgbClr val="003399"/>
                </a:solidFill>
                <a:ea typeface="宋体" charset="-122"/>
                <a:sym typeface="Symbol" pitchFamily="18" charset="2"/>
              </a:rPr>
              <a:t>i</a:t>
            </a:r>
            <a:r>
              <a:rPr lang="en-US" altLang="zh-CN" sz="2000" baseline="0" dirty="0">
                <a:solidFill>
                  <a:srgbClr val="003399"/>
                </a:solidFill>
                <a:ea typeface="宋体" charset="-122"/>
                <a:sym typeface="Symbol" pitchFamily="18" charset="2"/>
              </a:rPr>
              <a:t>=N</a:t>
            </a:r>
            <a:r>
              <a:rPr lang="en-US" altLang="zh-CN" sz="2000" baseline="0" dirty="0">
                <a:solidFill>
                  <a:srgbClr val="003399"/>
                </a:solidFill>
                <a:latin typeface="宋体" charset="-122"/>
                <a:ea typeface="宋体" charset="-122"/>
                <a:sym typeface="Symbol" pitchFamily="18" charset="2"/>
              </a:rPr>
              <a:t>-</a:t>
            </a:r>
            <a:r>
              <a:rPr lang="en-US" altLang="zh-CN" sz="2000" baseline="0" dirty="0">
                <a:solidFill>
                  <a:srgbClr val="003399"/>
                </a:solidFill>
                <a:ea typeface="宋体" charset="-122"/>
                <a:sym typeface="Symbol" pitchFamily="18" charset="2"/>
              </a:rPr>
              <a:t>1; </a:t>
            </a:r>
            <a:r>
              <a:rPr lang="en-US" altLang="zh-CN" sz="2000" baseline="0" dirty="0" err="1">
                <a:solidFill>
                  <a:srgbClr val="003399"/>
                </a:solidFill>
                <a:ea typeface="宋体" charset="-122"/>
                <a:sym typeface="Symbol" pitchFamily="18" charset="2"/>
              </a:rPr>
              <a:t>i</a:t>
            </a:r>
            <a:r>
              <a:rPr lang="en-US" altLang="zh-CN" sz="2000" baseline="0" dirty="0">
                <a:solidFill>
                  <a:srgbClr val="003399"/>
                </a:solidFill>
                <a:ea typeface="宋体" charset="-122"/>
                <a:sym typeface="Symbol" pitchFamily="18" charset="2"/>
              </a:rPr>
              <a:t>&gt;=</a:t>
            </a:r>
            <a:r>
              <a:rPr lang="en-US" altLang="zh-CN" sz="2000" dirty="0">
                <a:solidFill>
                  <a:srgbClr val="003399"/>
                </a:solidFill>
                <a:ea typeface="宋体" charset="-122"/>
                <a:sym typeface="Symbol" pitchFamily="18" charset="2"/>
              </a:rPr>
              <a:t>pos</a:t>
            </a:r>
            <a:r>
              <a:rPr lang="en-US" altLang="zh-CN" sz="2000" baseline="0" dirty="0">
                <a:solidFill>
                  <a:srgbClr val="003399"/>
                </a:solidFill>
                <a:ea typeface="宋体" charset="-122"/>
                <a:sym typeface="Symbol" pitchFamily="18" charset="2"/>
              </a:rPr>
              <a:t>; </a:t>
            </a:r>
            <a:r>
              <a:rPr lang="en-US" altLang="zh-CN" sz="2000" dirty="0" err="1">
                <a:solidFill>
                  <a:srgbClr val="003399"/>
                </a:solidFill>
                <a:ea typeface="宋体" charset="-122"/>
                <a:sym typeface="Symbol" pitchFamily="18" charset="2"/>
              </a:rPr>
              <a:t>i</a:t>
            </a:r>
            <a:r>
              <a:rPr lang="en-US" altLang="zh-CN" sz="2000" baseline="0" dirty="0">
                <a:solidFill>
                  <a:srgbClr val="003399"/>
                </a:solidFill>
                <a:latin typeface="宋体" charset="-122"/>
                <a:ea typeface="宋体" charset="-122"/>
                <a:sym typeface="Symbol" pitchFamily="18" charset="2"/>
              </a:rPr>
              <a:t>--</a:t>
            </a:r>
            <a:r>
              <a:rPr lang="en-US" altLang="zh-CN" sz="2000" baseline="0" dirty="0">
                <a:solidFill>
                  <a:srgbClr val="003399"/>
                </a:solidFill>
                <a:ea typeface="宋体" charset="-122"/>
                <a:sym typeface="Symbol" pitchFamily="18" charset="2"/>
              </a:rPr>
              <a:t>){</a:t>
            </a:r>
          </a:p>
          <a:p>
            <a:pPr fontAlgn="base">
              <a:lnSpc>
                <a:spcPct val="80000"/>
              </a:lnSpc>
              <a:spcBef>
                <a:spcPct val="0"/>
              </a:spcBef>
            </a:pPr>
            <a:r>
              <a:rPr lang="en-US" altLang="zh-CN" sz="2000" baseline="0" dirty="0">
                <a:solidFill>
                  <a:srgbClr val="003399"/>
                </a:solidFill>
                <a:ea typeface="宋体" charset="-122"/>
                <a:sym typeface="Symbol" pitchFamily="18" charset="2"/>
              </a:rPr>
              <a:t>          </a:t>
            </a:r>
            <a:r>
              <a:rPr lang="en-US" altLang="zh-CN" sz="2000" baseline="0" dirty="0" err="1">
                <a:solidFill>
                  <a:srgbClr val="003399"/>
                </a:solidFill>
                <a:ea typeface="宋体" charset="-122"/>
                <a:sym typeface="Symbol" pitchFamily="18" charset="2"/>
              </a:rPr>
              <a:t>strcpy</a:t>
            </a:r>
            <a:r>
              <a:rPr lang="en-US" altLang="zh-CN" sz="2000" dirty="0">
                <a:solidFill>
                  <a:srgbClr val="003399"/>
                </a:solidFill>
                <a:ea typeface="宋体" charset="-122"/>
                <a:sym typeface="Symbol" pitchFamily="18" charset="2"/>
              </a:rPr>
              <a:t>(</a:t>
            </a:r>
            <a:r>
              <a:rPr lang="en-US" altLang="zh-CN" sz="2000" baseline="0" dirty="0">
                <a:solidFill>
                  <a:srgbClr val="003399"/>
                </a:solidFill>
                <a:ea typeface="宋体" charset="-122"/>
                <a:sym typeface="Symbol" pitchFamily="18" charset="2"/>
              </a:rPr>
              <a:t>list[i+1].word</a:t>
            </a:r>
            <a:r>
              <a:rPr lang="en-US" altLang="zh-CN" sz="2000" dirty="0">
                <a:solidFill>
                  <a:srgbClr val="003399"/>
                </a:solidFill>
                <a:ea typeface="宋体" charset="-122"/>
                <a:sym typeface="Symbol" pitchFamily="18" charset="2"/>
              </a:rPr>
              <a:t>, </a:t>
            </a:r>
            <a:r>
              <a:rPr lang="en-US" altLang="zh-CN" sz="2000" baseline="0" dirty="0">
                <a:solidFill>
                  <a:srgbClr val="003399"/>
                </a:solidFill>
                <a:ea typeface="宋体" charset="-122"/>
                <a:sym typeface="Symbol" pitchFamily="18" charset="2"/>
              </a:rPr>
              <a:t>list[</a:t>
            </a:r>
            <a:r>
              <a:rPr lang="en-US" altLang="zh-CN" sz="2000" baseline="0" dirty="0" err="1">
                <a:solidFill>
                  <a:srgbClr val="003399"/>
                </a:solidFill>
                <a:ea typeface="宋体" charset="-122"/>
                <a:sym typeface="Symbol" pitchFamily="18" charset="2"/>
              </a:rPr>
              <a:t>i</a:t>
            </a:r>
            <a:r>
              <a:rPr lang="en-US" altLang="zh-CN" sz="2000" baseline="0" dirty="0">
                <a:solidFill>
                  <a:srgbClr val="003399"/>
                </a:solidFill>
                <a:ea typeface="宋体" charset="-122"/>
                <a:sym typeface="Symbol" pitchFamily="18" charset="2"/>
              </a:rPr>
              <a:t>].word);</a:t>
            </a:r>
          </a:p>
          <a:p>
            <a:pPr fontAlgn="base">
              <a:lnSpc>
                <a:spcPct val="80000"/>
              </a:lnSpc>
              <a:spcBef>
                <a:spcPct val="0"/>
              </a:spcBef>
            </a:pPr>
            <a:r>
              <a:rPr lang="en-US" altLang="zh-CN" sz="2000" dirty="0">
                <a:solidFill>
                  <a:srgbClr val="003399"/>
                </a:solidFill>
                <a:ea typeface="宋体" charset="-122"/>
                <a:sym typeface="Symbol" pitchFamily="18" charset="2"/>
              </a:rPr>
              <a:t>          list[i+1].count = list[</a:t>
            </a:r>
            <a:r>
              <a:rPr lang="en-US" altLang="zh-CN" sz="2000" dirty="0" err="1">
                <a:solidFill>
                  <a:srgbClr val="003399"/>
                </a:solidFill>
                <a:ea typeface="宋体" charset="-122"/>
                <a:sym typeface="Symbol" pitchFamily="18" charset="2"/>
              </a:rPr>
              <a:t>i</a:t>
            </a:r>
            <a:r>
              <a:rPr lang="en-US" altLang="zh-CN" sz="2000" dirty="0">
                <a:solidFill>
                  <a:srgbClr val="003399"/>
                </a:solidFill>
                <a:ea typeface="宋体" charset="-122"/>
                <a:sym typeface="Symbol" pitchFamily="18" charset="2"/>
              </a:rPr>
              <a:t>].count;</a:t>
            </a: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sym typeface="Symbol" pitchFamily="18" charset="2"/>
              </a:rPr>
              <a:t>    </a:t>
            </a:r>
            <a:r>
              <a:rPr lang="en-US" altLang="zh-CN" sz="2000" dirty="0" err="1">
                <a:solidFill>
                  <a:srgbClr val="003399"/>
                </a:solidFill>
                <a:ea typeface="宋体" charset="-122"/>
                <a:sym typeface="Symbol" pitchFamily="18" charset="2"/>
              </a:rPr>
              <a:t>strcpy</a:t>
            </a:r>
            <a:r>
              <a:rPr lang="en-US" altLang="zh-CN" sz="2000" dirty="0">
                <a:solidFill>
                  <a:srgbClr val="003399"/>
                </a:solidFill>
                <a:ea typeface="宋体" charset="-122"/>
                <a:sym typeface="Symbol" pitchFamily="18" charset="2"/>
              </a:rPr>
              <a:t>(list[pos].word, w);</a:t>
            </a:r>
          </a:p>
          <a:p>
            <a:pPr fontAlgn="base">
              <a:lnSpc>
                <a:spcPct val="80000"/>
              </a:lnSpc>
              <a:spcBef>
                <a:spcPct val="0"/>
              </a:spcBef>
            </a:pPr>
            <a:r>
              <a:rPr lang="en-US" altLang="zh-CN" sz="2000" baseline="0" dirty="0">
                <a:solidFill>
                  <a:srgbClr val="003399"/>
                </a:solidFill>
                <a:ea typeface="宋体" charset="-122"/>
                <a:sym typeface="Symbol" pitchFamily="18" charset="2"/>
              </a:rPr>
              <a:t>    list[pos].count = 1;</a:t>
            </a:r>
            <a:endParaRPr lang="zh-CN" altLang="en-US" baseline="0" dirty="0">
              <a:solidFill>
                <a:srgbClr val="007400"/>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sym typeface="Symbol" pitchFamily="18" charset="2"/>
              </a:rPr>
              <a:t>     N+</a:t>
            </a:r>
            <a:r>
              <a:rPr lang="en-US" altLang="zh-CN" sz="20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1;</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535531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a:t>
            </a:r>
            <a:r>
              <a:rPr lang="en-US" altLang="zh-CN" dirty="0" err="1">
                <a:ea typeface="宋体" pitchFamily="2" charset="-122"/>
              </a:rPr>
              <a:t>struct</a:t>
            </a:r>
            <a:r>
              <a:rPr lang="en-US" altLang="zh-CN" dirty="0">
                <a:ea typeface="宋体" pitchFamily="2" charset="-122"/>
              </a:rPr>
              <a:t> </a:t>
            </a:r>
            <a:r>
              <a:rPr lang="en-US" altLang="zh-CN" dirty="0" err="1">
                <a:ea typeface="宋体" pitchFamily="2" charset="-122"/>
              </a:rPr>
              <a:t>lnode</a:t>
            </a:r>
            <a:r>
              <a:rPr lang="en-US" altLang="zh-CN" dirty="0">
                <a:ea typeface="宋体" pitchFamily="2" charset="-122"/>
              </a:rPr>
              <a:t> list[ ], 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mid=0;</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a:t>
            </a:r>
            <a:r>
              <a:rPr lang="en-US" altLang="zh-CN" dirty="0" err="1">
                <a:ea typeface="宋体" pitchFamily="2" charset="-122"/>
              </a:rPr>
              <a:t>strcmp</a:t>
            </a:r>
            <a:r>
              <a:rPr lang="en-US" altLang="zh-CN" dirty="0">
                <a:ea typeface="宋体" pitchFamily="2" charset="-122"/>
              </a:rPr>
              <a:t>( w, list[mid].word)&lt;0)</a:t>
            </a:r>
          </a:p>
          <a:p>
            <a:pPr lvl="3" indent="0"/>
            <a:r>
              <a:rPr lang="en-US" altLang="zh-CN" dirty="0">
                <a:ea typeface="宋体" pitchFamily="2" charset="-122"/>
              </a:rPr>
              <a:t>   high = mid -1;</a:t>
            </a:r>
          </a:p>
          <a:p>
            <a:pPr lvl="2" indent="0">
              <a:buFont typeface="Wingdings" pitchFamily="2" charset="2"/>
              <a:buNone/>
            </a:pPr>
            <a:r>
              <a:rPr lang="en-US" altLang="zh-CN" dirty="0">
                <a:ea typeface="宋体" pitchFamily="2" charset="-122"/>
              </a:rPr>
              <a:t>else if(</a:t>
            </a:r>
            <a:r>
              <a:rPr lang="en-US" altLang="zh-CN" dirty="0" err="1">
                <a:ea typeface="宋体" pitchFamily="2" charset="-122"/>
              </a:rPr>
              <a:t>strcmp</a:t>
            </a:r>
            <a:r>
              <a:rPr lang="en-US" altLang="zh-CN" dirty="0">
                <a:ea typeface="宋体" pitchFamily="2" charset="-122"/>
              </a:rPr>
              <a:t>( w, list[mid].word)&gt;0)</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 { </a:t>
            </a:r>
          </a:p>
          <a:p>
            <a:pPr lvl="2" indent="0">
              <a:buFont typeface="Wingdings" pitchFamily="2" charset="2"/>
              <a:buNone/>
            </a:pPr>
            <a:r>
              <a:rPr lang="en-US" altLang="zh-CN" dirty="0">
                <a:ea typeface="宋体" pitchFamily="2" charset="-122"/>
              </a:rPr>
              <a:t>            list[mid].count++;</a:t>
            </a:r>
          </a:p>
          <a:p>
            <a:pPr lvl="3" indent="0"/>
            <a:r>
              <a:rPr lang="en-US" altLang="zh-CN" dirty="0">
                <a:ea typeface="宋体" pitchFamily="2" charset="-122"/>
              </a:rPr>
              <a:t>   return 0;</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(list, low, w);</a:t>
            </a:r>
          </a:p>
          <a:p>
            <a:pPr>
              <a:buFont typeface="Wingdings" pitchFamily="2" charset="2"/>
              <a:buNone/>
            </a:pPr>
            <a:r>
              <a:rPr lang="en-US" altLang="zh-CN" dirty="0">
                <a:ea typeface="宋体" pitchFamily="2" charset="-122"/>
              </a:rPr>
              <a:t>}</a:t>
            </a:r>
          </a:p>
        </p:txBody>
      </p:sp>
      <p:grpSp>
        <p:nvGrpSpPr>
          <p:cNvPr id="6" name="Group 20"/>
          <p:cNvGrpSpPr>
            <a:grpSpLocks/>
          </p:cNvGrpSpPr>
          <p:nvPr/>
        </p:nvGrpSpPr>
        <p:grpSpPr bwMode="auto">
          <a:xfrm>
            <a:off x="755576" y="4724574"/>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dirty="0">
                  <a:solidFill>
                    <a:srgbClr val="7030A0"/>
                  </a:solidFill>
                  <a:ea typeface="幼圆" pitchFamily="49" charset="-122"/>
                </a:rPr>
                <a:t>O</a:t>
              </a:r>
              <a:r>
                <a:rPr lang="en-US" altLang="zh-CN" dirty="0">
                  <a:solidFill>
                    <a:srgbClr val="7030A0"/>
                  </a:solidFill>
                  <a:ea typeface="幼圆" pitchFamily="49" charset="-122"/>
                </a:rPr>
                <a:t>(log</a:t>
              </a:r>
              <a:r>
                <a:rPr lang="en-US" altLang="zh-CN" baseline="-25000" dirty="0">
                  <a:solidFill>
                    <a:srgbClr val="7030A0"/>
                  </a:solidFill>
                  <a:ea typeface="幼圆" pitchFamily="49" charset="-122"/>
                </a:rPr>
                <a:t>2</a:t>
              </a:r>
              <a:r>
                <a:rPr lang="en-US" altLang="zh-CN" dirty="0">
                  <a:solidFill>
                    <a:srgbClr val="7030A0"/>
                  </a:solidFill>
                  <a:ea typeface="幼圆" pitchFamily="49" charset="-122"/>
                </a:rPr>
                <a:t>n)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O(n)</a:t>
              </a:r>
              <a:endParaRPr lang="zh-CN" altLang="en-US" sz="2000"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1600" y="1268760"/>
            <a:ext cx="7416824" cy="613048"/>
          </a:xfrm>
        </p:spPr>
        <p:txBody>
          <a:bodyPr/>
          <a:lstStyle/>
          <a:p>
            <a:r>
              <a:rPr lang="zh-CN" altLang="en-US" sz="20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46</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1</a:t>
              </a:r>
              <a:endParaRPr kumimoji="1" lang="zh-CN" altLang="en-US" sz="6000" baseline="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87624" y="1988840"/>
            <a:ext cx="7956376" cy="1328023"/>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a:ln>
                <a:noFill/>
              </a:ln>
              <a:solidFill>
                <a:srgbClr val="7030A0"/>
              </a:solidFill>
              <a:effectLst/>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899592" y="34290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t>词频统计需要在单词表中频繁的查找和插入单词，</a:t>
            </a:r>
            <a:r>
              <a:rPr lang="zh-CN" altLang="en-US" sz="2000" b="1" kern="0" dirty="0">
                <a:solidFill>
                  <a:srgbClr val="7030A0"/>
                </a:solidFill>
              </a:rPr>
              <a:t>有序</a:t>
            </a:r>
            <a:r>
              <a:rPr lang="zh-CN" altLang="en-US" sz="2000" b="1" kern="0" dirty="0"/>
              <a:t>顺序表结构的单词表有什么特点？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0" name="圆角矩形标注 9"/>
          <p:cNvSpPr/>
          <p:nvPr/>
        </p:nvSpPr>
        <p:spPr bwMode="auto">
          <a:xfrm>
            <a:off x="1187624" y="4077072"/>
            <a:ext cx="79563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）单词查找效率很高（</a:t>
            </a:r>
            <a:r>
              <a:rPr lang="zh-CN" altLang="en-US" b="1" dirty="0">
                <a:solidFill>
                  <a:srgbClr val="7030A0"/>
                </a:solidFill>
                <a:latin typeface="楷体" pitchFamily="49" charset="-122"/>
                <a:ea typeface="楷体" pitchFamily="49" charset="-122"/>
              </a:rPr>
              <a:t>可</a:t>
            </a:r>
            <a:r>
              <a:rPr kumimoji="0" lang="zh-CN" altLang="en-US" b="1" i="0" u="none" strike="noStrike" cap="none" normalizeH="0" baseline="0" dirty="0">
                <a:ln>
                  <a:noFill/>
                </a:ln>
                <a:solidFill>
                  <a:srgbClr val="7030A0"/>
                </a:solidFill>
                <a:effectLst/>
                <a:latin typeface="楷体" pitchFamily="49" charset="-122"/>
                <a:ea typeface="楷体" pitchFamily="49" charset="-122"/>
              </a:rPr>
              <a:t>用折半查算法，一次查找算法复杂度为</a:t>
            </a:r>
            <a:r>
              <a:rPr lang="en-US" altLang="zh-CN" sz="20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a:solidFill>
                  <a:srgbClr val="FF3300"/>
                </a:solidFill>
              </a:rPr>
              <a:t>O(n)</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899592" y="52292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solidFill>
                  <a:srgbClr val="7030A0"/>
                </a:solidFill>
              </a:rPr>
              <a:t>无序（输入序）</a:t>
            </a:r>
            <a:r>
              <a:rPr lang="zh-CN" altLang="en-US" sz="2000" b="1" kern="0" dirty="0"/>
              <a:t>顺序表结构构造的单词表</a:t>
            </a:r>
            <a:r>
              <a:rPr lang="zh-CN" altLang="en-US" sz="2000" b="1" kern="0" dirty="0">
                <a:solidFill>
                  <a:srgbClr val="7030A0"/>
                </a:solidFill>
              </a:rPr>
              <a:t>又</a:t>
            </a:r>
            <a:r>
              <a:rPr lang="zh-CN" altLang="en-US" sz="2000" b="1" kern="0" dirty="0"/>
              <a:t>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2" name="圆角矩形标注 11"/>
          <p:cNvSpPr/>
          <p:nvPr/>
        </p:nvSpPr>
        <p:spPr bwMode="auto">
          <a:xfrm>
            <a:off x="1187624" y="5768340"/>
            <a:ext cx="79563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）单词查找效率低（顺序查找算法，一次查找算法复杂度为</a:t>
            </a:r>
            <a:r>
              <a:rPr lang="en-US" altLang="zh-CN" sz="2000" b="1" dirty="0">
                <a:solidFill>
                  <a:srgbClr val="FF3300"/>
                </a:solidFill>
              </a:rPr>
              <a:t>O</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，简单排序算法的复杂度为</a:t>
            </a:r>
            <a:r>
              <a:rPr lang="en-US" altLang="zh-CN" sz="2000" b="1" dirty="0">
                <a:solidFill>
                  <a:srgbClr val="FF3300"/>
                </a:solidFill>
              </a:rPr>
              <a:t>O(N</a:t>
            </a:r>
            <a:r>
              <a:rPr lang="en-US" altLang="zh-CN" sz="2000" b="1" baseline="30000" dirty="0">
                <a:solidFill>
                  <a:srgbClr val="FF3300"/>
                </a:solidFill>
              </a:rPr>
              <a:t>2</a:t>
            </a:r>
            <a:r>
              <a:rPr lang="en-US" altLang="zh-CN" sz="2000" b="1" dirty="0">
                <a:solidFill>
                  <a:srgbClr val="FF3300"/>
                </a:solidFill>
              </a:rPr>
              <a:t>)</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p:txBody>
          <a:bodyPr/>
          <a:lstStyle/>
          <a:p>
            <a:r>
              <a:rPr lang="zh-CN" altLang="en-US" dirty="0"/>
              <a:t>请用</a:t>
            </a:r>
            <a:r>
              <a:rPr lang="zh-CN" altLang="en-US" dirty="0">
                <a:solidFill>
                  <a:srgbClr val="7030A0"/>
                </a:solidFill>
              </a:rPr>
              <a:t>无序（输入序）</a:t>
            </a:r>
            <a:r>
              <a:rPr lang="zh-CN" altLang="en-US" dirty="0"/>
              <a:t>顺序表来重新实现问题</a:t>
            </a:r>
            <a:r>
              <a:rPr lang="en-US" altLang="zh-CN" dirty="0"/>
              <a:t>2.1</a:t>
            </a:r>
            <a:r>
              <a:rPr lang="zh-CN" altLang="en-US" dirty="0"/>
              <a:t>，并比较一下两个程序的实际性能。</a:t>
            </a:r>
            <a:endParaRPr lang="en-US" altLang="zh-CN" dirty="0"/>
          </a:p>
          <a:p>
            <a:pPr marL="363538" lvl="1" indent="0">
              <a:buNone/>
            </a:pPr>
            <a:r>
              <a:rPr lang="zh-CN" altLang="en-US" sz="20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47</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2</a:t>
              </a:r>
              <a:endParaRPr kumimoji="1" lang="zh-CN" altLang="en-US" sz="6000" baseline="0" dirty="0">
                <a:solidFill>
                  <a:srgbClr val="FF3300"/>
                </a:solidFill>
                <a:latin typeface="黑体" pitchFamily="2" charset="-122"/>
                <a:ea typeface="华文新魏" pitchFamily="2" charset="-122"/>
              </a:endParaRPr>
            </a:p>
          </p:txBody>
        </p:sp>
      </p:grpSp>
      <p:sp>
        <p:nvSpPr>
          <p:cNvPr id="8" name="云形 7"/>
          <p:cNvSpPr/>
          <p:nvPr/>
        </p:nvSpPr>
        <p:spPr bwMode="auto">
          <a:xfrm>
            <a:off x="5364088" y="3501008"/>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55688" y="727075"/>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baseline="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baseline="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6525" y="390525"/>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977900" y="1447800"/>
            <a:ext cx="3234060" cy="4556125"/>
          </a:xfrm>
          <a:solidFill>
            <a:srgbClr val="92D050"/>
          </a:solidFill>
          <a:effectLst>
            <a:outerShdw blurRad="50800" dist="38100" dir="2700000" algn="tl" rotWithShape="0">
              <a:prstClr val="black">
                <a:alpha val="40000"/>
              </a:prstClr>
            </a:outerShdw>
          </a:effectLst>
        </p:spPr>
        <p:txBody>
          <a:bodyPr/>
          <a:lstStyle/>
          <a:p>
            <a:r>
              <a:rPr lang="zh-CN" altLang="en-US" dirty="0">
                <a:solidFill>
                  <a:srgbClr val="C00000"/>
                </a:solidFill>
              </a:rPr>
              <a:t>优点</a:t>
            </a:r>
            <a:endParaRPr lang="en-US" altLang="zh-CN" dirty="0">
              <a:solidFill>
                <a:srgbClr val="C00000"/>
              </a:solidFill>
            </a:endParaRPr>
          </a:p>
          <a:p>
            <a:pPr lvl="1"/>
            <a:r>
              <a:rPr lang="zh-CN" altLang="en-US" sz="2000" dirty="0">
                <a:solidFill>
                  <a:srgbClr val="C00000"/>
                </a:solidFill>
                <a:latin typeface="楷体" pitchFamily="49" charset="-122"/>
                <a:ea typeface="楷体" pitchFamily="49" charset="-122"/>
              </a:rPr>
              <a:t>构造原理简单（如用数组）</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无须为表中元素之间的逻辑关系而增加额外的存储空间</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可以快速地存取表中任一位置的元素。</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可将数据组织成</a:t>
            </a:r>
            <a:r>
              <a:rPr lang="zh-CN" altLang="en-US" sz="2000" b="1" dirty="0">
                <a:solidFill>
                  <a:srgbClr val="C00000"/>
                </a:solidFill>
                <a:latin typeface="楷体" pitchFamily="49" charset="-122"/>
                <a:ea typeface="楷体" pitchFamily="49" charset="-122"/>
              </a:rPr>
              <a:t>有序表，</a:t>
            </a:r>
            <a:r>
              <a:rPr lang="zh-CN" altLang="en-US" sz="2000" dirty="0">
                <a:solidFill>
                  <a:srgbClr val="C00000"/>
                </a:solidFill>
                <a:latin typeface="楷体" pitchFamily="49" charset="-122"/>
                <a:ea typeface="楷体" pitchFamily="49" charset="-122"/>
              </a:rPr>
              <a:t>可用折半查找算法查找元素，</a:t>
            </a:r>
            <a:r>
              <a:rPr lang="zh-CN" altLang="en-US" sz="2000" b="1" dirty="0">
                <a:solidFill>
                  <a:srgbClr val="C00000"/>
                </a:solidFill>
                <a:latin typeface="楷体" pitchFamily="49" charset="-122"/>
                <a:ea typeface="楷体" pitchFamily="49" charset="-122"/>
              </a:rPr>
              <a:t>查找效率高</a:t>
            </a:r>
            <a:r>
              <a:rPr lang="zh-CN" altLang="en-US" sz="20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49</a:t>
            </a:fld>
            <a:endParaRPr lang="en-US" altLang="zh-CN"/>
          </a:p>
        </p:txBody>
      </p:sp>
      <p:sp>
        <p:nvSpPr>
          <p:cNvPr id="5" name="内容占位符 2"/>
          <p:cNvSpPr txBox="1">
            <a:spLocks/>
          </p:cNvSpPr>
          <p:nvPr/>
        </p:nvSpPr>
        <p:spPr bwMode="auto">
          <a:xfrm>
            <a:off x="4644008" y="1412776"/>
            <a:ext cx="3234060"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t>缺</a:t>
            </a:r>
            <a:r>
              <a:rPr kumimoji="0" lang="zh-CN" altLang="en-US" sz="2400" b="1" i="0" u="none" strike="noStrike" kern="0" cap="none" spc="0" normalizeH="0" baseline="0" noProof="0" dirty="0">
                <a:ln>
                  <a:noFill/>
                </a:ln>
                <a:effectLst/>
                <a:uLnTx/>
                <a:uFillTx/>
                <a:latin typeface="+mn-lt"/>
                <a:ea typeface="+mn-ea"/>
                <a:cs typeface="+mn-cs"/>
              </a:rPr>
              <a:t>点</a:t>
            </a:r>
            <a:endParaRPr kumimoji="0" lang="en-US" altLang="zh-CN" sz="2400" b="1" i="0" u="none" strike="noStrike" kern="0" cap="none" spc="0" normalizeH="0" baseline="0" noProof="0" dirty="0">
              <a:ln>
                <a:noFill/>
              </a:ln>
              <a:effectLst/>
              <a:uLnTx/>
              <a:uFillTx/>
              <a:latin typeface="+mn-lt"/>
              <a:ea typeface="+mn-ea"/>
              <a:cs typeface="+mn-cs"/>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存储空间需要事先分配（容易造成表空间不够或浪费）</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需要一块地址连续的存储空间</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kumimoji="0" lang="zh-CN" altLang="en-US" sz="2000" b="1" i="0" u="none" strike="noStrike" kern="0" cap="none" spc="0" normalizeH="0" baseline="0" noProof="0" dirty="0">
                <a:ln>
                  <a:noFill/>
                </a:ln>
                <a:effectLst/>
                <a:uLnTx/>
                <a:uFillTx/>
                <a:latin typeface="楷体" pitchFamily="49" charset="-122"/>
                <a:ea typeface="楷体" pitchFamily="49" charset="-122"/>
              </a:rPr>
              <a:t>插入和删除操作需要移动大量元素</a:t>
            </a:r>
            <a:r>
              <a:rPr kumimoji="0" lang="zh-CN" altLang="en-US" sz="2000" b="0" i="0" u="none" strike="noStrike" kern="0" cap="none" spc="0" normalizeH="0" baseline="0" noProof="0" dirty="0">
                <a:ln>
                  <a:noFill/>
                </a:ln>
                <a:effectLst/>
                <a:uLnTx/>
                <a:uFillTx/>
                <a:latin typeface="楷体" pitchFamily="49" charset="-122"/>
                <a:ea typeface="楷体" pitchFamily="49" charset="-122"/>
              </a:rPr>
              <a:t>，效率低。</a:t>
            </a:r>
            <a:endParaRPr kumimoji="0" lang="en-US" altLang="zh-CN" sz="2000" b="0" i="0" u="none" strike="noStrike" kern="0" cap="none" spc="0" normalizeH="0" baseline="0" noProof="0" dirty="0">
              <a:ln>
                <a:noFill/>
              </a:ln>
              <a:effectLst/>
              <a:uLnTx/>
              <a:uFillTx/>
              <a:latin typeface="楷体" pitchFamily="49" charset="-122"/>
              <a:ea typeface="楷体" pitchFamily="49" charset="-122"/>
            </a:endParaRPr>
          </a:p>
          <a:p>
            <a:pPr marL="690563" marR="0" lvl="1" indent="-296863" algn="l" defTabSz="914400" rtl="0" eaLnBrk="1" fontAlgn="base" latinLnBrk="0" hangingPunct="1">
              <a:lnSpc>
                <a:spcPct val="90000"/>
              </a:lnSpc>
              <a:spcBef>
                <a:spcPct val="60000"/>
              </a:spcBef>
              <a:spcAft>
                <a:spcPct val="0"/>
              </a:spcAft>
              <a:buClr>
                <a:srgbClr val="D60093"/>
              </a:buClr>
              <a:buSzPct val="65000"/>
              <a:buFont typeface="Wingdings" pitchFamily="2" charset="2"/>
              <a:buChar char="l"/>
              <a:tabLst/>
              <a:defRPr/>
            </a:pPr>
            <a:endParaRPr kumimoji="0" lang="zh-CN" altLang="en-US" sz="2000" b="0" i="0" u="none" strike="noStrike" kern="0" cap="none" spc="0" normalizeH="0" baseline="0" noProof="0" dirty="0">
              <a:ln>
                <a:noFill/>
              </a:ln>
              <a:solidFill>
                <a:srgbClr val="C00000"/>
              </a:solidFill>
              <a:effectLst/>
              <a:uLnTx/>
              <a:uFillTx/>
              <a:latin typeface="楷体" pitchFamily="49" charset="-122"/>
              <a:ea typeface="楷体"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179388" y="18446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2C84"/>
                </a:solidFill>
              </a:rPr>
              <a:t>    </a:t>
            </a:r>
            <a:r>
              <a:rPr lang="en-US" altLang="zh-CN" sz="3200" baseline="0">
                <a:solidFill>
                  <a:srgbClr val="002C84"/>
                </a:solidFill>
              </a:rPr>
              <a:t>A=( a</a:t>
            </a:r>
            <a:r>
              <a:rPr lang="en-US" altLang="zh-CN" sz="3200" baseline="-25000">
                <a:solidFill>
                  <a:srgbClr val="002C84"/>
                </a:solidFill>
              </a:rPr>
              <a:t>1</a:t>
            </a:r>
            <a:r>
              <a:rPr lang="en-US" altLang="zh-CN" sz="3200" baseline="0">
                <a:solidFill>
                  <a:srgbClr val="002C84"/>
                </a:solidFill>
              </a:rPr>
              <a:t>，a</a:t>
            </a:r>
            <a:r>
              <a:rPr lang="en-US" altLang="zh-CN" sz="3200" baseline="-25000">
                <a:solidFill>
                  <a:srgbClr val="002C84"/>
                </a:solidFill>
              </a:rPr>
              <a:t>2</a:t>
            </a:r>
            <a:r>
              <a:rPr lang="en-US" altLang="zh-CN" sz="3200" baseline="0">
                <a:solidFill>
                  <a:srgbClr val="002C84"/>
                </a:solidFill>
              </a:rPr>
              <a:t>，a</a:t>
            </a:r>
            <a:r>
              <a:rPr lang="en-US" altLang="zh-CN" sz="3200" baseline="-25000">
                <a:solidFill>
                  <a:srgbClr val="002C84"/>
                </a:solidFill>
              </a:rPr>
              <a:t>3</a:t>
            </a:r>
            <a:r>
              <a:rPr lang="en-US" altLang="zh-CN" sz="3200" baseline="0">
                <a:solidFill>
                  <a:srgbClr val="002C84"/>
                </a:solidFill>
              </a:rPr>
              <a:t>， ... ... ,  a</a:t>
            </a:r>
            <a:r>
              <a:rPr lang="en-US" altLang="zh-CN" sz="3200" baseline="-25000">
                <a:solidFill>
                  <a:srgbClr val="002C84"/>
                </a:solidFill>
              </a:rPr>
              <a:t>n </a:t>
            </a:r>
            <a:r>
              <a:rPr lang="en-US" altLang="zh-CN" sz="3200" baseline="0">
                <a:solidFill>
                  <a:srgbClr val="002C84"/>
                </a:solidFill>
              </a:rPr>
              <a:t>)</a:t>
            </a:r>
            <a:endParaRPr lang="zh-CN" altLang="en-US" sz="3200" baseline="0">
              <a:solidFill>
                <a:srgbClr val="002C84"/>
              </a:solidFill>
            </a:endParaRPr>
          </a:p>
        </p:txBody>
      </p:sp>
      <p:grpSp>
        <p:nvGrpSpPr>
          <p:cNvPr id="2" name="Group 3"/>
          <p:cNvGrpSpPr>
            <a:grpSpLocks/>
          </p:cNvGrpSpPr>
          <p:nvPr/>
        </p:nvGrpSpPr>
        <p:grpSpPr bwMode="auto">
          <a:xfrm>
            <a:off x="838200" y="3200400"/>
            <a:ext cx="7620000"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baseline="0">
                  <a:solidFill>
                    <a:srgbClr val="002C84"/>
                  </a:solidFill>
                  <a:ea typeface="幼圆" pitchFamily="49" charset="-122"/>
                </a:rPr>
                <a:t>(1)</a:t>
              </a:r>
              <a:r>
                <a:rPr lang="zh-CN" altLang="en-US" sz="2600" baseline="0">
                  <a:solidFill>
                    <a:srgbClr val="002C84"/>
                  </a:solidFill>
                  <a:latin typeface="幼圆" pitchFamily="49" charset="-122"/>
                  <a:ea typeface="幼圆" pitchFamily="49" charset="-122"/>
                </a:rPr>
                <a:t> 当</a:t>
              </a:r>
              <a:r>
                <a:rPr lang="zh-CN" altLang="en-US" sz="2600" baseline="0">
                  <a:solidFill>
                    <a:srgbClr val="002C84"/>
                  </a:solidFill>
                  <a:ea typeface="幼圆" pitchFamily="49" charset="-122"/>
                </a:rPr>
                <a:t>1&lt;</a:t>
              </a:r>
              <a:r>
                <a:rPr lang="en-US" altLang="zh-CN" sz="2600" baseline="0">
                  <a:solidFill>
                    <a:srgbClr val="002C84"/>
                  </a:solidFill>
                  <a:ea typeface="幼圆" pitchFamily="49" charset="-122"/>
                </a:rPr>
                <a:t>i&lt;n</a:t>
              </a:r>
              <a:r>
                <a:rPr lang="zh-CN" altLang="zh-CN" sz="2600" baseline="0">
                  <a:solidFill>
                    <a:srgbClr val="002C84"/>
                  </a:solidFill>
                  <a:latin typeface="幼圆" pitchFamily="49" charset="-122"/>
                  <a:ea typeface="幼圆" pitchFamily="49" charset="-122"/>
                </a:rPr>
                <a:t>时，</a:t>
              </a:r>
              <a:endParaRPr lang="zh-CN" altLang="en-US" sz="2600" baseline="0">
                <a:solidFill>
                  <a:srgbClr val="002C84"/>
                </a:solidFill>
                <a:latin typeface="幼圆" pitchFamily="49" charset="-122"/>
                <a:ea typeface="幼圆" pitchFamily="49" charset="-122"/>
              </a:endParaRPr>
            </a:p>
            <a:p>
              <a:pPr fontAlgn="base">
                <a:lnSpc>
                  <a:spcPct val="85000"/>
                </a:lnSpc>
                <a:spcBef>
                  <a:spcPct val="0"/>
                </a:spcBef>
              </a:pPr>
              <a:r>
                <a:rPr lang="en-US" altLang="zh-CN" sz="2600" baseline="0">
                  <a:solidFill>
                    <a:srgbClr val="002C84"/>
                  </a:solidFill>
                  <a:latin typeface="幼圆" pitchFamily="49" charset="-122"/>
                  <a:ea typeface="幼圆" pitchFamily="49" charset="-122"/>
                </a:rPr>
                <a:t>   </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的直接前驱为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baseline="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的直接后继为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baseline="0">
                  <a:solidFill>
                    <a:srgbClr val="002C84"/>
                  </a:solidFill>
                  <a:latin typeface="幼圆" pitchFamily="49" charset="-122"/>
                  <a:ea typeface="幼圆" pitchFamily="49" charset="-122"/>
                </a:rPr>
                <a:t>。</a:t>
              </a:r>
              <a:endParaRPr lang="en-US" altLang="zh-CN" sz="2600" baseline="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143000" y="4229100"/>
            <a:ext cx="7143750" cy="1044575"/>
          </a:xfrm>
          <a:prstGeom prst="rect">
            <a:avLst/>
          </a:prstGeom>
          <a:noFill/>
          <a:ln w="12700" cap="sq">
            <a:noFill/>
            <a:miter lim="800000"/>
            <a:headEnd/>
            <a:tailEnd/>
          </a:ln>
        </p:spPr>
        <p:txBody>
          <a:bodyPr>
            <a:spAutoFit/>
          </a:bodyPr>
          <a:lstStyle/>
          <a:p>
            <a:pPr eaLnBrk="1" fontAlgn="base" hangingPunct="1">
              <a:lnSpc>
                <a:spcPct val="80000"/>
              </a:lnSpc>
              <a:spcBef>
                <a:spcPct val="0"/>
              </a:spcBef>
            </a:pPr>
            <a:r>
              <a:rPr lang="zh-CN" altLang="zh-CN" sz="2600" baseline="0">
                <a:solidFill>
                  <a:srgbClr val="002C84"/>
                </a:solidFill>
                <a:ea typeface="幼圆" pitchFamily="49" charset="-122"/>
              </a:rPr>
              <a:t>(2)</a:t>
            </a:r>
            <a:r>
              <a:rPr lang="zh-CN" altLang="zh-CN" sz="2600" baseline="0">
                <a:solidFill>
                  <a:srgbClr val="002C84"/>
                </a:solidFill>
                <a:latin typeface="幼圆" pitchFamily="49" charset="-122"/>
                <a:ea typeface="幼圆" pitchFamily="49" charset="-122"/>
              </a:rPr>
              <a:t> </a:t>
            </a:r>
            <a:r>
              <a:rPr lang="zh-CN" altLang="en-US" sz="2600" baseline="0">
                <a:solidFill>
                  <a:srgbClr val="002C84"/>
                </a:solidFill>
                <a:latin typeface="幼圆" pitchFamily="49" charset="-122"/>
                <a:ea typeface="幼圆" pitchFamily="49" charset="-122"/>
              </a:rPr>
              <a:t>除了第一个元素与最后一个元素，序列中</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任何一个元素</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一个直接前驱元素, </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143000" y="5148263"/>
            <a:ext cx="7245350" cy="1249362"/>
            <a:chOff x="720" y="3243"/>
            <a:chExt cx="4564" cy="787"/>
          </a:xfrm>
        </p:grpSpPr>
        <p:sp>
          <p:nvSpPr>
            <p:cNvPr id="49168" name="Text Box 8"/>
            <p:cNvSpPr txBox="1">
              <a:spLocks noChangeArrowheads="1"/>
            </p:cNvSpPr>
            <p:nvPr/>
          </p:nvSpPr>
          <p:spPr bwMode="auto">
            <a:xfrm>
              <a:off x="720" y="3333"/>
              <a:ext cx="4564" cy="69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baseline="0">
                  <a:solidFill>
                    <a:srgbClr val="002C84"/>
                  </a:solidFill>
                  <a:ea typeface="幼圆" pitchFamily="49" charset="-122"/>
                </a:rPr>
                <a:t>(</a:t>
              </a:r>
              <a:r>
                <a:rPr lang="zh-CN" altLang="en-US" sz="2600" baseline="0">
                  <a:solidFill>
                    <a:srgbClr val="002C84"/>
                  </a:solidFill>
                  <a:ea typeface="幼圆" pitchFamily="49" charset="-122"/>
                </a:rPr>
                <a:t>3</a:t>
              </a:r>
              <a:r>
                <a:rPr lang="zh-CN" altLang="zh-CN"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数据元素之间的先后顺序为</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的</a:t>
              </a:r>
            </a:p>
            <a:p>
              <a:pPr fontAlgn="base">
                <a:lnSpc>
                  <a:spcPct val="85000"/>
                </a:lnSpc>
                <a:spcBef>
                  <a:spcPct val="0"/>
                </a:spcBef>
              </a:pPr>
              <a:r>
                <a:rPr lang="zh-CN" altLang="en-US" sz="2600" baseline="0">
                  <a:solidFill>
                    <a:srgbClr val="002C84"/>
                  </a:solidFill>
                  <a:latin typeface="幼圆" pitchFamily="49" charset="-122"/>
                  <a:ea typeface="幼圆" pitchFamily="49" charset="-122"/>
                </a:rPr>
                <a:t>   关系。</a:t>
              </a:r>
              <a:endParaRPr lang="en-US" altLang="zh-CN" sz="2600" baseline="0">
                <a:solidFill>
                  <a:srgbClr val="002C84"/>
                </a:solidFill>
                <a:latin typeface="幼圆" pitchFamily="49" charset="-122"/>
                <a:ea typeface="幼圆" pitchFamily="49" charset="-122"/>
              </a:endParaRPr>
            </a:p>
            <a:p>
              <a:pPr fontAlgn="base">
                <a:lnSpc>
                  <a:spcPct val="85000"/>
                </a:lnSpc>
                <a:spcBef>
                  <a:spcPct val="0"/>
                </a:spcBef>
              </a:pPr>
              <a:endParaRPr lang="zh-CN" altLang="en-US" sz="2600" baseline="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815" y="3243"/>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baseline="0">
                  <a:solidFill>
                    <a:srgbClr val="FF3300"/>
                  </a:solidFill>
                  <a:ea typeface="黑体" pitchFamily="2" charset="-122"/>
                </a:rPr>
                <a:t>一对一</a:t>
              </a:r>
            </a:p>
          </p:txBody>
        </p:sp>
      </p:grpSp>
      <p:grpSp>
        <p:nvGrpSpPr>
          <p:cNvPr id="5" name="Group 10"/>
          <p:cNvGrpSpPr>
            <a:grpSpLocks/>
          </p:cNvGrpSpPr>
          <p:nvPr/>
        </p:nvGrpSpPr>
        <p:grpSpPr bwMode="auto">
          <a:xfrm>
            <a:off x="438150" y="228600"/>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a:solidFill>
                    <a:srgbClr val="FF0000"/>
                  </a:solidFill>
                </a:rPr>
                <a:t>2.1  线性表的基本概念</a:t>
              </a:r>
            </a:p>
          </p:txBody>
        </p:sp>
      </p:grpSp>
      <p:grpSp>
        <p:nvGrpSpPr>
          <p:cNvPr id="6" name="Group 13"/>
          <p:cNvGrpSpPr>
            <a:grpSpLocks/>
          </p:cNvGrpSpPr>
          <p:nvPr/>
        </p:nvGrpSpPr>
        <p:grpSpPr bwMode="auto">
          <a:xfrm>
            <a:off x="533400" y="2459038"/>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baseline="0">
                  <a:solidFill>
                    <a:schemeClr val="accent2"/>
                  </a:solidFill>
                  <a:ea typeface="黑体" pitchFamily="2" charset="-122"/>
                </a:rPr>
                <a:t>1</a:t>
              </a:r>
              <a:r>
                <a:rPr lang="zh-CN" altLang="en-US" sz="2900" baseline="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609600" y="1143000"/>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baseline="0">
                  <a:solidFill>
                    <a:srgbClr val="002C84"/>
                  </a:solidFill>
                  <a:latin typeface="幼圆" pitchFamily="49" charset="-122"/>
                  <a:ea typeface="幼圆" pitchFamily="49" charset="-122"/>
                </a:rPr>
                <a:t>2.1.1</a:t>
              </a:r>
              <a:r>
                <a:rPr lang="zh-CN" altLang="en-US" sz="3200" baseline="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5651500" y="1196975"/>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476375" y="1341438"/>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eaLnBrk="1" fontAlgn="base" hangingPunct="1">
                <a:spcBef>
                  <a:spcPct val="0"/>
                </a:spcBef>
                <a:buClr>
                  <a:schemeClr val="tx2"/>
                </a:buClr>
              </a:pPr>
              <a:r>
                <a:rPr kumimoji="1" lang="zh-CN" altLang="en-US" sz="3000" baseline="0">
                  <a:solidFill>
                    <a:srgbClr val="003399"/>
                  </a:solidFill>
                </a:rPr>
                <a:t>1.  </a:t>
              </a:r>
              <a:r>
                <a:rPr kumimoji="1" lang="zh-CN" altLang="en-US" sz="3000" baseline="0">
                  <a:solidFill>
                    <a:srgbClr val="003399"/>
                  </a:solidFill>
                  <a:ea typeface="幼圆" pitchFamily="49" charset="-122"/>
                </a:rPr>
                <a:t>线性链表的构造原理</a:t>
              </a:r>
            </a:p>
            <a:p>
              <a:pPr marL="342900" indent="-342900" eaLnBrk="1" fontAlgn="base" hangingPunct="1">
                <a:spcBef>
                  <a:spcPct val="0"/>
                </a:spcBef>
                <a:buClr>
                  <a:schemeClr val="tx2"/>
                </a:buClr>
              </a:pPr>
              <a:r>
                <a:rPr kumimoji="1" lang="zh-CN" altLang="en-US" sz="3000" baseline="0">
                  <a:solidFill>
                    <a:srgbClr val="003399"/>
                  </a:solidFill>
                </a:rPr>
                <a:t>2.  </a:t>
              </a:r>
              <a:r>
                <a:rPr kumimoji="1" lang="zh-CN" altLang="en-US" sz="3000" baseline="0">
                  <a:solidFill>
                    <a:srgbClr val="003399"/>
                  </a:solidFill>
                  <a:ea typeface="幼圆" pitchFamily="49" charset="-122"/>
                </a:rPr>
                <a:t>几个常用符号的说明</a:t>
              </a:r>
            </a:p>
            <a:p>
              <a:pPr marL="342900" indent="-342900" eaLnBrk="1" fontAlgn="base" hangingPunct="1">
                <a:spcBef>
                  <a:spcPct val="0"/>
                </a:spcBef>
                <a:buClr>
                  <a:schemeClr val="tx2"/>
                </a:buClr>
              </a:pPr>
              <a:r>
                <a:rPr kumimoji="1" lang="zh-CN" altLang="en-US" sz="3000" baseline="0">
                  <a:solidFill>
                    <a:srgbClr val="003399"/>
                  </a:solidFill>
                </a:rPr>
                <a:t>3.  </a:t>
              </a:r>
              <a:r>
                <a:rPr kumimoji="1" lang="zh-CN" altLang="en-US" sz="3000" baseline="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b="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baseline="0">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250824" y="260350"/>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baseline="0" dirty="0">
                  <a:solidFill>
                    <a:srgbClr val="FF3300"/>
                  </a:solidFill>
                </a:rPr>
                <a:t> </a:t>
              </a:r>
              <a:r>
                <a:rPr kumimoji="1" lang="zh-CN" altLang="en-US" sz="3600" b="1" baseline="0" dirty="0">
                  <a:solidFill>
                    <a:srgbClr val="FF3300"/>
                  </a:solidFill>
                </a:rPr>
                <a:t>2.3  线性表的链式存储结构</a:t>
              </a:r>
            </a:p>
          </p:txBody>
        </p:sp>
      </p:grpSp>
      <p:grpSp>
        <p:nvGrpSpPr>
          <p:cNvPr id="4" name="Group 147"/>
          <p:cNvGrpSpPr>
            <a:grpSpLocks/>
          </p:cNvGrpSpPr>
          <p:nvPr/>
        </p:nvGrpSpPr>
        <p:grpSpPr bwMode="auto">
          <a:xfrm>
            <a:off x="1446213" y="4164013"/>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208" cy="339"/>
                <a:chOff x="924" y="1680"/>
                <a:chExt cx="2208" cy="339"/>
              </a:xfrm>
            </p:grpSpPr>
            <p:sp>
              <p:nvSpPr>
                <p:cNvPr id="77837" name="Rectangle 137"/>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38" name="Rectangle 138"/>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一次</a:t>
              </a:r>
              <a:r>
                <a:rPr lang="zh-CN" altLang="en-US" sz="2500" baseline="0" dirty="0">
                  <a:solidFill>
                    <a:srgbClr val="000099"/>
                  </a:solidFill>
                  <a:latin typeface="幼圆" pitchFamily="49" charset="-122"/>
                  <a:ea typeface="幼圆" pitchFamily="49" charset="-122"/>
                </a:rPr>
                <a:t>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715963" y="960438"/>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间的逻辑关系通过     间接地反映出来。</a:t>
              </a:r>
              <a:endParaRPr kumimoji="1" lang="zh-CN" altLang="en-US" sz="2700" b="0" baseline="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baseline="0">
                  <a:solidFill>
                    <a:srgbClr val="FF3300"/>
                  </a:solidFill>
                  <a:ea typeface="黑体" pitchFamily="2" charset="-122"/>
                </a:rPr>
                <a:t>指针</a:t>
              </a:r>
            </a:p>
          </p:txBody>
        </p:sp>
      </p:grpSp>
      <p:sp>
        <p:nvSpPr>
          <p:cNvPr id="509958" name="Text Box 6"/>
          <p:cNvSpPr txBox="1">
            <a:spLocks noChangeArrowheads="1"/>
          </p:cNvSpPr>
          <p:nvPr/>
        </p:nvSpPr>
        <p:spPr bwMode="auto">
          <a:xfrm>
            <a:off x="2154238" y="2735263"/>
            <a:ext cx="5657850" cy="549275"/>
          </a:xfrm>
          <a:prstGeom prst="rect">
            <a:avLst/>
          </a:prstGeom>
          <a:noFill/>
          <a:ln w="9525">
            <a:noFill/>
            <a:miter lim="800000"/>
            <a:headEnd/>
            <a:tailEnd/>
          </a:ln>
        </p:spPr>
        <p:txBody>
          <a:bodyPr>
            <a:spAutoFit/>
          </a:bodyPr>
          <a:lstStyle/>
          <a:p>
            <a:r>
              <a:rPr lang="zh-CN" altLang="en-US" sz="3000" baseline="0">
                <a:solidFill>
                  <a:srgbClr val="003399"/>
                </a:solidFill>
                <a:ea typeface="宋体" charset="-122"/>
              </a:rPr>
              <a:t>( </a:t>
            </a:r>
            <a:r>
              <a:rPr lang="en-US" altLang="zh-CN" sz="3000" baseline="0">
                <a:solidFill>
                  <a:srgbClr val="003399"/>
                </a:solidFill>
                <a:ea typeface="宋体" charset="-122"/>
              </a:rPr>
              <a:t>a</a:t>
            </a:r>
            <a:r>
              <a:rPr lang="en-US" altLang="zh-CN" sz="3000" baseline="-46000">
                <a:solidFill>
                  <a:srgbClr val="003399"/>
                </a:solidFill>
                <a:ea typeface="宋体" charset="-122"/>
              </a:rPr>
              <a:t>1</a:t>
            </a:r>
            <a:r>
              <a:rPr lang="en-US" altLang="zh-CN" sz="3000" baseline="0">
                <a:solidFill>
                  <a:srgbClr val="003399"/>
                </a:solidFill>
                <a:ea typeface="宋体" charset="-122"/>
              </a:rPr>
              <a:t>,  a</a:t>
            </a:r>
            <a:r>
              <a:rPr lang="en-US" altLang="zh-CN" sz="3000" baseline="-46000">
                <a:solidFill>
                  <a:srgbClr val="003399"/>
                </a:solidFill>
                <a:ea typeface="宋体" charset="-122"/>
              </a:rPr>
              <a:t>2</a:t>
            </a:r>
            <a:r>
              <a:rPr lang="en-US" altLang="zh-CN" sz="3000" baseline="0">
                <a:solidFill>
                  <a:srgbClr val="003399"/>
                </a:solidFill>
                <a:ea typeface="宋体" charset="-122"/>
              </a:rPr>
              <a:t>,  a</a:t>
            </a:r>
            <a:r>
              <a:rPr lang="en-US" altLang="zh-CN" sz="3000" baseline="-46000">
                <a:solidFill>
                  <a:srgbClr val="003399"/>
                </a:solidFill>
                <a:ea typeface="宋体" charset="-122"/>
              </a:rPr>
              <a:t>3</a:t>
            </a:r>
            <a:r>
              <a:rPr lang="en-US" altLang="zh-CN" sz="3000" baseline="0">
                <a:solidFill>
                  <a:srgbClr val="003399"/>
                </a:solidFill>
                <a:ea typeface="宋体" charset="-122"/>
              </a:rPr>
              <a:t>,  a</a:t>
            </a:r>
            <a:r>
              <a:rPr lang="en-US" altLang="zh-CN" sz="3000" baseline="-46000">
                <a:solidFill>
                  <a:srgbClr val="003399"/>
                </a:solidFill>
                <a:ea typeface="宋体" charset="-122"/>
              </a:rPr>
              <a:t>4</a:t>
            </a:r>
            <a:r>
              <a:rPr lang="en-US" altLang="zh-CN" sz="3000" baseline="0">
                <a:solidFill>
                  <a:srgbClr val="003399"/>
                </a:solidFill>
                <a:ea typeface="宋体" charset="-122"/>
              </a:rPr>
              <a:t>,  </a:t>
            </a:r>
            <a:r>
              <a:rPr lang="en-US" altLang="zh-CN" sz="3000" baseline="0">
                <a:solidFill>
                  <a:srgbClr val="003399"/>
                </a:solidFill>
                <a:ea typeface="宋体" charset="-122"/>
                <a:cs typeface="Times New Roman" pitchFamily="18" charset="0"/>
              </a:rPr>
              <a:t>… , </a:t>
            </a:r>
            <a:r>
              <a:rPr lang="en-US" altLang="zh-CN" sz="3000" baseline="0">
                <a:solidFill>
                  <a:srgbClr val="003399"/>
                </a:solidFill>
                <a:ea typeface="宋体" charset="-122"/>
              </a:rPr>
              <a:t>a</a:t>
            </a:r>
            <a:r>
              <a:rPr lang="en-US" altLang="zh-CN" sz="3000" baseline="-46000">
                <a:solidFill>
                  <a:srgbClr val="003399"/>
                </a:solidFill>
                <a:ea typeface="宋体" charset="-122"/>
              </a:rPr>
              <a:t>n-1</a:t>
            </a:r>
            <a:r>
              <a:rPr lang="en-US" altLang="zh-CN" sz="3000" baseline="0">
                <a:solidFill>
                  <a:srgbClr val="003399"/>
                </a:solidFill>
                <a:ea typeface="宋体" charset="-122"/>
              </a:rPr>
              <a:t>,  a</a:t>
            </a:r>
            <a:r>
              <a:rPr lang="en-US" altLang="zh-CN" sz="3000" baseline="-46000">
                <a:solidFill>
                  <a:srgbClr val="003399"/>
                </a:solidFill>
                <a:ea typeface="宋体" charset="-122"/>
              </a:rPr>
              <a:t>n </a:t>
            </a:r>
            <a:r>
              <a:rPr lang="en-US" altLang="zh-CN" sz="3000" baseline="0">
                <a:solidFill>
                  <a:srgbClr val="003399"/>
                </a:solidFill>
                <a:ea typeface="宋体" charset="-122"/>
              </a:rPr>
              <a:t>)</a:t>
            </a:r>
          </a:p>
        </p:txBody>
      </p:sp>
      <p:grpSp>
        <p:nvGrpSpPr>
          <p:cNvPr id="3" name="Group 7"/>
          <p:cNvGrpSpPr>
            <a:grpSpLocks/>
          </p:cNvGrpSpPr>
          <p:nvPr/>
        </p:nvGrpSpPr>
        <p:grpSpPr bwMode="auto">
          <a:xfrm>
            <a:off x="609600" y="4030663"/>
            <a:ext cx="8096250" cy="533400"/>
            <a:chOff x="384" y="2688"/>
            <a:chExt cx="5100"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76" y="2688"/>
              <a:ext cx="308" cy="288"/>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776288" y="3935413"/>
            <a:ext cx="1093787" cy="963612"/>
            <a:chOff x="475" y="2631"/>
            <a:chExt cx="689" cy="607"/>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7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2754313" y="3935413"/>
            <a:ext cx="1131887" cy="968375"/>
            <a:chOff x="1735" y="2628"/>
            <a:chExt cx="713" cy="61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3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4602163" y="3935413"/>
            <a:ext cx="1150937" cy="987425"/>
            <a:chOff x="2911" y="2628"/>
            <a:chExt cx="725" cy="622"/>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11" y="300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6819900" y="3935413"/>
            <a:ext cx="1085850" cy="968375"/>
            <a:chOff x="4296" y="2628"/>
            <a:chExt cx="684" cy="610"/>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296"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3800475" y="4068763"/>
            <a:ext cx="434975" cy="490537"/>
            <a:chOff x="2394" y="2715"/>
            <a:chExt cx="274" cy="309"/>
          </a:xfrm>
        </p:grpSpPr>
        <p:sp>
          <p:nvSpPr>
            <p:cNvPr id="78915" name="Rectangle 61"/>
            <p:cNvSpPr>
              <a:spLocks noChangeArrowheads="1"/>
            </p:cNvSpPr>
            <p:nvPr/>
          </p:nvSpPr>
          <p:spPr bwMode="auto">
            <a:xfrm>
              <a:off x="2394" y="2715"/>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1782763" y="4098925"/>
            <a:ext cx="434975" cy="457200"/>
            <a:chOff x="1116" y="2736"/>
            <a:chExt cx="274"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16"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7791450" y="4106863"/>
            <a:ext cx="434975" cy="457200"/>
            <a:chOff x="4920" y="2736"/>
            <a:chExt cx="274"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20"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5707063" y="4106863"/>
            <a:ext cx="407987" cy="457200"/>
            <a:chOff x="3595" y="2736"/>
            <a:chExt cx="257"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595" y="276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046163" y="3649663"/>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1981200" y="4564063"/>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4508500" y="3649663"/>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070766" y="5842000"/>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baseline="0" dirty="0">
                <a:ea typeface="宋体" charset="-122"/>
              </a:rPr>
              <a:t>^</a:t>
            </a:r>
          </a:p>
        </p:txBody>
      </p:sp>
      <p:grpSp>
        <p:nvGrpSpPr>
          <p:cNvPr id="15" name="Group 76"/>
          <p:cNvGrpSpPr>
            <a:grpSpLocks/>
          </p:cNvGrpSpPr>
          <p:nvPr/>
        </p:nvGrpSpPr>
        <p:grpSpPr bwMode="auto">
          <a:xfrm>
            <a:off x="1076325" y="5530854"/>
            <a:ext cx="7305675" cy="747713"/>
            <a:chOff x="678" y="3372"/>
            <a:chExt cx="4602" cy="471"/>
          </a:xfrm>
        </p:grpSpPr>
        <p:grpSp>
          <p:nvGrpSpPr>
            <p:cNvPr id="16" name="Group 77"/>
            <p:cNvGrpSpPr>
              <a:grpSpLocks/>
            </p:cNvGrpSpPr>
            <p:nvPr/>
          </p:nvGrpSpPr>
          <p:grpSpPr bwMode="auto">
            <a:xfrm>
              <a:off x="678" y="3372"/>
              <a:ext cx="4602" cy="471"/>
              <a:chOff x="486" y="3528"/>
              <a:chExt cx="4602" cy="471"/>
            </a:xfrm>
          </p:grpSpPr>
          <p:grpSp>
            <p:nvGrpSpPr>
              <p:cNvPr id="17" name="Group 78"/>
              <p:cNvGrpSpPr>
                <a:grpSpLocks/>
              </p:cNvGrpSpPr>
              <p:nvPr/>
            </p:nvGrpSpPr>
            <p:grpSpPr bwMode="auto">
              <a:xfrm>
                <a:off x="486" y="3537"/>
                <a:ext cx="618" cy="462"/>
                <a:chOff x="246" y="3533"/>
                <a:chExt cx="618"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1</a:t>
                  </a:r>
                </a:p>
              </p:txBody>
            </p:sp>
          </p:grpSp>
          <p:grpSp>
            <p:nvGrpSpPr>
              <p:cNvPr id="18" name="Group 83"/>
              <p:cNvGrpSpPr>
                <a:grpSpLocks/>
              </p:cNvGrpSpPr>
              <p:nvPr/>
            </p:nvGrpSpPr>
            <p:grpSpPr bwMode="auto">
              <a:xfrm>
                <a:off x="1296" y="3528"/>
                <a:ext cx="618" cy="462"/>
                <a:chOff x="246" y="3533"/>
                <a:chExt cx="618"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2</a:t>
                  </a:r>
                </a:p>
              </p:txBody>
            </p:sp>
          </p:grpSp>
          <p:grpSp>
            <p:nvGrpSpPr>
              <p:cNvPr id="19" name="Group 88"/>
              <p:cNvGrpSpPr>
                <a:grpSpLocks/>
              </p:cNvGrpSpPr>
              <p:nvPr/>
            </p:nvGrpSpPr>
            <p:grpSpPr bwMode="auto">
              <a:xfrm>
                <a:off x="2112" y="3528"/>
                <a:ext cx="618" cy="462"/>
                <a:chOff x="246" y="3533"/>
                <a:chExt cx="618"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3</a:t>
                  </a:r>
                </a:p>
              </p:txBody>
            </p:sp>
          </p:grpSp>
          <p:grpSp>
            <p:nvGrpSpPr>
              <p:cNvPr id="20" name="Group 93"/>
              <p:cNvGrpSpPr>
                <a:grpSpLocks/>
              </p:cNvGrpSpPr>
              <p:nvPr/>
            </p:nvGrpSpPr>
            <p:grpSpPr bwMode="auto">
              <a:xfrm>
                <a:off x="2934" y="3528"/>
                <a:ext cx="618" cy="462"/>
                <a:chOff x="246" y="3533"/>
                <a:chExt cx="618"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4</a:t>
                  </a:r>
                </a:p>
              </p:txBody>
            </p:sp>
          </p:grpSp>
          <p:grpSp>
            <p:nvGrpSpPr>
              <p:cNvPr id="21" name="Group 98"/>
              <p:cNvGrpSpPr>
                <a:grpSpLocks/>
              </p:cNvGrpSpPr>
              <p:nvPr/>
            </p:nvGrpSpPr>
            <p:grpSpPr bwMode="auto">
              <a:xfrm>
                <a:off x="4468" y="3537"/>
                <a:ext cx="620" cy="462"/>
                <a:chOff x="244" y="3533"/>
                <a:chExt cx="620"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12" y="3465"/>
              <a:ext cx="340"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accent2"/>
                  </a:solidFill>
                  <a:ea typeface="宋体" charset="-122"/>
                  <a:cs typeface="Times New Roman" pitchFamily="18" charset="0"/>
                </a:rPr>
                <a:t>…</a:t>
              </a:r>
              <a:endParaRPr lang="zh-CN" altLang="en-US" sz="2800" baseline="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457200" y="5130800"/>
            <a:ext cx="685800" cy="762000"/>
            <a:chOff x="144" y="3216"/>
            <a:chExt cx="432" cy="480"/>
          </a:xfrm>
        </p:grpSpPr>
        <p:sp>
          <p:nvSpPr>
            <p:cNvPr id="78875" name="Text Box 110"/>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304800" y="227013"/>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baseline="0">
                  <a:solidFill>
                    <a:srgbClr val="003399"/>
                  </a:solidFill>
                  <a:latin typeface="幼圆" pitchFamily="49" charset="-122"/>
                  <a:ea typeface="幼圆" pitchFamily="49" charset="-122"/>
                </a:rPr>
                <a:t>一.</a:t>
              </a:r>
              <a:r>
                <a:rPr kumimoji="1" lang="zh-CN" altLang="en-US" sz="3200" baseline="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5867400" y="4354513"/>
            <a:ext cx="2711450" cy="900112"/>
            <a:chOff x="3696" y="2652"/>
            <a:chExt cx="1708" cy="56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64" y="2892"/>
              <a:ext cx="340" cy="327"/>
            </a:xfrm>
            <a:prstGeom prst="rect">
              <a:avLst/>
            </a:prstGeom>
            <a:noFill/>
            <a:ln w="12700" cap="sq">
              <a:noFill/>
              <a:miter lim="800000"/>
              <a:headEnd/>
              <a:tailEnd/>
            </a:ln>
          </p:spPr>
          <p:txBody>
            <a:bodyPr wrap="none">
              <a:spAutoFit/>
            </a:bodyPr>
            <a:lstStyle/>
            <a:p>
              <a:pPr algn="ctr"/>
              <a:r>
                <a:rPr lang="zh-CN" altLang="en-US" sz="2800" baseline="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250825" y="4941888"/>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7983538" y="6242050"/>
            <a:ext cx="923925" cy="412750"/>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83568" y="1052736"/>
            <a:ext cx="8229600" cy="1116013"/>
            <a:chOff x="384" y="306"/>
            <a:chExt cx="5184" cy="703"/>
          </a:xfrm>
        </p:grpSpPr>
        <p:sp>
          <p:nvSpPr>
            <p:cNvPr id="79924" name="Rectangle 3"/>
            <p:cNvSpPr>
              <a:spLocks noChangeArrowheads="1"/>
            </p:cNvSpPr>
            <p:nvPr/>
          </p:nvSpPr>
          <p:spPr bwMode="auto">
            <a:xfrm>
              <a:off x="384" y="351"/>
              <a:ext cx="5184" cy="658"/>
            </a:xfrm>
            <a:prstGeom prst="rect">
              <a:avLst/>
            </a:prstGeom>
            <a:noFill/>
            <a:ln w="12700" cap="sq">
              <a:noFill/>
              <a:miter lim="800000"/>
              <a:headEnd/>
              <a:tailEnd/>
            </a:ln>
          </p:spPr>
          <p:txBody>
            <a:bodyPr>
              <a:spAutoFit/>
            </a:bodyPr>
            <a:lstStyle/>
            <a:p>
              <a:pPr>
                <a:lnSpc>
                  <a:spcPct val="120000"/>
                </a:lnSpc>
                <a:spcBef>
                  <a:spcPct val="0"/>
                </a:spcBef>
              </a:pP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线性表的这种存储结构称为 </a:t>
              </a:r>
              <a:r>
                <a:rPr lang="zh-CN" altLang="en-US" sz="2600" i="1" baseline="0" dirty="0">
                  <a:solidFill>
                    <a:srgbClr val="000099"/>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，或</a:t>
              </a:r>
            </a:p>
            <a:p>
              <a:pPr>
                <a:lnSpc>
                  <a:spcPct val="120000"/>
                </a:lnSpc>
                <a:spcBef>
                  <a:spcPct val="0"/>
                </a:spcBef>
              </a:pPr>
              <a:r>
                <a:rPr lang="zh-CN" altLang="en-US" sz="2600" baseline="0" dirty="0">
                  <a:solidFill>
                    <a:srgbClr val="000099"/>
                  </a:solidFill>
                  <a:latin typeface="幼圆" pitchFamily="49" charset="-122"/>
                  <a:ea typeface="幼圆" pitchFamily="49" charset="-122"/>
                </a:rPr>
                <a:t>者</a:t>
              </a: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560" y="598"/>
              <a:ext cx="1638" cy="404"/>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pPr fontAlgn="base">
                <a:spcBef>
                  <a:spcPct val="0"/>
                </a:spcBef>
              </a:pPr>
              <a:r>
                <a:rPr lang="zh-CN" altLang="en-US" sz="3600" i="1" baseline="0" dirty="0">
                  <a:solidFill>
                    <a:srgbClr val="FF3300"/>
                  </a:solidFill>
                  <a:ea typeface="黑体" pitchFamily="2" charset="-122"/>
                </a:rPr>
                <a:t>单</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向</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线性链表</a:t>
              </a:r>
            </a:p>
          </p:txBody>
        </p:sp>
      </p:grpSp>
      <p:grpSp>
        <p:nvGrpSpPr>
          <p:cNvPr id="3" name="Group 6"/>
          <p:cNvGrpSpPr>
            <a:grpSpLocks/>
          </p:cNvGrpSpPr>
          <p:nvPr/>
        </p:nvGrpSpPr>
        <p:grpSpPr bwMode="auto">
          <a:xfrm>
            <a:off x="496888" y="2319339"/>
            <a:ext cx="7932738" cy="1185863"/>
            <a:chOff x="192" y="1584"/>
            <a:chExt cx="4997" cy="747"/>
          </a:xfrm>
        </p:grpSpPr>
        <p:grpSp>
          <p:nvGrpSpPr>
            <p:cNvPr id="4" name="Group 7"/>
            <p:cNvGrpSpPr>
              <a:grpSpLocks/>
            </p:cNvGrpSpPr>
            <p:nvPr/>
          </p:nvGrpSpPr>
          <p:grpSpPr bwMode="auto">
            <a:xfrm>
              <a:off x="582" y="1824"/>
              <a:ext cx="4602" cy="471"/>
              <a:chOff x="486" y="3528"/>
              <a:chExt cx="4602" cy="471"/>
            </a:xfrm>
          </p:grpSpPr>
          <p:grpSp>
            <p:nvGrpSpPr>
              <p:cNvPr id="5" name="Group 8"/>
              <p:cNvGrpSpPr>
                <a:grpSpLocks/>
              </p:cNvGrpSpPr>
              <p:nvPr/>
            </p:nvGrpSpPr>
            <p:grpSpPr bwMode="auto">
              <a:xfrm>
                <a:off x="486" y="3537"/>
                <a:ext cx="618" cy="462"/>
                <a:chOff x="246" y="3533"/>
                <a:chExt cx="618"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1</a:t>
                  </a:r>
                </a:p>
              </p:txBody>
            </p:sp>
          </p:grpSp>
          <p:grpSp>
            <p:nvGrpSpPr>
              <p:cNvPr id="6" name="Group 13"/>
              <p:cNvGrpSpPr>
                <a:grpSpLocks/>
              </p:cNvGrpSpPr>
              <p:nvPr/>
            </p:nvGrpSpPr>
            <p:grpSpPr bwMode="auto">
              <a:xfrm>
                <a:off x="1296" y="3528"/>
                <a:ext cx="618" cy="462"/>
                <a:chOff x="246" y="3533"/>
                <a:chExt cx="618"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2</a:t>
                  </a:r>
                </a:p>
              </p:txBody>
            </p:sp>
          </p:grpSp>
          <p:grpSp>
            <p:nvGrpSpPr>
              <p:cNvPr id="7" name="Group 18"/>
              <p:cNvGrpSpPr>
                <a:grpSpLocks/>
              </p:cNvGrpSpPr>
              <p:nvPr/>
            </p:nvGrpSpPr>
            <p:grpSpPr bwMode="auto">
              <a:xfrm>
                <a:off x="2112" y="3528"/>
                <a:ext cx="618" cy="462"/>
                <a:chOff x="246" y="3533"/>
                <a:chExt cx="618"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3</a:t>
                  </a:r>
                </a:p>
              </p:txBody>
            </p:sp>
          </p:grpSp>
          <p:grpSp>
            <p:nvGrpSpPr>
              <p:cNvPr id="8" name="Group 23"/>
              <p:cNvGrpSpPr>
                <a:grpSpLocks/>
              </p:cNvGrpSpPr>
              <p:nvPr/>
            </p:nvGrpSpPr>
            <p:grpSpPr bwMode="auto">
              <a:xfrm>
                <a:off x="2934" y="3528"/>
                <a:ext cx="618" cy="462"/>
                <a:chOff x="246" y="3533"/>
                <a:chExt cx="618"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4</a:t>
                  </a:r>
                </a:p>
              </p:txBody>
            </p:sp>
          </p:grpSp>
          <p:grpSp>
            <p:nvGrpSpPr>
              <p:cNvPr id="9" name="Group 28"/>
              <p:cNvGrpSpPr>
                <a:grpSpLocks/>
              </p:cNvGrpSpPr>
              <p:nvPr/>
            </p:nvGrpSpPr>
            <p:grpSpPr bwMode="auto">
              <a:xfrm>
                <a:off x="4468" y="3537"/>
                <a:ext cx="620" cy="462"/>
                <a:chOff x="244" y="3533"/>
                <a:chExt cx="620"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ea typeface="宋体" charset="-122"/>
                    <a:cs typeface="Times New Roman" pitchFamily="18" charset="0"/>
                  </a:rPr>
                  <a:t>…</a:t>
                </a:r>
                <a:endParaRPr lang="zh-CN" altLang="en-US" sz="2800" baseline="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dirty="0">
                  <a:ea typeface="宋体" charset="-122"/>
                </a:rPr>
                <a:t>^</a:t>
              </a:r>
            </a:p>
          </p:txBody>
        </p:sp>
        <p:grpSp>
          <p:nvGrpSpPr>
            <p:cNvPr id="11" name="Group 41"/>
            <p:cNvGrpSpPr>
              <a:grpSpLocks/>
            </p:cNvGrpSpPr>
            <p:nvPr/>
          </p:nvGrpSpPr>
          <p:grpSpPr bwMode="auto">
            <a:xfrm>
              <a:off x="192" y="1584"/>
              <a:ext cx="432" cy="480"/>
              <a:chOff x="144" y="3216"/>
              <a:chExt cx="432" cy="480"/>
            </a:xfrm>
          </p:grpSpPr>
          <p:sp>
            <p:nvSpPr>
              <p:cNvPr id="79891" name="Text Box 42"/>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1639888" y="4973638"/>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baseline="0">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grpSp>
      <p:sp>
        <p:nvSpPr>
          <p:cNvPr id="438320" name="Text Box 48"/>
          <p:cNvSpPr txBox="1">
            <a:spLocks noChangeArrowheads="1"/>
          </p:cNvSpPr>
          <p:nvPr/>
        </p:nvSpPr>
        <p:spPr bwMode="auto">
          <a:xfrm>
            <a:off x="3983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数据域</a:t>
            </a:r>
          </a:p>
        </p:txBody>
      </p:sp>
      <p:sp>
        <p:nvSpPr>
          <p:cNvPr id="438321" name="Text Box 49"/>
          <p:cNvSpPr txBox="1">
            <a:spLocks noChangeArrowheads="1"/>
          </p:cNvSpPr>
          <p:nvPr/>
        </p:nvSpPr>
        <p:spPr bwMode="auto">
          <a:xfrm>
            <a:off x="5049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指针域</a:t>
            </a:r>
          </a:p>
        </p:txBody>
      </p:sp>
      <p:sp>
        <p:nvSpPr>
          <p:cNvPr id="438322" name="Text Box 50"/>
          <p:cNvSpPr txBox="1">
            <a:spLocks noChangeArrowheads="1"/>
          </p:cNvSpPr>
          <p:nvPr/>
        </p:nvSpPr>
        <p:spPr bwMode="auto">
          <a:xfrm>
            <a:off x="4130675" y="5426075"/>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data</a:t>
            </a:r>
          </a:p>
        </p:txBody>
      </p:sp>
      <p:sp>
        <p:nvSpPr>
          <p:cNvPr id="438323" name="Text Box 51"/>
          <p:cNvSpPr txBox="1">
            <a:spLocks noChangeArrowheads="1"/>
          </p:cNvSpPr>
          <p:nvPr/>
        </p:nvSpPr>
        <p:spPr bwMode="auto">
          <a:xfrm>
            <a:off x="5219700"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link</a:t>
            </a:r>
          </a:p>
        </p:txBody>
      </p:sp>
      <p:grpSp>
        <p:nvGrpSpPr>
          <p:cNvPr id="13" name="Group 71"/>
          <p:cNvGrpSpPr>
            <a:grpSpLocks/>
          </p:cNvGrpSpPr>
          <p:nvPr/>
        </p:nvGrpSpPr>
        <p:grpSpPr bwMode="auto">
          <a:xfrm>
            <a:off x="4022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87" y="2136"/>
              <a:ext cx="1109" cy="252"/>
            </a:xfrm>
            <a:prstGeom prst="rect">
              <a:avLst/>
            </a:prstGeom>
            <a:noFill/>
            <a:ln w="12700" cap="sq">
              <a:noFill/>
              <a:miter lim="800000"/>
              <a:headEnd/>
              <a:tailEnd/>
            </a:ln>
          </p:spPr>
          <p:txBody>
            <a:bodyPr wrap="square">
              <a:spAutoFit/>
            </a:bodyPr>
            <a:lstStyle/>
            <a:p>
              <a:pPr>
                <a:spcBef>
                  <a:spcPct val="0"/>
                </a:spcBef>
              </a:pPr>
              <a:r>
                <a:rPr lang="en-US" altLang="zh-CN" sz="2000" dirty="0">
                  <a:solidFill>
                    <a:schemeClr val="accent2"/>
                  </a:solidFill>
                  <a:ea typeface="幼圆" pitchFamily="49" charset="-122"/>
                </a:rPr>
                <a:t>k</a:t>
              </a:r>
              <a:r>
                <a:rPr lang="zh-CN" altLang="en-US" sz="2000" dirty="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7984" y="476672"/>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baseline="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baseline="0">
                  <a:solidFill>
                    <a:srgbClr val="FF3300"/>
                  </a:solidFill>
                  <a:ea typeface="黑体" pitchFamily="2" charset="-122"/>
                </a:rPr>
                <a:t>链结点：</a:t>
              </a:r>
            </a:p>
          </p:txBody>
        </p:sp>
      </p:grpSp>
      <p:grpSp>
        <p:nvGrpSpPr>
          <p:cNvPr id="3" name="Group 8"/>
          <p:cNvGrpSpPr>
            <a:grpSpLocks/>
          </p:cNvGrpSpPr>
          <p:nvPr/>
        </p:nvGrpSpPr>
        <p:grpSpPr bwMode="auto">
          <a:xfrm>
            <a:off x="4499993" y="1772763"/>
            <a:ext cx="4644008" cy="2635355"/>
            <a:chOff x="549" y="1338"/>
            <a:chExt cx="3510" cy="146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46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 </a:t>
              </a:r>
              <a:r>
                <a:rPr lang="en-US" altLang="zh-CN" sz="2500" baseline="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Nodeptr</a:t>
              </a:r>
              <a:r>
                <a:rPr lang="en-US" altLang="zh-CN" sz="250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a:t>
              </a:r>
              <a:r>
                <a:rPr lang="en-US" altLang="zh-CN" sz="2500" baseline="0" dirty="0" err="1">
                  <a:solidFill>
                    <a:srgbClr val="003399"/>
                  </a:solidFill>
                  <a:ea typeface="宋体" charset="-122"/>
                </a:rPr>
                <a:t>ypedef</a:t>
              </a: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a:t>
              </a:r>
              <a:r>
                <a:rPr lang="en-US" altLang="zh-CN" sz="2500" baseline="0" dirty="0" err="1">
                  <a:solidFill>
                    <a:srgbClr val="003399"/>
                  </a:solidFill>
                  <a:ea typeface="宋体" charset="-122"/>
                </a:rPr>
                <a:t>Node</a:t>
              </a:r>
              <a:r>
                <a:rPr lang="en-US" altLang="zh-CN" sz="2500" baseline="0"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
          <p:nvSpPr>
            <p:cNvPr id="80920" name="Text Box 11"/>
            <p:cNvSpPr txBox="1">
              <a:spLocks noChangeArrowheads="1"/>
            </p:cNvSpPr>
            <p:nvPr/>
          </p:nvSpPr>
          <p:spPr bwMode="auto">
            <a:xfrm>
              <a:off x="549" y="1411"/>
              <a:ext cx="452" cy="118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baseline="0" dirty="0">
                  <a:solidFill>
                    <a:srgbClr val="FF3300"/>
                  </a:solidFill>
                  <a:ea typeface="华文新魏" pitchFamily="2" charset="-122"/>
                </a:rPr>
                <a:t>类</a:t>
              </a:r>
            </a:p>
            <a:p>
              <a:pPr>
                <a:lnSpc>
                  <a:spcPct val="70000"/>
                </a:lnSpc>
                <a:spcBef>
                  <a:spcPct val="0"/>
                </a:spcBef>
              </a:pPr>
              <a:r>
                <a:rPr lang="zh-CN" altLang="en-US" sz="4200" baseline="0" dirty="0">
                  <a:solidFill>
                    <a:srgbClr val="FF3300"/>
                  </a:solidFill>
                  <a:ea typeface="华文新魏" pitchFamily="2" charset="-122"/>
                </a:rPr>
                <a:t>型</a:t>
              </a: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grpSp>
        <p:nvGrpSpPr>
          <p:cNvPr id="4" name="Group 40"/>
          <p:cNvGrpSpPr>
            <a:grpSpLocks/>
          </p:cNvGrpSpPr>
          <p:nvPr/>
        </p:nvGrpSpPr>
        <p:grpSpPr bwMode="auto">
          <a:xfrm>
            <a:off x="1331913" y="4508500"/>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baseline="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baseline="0">
                  <a:solidFill>
                    <a:schemeClr val="accent2"/>
                  </a:solidFill>
                </a:rPr>
                <a:t>a</a:t>
              </a:r>
              <a:r>
                <a:rPr lang="en-US" altLang="zh-CN" sz="1300" baseline="-30000">
                  <a:solidFill>
                    <a:schemeClr val="accent2"/>
                  </a:solidFill>
                </a:rPr>
                <a:t>1</a:t>
              </a:r>
            </a:p>
            <a:p>
              <a:pPr>
                <a:spcBef>
                  <a:spcPct val="10000"/>
                </a:spcBef>
              </a:pPr>
              <a:r>
                <a:rPr lang="en-US" altLang="zh-CN" sz="1300" baseline="0">
                  <a:solidFill>
                    <a:schemeClr val="accent2"/>
                  </a:solidFill>
                </a:rPr>
                <a:t>a</a:t>
              </a:r>
              <a:r>
                <a:rPr lang="en-US" altLang="zh-CN" sz="1300" baseline="-30000">
                  <a:solidFill>
                    <a:schemeClr val="accent2"/>
                  </a:solidFill>
                </a:rPr>
                <a:t>2</a:t>
              </a:r>
            </a:p>
            <a:p>
              <a:pPr>
                <a:spcBef>
                  <a:spcPct val="10000"/>
                </a:spcBef>
              </a:pPr>
              <a:r>
                <a:rPr lang="en-US" altLang="zh-CN" sz="1300" baseline="0">
                  <a:solidFill>
                    <a:schemeClr val="accent2"/>
                  </a:solidFill>
                </a:rPr>
                <a:t>a</a:t>
              </a:r>
              <a:r>
                <a:rPr lang="en-US" altLang="zh-CN" sz="1300" baseline="-30000">
                  <a:solidFill>
                    <a:schemeClr val="accent2"/>
                  </a:solidFill>
                </a:rPr>
                <a:t>3</a:t>
              </a:r>
            </a:p>
            <a:p>
              <a:pPr>
                <a:spcBef>
                  <a:spcPct val="10000"/>
                </a:spcBef>
              </a:pPr>
              <a:endParaRPr lang="en-US" altLang="zh-CN" sz="1300" baseline="0">
                <a:solidFill>
                  <a:schemeClr val="accent2"/>
                </a:solidFill>
              </a:endParaRPr>
            </a:p>
            <a:p>
              <a:pPr>
                <a:spcBef>
                  <a:spcPct val="10000"/>
                </a:spcBef>
              </a:pPr>
              <a:endParaRPr lang="en-US" altLang="zh-CN" sz="1300" baseline="0">
                <a:solidFill>
                  <a:schemeClr val="accent2"/>
                </a:solidFill>
              </a:endParaRPr>
            </a:p>
            <a:p>
              <a:pPr>
                <a:spcBef>
                  <a:spcPct val="10000"/>
                </a:spcBef>
              </a:pPr>
              <a:r>
                <a:rPr lang="en-US" altLang="zh-CN" sz="1300" baseline="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baseline="0">
                  <a:solidFill>
                    <a:srgbClr val="003399"/>
                  </a:solidFill>
                </a:rPr>
                <a:t>60101      </a:t>
              </a:r>
              <a:r>
                <a:rPr lang="zh-CN" altLang="en-US" sz="1300" baseline="0">
                  <a:solidFill>
                    <a:srgbClr val="003399"/>
                  </a:solidFill>
                </a:rPr>
                <a:t>张三        </a:t>
              </a:r>
              <a:r>
                <a:rPr lang="en-US" altLang="zh-CN" sz="1300" baseline="0">
                  <a:solidFill>
                    <a:srgbClr val="003399"/>
                  </a:solidFill>
                </a:rPr>
                <a:t>17</a:t>
              </a:r>
            </a:p>
            <a:p>
              <a:pPr>
                <a:spcBef>
                  <a:spcPct val="10000"/>
                </a:spcBef>
              </a:pPr>
              <a:r>
                <a:rPr lang="en-US" altLang="zh-CN" sz="1300" baseline="0">
                  <a:solidFill>
                    <a:srgbClr val="003399"/>
                  </a:solidFill>
                </a:rPr>
                <a:t>60102      </a:t>
              </a:r>
              <a:r>
                <a:rPr lang="zh-CN" altLang="en-US" sz="1300" baseline="0">
                  <a:solidFill>
                    <a:srgbClr val="003399"/>
                  </a:solidFill>
                </a:rPr>
                <a:t>李四        </a:t>
              </a:r>
              <a:r>
                <a:rPr lang="en-US" altLang="zh-CN" sz="1300" baseline="0">
                  <a:solidFill>
                    <a:srgbClr val="003399"/>
                  </a:solidFill>
                </a:rPr>
                <a:t>16</a:t>
              </a:r>
            </a:p>
            <a:p>
              <a:pPr>
                <a:spcBef>
                  <a:spcPct val="10000"/>
                </a:spcBef>
              </a:pPr>
              <a:r>
                <a:rPr lang="en-US" altLang="zh-CN" sz="1300" baseline="0">
                  <a:solidFill>
                    <a:srgbClr val="003399"/>
                  </a:solidFill>
                </a:rPr>
                <a:t>60103      </a:t>
              </a:r>
              <a:r>
                <a:rPr lang="zh-CN" altLang="en-US" sz="1300" baseline="0">
                  <a:solidFill>
                    <a:srgbClr val="003399"/>
                  </a:solidFill>
                </a:rPr>
                <a:t>王五        </a:t>
              </a:r>
              <a:r>
                <a:rPr lang="en-US" altLang="zh-CN" sz="1300" baseline="0">
                  <a:solidFill>
                    <a:srgbClr val="003399"/>
                  </a:solidFill>
                </a:rPr>
                <a:t>20</a:t>
              </a:r>
            </a:p>
            <a:p>
              <a:pPr>
                <a:spcBef>
                  <a:spcPct val="10000"/>
                </a:spcBef>
              </a:pPr>
              <a:endParaRPr lang="en-US" altLang="zh-CN" sz="1300" baseline="0">
                <a:solidFill>
                  <a:srgbClr val="003399"/>
                </a:solidFill>
              </a:endParaRPr>
            </a:p>
          </p:txBody>
        </p:sp>
      </p:grpSp>
      <p:sp>
        <p:nvSpPr>
          <p:cNvPr id="603162" name="Rectangle 26"/>
          <p:cNvSpPr>
            <a:spLocks noChangeArrowheads="1"/>
          </p:cNvSpPr>
          <p:nvPr/>
        </p:nvSpPr>
        <p:spPr bwMode="auto">
          <a:xfrm>
            <a:off x="899592" y="3717032"/>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baseline="0" dirty="0">
              <a:solidFill>
                <a:srgbClr val="FF3300"/>
              </a:solidFill>
              <a:ea typeface="宋体" charset="-122"/>
            </a:endParaRPr>
          </a:p>
        </p:txBody>
      </p:sp>
      <p:grpSp>
        <p:nvGrpSpPr>
          <p:cNvPr id="5" name="Group 27"/>
          <p:cNvGrpSpPr>
            <a:grpSpLocks/>
          </p:cNvGrpSpPr>
          <p:nvPr/>
        </p:nvGrpSpPr>
        <p:grpSpPr bwMode="auto">
          <a:xfrm>
            <a:off x="4067175" y="4724400"/>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baseline="0" dirty="0" err="1">
                  <a:solidFill>
                    <a:srgbClr val="003399"/>
                  </a:solidFill>
                </a:rPr>
                <a:t>typedef</a:t>
              </a:r>
              <a:r>
                <a:rPr lang="en-US" altLang="zh-CN" sz="1900" baseline="0" dirty="0">
                  <a:solidFill>
                    <a:srgbClr val="003399"/>
                  </a:solidFill>
                </a:rPr>
                <a:t>  </a:t>
              </a:r>
              <a:r>
                <a:rPr lang="en-US" altLang="zh-CN" sz="1900" baseline="0" dirty="0" err="1">
                  <a:solidFill>
                    <a:srgbClr val="003399"/>
                  </a:solidFill>
                </a:rPr>
                <a:t>struct</a:t>
              </a:r>
              <a:r>
                <a:rPr lang="en-US" altLang="zh-CN" sz="1900" baseline="0" dirty="0">
                  <a:solidFill>
                    <a:srgbClr val="003399"/>
                  </a:solidFill>
                </a:rPr>
                <a:t> {</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Num;</a:t>
              </a:r>
            </a:p>
            <a:p>
              <a:pPr>
                <a:lnSpc>
                  <a:spcPct val="85000"/>
                </a:lnSpc>
                <a:spcBef>
                  <a:spcPct val="0"/>
                </a:spcBef>
              </a:pPr>
              <a:r>
                <a:rPr lang="en-US" altLang="zh-CN" sz="1900" baseline="0" dirty="0">
                  <a:solidFill>
                    <a:srgbClr val="003399"/>
                  </a:solidFill>
                </a:rPr>
                <a:t>       char Name[10];</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Age;</a:t>
              </a:r>
            </a:p>
            <a:p>
              <a:pPr>
                <a:lnSpc>
                  <a:spcPct val="85000"/>
                </a:lnSpc>
                <a:spcBef>
                  <a:spcPct val="0"/>
                </a:spcBef>
              </a:pPr>
              <a:r>
                <a:rPr lang="en-US" altLang="zh-CN" sz="1900" baseline="0" dirty="0">
                  <a:solidFill>
                    <a:srgbClr val="003399"/>
                  </a:solidFill>
                </a:rPr>
                <a:t>}  </a:t>
              </a:r>
              <a:r>
                <a:rPr lang="en-US" altLang="zh-CN" sz="1900" baseline="0" dirty="0" err="1">
                  <a:solidFill>
                    <a:srgbClr val="F20000"/>
                  </a:solidFill>
                </a:rPr>
                <a:t>ElemType</a:t>
              </a:r>
              <a:r>
                <a:rPr lang="en-US" altLang="zh-CN" sz="1900" baseline="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323850" y="404813"/>
            <a:ext cx="3456062" cy="1007963"/>
            <a:chOff x="1968" y="528"/>
            <a:chExt cx="1920" cy="70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67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线性链表的定义</a:t>
              </a:r>
              <a:endParaRPr lang="zh-CN" altLang="en-US" sz="3200" baseline="0" dirty="0">
                <a:solidFill>
                  <a:srgbClr val="FF3300"/>
                </a:solidFill>
                <a:ea typeface="黑体" pitchFamily="2" charset="-122"/>
              </a:endParaRPr>
            </a:p>
          </p:txBody>
        </p:sp>
      </p:grpSp>
      <p:grpSp>
        <p:nvGrpSpPr>
          <p:cNvPr id="33" name="Group 8"/>
          <p:cNvGrpSpPr>
            <a:grpSpLocks/>
          </p:cNvGrpSpPr>
          <p:nvPr/>
        </p:nvGrpSpPr>
        <p:grpSpPr bwMode="auto">
          <a:xfrm>
            <a:off x="0" y="1772816"/>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a:t>
              </a:r>
            </a:p>
            <a:p>
              <a:pPr fontAlgn="base">
                <a:lnSpc>
                  <a:spcPct val="95000"/>
                </a:lnSpc>
                <a:spcBef>
                  <a:spcPct val="0"/>
                </a:spcBef>
              </a:pPr>
              <a:r>
                <a:rPr lang="en-US" altLang="zh-CN" sz="2500" b="1" dirty="0" err="1">
                  <a:solidFill>
                    <a:srgbClr val="FF0000"/>
                  </a:solidFill>
                  <a:ea typeface="宋体" charset="-122"/>
                </a:rPr>
                <a:t>s</a:t>
              </a:r>
              <a:r>
                <a:rPr lang="en-US" altLang="zh-CN" sz="2500" b="1" baseline="0" dirty="0" err="1">
                  <a:solidFill>
                    <a:srgbClr val="FF0000"/>
                  </a:solidFill>
                  <a:ea typeface="宋体" charset="-122"/>
                </a:rPr>
                <a:t>truct</a:t>
              </a:r>
              <a:r>
                <a:rPr lang="en-US" altLang="zh-CN" sz="2500" b="1" dirty="0">
                  <a:solidFill>
                    <a:srgbClr val="FF0000"/>
                  </a:solidFill>
                  <a:ea typeface="宋体" charset="-122"/>
                </a:rPr>
                <a:t> node *list, *p;</a:t>
              </a:r>
              <a:endParaRPr lang="en-US" altLang="zh-CN" sz="2500" b="1" baseline="0" dirty="0">
                <a:solidFill>
                  <a:srgbClr val="FF0000"/>
                </a:solidFill>
                <a:ea typeface="宋体" charset="-122"/>
              </a:endParaRPr>
            </a:p>
          </p:txBody>
        </p:sp>
        <p:sp>
          <p:nvSpPr>
            <p:cNvPr id="36" name="Text Box 11"/>
            <p:cNvSpPr txBox="1">
              <a:spLocks noChangeArrowheads="1"/>
            </p:cNvSpPr>
            <p:nvPr/>
          </p:nvSpPr>
          <p:spPr bwMode="auto">
            <a:xfrm>
              <a:off x="549" y="1411"/>
              <a:ext cx="590" cy="1057"/>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链</a:t>
              </a:r>
              <a:endParaRPr lang="en-US" altLang="zh-CN" sz="4200" dirty="0">
                <a:solidFill>
                  <a:srgbClr val="FF3300"/>
                </a:solidFill>
                <a:ea typeface="华文新魏" pitchFamily="2" charset="-122"/>
              </a:endParaRPr>
            </a:p>
            <a:p>
              <a:pPr>
                <a:lnSpc>
                  <a:spcPct val="70000"/>
                </a:lnSpc>
                <a:spcBef>
                  <a:spcPct val="0"/>
                </a:spcBef>
              </a:pPr>
              <a:r>
                <a:rPr lang="zh-CN" altLang="en-US" sz="4200" dirty="0">
                  <a:solidFill>
                    <a:srgbClr val="FF3300"/>
                  </a:solidFill>
                  <a:ea typeface="华文新魏" pitchFamily="2" charset="-122"/>
                </a:rPr>
                <a:t>表</a:t>
              </a:r>
              <a:endParaRPr lang="zh-CN" altLang="en-US" sz="4200" baseline="0" dirty="0">
                <a:solidFill>
                  <a:srgbClr val="FF3300"/>
                </a:solidFill>
                <a:ea typeface="华文新魏" pitchFamily="2" charset="-122"/>
              </a:endParaRP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914400" y="119675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2F8C"/>
                </a:solidFill>
                <a:latin typeface="幼圆" pitchFamily="49" charset="-122"/>
                <a:ea typeface="幼圆" pitchFamily="49" charset="-122"/>
              </a:rPr>
              <a:t>    若指针变量</a:t>
            </a:r>
            <a:r>
              <a:rPr lang="en-US" altLang="zh-CN" sz="2600" baseline="0" dirty="0">
                <a:solidFill>
                  <a:srgbClr val="002F8C"/>
                </a:solidFill>
                <a:ea typeface="幼圆" pitchFamily="49" charset="-122"/>
              </a:rPr>
              <a:t>p</a:t>
            </a:r>
            <a:r>
              <a:rPr lang="zh-CN" altLang="en-US" sz="2600" baseline="0" dirty="0">
                <a:solidFill>
                  <a:srgbClr val="002F8C"/>
                </a:solidFill>
                <a:latin typeface="幼圆" pitchFamily="49" charset="-122"/>
                <a:ea typeface="幼圆" pitchFamily="49" charset="-122"/>
              </a:rPr>
              <a:t>为指向链表中某结点的指针(即</a:t>
            </a:r>
            <a:r>
              <a:rPr lang="en-US" altLang="zh-CN" sz="2600" baseline="0" dirty="0">
                <a:solidFill>
                  <a:srgbClr val="002F8C"/>
                </a:solidFill>
                <a:ea typeface="幼圆" pitchFamily="49" charset="-122"/>
              </a:rPr>
              <a:t>p</a:t>
            </a:r>
          </a:p>
          <a:p>
            <a:pPr fontAlgn="base">
              <a:lnSpc>
                <a:spcPct val="90000"/>
              </a:lnSpc>
              <a:spcBef>
                <a:spcPct val="0"/>
              </a:spcBef>
            </a:pPr>
            <a:r>
              <a:rPr lang="zh-CN" altLang="en-US" sz="2600" baseline="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2411760" y="213285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指向的链结点的数据域</a:t>
            </a:r>
            <a:endParaRPr lang="zh-CN" altLang="en-US" sz="2500" b="0" baseline="0" dirty="0">
              <a:solidFill>
                <a:srgbClr val="000099"/>
              </a:solidFill>
            </a:endParaRPr>
          </a:p>
        </p:txBody>
      </p:sp>
      <p:grpSp>
        <p:nvGrpSpPr>
          <p:cNvPr id="2" name="Group 4"/>
          <p:cNvGrpSpPr>
            <a:grpSpLocks/>
          </p:cNvGrpSpPr>
          <p:nvPr/>
        </p:nvGrpSpPr>
        <p:grpSpPr bwMode="auto">
          <a:xfrm>
            <a:off x="539552" y="2852936"/>
            <a:ext cx="7918450" cy="1252538"/>
            <a:chOff x="340" y="1968"/>
            <a:chExt cx="4988" cy="789"/>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dirty="0">
                  <a:ea typeface="宋体" charset="-122"/>
                </a:rPr>
                <a:t>^</a:t>
              </a:r>
            </a:p>
          </p:txBody>
        </p:sp>
        <p:sp>
          <p:nvSpPr>
            <p:cNvPr id="81948" name="Text Box 8"/>
            <p:cNvSpPr txBox="1">
              <a:spLocks noChangeArrowheads="1"/>
            </p:cNvSpPr>
            <p:nvPr/>
          </p:nvSpPr>
          <p:spPr bwMode="auto">
            <a:xfrm>
              <a:off x="1665" y="2171"/>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81949" name="Text Box 9"/>
            <p:cNvSpPr txBox="1">
              <a:spLocks noChangeArrowheads="1"/>
            </p:cNvSpPr>
            <p:nvPr/>
          </p:nvSpPr>
          <p:spPr bwMode="auto">
            <a:xfrm>
              <a:off x="777" y="2186"/>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81950" name="Text Box 10"/>
            <p:cNvSpPr txBox="1">
              <a:spLocks noChangeArrowheads="1"/>
            </p:cNvSpPr>
            <p:nvPr/>
          </p:nvSpPr>
          <p:spPr bwMode="auto">
            <a:xfrm>
              <a:off x="2590" y="2182"/>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692" y="2256"/>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baseline="0" dirty="0">
                  <a:solidFill>
                    <a:srgbClr val="000099"/>
                  </a:solidFill>
                  <a:ea typeface="幼圆" pitchFamily="49" charset="-122"/>
                </a:rPr>
                <a:t>张三 </a:t>
              </a:r>
              <a:r>
                <a:rPr kumimoji="1" lang="en-US" altLang="zh-CN" sz="1600" baseline="0" dirty="0">
                  <a:solidFill>
                    <a:srgbClr val="000099"/>
                  </a:solidFill>
                  <a:latin typeface="宋体" charset="-122"/>
                  <a:ea typeface="宋体" charset="-122"/>
                </a:rPr>
                <a:t>…</a:t>
              </a:r>
              <a:endParaRPr kumimoji="1" lang="en-US" altLang="zh-CN" sz="1600" baseline="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李四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王五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3" name="Text Box 31"/>
            <p:cNvSpPr txBox="1">
              <a:spLocks noChangeArrowheads="1"/>
            </p:cNvSpPr>
            <p:nvPr/>
          </p:nvSpPr>
          <p:spPr bwMode="auto">
            <a:xfrm>
              <a:off x="1691" y="2507"/>
              <a:ext cx="205" cy="250"/>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228600" y="228600"/>
            <a:ext cx="4775448" cy="1046163"/>
            <a:chOff x="144" y="144"/>
            <a:chExt cx="2448" cy="659"/>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659"/>
            </a:xfrm>
            <a:prstGeom prst="rect">
              <a:avLst/>
            </a:prstGeom>
            <a:noFill/>
            <a:ln w="12700" cap="sq">
              <a:noFill/>
              <a:miter lim="800000"/>
              <a:headEnd/>
              <a:tailEnd/>
            </a:ln>
          </p:spPr>
          <p:txBody>
            <a:bodyPr>
              <a:spAutoFit/>
            </a:bodyPr>
            <a:lstStyle/>
            <a:p>
              <a:pPr fontAlgn="base">
                <a:spcBef>
                  <a:spcPct val="0"/>
                </a:spcBef>
              </a:pPr>
              <a:r>
                <a:rPr kumimoji="1" lang="zh-CN" altLang="en-US" sz="3100" baseline="0" dirty="0">
                  <a:solidFill>
                    <a:srgbClr val="003399"/>
                  </a:solidFill>
                  <a:latin typeface="幼圆" pitchFamily="49" charset="-122"/>
                  <a:ea typeface="幼圆" pitchFamily="49" charset="-122"/>
                </a:rPr>
                <a:t> 二</a:t>
              </a:r>
              <a:r>
                <a:rPr kumimoji="1" lang="zh-CN" altLang="zh-CN" sz="3100" baseline="0" dirty="0">
                  <a:solidFill>
                    <a:srgbClr val="003399"/>
                  </a:solidFill>
                  <a:latin typeface="幼圆" pitchFamily="49" charset="-122"/>
                  <a:ea typeface="幼圆" pitchFamily="49" charset="-122"/>
                </a:rPr>
                <a:t>.</a:t>
              </a:r>
              <a:r>
                <a:rPr kumimoji="1" lang="zh-CN" altLang="en-US" sz="3100" dirty="0">
                  <a:solidFill>
                    <a:srgbClr val="003399"/>
                  </a:solidFill>
                  <a:latin typeface="幼圆" pitchFamily="49" charset="-122"/>
                  <a:ea typeface="幼圆" pitchFamily="49" charset="-122"/>
                </a:rPr>
                <a:t>链表结点的基本操作</a:t>
              </a:r>
              <a:endParaRPr kumimoji="1" lang="zh-CN" altLang="en-US" sz="3100" baseline="0" dirty="0">
                <a:solidFill>
                  <a:srgbClr val="003399"/>
                </a:solidFill>
                <a:latin typeface="幼圆" pitchFamily="49" charset="-122"/>
                <a:ea typeface="幼圆" pitchFamily="49" charset="-122"/>
              </a:endParaRPr>
            </a:p>
          </p:txBody>
        </p:sp>
      </p:grpSp>
      <p:grpSp>
        <p:nvGrpSpPr>
          <p:cNvPr id="8" name="Group 35"/>
          <p:cNvGrpSpPr>
            <a:grpSpLocks/>
          </p:cNvGrpSpPr>
          <p:nvPr/>
        </p:nvGrpSpPr>
        <p:grpSpPr bwMode="auto">
          <a:xfrm>
            <a:off x="601663" y="202723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a:solidFill>
                    <a:srgbClr val="FF3300"/>
                  </a:solidFill>
                </a:rPr>
                <a:t>p</a:t>
              </a:r>
              <a:r>
                <a:rPr lang="en-US" altLang="zh-CN" sz="3000" baseline="0">
                  <a:solidFill>
                    <a:srgbClr val="FF3300"/>
                  </a:solidFill>
                  <a:latin typeface="宋体" charset="-122"/>
                  <a:ea typeface="宋体" charset="-122"/>
                </a:rPr>
                <a:t>-</a:t>
              </a:r>
              <a:r>
                <a:rPr lang="en-US" altLang="zh-CN" sz="3000" baseline="0">
                  <a:solidFill>
                    <a:srgbClr val="FF3300"/>
                  </a:solidFill>
                </a:rPr>
                <a:t>&gt;data</a:t>
              </a:r>
              <a:endParaRPr lang="zh-CN" altLang="en-US" sz="3000" baseline="0">
                <a:solidFill>
                  <a:srgbClr val="FF3300"/>
                </a:solidFill>
              </a:endParaRPr>
            </a:p>
          </p:txBody>
        </p:sp>
      </p:grpSp>
      <p:sp>
        <p:nvSpPr>
          <p:cNvPr id="604200" name="Rectangle 40"/>
          <p:cNvSpPr>
            <a:spLocks noChangeArrowheads="1"/>
          </p:cNvSpPr>
          <p:nvPr/>
        </p:nvSpPr>
        <p:spPr bwMode="auto">
          <a:xfrm>
            <a:off x="1331640" y="4149080"/>
            <a:ext cx="5126038" cy="504241"/>
          </a:xfrm>
          <a:prstGeom prst="rect">
            <a:avLst/>
          </a:prstGeom>
          <a:noFill/>
          <a:ln w="9525">
            <a:noFill/>
            <a:miter lim="800000"/>
            <a:headEnd/>
            <a:tailEnd/>
          </a:ln>
        </p:spPr>
        <p:txBody>
          <a:bodyPr>
            <a:spAutoFit/>
          </a:bodyPr>
          <a:lstStyle/>
          <a:p>
            <a:pPr>
              <a:lnSpc>
                <a:spcPct val="125000"/>
              </a:lnSpc>
              <a:spcBef>
                <a:spcPct val="0"/>
              </a:spcBef>
            </a:pPr>
            <a:r>
              <a:rPr lang="en-US" altLang="zh-CN" sz="2400" baseline="0" dirty="0">
                <a:latin typeface="宋体" charset="-122"/>
                <a:ea typeface="宋体" charset="-122"/>
              </a:rPr>
              <a:t>X =</a:t>
            </a:r>
            <a:r>
              <a:rPr lang="en-US" altLang="zh-CN" sz="2400" baseline="0" dirty="0">
                <a:solidFill>
                  <a:schemeClr val="bg1"/>
                </a:solidFill>
                <a:latin typeface="宋体" charset="-122"/>
                <a:ea typeface="宋体" charset="-122"/>
              </a:rPr>
              <a:t> </a:t>
            </a:r>
            <a:r>
              <a:rPr lang="en-US" altLang="zh-CN" sz="2400" baseline="0" dirty="0">
                <a:solidFill>
                  <a:srgbClr val="F20000"/>
                </a:solidFill>
              </a:rPr>
              <a:t>p-&gt;data</a:t>
            </a:r>
            <a:r>
              <a:rPr lang="zh-CN" altLang="en-US" sz="2400" baseline="0" dirty="0">
                <a:latin typeface="宋体" charset="-122"/>
                <a:ea typeface="宋体" charset="-122"/>
              </a:rPr>
              <a:t>； </a:t>
            </a:r>
            <a:r>
              <a:rPr lang="en-US" altLang="zh-CN" sz="2400" baseline="0" dirty="0">
                <a:latin typeface="宋体" charset="-122"/>
                <a:ea typeface="宋体" charset="-122"/>
              </a:rPr>
              <a:t>X = </a:t>
            </a:r>
            <a:r>
              <a:rPr lang="en-US" altLang="zh-CN" sz="2400" baseline="0" dirty="0">
                <a:solidFill>
                  <a:srgbClr val="FF0000"/>
                </a:solidFill>
                <a:latin typeface="宋体" charset="-122"/>
                <a:ea typeface="宋体" charset="-122"/>
              </a:rPr>
              <a:t>“</a:t>
            </a:r>
            <a:r>
              <a:rPr lang="zh-CN" altLang="en-US" sz="2400" baseline="0" dirty="0">
                <a:solidFill>
                  <a:srgbClr val="FF0000"/>
                </a:solidFill>
                <a:latin typeface="宋体" charset="-122"/>
                <a:ea typeface="宋体" charset="-122"/>
              </a:rPr>
              <a:t>李四”</a:t>
            </a:r>
            <a:r>
              <a:rPr lang="zh-CN" altLang="en-US" sz="2400" dirty="0">
                <a:latin typeface="宋体" charset="-122"/>
                <a:ea typeface="宋体" charset="-122"/>
              </a:rPr>
              <a:t>；</a:t>
            </a:r>
            <a:endParaRPr lang="en-US" altLang="zh-CN" sz="2400" dirty="0">
              <a:latin typeface="宋体" charset="-122"/>
              <a:ea typeface="宋体" charset="-122"/>
            </a:endParaRPr>
          </a:p>
        </p:txBody>
      </p:sp>
      <p:grpSp>
        <p:nvGrpSpPr>
          <p:cNvPr id="9" name="Group 41"/>
          <p:cNvGrpSpPr>
            <a:grpSpLocks/>
          </p:cNvGrpSpPr>
          <p:nvPr/>
        </p:nvGrpSpPr>
        <p:grpSpPr bwMode="auto">
          <a:xfrm>
            <a:off x="638176" y="4239022"/>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dirty="0">
                    <a:solidFill>
                      <a:srgbClr val="FF3300"/>
                    </a:solidFill>
                  </a:rPr>
                  <a:t>p</a:t>
                </a:r>
                <a:r>
                  <a:rPr lang="en-US" altLang="zh-CN" sz="3000" baseline="0" dirty="0">
                    <a:solidFill>
                      <a:srgbClr val="FF3300"/>
                    </a:solidFill>
                    <a:latin typeface="宋体" charset="-122"/>
                    <a:ea typeface="宋体" charset="-122"/>
                  </a:rPr>
                  <a:t>-</a:t>
                </a:r>
                <a:r>
                  <a:rPr lang="en-US" altLang="zh-CN" sz="3000" baseline="0" dirty="0">
                    <a:solidFill>
                      <a:srgbClr val="FF3300"/>
                    </a:solidFill>
                  </a:rPr>
                  <a:t>&gt;link</a:t>
                </a:r>
                <a:endParaRPr lang="zh-CN" altLang="en-US" sz="3000" baseline="0" dirty="0">
                  <a:solidFill>
                    <a:srgbClr val="FF3300"/>
                  </a:solidFill>
                </a:endParaRPr>
              </a:p>
            </p:txBody>
          </p:sp>
        </p:grpSp>
      </p:grpSp>
      <p:sp>
        <p:nvSpPr>
          <p:cNvPr id="604206" name="Text Box 46"/>
          <p:cNvSpPr txBox="1">
            <a:spLocks noChangeArrowheads="1"/>
          </p:cNvSpPr>
          <p:nvPr/>
        </p:nvSpPr>
        <p:spPr bwMode="auto">
          <a:xfrm>
            <a:off x="2438400" y="4685364"/>
            <a:ext cx="5373960" cy="1015663"/>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指向的链结点的指针域</a:t>
            </a:r>
            <a:r>
              <a:rPr lang="zh-CN" altLang="en-US" sz="2500" baseline="0" dirty="0">
                <a:solidFill>
                  <a:srgbClr val="000099"/>
                </a:solidFill>
              </a:rPr>
              <a:t>，</a:t>
            </a:r>
            <a:r>
              <a:rPr lang="zh-CN" altLang="en-US" sz="2500" baseline="0" dirty="0">
                <a:solidFill>
                  <a:srgbClr val="000099"/>
                </a:solidFill>
                <a:latin typeface="幼圆" pitchFamily="49" charset="-122"/>
                <a:ea typeface="幼圆" pitchFamily="49" charset="-122"/>
              </a:rPr>
              <a:t>即</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所指的链结点的下一个链结点的指针（地址）</a:t>
            </a:r>
            <a:r>
              <a:rPr lang="zh-CN" altLang="en-US" sz="2500" baseline="0" dirty="0">
                <a:solidFill>
                  <a:srgbClr val="000099"/>
                </a:solidFill>
              </a:rPr>
              <a:t>。</a:t>
            </a:r>
            <a:endParaRPr kumimoji="1" lang="zh-CN" altLang="en-US" sz="2500" b="0" baseline="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82650" y="1533525"/>
            <a:ext cx="8153400" cy="4343400"/>
          </a:xfrm>
        </p:spPr>
        <p:txBody>
          <a:bodyPr/>
          <a:lstStyle/>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dirty="0">
                <a:solidFill>
                  <a:srgbClr val="FF0000"/>
                </a:solidFill>
                <a:latin typeface="幼圆" pitchFamily="49" charset="-122"/>
                <a:ea typeface="幼圆" pitchFamily="49" charset="-122"/>
              </a:rPr>
              <a:t>建立</a:t>
            </a:r>
            <a:r>
              <a:rPr lang="zh-CN" altLang="en-US" sz="2700" b="1"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在非空线性链表的第一个结点前</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在线性链表中由指针</a:t>
            </a:r>
            <a:r>
              <a:rPr lang="en-US" altLang="zh-CN" sz="2700" b="1" dirty="0">
                <a:solidFill>
                  <a:srgbClr val="000099"/>
                </a:solidFill>
                <a:ea typeface="幼圆" pitchFamily="49" charset="-122"/>
              </a:rPr>
              <a:t>q </a:t>
            </a:r>
            <a:r>
              <a:rPr lang="zh-CN" altLang="en-US" sz="2700" b="1" dirty="0">
                <a:solidFill>
                  <a:srgbClr val="000099"/>
                </a:solidFill>
                <a:latin typeface="幼圆" pitchFamily="49" charset="-122"/>
                <a:ea typeface="幼圆" pitchFamily="49" charset="-122"/>
              </a:rPr>
              <a:t>指出的结点之后</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个数据信息为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a:t>
            </a:r>
            <a:r>
              <a:rPr lang="zh-CN" altLang="en-US" sz="2700" b="1">
                <a:solidFill>
                  <a:srgbClr val="000099"/>
                </a:solidFill>
                <a:latin typeface="幼圆" pitchFamily="49" charset="-122"/>
                <a:ea typeface="幼圆" pitchFamily="49" charset="-122"/>
              </a:rPr>
              <a:t>链表中</a:t>
            </a:r>
            <a:r>
              <a:rPr lang="zh-CN" altLang="en-US" sz="2700">
                <a:solidFill>
                  <a:srgbClr val="000099"/>
                </a:solidFill>
                <a:latin typeface="幼圆" pitchFamily="49" charset="-122"/>
                <a:ea typeface="幼圆" pitchFamily="49" charset="-122"/>
              </a:rPr>
              <a:t>满足某条件的</a:t>
            </a:r>
            <a:r>
              <a:rPr lang="zh-CN" altLang="en-US" sz="2700" b="1">
                <a:solidFill>
                  <a:srgbClr val="000099"/>
                </a:solidFill>
                <a:latin typeface="幼圆" pitchFamily="49" charset="-122"/>
                <a:ea typeface="幼圆" pitchFamily="49" charset="-122"/>
              </a:rPr>
              <a:t>结点</a:t>
            </a:r>
            <a:r>
              <a:rPr lang="zh-CN" altLang="en-US" sz="2700" b="1" dirty="0">
                <a:solidFill>
                  <a:srgbClr val="000099"/>
                </a:solidFill>
                <a:latin typeface="幼圆" pitchFamily="49" charset="-122"/>
                <a:ea typeface="幼圆" pitchFamily="49" charset="-122"/>
              </a:rPr>
              <a:t>后面插入一个</a:t>
            </a:r>
            <a:r>
              <a:rPr lang="zh-CN" altLang="en-US" sz="2700" b="1">
                <a:solidFill>
                  <a:srgbClr val="000099"/>
                </a:solidFill>
                <a:latin typeface="幼圆" pitchFamily="49" charset="-122"/>
                <a:ea typeface="幼圆" pitchFamily="49" charset="-122"/>
              </a:rPr>
              <a:t>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r>
              <a:rPr lang="zh-CN" altLang="en-US" sz="2700" dirty="0">
                <a:solidFill>
                  <a:srgbClr val="000099"/>
                </a:solidFill>
                <a:latin typeface="幼圆" pitchFamily="49" charset="-122"/>
                <a:ea typeface="幼圆" pitchFamily="49" charset="-122"/>
              </a:rPr>
              <a:t>。</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从非空线性链表中</a:t>
            </a:r>
            <a:r>
              <a:rPr lang="zh-CN" altLang="en-US" sz="2700" dirty="0">
                <a:solidFill>
                  <a:srgbClr val="FF0000"/>
                </a:solidFill>
                <a:latin typeface="幼圆" pitchFamily="49" charset="-122"/>
                <a:ea typeface="幼圆" pitchFamily="49" charset="-122"/>
              </a:rPr>
              <a:t>删除</a:t>
            </a:r>
            <a:r>
              <a:rPr lang="zh-CN" altLang="en-US" sz="2700" b="1" dirty="0">
                <a:solidFill>
                  <a:srgbClr val="000099"/>
                </a:solidFill>
                <a:latin typeface="幼圆" pitchFamily="49" charset="-122"/>
                <a:ea typeface="幼圆" pitchFamily="49" charset="-122"/>
              </a:rPr>
              <a:t>链结点</a:t>
            </a:r>
            <a:r>
              <a:rPr lang="en-US" altLang="zh-CN" sz="2700" b="1" dirty="0">
                <a:solidFill>
                  <a:srgbClr val="000099"/>
                </a:solidFill>
                <a:ea typeface="幼圆" pitchFamily="49" charset="-122"/>
              </a:rPr>
              <a:t>q(q</a:t>
            </a:r>
            <a:r>
              <a:rPr lang="zh-CN" altLang="en-US" sz="2700" b="1"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链结点的指针</a:t>
            </a:r>
            <a:r>
              <a:rPr lang="zh-CN" altLang="en-US" sz="2700" b="1" dirty="0">
                <a:solidFill>
                  <a:srgbClr val="000099"/>
                </a:solidFill>
                <a:ea typeface="幼圆" pitchFamily="49" charset="-122"/>
              </a:rPr>
              <a:t>)</a:t>
            </a:r>
            <a:r>
              <a:rPr lang="zh-CN" altLang="en-US" sz="2700" b="1"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228600" y="533400"/>
            <a:ext cx="5567363"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baseline="0">
                  <a:solidFill>
                    <a:srgbClr val="003399"/>
                  </a:solidFill>
                  <a:latin typeface="幼圆" pitchFamily="49" charset="-122"/>
                  <a:ea typeface="幼圆" pitchFamily="49" charset="-122"/>
                </a:rPr>
                <a:t>   </a:t>
              </a:r>
              <a:r>
                <a:rPr kumimoji="1" lang="en-US" altLang="zh-CN" sz="3200" baseline="0">
                  <a:solidFill>
                    <a:srgbClr val="003399"/>
                  </a:solidFill>
                  <a:latin typeface="幼圆" pitchFamily="49" charset="-122"/>
                  <a:ea typeface="幼圆" pitchFamily="49" charset="-122"/>
                </a:rPr>
                <a:t>2.3.3 </a:t>
              </a:r>
              <a:r>
                <a:rPr kumimoji="1" lang="zh-CN" altLang="en-US" sz="3200" baseline="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7584" y="1340768"/>
            <a:ext cx="7924800" cy="3429000"/>
          </a:xfrm>
        </p:spPr>
        <p:txBody>
          <a:bodyPr/>
          <a:lstStyle/>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线性链表的逆转。</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检索线性链表中的第</a:t>
            </a:r>
            <a:r>
              <a:rPr lang="en-US" altLang="en-US" sz="2700" b="1" dirty="0" err="1">
                <a:solidFill>
                  <a:srgbClr val="000099"/>
                </a:solidFill>
                <a:ea typeface="幼圆" pitchFamily="49" charset="-122"/>
              </a:rPr>
              <a:t>i</a:t>
            </a:r>
            <a:r>
              <a:rPr lang="zh-CN" altLang="en-US" sz="2700" b="1" dirty="0">
                <a:solidFill>
                  <a:srgbClr val="000099"/>
                </a:solidFill>
                <a:latin typeface="幼圆" pitchFamily="49" charset="-122"/>
                <a:ea typeface="幼圆" pitchFamily="49" charset="-122"/>
              </a:rPr>
              <a:t>个链结点。</a:t>
            </a:r>
          </a:p>
          <a:p>
            <a:pPr eaLnBrk="1" hangingPunct="1">
              <a:buFontTx/>
              <a:buNone/>
            </a:pPr>
            <a:r>
              <a:rPr lang="zh-CN" altLang="zh-CN" sz="2700" b="1" dirty="0">
                <a:solidFill>
                  <a:srgbClr val="000099"/>
                </a:solidFill>
                <a:latin typeface="幼圆" pitchFamily="49" charset="-122"/>
                <a:ea typeface="幼圆" pitchFamily="49" charset="-122"/>
              </a:rPr>
              <a:t> </a:t>
            </a:r>
            <a:r>
              <a:rPr lang="zh-CN" altLang="zh-CN" sz="2700" b="1" dirty="0">
                <a:solidFill>
                  <a:srgbClr val="000099"/>
                </a:solidFill>
                <a:ea typeface="幼圆" pitchFamily="49" charset="-122"/>
              </a:rPr>
              <a:t>……</a:t>
            </a:r>
            <a:endParaRPr lang="zh-CN" altLang="en-US" sz="27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496944" cy="4556125"/>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000" b="0" dirty="0" err="1"/>
              <a:t>createList</a:t>
            </a:r>
            <a:r>
              <a:rPr lang="en-US" altLang="zh-CN" sz="2000" b="0" dirty="0"/>
              <a:t>(</a:t>
            </a:r>
            <a:r>
              <a:rPr lang="en-US" altLang="zh-CN" sz="2000" b="0" dirty="0" err="1"/>
              <a:t>int</a:t>
            </a:r>
            <a:r>
              <a:rPr lang="en-US" altLang="zh-CN" sz="2000" b="0" dirty="0"/>
              <a:t> n); 	//</a:t>
            </a:r>
            <a:r>
              <a:rPr lang="zh-CN" altLang="en-US" sz="2000" b="0" dirty="0"/>
              <a:t>创建一个具有</a:t>
            </a:r>
            <a:r>
              <a:rPr lang="en-US" altLang="zh-CN" sz="2000" b="0" dirty="0"/>
              <a:t>n</a:t>
            </a:r>
            <a:r>
              <a:rPr lang="zh-CN" altLang="en-US" sz="2000" b="0" dirty="0"/>
              <a:t>个结点的链表</a:t>
            </a:r>
            <a:endParaRPr lang="en-US" altLang="zh-CN" sz="2000" b="0" dirty="0"/>
          </a:p>
          <a:p>
            <a:r>
              <a:rPr lang="en-US" altLang="zh-CN" sz="2000" b="0" dirty="0" err="1"/>
              <a:t>getLength</a:t>
            </a:r>
            <a:r>
              <a:rPr lang="en-US" altLang="zh-CN" sz="2000" b="0" dirty="0"/>
              <a:t>(</a:t>
            </a:r>
            <a:r>
              <a:rPr lang="en-US" altLang="zh-CN" sz="2000" b="0" dirty="0" err="1"/>
              <a:t>Nodeptr</a:t>
            </a:r>
            <a:r>
              <a:rPr lang="en-US" altLang="zh-CN" sz="2000" b="0" dirty="0"/>
              <a:t> list);	//</a:t>
            </a:r>
            <a:r>
              <a:rPr lang="zh-CN" altLang="en-US" sz="2000" b="0" dirty="0"/>
              <a:t>获得链表的长度</a:t>
            </a:r>
            <a:endParaRPr lang="en-US" altLang="zh-CN" sz="2000" b="0" dirty="0"/>
          </a:p>
          <a:p>
            <a:r>
              <a:rPr lang="en-US" altLang="zh-CN" sz="2000" b="0" dirty="0" err="1"/>
              <a:t>destroyList</a:t>
            </a:r>
            <a:r>
              <a:rPr lang="en-US" altLang="zh-CN" sz="2000" b="0" dirty="0"/>
              <a:t> (</a:t>
            </a:r>
            <a:r>
              <a:rPr lang="en-US" altLang="zh-CN" sz="2000" b="0" dirty="0" err="1"/>
              <a:t>Nodeprt</a:t>
            </a:r>
            <a:r>
              <a:rPr lang="en-US" altLang="zh-CN" sz="2000" b="0" dirty="0"/>
              <a:t> list);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Nodeptr</a:t>
            </a:r>
            <a:r>
              <a:rPr lang="en-US" altLang="zh-CN" sz="2000" b="0" dirty="0"/>
              <a:t> list);	//</a:t>
            </a:r>
            <a:r>
              <a:rPr lang="zh-CN" altLang="en-US" sz="2000" b="0" dirty="0"/>
              <a:t>输出一个表</a:t>
            </a:r>
            <a:endParaRPr lang="en-US" altLang="zh-CN" sz="2000" b="0" dirty="0"/>
          </a:p>
          <a:p>
            <a:r>
              <a:rPr lang="en-US" altLang="zh-CN" sz="2000" b="0"/>
              <a:t>insertFirst</a:t>
            </a:r>
            <a:r>
              <a:rPr lang="en-US" altLang="zh-CN" sz="2000" b="0" dirty="0"/>
              <a:t> (</a:t>
            </a:r>
            <a:r>
              <a:rPr lang="en-US" altLang="zh-CN" sz="2000" b="0" dirty="0" err="1"/>
              <a:t>Nodeptr</a:t>
            </a:r>
            <a:r>
              <a:rPr lang="en-US" altLang="zh-CN" sz="2000" b="0" dirty="0"/>
              <a:t> list,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在链表头插入一个元素</a:t>
            </a:r>
            <a:endParaRPr lang="en-US" altLang="zh-CN" sz="2000" b="0" dirty="0"/>
          </a:p>
          <a:p>
            <a:r>
              <a:rPr lang="en-US" altLang="zh-CN" sz="2000" b="0" dirty="0" err="1"/>
              <a:t>insertLast</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在链表尾插入一个元素</a:t>
            </a:r>
            <a:endParaRPr lang="en-US" altLang="zh-CN" sz="2000" b="0" dirty="0"/>
          </a:p>
          <a:p>
            <a:r>
              <a:rPr lang="en-US" altLang="zh-CN" sz="2000" b="0" dirty="0" err="1"/>
              <a:t>insertNode</a:t>
            </a:r>
            <a:r>
              <a:rPr lang="en-US" altLang="zh-CN" sz="2000" b="0" dirty="0"/>
              <a:t>(</a:t>
            </a:r>
            <a:r>
              <a:rPr lang="en-US" altLang="zh-CN" sz="2000" b="0" dirty="0" err="1"/>
              <a:t>Nodeptr</a:t>
            </a:r>
            <a:r>
              <a:rPr lang="en-US" altLang="zh-CN" sz="2000" b="0" dirty="0"/>
              <a:t> list , </a:t>
            </a:r>
            <a:r>
              <a:rPr lang="en-US" altLang="zh-CN" sz="2000" b="0" dirty="0" err="1"/>
              <a:t>Nodeptr</a:t>
            </a:r>
            <a:r>
              <a:rPr lang="en-US" altLang="zh-CN" sz="2000" b="0" dirty="0"/>
              <a:t> p,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在链表某一结点后插入包含某一个元素的结点</a:t>
            </a:r>
            <a:endParaRPr lang="en-US" altLang="zh-CN" sz="2000" b="0" dirty="0"/>
          </a:p>
          <a:p>
            <a:r>
              <a:rPr lang="en-US" altLang="zh-CN" sz="2000" b="0" dirty="0" err="1"/>
              <a:t>searchNode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在链表中查找某一元素</a:t>
            </a:r>
            <a:endParaRPr lang="en-US" altLang="zh-CN" sz="2000" b="0" dirty="0"/>
          </a:p>
          <a:p>
            <a:r>
              <a:rPr lang="en-US" altLang="zh-CN" sz="2000" b="0" dirty="0" err="1"/>
              <a:t>deleteNode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在链表中删除包含某一元素结点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57</a:t>
            </a:fld>
            <a:endParaRPr lang="en-US" altLang="zh-CN"/>
          </a:p>
        </p:txBody>
      </p:sp>
      <p:grpSp>
        <p:nvGrpSpPr>
          <p:cNvPr id="2"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a:solidFill>
                    <a:srgbClr val="002C84"/>
                  </a:solidFill>
                  <a:latin typeface="幼圆" pitchFamily="49" charset="-122"/>
                  <a:ea typeface="幼圆" pitchFamily="49" charset="-122"/>
                </a:rPr>
                <a:t>链</a:t>
              </a:r>
              <a:r>
                <a:rPr lang="zh-CN" altLang="en-US" sz="3200" baseline="0" dirty="0">
                  <a:solidFill>
                    <a:srgbClr val="002C84"/>
                  </a:solidFill>
                  <a:latin typeface="幼圆" pitchFamily="49" charset="-122"/>
                  <a:ea typeface="幼圆" pitchFamily="49" charset="-122"/>
                </a:rPr>
                <a:t>表的基本操作 </a:t>
              </a: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58</a:t>
            </a:fld>
            <a:endParaRPr lang="en-US" altLang="zh-CN"/>
          </a:p>
        </p:txBody>
      </p:sp>
      <p:sp>
        <p:nvSpPr>
          <p:cNvPr id="113669" name="Rectangle 3"/>
          <p:cNvSpPr>
            <a:spLocks noGrp="1" noChangeArrowheads="1"/>
          </p:cNvSpPr>
          <p:nvPr>
            <p:ph type="body" idx="1"/>
          </p:nvPr>
        </p:nvSpPr>
        <p:spPr>
          <a:xfrm>
            <a:off x="971600" y="1340768"/>
            <a:ext cx="7105650" cy="4968552"/>
          </a:xfrm>
          <a:solidFill>
            <a:schemeClr val="bg2">
              <a:lumMod val="20000"/>
              <a:lumOff val="80000"/>
            </a:schemeClr>
          </a:solidFill>
        </p:spPr>
        <p:txBody>
          <a:bodyPr/>
          <a:lstStyle/>
          <a:p>
            <a:pPr>
              <a:lnSpc>
                <a:spcPts val="1200"/>
              </a:lnSpc>
              <a:buFont typeface="Wingdings" pitchFamily="2" charset="2"/>
              <a:buNone/>
            </a:pPr>
            <a:r>
              <a:rPr lang="zh-CN" altLang="en-US" sz="2000" dirty="0">
                <a:ea typeface="宋体" pitchFamily="2" charset="-122"/>
              </a:rPr>
              <a:t>指向下一个结点：</a:t>
            </a:r>
            <a:endParaRPr lang="en-US" altLang="zh-CN" sz="2000" dirty="0">
              <a:ea typeface="宋体" pitchFamily="2" charset="-122"/>
            </a:endParaRPr>
          </a:p>
          <a:p>
            <a:pPr lvl="1">
              <a:lnSpc>
                <a:spcPts val="1200"/>
              </a:lnSpc>
              <a:buFont typeface="Wingdings" pitchFamily="2" charset="2"/>
              <a:buNone/>
            </a:pPr>
            <a:r>
              <a:rPr lang="en-US" altLang="zh-CN" dirty="0">
                <a:solidFill>
                  <a:srgbClr val="7030A0"/>
                </a:solidFill>
                <a:ea typeface="宋体" pitchFamily="2" charset="-122"/>
              </a:rPr>
              <a:t>p = p-&gt;link;</a:t>
            </a:r>
          </a:p>
          <a:p>
            <a:pPr>
              <a:lnSpc>
                <a:spcPts val="1200"/>
              </a:lnSpc>
              <a:buFont typeface="Wingdings" pitchFamily="2" charset="2"/>
              <a:buNone/>
            </a:pPr>
            <a:r>
              <a:rPr lang="zh-CN" altLang="en-US" sz="2000" dirty="0">
                <a:ea typeface="宋体" pitchFamily="2" charset="-122"/>
              </a:rPr>
              <a:t>插入一个结点：</a:t>
            </a:r>
          </a:p>
          <a:p>
            <a:pPr lvl="1">
              <a:lnSpc>
                <a:spcPts val="1200"/>
              </a:lnSpc>
              <a:buFont typeface="Wingdings" pitchFamily="2" charset="2"/>
              <a:buNone/>
            </a:pPr>
            <a:r>
              <a:rPr lang="en-US" altLang="zh-CN" dirty="0">
                <a:solidFill>
                  <a:srgbClr val="7030A0"/>
                </a:solidFill>
                <a:ea typeface="宋体" pitchFamily="2" charset="-122"/>
              </a:rPr>
              <a:t>q-&gt;link = p-&gt;link;</a:t>
            </a:r>
          </a:p>
          <a:p>
            <a:pPr lvl="1">
              <a:lnSpc>
                <a:spcPts val="1200"/>
              </a:lnSpc>
              <a:buFont typeface="Wingdings" pitchFamily="2" charset="2"/>
              <a:buNone/>
            </a:pPr>
            <a:r>
              <a:rPr lang="en-US" altLang="zh-CN" dirty="0">
                <a:solidFill>
                  <a:srgbClr val="7030A0"/>
                </a:solidFill>
                <a:ea typeface="宋体" pitchFamily="2" charset="-122"/>
              </a:rPr>
              <a:t>p-&gt;link = q;</a:t>
            </a:r>
          </a:p>
          <a:p>
            <a:pPr lvl="1">
              <a:lnSpc>
                <a:spcPts val="1200"/>
              </a:lnSpc>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lnSpc>
                <a:spcPts val="1200"/>
              </a:lnSpc>
              <a:buFont typeface="Wingdings" pitchFamily="2" charset="2"/>
              <a:buNone/>
            </a:pPr>
            <a:r>
              <a:rPr lang="zh-CN" altLang="en-US" sz="2000" dirty="0">
                <a:ea typeface="宋体" pitchFamily="2" charset="-122"/>
              </a:rPr>
              <a:t>删除一个结点：</a:t>
            </a:r>
          </a:p>
          <a:p>
            <a:pPr lvl="1">
              <a:lnSpc>
                <a:spcPts val="1200"/>
              </a:lnSpc>
              <a:buNone/>
            </a:pPr>
            <a:r>
              <a:rPr lang="en-US" altLang="zh-CN" dirty="0">
                <a:solidFill>
                  <a:srgbClr val="7030A0"/>
                </a:solidFill>
                <a:ea typeface="宋体" pitchFamily="2" charset="-122"/>
              </a:rPr>
              <a:t>q = p-&gt;link;</a:t>
            </a:r>
          </a:p>
          <a:p>
            <a:pPr lvl="1">
              <a:lnSpc>
                <a:spcPts val="1200"/>
              </a:lnSpc>
              <a:buNone/>
            </a:pPr>
            <a:r>
              <a:rPr lang="en-US" altLang="zh-CN" dirty="0">
                <a:solidFill>
                  <a:srgbClr val="7030A0"/>
                </a:solidFill>
                <a:ea typeface="宋体" pitchFamily="2" charset="-122"/>
              </a:rPr>
              <a:t>p-&gt;link = p-&gt;link-&gt;link; </a:t>
            </a:r>
            <a:r>
              <a:rPr lang="zh-CN" altLang="en-US" dirty="0">
                <a:solidFill>
                  <a:srgbClr val="7030A0"/>
                </a:solidFill>
                <a:ea typeface="宋体" pitchFamily="2" charset="-122"/>
              </a:rPr>
              <a:t>或 </a:t>
            </a:r>
            <a:r>
              <a:rPr lang="en-US" altLang="zh-CN" dirty="0">
                <a:solidFill>
                  <a:srgbClr val="7030A0"/>
                </a:solidFill>
                <a:ea typeface="宋体" pitchFamily="2" charset="-122"/>
              </a:rPr>
              <a:t>p-&gt;link = q-&gt;link;</a:t>
            </a:r>
          </a:p>
          <a:p>
            <a:pPr lvl="1">
              <a:lnSpc>
                <a:spcPts val="1200"/>
              </a:lnSpc>
              <a:buNone/>
            </a:pPr>
            <a:r>
              <a:rPr lang="en-US" altLang="zh-CN" dirty="0">
                <a:solidFill>
                  <a:srgbClr val="7030A0"/>
                </a:solidFill>
                <a:ea typeface="宋体" pitchFamily="2" charset="-122"/>
              </a:rPr>
              <a:t>free(q);</a:t>
            </a:r>
          </a:p>
          <a:p>
            <a:pPr lvl="1">
              <a:lnSpc>
                <a:spcPts val="1200"/>
              </a:lnSpc>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lnSpc>
                <a:spcPts val="1200"/>
              </a:lnSpc>
              <a:buNone/>
            </a:pPr>
            <a:r>
              <a:rPr lang="zh-CN" altLang="en-US" sz="2000" dirty="0">
                <a:ea typeface="宋体" pitchFamily="2" charset="-122"/>
              </a:rPr>
              <a:t>遍历一个链表：</a:t>
            </a:r>
          </a:p>
          <a:p>
            <a:pPr lvl="1">
              <a:lnSpc>
                <a:spcPts val="1200"/>
              </a:lnSpc>
              <a:buNone/>
            </a:pPr>
            <a:r>
              <a:rPr lang="en-US" altLang="zh-CN" dirty="0">
                <a:solidFill>
                  <a:srgbClr val="7030A0"/>
                </a:solidFill>
                <a:ea typeface="宋体" pitchFamily="2" charset="-122"/>
              </a:rPr>
              <a:t>for(p=list; p != NULL; p=p-&gt;link)</a:t>
            </a:r>
          </a:p>
          <a:p>
            <a:pPr lvl="1">
              <a:lnSpc>
                <a:spcPts val="1200"/>
              </a:lnSpc>
              <a:buNone/>
            </a:pPr>
            <a:r>
              <a:rPr lang="en-US" altLang="zh-CN" dirty="0">
                <a:solidFill>
                  <a:srgbClr val="7030A0"/>
                </a:solidFill>
                <a:ea typeface="宋体" pitchFamily="2" charset="-122"/>
              </a:rPr>
              <a:t>    ….</a:t>
            </a:r>
          </a:p>
          <a:p>
            <a:pPr lvl="1">
              <a:lnSpc>
                <a:spcPts val="1200"/>
              </a:lnSpc>
              <a:buNone/>
            </a:pPr>
            <a:endParaRPr lang="en-US" altLang="zh-CN" dirty="0">
              <a:solidFill>
                <a:srgbClr val="7030A0"/>
              </a:solidFill>
              <a:ea typeface="宋体" pitchFamily="2" charset="-122"/>
            </a:endParaRPr>
          </a:p>
        </p:txBody>
      </p:sp>
      <p:grpSp>
        <p:nvGrpSpPr>
          <p:cNvPr id="2" name="Group 4"/>
          <p:cNvGrpSpPr>
            <a:grpSpLocks/>
          </p:cNvGrpSpPr>
          <p:nvPr/>
        </p:nvGrpSpPr>
        <p:grpSpPr bwMode="auto">
          <a:xfrm>
            <a:off x="4538663" y="249289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7131050" y="285325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NULL</a:t>
              </a:r>
            </a:p>
          </p:txBody>
        </p:sp>
      </p:grpSp>
      <p:sp>
        <p:nvSpPr>
          <p:cNvPr id="113672" name="Rectangle 21"/>
          <p:cNvSpPr>
            <a:spLocks noChangeArrowheads="1"/>
          </p:cNvSpPr>
          <p:nvPr/>
        </p:nvSpPr>
        <p:spPr bwMode="auto">
          <a:xfrm>
            <a:off x="6626225" y="417088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626225" y="455188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854825" y="4094683"/>
            <a:ext cx="336550" cy="457200"/>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3</a:t>
            </a:r>
          </a:p>
        </p:txBody>
      </p:sp>
      <p:sp>
        <p:nvSpPr>
          <p:cNvPr id="174104" name="Freeform 24"/>
          <p:cNvSpPr>
            <a:spLocks/>
          </p:cNvSpPr>
          <p:nvPr/>
        </p:nvSpPr>
        <p:spPr bwMode="auto">
          <a:xfrm>
            <a:off x="6829425" y="310408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283325" y="326918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626225" y="3789883"/>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267450" y="306915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5"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0" y="4077072"/>
            <a:ext cx="1403648" cy="1055608"/>
          </a:xfrm>
          <a:prstGeom prst="wedgeRoundRectCallout">
            <a:avLst>
              <a:gd name="adj1" fmla="val 47341"/>
              <a:gd name="adj2" fmla="val -6473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p-&gt;link</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grpSp>
        <p:nvGrpSpPr>
          <p:cNvPr id="7" name="Group 3"/>
          <p:cNvGrpSpPr>
            <a:grpSpLocks/>
          </p:cNvGrpSpPr>
          <p:nvPr/>
        </p:nvGrpSpPr>
        <p:grpSpPr bwMode="auto">
          <a:xfrm>
            <a:off x="1273175" y="0"/>
            <a:ext cx="7870825" cy="1077912"/>
            <a:chOff x="432" y="1659"/>
            <a:chExt cx="4958" cy="679"/>
          </a:xfrm>
        </p:grpSpPr>
        <p:sp>
          <p:nvSpPr>
            <p:cNvPr id="52" name="Text Box 4"/>
            <p:cNvSpPr txBox="1">
              <a:spLocks noChangeArrowheads="1"/>
            </p:cNvSpPr>
            <p:nvPr/>
          </p:nvSpPr>
          <p:spPr bwMode="auto">
            <a:xfrm>
              <a:off x="432" y="1659"/>
              <a:ext cx="361" cy="288"/>
            </a:xfrm>
            <a:prstGeom prst="rect">
              <a:avLst/>
            </a:prstGeom>
            <a:noFill/>
            <a:ln w="9525">
              <a:noFill/>
              <a:miter lim="800000"/>
              <a:headEnd/>
              <a:tailEnd/>
            </a:ln>
          </p:spPr>
          <p:txBody>
            <a:bodyPr wrap="none" anchor="ctr">
              <a:spAutoFit/>
            </a:bodyPr>
            <a:lstStyle/>
            <a:p>
              <a:pPr algn="ct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62" y="2050"/>
              <a:ext cx="228" cy="288"/>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a:solidFill>
                    <a:schemeClr val="bg1"/>
                  </a:solidFill>
                  <a:ea typeface="宋体" charset="-122"/>
                </a:rPr>
                <a:t>^</a:t>
              </a:r>
            </a:p>
          </p:txBody>
        </p:sp>
        <p:sp>
          <p:nvSpPr>
            <p:cNvPr id="55" name="Text Box 7"/>
            <p:cNvSpPr txBox="1">
              <a:spLocks noChangeArrowheads="1"/>
            </p:cNvSpPr>
            <p:nvPr/>
          </p:nvSpPr>
          <p:spPr bwMode="auto">
            <a:xfrm>
              <a:off x="1713" y="1862"/>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56" name="Text Box 8"/>
            <p:cNvSpPr txBox="1">
              <a:spLocks noChangeArrowheads="1"/>
            </p:cNvSpPr>
            <p:nvPr/>
          </p:nvSpPr>
          <p:spPr bwMode="auto">
            <a:xfrm>
              <a:off x="825" y="1877"/>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57" name="Text Box 9"/>
            <p:cNvSpPr txBox="1">
              <a:spLocks noChangeArrowheads="1"/>
            </p:cNvSpPr>
            <p:nvPr/>
          </p:nvSpPr>
          <p:spPr bwMode="auto">
            <a:xfrm>
              <a:off x="2638" y="1873"/>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40" y="1947"/>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14" y="2032"/>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张三…</a:t>
              </a:r>
            </a:p>
          </p:txBody>
        </p:sp>
        <p:sp>
          <p:nvSpPr>
            <p:cNvPr id="68" name="Rectangle 28"/>
            <p:cNvSpPr>
              <a:spLocks noChangeArrowheads="1"/>
            </p:cNvSpPr>
            <p:nvPr/>
          </p:nvSpPr>
          <p:spPr bwMode="auto">
            <a:xfrm>
              <a:off x="1721" y="2039"/>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李四…</a:t>
              </a:r>
            </a:p>
          </p:txBody>
        </p:sp>
        <p:sp>
          <p:nvSpPr>
            <p:cNvPr id="69" name="Rectangle 29"/>
            <p:cNvSpPr>
              <a:spLocks noChangeArrowheads="1"/>
            </p:cNvSpPr>
            <p:nvPr/>
          </p:nvSpPr>
          <p:spPr bwMode="auto">
            <a:xfrm>
              <a:off x="2640" y="2043"/>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王五…</a:t>
              </a:r>
            </a:p>
          </p:txBody>
        </p:sp>
      </p:grpSp>
      <p:sp>
        <p:nvSpPr>
          <p:cNvPr id="78" name="Text Box 30"/>
          <p:cNvSpPr txBox="1">
            <a:spLocks noChangeArrowheads="1"/>
          </p:cNvSpPr>
          <p:nvPr/>
        </p:nvSpPr>
        <p:spPr bwMode="auto">
          <a:xfrm>
            <a:off x="1911350" y="884237"/>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3368675" y="84931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4833938" y="849312"/>
            <a:ext cx="325437"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971600" y="4581128"/>
            <a:ext cx="41148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920279" y="5496346"/>
            <a:ext cx="39624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4500563" y="373063"/>
            <a:ext cx="4664075"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sp>
        <p:nvSpPr>
          <p:cNvPr id="184380" name="Text Box 60"/>
          <p:cNvSpPr txBox="1">
            <a:spLocks noChangeArrowheads="1"/>
          </p:cNvSpPr>
          <p:nvPr/>
        </p:nvSpPr>
        <p:spPr bwMode="auto">
          <a:xfrm>
            <a:off x="1907704" y="5013176"/>
            <a:ext cx="5718175"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p=(</a:t>
            </a:r>
            <a:r>
              <a:rPr lang="en-US" altLang="zh-CN" sz="2600" dirty="0" err="1">
                <a:solidFill>
                  <a:schemeClr val="accent2"/>
                </a:solidFill>
                <a:ea typeface="宋体" charset="-122"/>
              </a:rPr>
              <a:t>Nodeptr</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malloc</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sizeof</a:t>
            </a:r>
            <a:r>
              <a:rPr lang="en-US" altLang="zh-CN" sz="2600" baseline="0" dirty="0">
                <a:solidFill>
                  <a:schemeClr val="accent2"/>
                </a:solidFill>
                <a:ea typeface="宋体" charset="-122"/>
              </a:rPr>
              <a:t>(Node));</a:t>
            </a:r>
          </a:p>
        </p:txBody>
      </p:sp>
      <p:sp>
        <p:nvSpPr>
          <p:cNvPr id="12294" name="Text Box 62"/>
          <p:cNvSpPr txBox="1">
            <a:spLocks noChangeArrowheads="1"/>
          </p:cNvSpPr>
          <p:nvPr/>
        </p:nvSpPr>
        <p:spPr bwMode="auto">
          <a:xfrm>
            <a:off x="7962255" y="5633863"/>
            <a:ext cx="792163" cy="38100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499992" y="5517232"/>
            <a:ext cx="1639887"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free(p);</a:t>
            </a:r>
            <a:endParaRPr lang="en-US" altLang="zh-CN" sz="2600" baseline="0" dirty="0">
              <a:solidFill>
                <a:srgbClr val="00FF00"/>
              </a:solidFill>
              <a:ea typeface="宋体" charset="-122"/>
            </a:endParaRPr>
          </a:p>
        </p:txBody>
      </p:sp>
      <p:grpSp>
        <p:nvGrpSpPr>
          <p:cNvPr id="2" name="Group 174"/>
          <p:cNvGrpSpPr>
            <a:grpSpLocks/>
          </p:cNvGrpSpPr>
          <p:nvPr/>
        </p:nvGrpSpPr>
        <p:grpSpPr bwMode="auto">
          <a:xfrm>
            <a:off x="179388" y="260350"/>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baseline="0" dirty="0">
                  <a:solidFill>
                    <a:schemeClr val="accent2"/>
                  </a:solidFill>
                  <a:ea typeface="黑体" pitchFamily="2" charset="-122"/>
                </a:rPr>
                <a:t> </a:t>
              </a:r>
              <a:r>
                <a:rPr kumimoji="1" lang="en-US" altLang="zh-CN" sz="2900" baseline="0" dirty="0">
                  <a:solidFill>
                    <a:schemeClr val="accent2"/>
                  </a:solidFill>
                  <a:ea typeface="黑体" pitchFamily="2" charset="-122"/>
                </a:rPr>
                <a:t>1</a:t>
              </a:r>
              <a:r>
                <a:rPr kumimoji="1" lang="zh-CN" altLang="en-US" sz="2900" baseline="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259632" y="1052736"/>
            <a:ext cx="6677025" cy="990600"/>
            <a:chOff x="715" y="1165"/>
            <a:chExt cx="4206" cy="624"/>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baseline="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693" y="1501"/>
              <a:ext cx="228" cy="288"/>
            </a:xfrm>
            <a:prstGeom prst="rect">
              <a:avLst/>
            </a:prstGeom>
            <a:noFill/>
            <a:ln w="9525">
              <a:noFill/>
              <a:miter lim="800000"/>
              <a:headEnd/>
              <a:tailEnd/>
            </a:ln>
          </p:spPr>
          <p:txBody>
            <a:bodyPr wrap="none">
              <a:spAutoFit/>
            </a:bodyPr>
            <a:lstStyle/>
            <a:p>
              <a:pPr algn="ctr"/>
              <a:r>
                <a:rPr lang="zh-CN" altLang="en-US" sz="2400" baseline="0">
                  <a:solidFill>
                    <a:srgbClr val="000099"/>
                  </a:solidFill>
                  <a:ea typeface="宋体" charset="-122"/>
                </a:rPr>
                <a:t>^</a:t>
              </a:r>
            </a:p>
          </p:txBody>
        </p:sp>
        <p:grpSp>
          <p:nvGrpSpPr>
            <p:cNvPr id="4" name="Group 183"/>
            <p:cNvGrpSpPr>
              <a:grpSpLocks/>
            </p:cNvGrpSpPr>
            <p:nvPr/>
          </p:nvGrpSpPr>
          <p:grpSpPr bwMode="auto">
            <a:xfrm>
              <a:off x="1146" y="1483"/>
              <a:ext cx="628" cy="288"/>
              <a:chOff x="907" y="1476"/>
              <a:chExt cx="628" cy="28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88"/>
              <a:chOff x="907" y="1476"/>
              <a:chExt cx="628" cy="28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88"/>
              <a:chOff x="907" y="1476"/>
              <a:chExt cx="628" cy="28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59" y="1464"/>
              <a:ext cx="390"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61" y="1459"/>
              <a:ext cx="283"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84" cy="260"/>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2777679" y="6179786"/>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6"/>
            </a:xfrm>
            <a:prstGeom prst="rect">
              <a:avLst/>
            </a:prstGeom>
            <a:noFill/>
            <a:ln w="12700" cap="sq">
              <a:noFill/>
              <a:miter lim="800000"/>
              <a:headEnd/>
              <a:tailEnd/>
            </a:ln>
          </p:spPr>
          <p:txBody>
            <a:bodyPr wrap="square">
              <a:spAutoFit/>
            </a:bodyPr>
            <a:lstStyle/>
            <a:p>
              <a:r>
                <a:rPr lang="zh-CN" altLang="en-US" sz="2400" b="1" dirty="0">
                  <a:solidFill>
                    <a:srgbClr val="003399"/>
                  </a:solidFill>
                </a:rPr>
                <a:t>头文件</a:t>
              </a:r>
              <a:r>
                <a:rPr lang="zh-CN" altLang="en-US" sz="2800" dirty="0">
                  <a:solidFill>
                    <a:srgbClr val="003399"/>
                  </a:solidFill>
                </a:rPr>
                <a:t>：#</a:t>
              </a:r>
              <a:r>
                <a:rPr lang="en-US" altLang="zh-CN" sz="2800" dirty="0">
                  <a:solidFill>
                    <a:srgbClr val="003399"/>
                  </a:solidFill>
                </a:rPr>
                <a:t>include  &lt;</a:t>
              </a:r>
              <a:r>
                <a:rPr lang="en-US" altLang="zh-CN" sz="2800" dirty="0" err="1">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051720" y="2060848"/>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data;</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r>
              <a:rPr lang="en-US" altLang="zh-CN" sz="2400" dirty="0">
                <a:solidFill>
                  <a:srgbClr val="003399"/>
                </a:solidFill>
                <a:ea typeface="宋体" charset="-122"/>
              </a:rPr>
              <a:t>link</a:t>
            </a:r>
            <a:r>
              <a:rPr lang="en-US" altLang="zh-CN" sz="2400" baseline="0" dirty="0">
                <a:solidFill>
                  <a:srgbClr val="003399"/>
                </a:solidFill>
                <a:ea typeface="宋体" charset="-122"/>
              </a:rPr>
              <a:t>;</a:t>
            </a:r>
          </a:p>
          <a:p>
            <a:pPr fontAlgn="base">
              <a:lnSpc>
                <a:spcPct val="95000"/>
              </a:lnSpc>
              <a:spcBef>
                <a:spcPct val="0"/>
              </a:spcBef>
            </a:pPr>
            <a:r>
              <a:rPr lang="en-US" altLang="zh-CN" sz="2400" baseline="0" dirty="0">
                <a:solidFill>
                  <a:srgbClr val="003399"/>
                </a:solidFill>
                <a:ea typeface="宋体" charset="-122"/>
              </a:rPr>
              <a:t>} ;</a:t>
            </a:r>
          </a:p>
        </p:txBody>
      </p:sp>
      <p:sp>
        <p:nvSpPr>
          <p:cNvPr id="43" name="矩形 42"/>
          <p:cNvSpPr/>
          <p:nvPr/>
        </p:nvSpPr>
        <p:spPr>
          <a:xfrm>
            <a:off x="1979712" y="3501008"/>
            <a:ext cx="4572000" cy="1086451"/>
          </a:xfrm>
          <a:prstGeom prst="rect">
            <a:avLst/>
          </a:prstGeom>
        </p:spPr>
        <p:txBody>
          <a:bodyPr>
            <a:spAutoFit/>
          </a:bodyPr>
          <a:lstStyle/>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Nodeptr</a:t>
            </a:r>
            <a:r>
              <a:rPr lang="en-US" altLang="zh-CN" sz="2400" b="1" dirty="0">
                <a:solidFill>
                  <a:srgbClr val="003399"/>
                </a:solidFill>
                <a:ea typeface="宋体" charset="-122"/>
              </a:rPr>
              <a:t>;</a:t>
            </a:r>
          </a:p>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a:t>
            </a:r>
            <a:r>
              <a:rPr lang="en-US" altLang="zh-CN" sz="2400" b="1" dirty="0">
                <a:solidFill>
                  <a:srgbClr val="003399"/>
                </a:solidFill>
                <a:ea typeface="宋体" charset="-122"/>
              </a:rPr>
              <a:t>; </a:t>
            </a:r>
          </a:p>
          <a:p>
            <a:pPr fontAlgn="base">
              <a:lnSpc>
                <a:spcPct val="95000"/>
              </a:lnSpc>
              <a:spcBef>
                <a:spcPct val="0"/>
              </a:spcBef>
            </a:pPr>
            <a:r>
              <a:rPr lang="en-US" altLang="zh-CN" sz="2000" b="1" dirty="0" err="1">
                <a:solidFill>
                  <a:schemeClr val="accent2"/>
                </a:solidFill>
                <a:ea typeface="宋体" charset="-122"/>
              </a:rPr>
              <a:t>Nodeptr</a:t>
            </a:r>
            <a:r>
              <a:rPr lang="en-US" altLang="zh-CN" sz="2000" b="1" dirty="0">
                <a:solidFill>
                  <a:srgbClr val="FF3300"/>
                </a:solidFill>
                <a:ea typeface="宋体" charset="-122"/>
              </a:rPr>
              <a:t>   list, p;</a:t>
            </a:r>
            <a:endParaRPr lang="zh-CN" altLang="en-US" sz="20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3"/>
                                        </p:tgtEl>
                                        <p:attrNameLst>
                                          <p:attrName>style.visibility</p:attrName>
                                        </p:attrNameLst>
                                      </p:cBhvr>
                                      <p:to>
                                        <p:strVal val="visible"/>
                                      </p:to>
                                    </p:set>
                                    <p:animEffect transition="in" filter="blinds(horizontal)">
                                      <p:cBhvr>
                                        <p:cTn id="15" dur="500"/>
                                        <p:tgtEl>
                                          <p:spTgt spid="1843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24"/>
                                        </p:tgtEl>
                                        <p:attrNameLst>
                                          <p:attrName>style.visibility</p:attrName>
                                        </p:attrNameLst>
                                      </p:cBhvr>
                                      <p:to>
                                        <p:strVal val="visible"/>
                                      </p:to>
                                    </p:set>
                                    <p:animEffect transition="in" filter="blinds(horizontal)">
                                      <p:cBhvr>
                                        <p:cTn id="18" dur="500"/>
                                        <p:tgtEl>
                                          <p:spTgt spid="1843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80"/>
                                        </p:tgtEl>
                                        <p:attrNameLst>
                                          <p:attrName>style.visibility</p:attrName>
                                        </p:attrNameLst>
                                      </p:cBhvr>
                                      <p:to>
                                        <p:strVal val="visible"/>
                                      </p:to>
                                    </p:set>
                                    <p:animEffect transition="in" filter="blinds(horizontal)">
                                      <p:cBhvr>
                                        <p:cTn id="21" dur="500"/>
                                        <p:tgtEl>
                                          <p:spTgt spid="1843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87"/>
                                        </p:tgtEl>
                                        <p:attrNameLst>
                                          <p:attrName>style.visibility</p:attrName>
                                        </p:attrNameLst>
                                      </p:cBhvr>
                                      <p:to>
                                        <p:strVal val="visible"/>
                                      </p:to>
                                    </p:set>
                                    <p:animEffect transition="in" filter="blinds(horizontal)">
                                      <p:cBhvr>
                                        <p:cTn id="24" dur="500"/>
                                        <p:tgtEl>
                                          <p:spTgt spid="1843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631825" y="1339850"/>
            <a:ext cx="834390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    数据元素之间具有的逻辑关系为</a:t>
              </a:r>
              <a:r>
                <a:rPr lang="zh-CN" altLang="en-US" sz="3100" baseline="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baseline="0">
                  <a:solidFill>
                    <a:schemeClr val="accent2"/>
                  </a:solidFill>
                  <a:latin typeface="幼圆" pitchFamily="49" charset="-122"/>
                  <a:ea typeface="幼圆" pitchFamily="49" charset="-122"/>
                </a:rPr>
                <a:t>性关系</a:t>
              </a:r>
              <a:r>
                <a:rPr lang="zh-CN" altLang="en-US" sz="3100" baseline="0">
                  <a:solidFill>
                    <a:srgbClr val="002F8C"/>
                  </a:solidFill>
                  <a:latin typeface="幼圆" pitchFamily="49" charset="-122"/>
                  <a:ea typeface="幼圆" pitchFamily="49" charset="-122"/>
                </a:rPr>
                <a:t>的数据元素集合称为       ，数</a:t>
              </a:r>
              <a:endParaRPr lang="en-US" altLang="zh-CN" sz="3100" baseline="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据元素的个数</a:t>
              </a:r>
              <a:r>
                <a:rPr lang="en-US" altLang="en-US" sz="3100" baseline="0">
                  <a:solidFill>
                    <a:srgbClr val="002F8C"/>
                  </a:solidFill>
                  <a:ea typeface="幼圆" pitchFamily="49" charset="-122"/>
                </a:rPr>
                <a:t>n</a:t>
              </a:r>
              <a:r>
                <a:rPr lang="zh-CN" altLang="en-US" sz="3100" baseline="0">
                  <a:solidFill>
                    <a:srgbClr val="002F8C"/>
                  </a:solidFill>
                  <a:latin typeface="幼圆" pitchFamily="49" charset="-122"/>
                  <a:ea typeface="幼圆" pitchFamily="49" charset="-122"/>
                </a:rPr>
                <a:t>为线性表的长度,长度为</a:t>
              </a:r>
              <a:r>
                <a:rPr lang="zh-CN" altLang="en-US" sz="3100" baseline="0">
                  <a:solidFill>
                    <a:srgbClr val="002F8C"/>
                  </a:solidFill>
                  <a:ea typeface="幼圆" pitchFamily="49" charset="-122"/>
                </a:rPr>
                <a:t>0</a:t>
              </a:r>
              <a:endParaRPr lang="en-US" altLang="zh-CN" sz="3100" baseline="0">
                <a:solidFill>
                  <a:srgbClr val="002F8C"/>
                </a:solidFill>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baseline="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323850" y="404813"/>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baseline="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683568" y="5301208"/>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baseline="0" dirty="0">
                <a:solidFill>
                  <a:srgbClr val="000099"/>
                </a:solidFill>
                <a:latin typeface="幼圆" pitchFamily="49" charset="-122"/>
                <a:ea typeface="幼圆" pitchFamily="49" charset="-122"/>
              </a:rPr>
              <a:t>（</a:t>
            </a:r>
            <a:r>
              <a:rPr lang="en-US" altLang="zh-CN" sz="3100" baseline="0" dirty="0">
                <a:solidFill>
                  <a:srgbClr val="000099"/>
                </a:solidFill>
                <a:latin typeface="幼圆" pitchFamily="49" charset="-122"/>
                <a:ea typeface="幼圆" pitchFamily="49" charset="-122"/>
              </a:rPr>
              <a:t>1</a:t>
            </a:r>
            <a:r>
              <a:rPr lang="zh-CN" altLang="en-US" sz="3100" baseline="0" dirty="0">
                <a:solidFill>
                  <a:srgbClr val="000099"/>
                </a:solidFill>
                <a:latin typeface="幼圆" pitchFamily="49" charset="-122"/>
                <a:ea typeface="幼圆" pitchFamily="49" charset="-122"/>
              </a:rPr>
              <a:t>）同一性 （</a:t>
            </a:r>
            <a:r>
              <a:rPr lang="en-US" altLang="zh-CN" sz="3100" baseline="0" dirty="0">
                <a:solidFill>
                  <a:srgbClr val="000099"/>
                </a:solidFill>
                <a:latin typeface="幼圆" pitchFamily="49" charset="-122"/>
                <a:ea typeface="幼圆" pitchFamily="49" charset="-122"/>
              </a:rPr>
              <a:t>2</a:t>
            </a:r>
            <a:r>
              <a:rPr lang="zh-CN" altLang="en-US" sz="3100" baseline="0" dirty="0">
                <a:solidFill>
                  <a:srgbClr val="000099"/>
                </a:solidFill>
                <a:latin typeface="幼圆" pitchFamily="49" charset="-122"/>
                <a:ea typeface="幼圆" pitchFamily="49" charset="-122"/>
              </a:rPr>
              <a:t>）有穷性  （</a:t>
            </a:r>
            <a:r>
              <a:rPr lang="en-US" altLang="zh-CN" sz="3100" baseline="0" dirty="0">
                <a:solidFill>
                  <a:srgbClr val="000099"/>
                </a:solidFill>
                <a:latin typeface="幼圆" pitchFamily="49" charset="-122"/>
                <a:ea typeface="幼圆" pitchFamily="49" charset="-122"/>
              </a:rPr>
              <a:t>3</a:t>
            </a:r>
            <a:r>
              <a:rPr lang="zh-CN" altLang="en-US" sz="3100" baseline="0" dirty="0">
                <a:solidFill>
                  <a:srgbClr val="000099"/>
                </a:solidFill>
                <a:latin typeface="幼圆" pitchFamily="49" charset="-122"/>
                <a:ea typeface="幼圆" pitchFamily="49" charset="-122"/>
              </a:rPr>
              <a:t>）有序性</a:t>
            </a:r>
            <a:endParaRPr lang="zh-CN" altLang="en-US" sz="3100" baseline="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2413" y="457200"/>
            <a:ext cx="6434137" cy="625475"/>
          </a:xfrm>
          <a:prstGeom prst="rect">
            <a:avLst/>
          </a:prstGeom>
          <a:noFill/>
          <a:ln w="9525">
            <a:noFill/>
            <a:miter lim="800000"/>
            <a:headEnd/>
            <a:tailEnd/>
          </a:ln>
        </p:spPr>
        <p:txBody>
          <a:bodyPr>
            <a:spAutoFit/>
          </a:bodyPr>
          <a:lstStyle/>
          <a:p>
            <a:r>
              <a:rPr lang="zh-CN" altLang="en-US" sz="3500" baseline="0" dirty="0">
                <a:solidFill>
                  <a:srgbClr val="000099"/>
                </a:solidFill>
                <a:ea typeface="宋体" charset="-122"/>
              </a:rPr>
              <a:t>(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2</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3</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4</a:t>
            </a:r>
            <a:r>
              <a:rPr lang="en-US" altLang="zh-CN" sz="3500" baseline="0" dirty="0">
                <a:solidFill>
                  <a:srgbClr val="000099"/>
                </a:solidFill>
                <a:ea typeface="宋体" charset="-122"/>
              </a:rPr>
              <a:t>,  </a:t>
            </a:r>
            <a:r>
              <a:rPr lang="en-US" altLang="zh-CN" sz="3500" baseline="0" dirty="0">
                <a:solidFill>
                  <a:srgbClr val="000099"/>
                </a:solidFill>
                <a:ea typeface="宋体" charset="-122"/>
                <a:cs typeface="Times New Roman" pitchFamily="18" charset="0"/>
              </a:rPr>
              <a:t>… ,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n-1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n  </a:t>
            </a:r>
            <a:r>
              <a:rPr lang="en-US" altLang="zh-CN" sz="3500" baseline="0" dirty="0">
                <a:solidFill>
                  <a:srgbClr val="000099"/>
                </a:solidFill>
                <a:ea typeface="宋体" charset="-122"/>
              </a:rPr>
              <a:t>)</a:t>
            </a:r>
          </a:p>
        </p:txBody>
      </p:sp>
      <p:grpSp>
        <p:nvGrpSpPr>
          <p:cNvPr id="2" name="Group 3"/>
          <p:cNvGrpSpPr>
            <a:grpSpLocks/>
          </p:cNvGrpSpPr>
          <p:nvPr/>
        </p:nvGrpSpPr>
        <p:grpSpPr bwMode="auto">
          <a:xfrm>
            <a:off x="1524000" y="2060575"/>
            <a:ext cx="762000" cy="549275"/>
            <a:chOff x="672" y="2518"/>
            <a:chExt cx="480" cy="34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966788" y="1447800"/>
            <a:ext cx="606425" cy="488950"/>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540680" name="Line 8"/>
          <p:cNvSpPr>
            <a:spLocks noChangeShapeType="1"/>
          </p:cNvSpPr>
          <p:nvPr/>
        </p:nvSpPr>
        <p:spPr bwMode="auto">
          <a:xfrm>
            <a:off x="1295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2667000" y="2060575"/>
            <a:ext cx="762000" cy="549275"/>
            <a:chOff x="672" y="2518"/>
            <a:chExt cx="480" cy="34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2127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3827463" y="2060575"/>
            <a:ext cx="762000" cy="549275"/>
            <a:chOff x="672" y="2518"/>
            <a:chExt cx="480" cy="34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3294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4454525" y="2060575"/>
            <a:ext cx="2268538" cy="555625"/>
            <a:chOff x="2795" y="1728"/>
            <a:chExt cx="1429" cy="35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681" y="1732"/>
              <a:ext cx="543" cy="346"/>
              <a:chOff x="609" y="2518"/>
              <a:chExt cx="543" cy="34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09" y="2518"/>
                <a:ext cx="458"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6605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7150100" y="2060575"/>
            <a:ext cx="828675" cy="549275"/>
            <a:chOff x="4460" y="1717"/>
            <a:chExt cx="522" cy="346"/>
          </a:xfrm>
        </p:grpSpPr>
        <p:grpSp>
          <p:nvGrpSpPr>
            <p:cNvPr id="8" name="Group 29"/>
            <p:cNvGrpSpPr>
              <a:grpSpLocks/>
            </p:cNvGrpSpPr>
            <p:nvPr/>
          </p:nvGrpSpPr>
          <p:grpSpPr bwMode="auto">
            <a:xfrm>
              <a:off x="4460" y="1717"/>
              <a:ext cx="480" cy="346"/>
              <a:chOff x="672" y="2518"/>
              <a:chExt cx="480" cy="34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75" y="2518"/>
                <a:ext cx="325"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8" y="1787"/>
              <a:ext cx="204" cy="240"/>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917575" y="3775075"/>
            <a:ext cx="3719513" cy="1101725"/>
            <a:chOff x="578" y="2378"/>
            <a:chExt cx="2343" cy="694"/>
          </a:xfrm>
        </p:grpSpPr>
        <p:grpSp>
          <p:nvGrpSpPr>
            <p:cNvPr id="10" name="Group 35"/>
            <p:cNvGrpSpPr>
              <a:grpSpLocks/>
            </p:cNvGrpSpPr>
            <p:nvPr/>
          </p:nvGrpSpPr>
          <p:grpSpPr bwMode="auto">
            <a:xfrm>
              <a:off x="960" y="2726"/>
              <a:ext cx="480" cy="346"/>
              <a:chOff x="672" y="2518"/>
              <a:chExt cx="480" cy="34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6"/>
              <a:chOff x="672" y="2518"/>
              <a:chExt cx="480" cy="34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6"/>
              <a:chOff x="672" y="2518"/>
              <a:chExt cx="480" cy="34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578" y="2378"/>
              <a:ext cx="382" cy="308"/>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5076056" y="4005064"/>
            <a:ext cx="782638" cy="836613"/>
            <a:chOff x="3170" y="2548"/>
            <a:chExt cx="493" cy="527"/>
          </a:xfrm>
        </p:grpSpPr>
        <p:grpSp>
          <p:nvGrpSpPr>
            <p:cNvPr id="14" name="Group 53"/>
            <p:cNvGrpSpPr>
              <a:grpSpLocks/>
            </p:cNvGrpSpPr>
            <p:nvPr/>
          </p:nvGrpSpPr>
          <p:grpSpPr bwMode="auto">
            <a:xfrm>
              <a:off x="3183" y="2729"/>
              <a:ext cx="480" cy="346"/>
              <a:chOff x="672" y="2518"/>
              <a:chExt cx="480" cy="34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4495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2916238" y="5445124"/>
            <a:ext cx="2591866" cy="769938"/>
            <a:chOff x="1844" y="3544"/>
            <a:chExt cx="1444" cy="485"/>
          </a:xfrm>
        </p:grpSpPr>
        <p:sp>
          <p:nvSpPr>
            <p:cNvPr id="13345" name="AutoShape 60"/>
            <p:cNvSpPr>
              <a:spLocks noChangeArrowheads="1"/>
            </p:cNvSpPr>
            <p:nvPr/>
          </p:nvSpPr>
          <p:spPr bwMode="auto">
            <a:xfrm>
              <a:off x="1844" y="3593"/>
              <a:ext cx="1354" cy="336"/>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b="0"/>
            </a:p>
          </p:txBody>
        </p:sp>
        <p:sp>
          <p:nvSpPr>
            <p:cNvPr id="13346" name="Rectangle 61"/>
            <p:cNvSpPr>
              <a:spLocks noChangeArrowheads="1"/>
            </p:cNvSpPr>
            <p:nvPr/>
          </p:nvSpPr>
          <p:spPr bwMode="auto">
            <a:xfrm>
              <a:off x="1916" y="3544"/>
              <a:ext cx="1372" cy="48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400" dirty="0">
                  <a:solidFill>
                    <a:srgbClr val="FF3300"/>
                  </a:solidFill>
                </a:rPr>
                <a:t>p</a:t>
              </a:r>
              <a:r>
                <a:rPr lang="en-US" altLang="zh-CN" sz="4400" dirty="0">
                  <a:solidFill>
                    <a:srgbClr val="FF3300"/>
                  </a:solidFill>
                  <a:latin typeface="宋体" charset="-122"/>
                  <a:ea typeface="宋体" charset="-122"/>
                </a:rPr>
                <a:t>-</a:t>
              </a:r>
              <a:r>
                <a:rPr lang="en-US" altLang="zh-CN" sz="4400" dirty="0">
                  <a:solidFill>
                    <a:srgbClr val="FF3300"/>
                  </a:solidFill>
                </a:rPr>
                <a:t>&gt;link</a:t>
              </a:r>
              <a:r>
                <a:rPr lang="en-US" altLang="zh-CN" sz="4400" dirty="0">
                  <a:solidFill>
                    <a:srgbClr val="FF3300"/>
                  </a:solidFill>
                  <a:sym typeface="Symbol" pitchFamily="18" charset="2"/>
                </a:rPr>
                <a:t>=q;</a:t>
              </a:r>
            </a:p>
          </p:txBody>
        </p:sp>
      </p:grpSp>
      <p:grpSp>
        <p:nvGrpSpPr>
          <p:cNvPr id="16" name="Group 72"/>
          <p:cNvGrpSpPr>
            <a:grpSpLocks/>
          </p:cNvGrpSpPr>
          <p:nvPr/>
        </p:nvGrpSpPr>
        <p:grpSpPr bwMode="auto">
          <a:xfrm>
            <a:off x="3851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a:solidFill>
                    <a:schemeClr val="accent2"/>
                  </a:solidFill>
                </a:rPr>
                <a:t>p</a:t>
              </a:r>
            </a:p>
          </p:txBody>
        </p:sp>
      </p:grpSp>
      <p:grpSp>
        <p:nvGrpSpPr>
          <p:cNvPr id="17" name="Group 75"/>
          <p:cNvGrpSpPr>
            <a:grpSpLocks/>
          </p:cNvGrpSpPr>
          <p:nvPr/>
        </p:nvGrpSpPr>
        <p:grpSpPr bwMode="auto">
          <a:xfrm>
            <a:off x="6478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b="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838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baseline="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40730"/>
                                        </p:tgtEl>
                                        <p:attrNameLst>
                                          <p:attrName>style.visibility</p:attrName>
                                        </p:attrNameLst>
                                      </p:cBhvr>
                                      <p:to>
                                        <p:strVal val="visible"/>
                                      </p:to>
                                    </p:set>
                                    <p:animEffect transition="in" filter="wipe(left)">
                                      <p:cBhvr>
                                        <p:cTn id="23" dur="500"/>
                                        <p:tgtEl>
                                          <p:spTgt spid="540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3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975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323850" y="582613"/>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a:solidFill>
                  <a:srgbClr val="00297C"/>
                </a:solidFill>
              </a:rPr>
              <a:t>Nodeptr</a:t>
            </a:r>
            <a:r>
              <a:rPr lang="en-US" altLang="zh-CN" sz="2600" dirty="0">
                <a:solidFill>
                  <a:srgbClr val="00297C"/>
                </a:solidFill>
              </a:rPr>
              <a:t> </a:t>
            </a:r>
            <a:r>
              <a:rPr lang="en-US" altLang="zh-CN" sz="2600" dirty="0" err="1">
                <a:solidFill>
                  <a:srgbClr val="00297C"/>
                </a:solidFill>
              </a:rPr>
              <a:t>createList</a:t>
            </a:r>
            <a:r>
              <a:rPr lang="en-US" altLang="zh-CN" sz="2600" baseline="0" dirty="0">
                <a:solidFill>
                  <a:srgbClr val="00297C"/>
                </a:solidFill>
              </a:rPr>
              <a:t>( </a:t>
            </a:r>
            <a:r>
              <a:rPr lang="en-US" altLang="zh-CN" sz="2600" baseline="0" dirty="0" err="1">
                <a:solidFill>
                  <a:srgbClr val="00297C"/>
                </a:solidFill>
              </a:rPr>
              <a:t>int</a:t>
            </a:r>
            <a:r>
              <a:rPr lang="en-US" altLang="zh-CN" sz="2600" baseline="0" dirty="0">
                <a:solidFill>
                  <a:srgbClr val="00297C"/>
                </a:solidFill>
              </a:rPr>
              <a:t> n ) </a:t>
            </a:r>
            <a:r>
              <a:rPr lang="zh-CN" altLang="en-US" sz="2600" dirty="0">
                <a:solidFill>
                  <a:srgbClr val="00297C"/>
                </a:solidFill>
              </a:rPr>
              <a:t> </a:t>
            </a:r>
            <a:r>
              <a:rPr lang="en-US" altLang="zh-CN" sz="2000" dirty="0">
                <a:solidFill>
                  <a:srgbClr val="00297C"/>
                </a:solidFill>
              </a:rPr>
              <a:t>/*</a:t>
            </a:r>
            <a:r>
              <a:rPr lang="zh-CN" altLang="en-US" sz="2000" dirty="0">
                <a:solidFill>
                  <a:srgbClr val="00297C"/>
                </a:solidFill>
              </a:rPr>
              <a:t>创建一个具有</a:t>
            </a:r>
            <a:r>
              <a:rPr lang="en-US" altLang="zh-CN" sz="2000" dirty="0">
                <a:solidFill>
                  <a:srgbClr val="00297C"/>
                </a:solidFill>
              </a:rPr>
              <a:t>n</a:t>
            </a:r>
            <a:r>
              <a:rPr lang="zh-CN" altLang="en-US" sz="2000" dirty="0">
                <a:solidFill>
                  <a:srgbClr val="00297C"/>
                </a:solidFill>
              </a:rPr>
              <a:t>个结点的链表</a:t>
            </a:r>
            <a:r>
              <a:rPr lang="en-US" altLang="zh-CN" sz="2000" dirty="0">
                <a:solidFill>
                  <a:srgbClr val="00297C"/>
                </a:solidFill>
              </a:rPr>
              <a:t> */</a:t>
            </a:r>
            <a:endParaRPr lang="en-US" altLang="zh-CN" sz="2600" baseline="0" dirty="0">
              <a:solidFill>
                <a:srgbClr val="00297C"/>
              </a:solidFill>
            </a:endParaRPr>
          </a:p>
          <a:p>
            <a:pPr lvl="2" indent="-247650" algn="just" fontAlgn="base">
              <a:lnSpc>
                <a:spcPct val="70000"/>
              </a:lnSpc>
              <a:spcBef>
                <a:spcPct val="0"/>
              </a:spcBef>
            </a:pP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latin typeface="楷体_GB2312" pitchFamily="49" charset="-122"/>
              </a:rPr>
              <a:t>   </a:t>
            </a:r>
            <a:r>
              <a:rPr lang="en-US" altLang="zh-CN" sz="2000" baseline="0" dirty="0">
                <a:solidFill>
                  <a:srgbClr val="00297C"/>
                </a:solidFill>
                <a:ea typeface="幼圆" pitchFamily="49" charset="-122"/>
              </a:rPr>
              <a:t>/* list</a:t>
            </a:r>
            <a:r>
              <a:rPr lang="zh-CN" altLang="en-US" sz="2000" baseline="0" dirty="0">
                <a:solidFill>
                  <a:srgbClr val="00297C"/>
                </a:solidFill>
                <a:ea typeface="幼圆" pitchFamily="49" charset="-122"/>
              </a:rPr>
              <a:t>是链表</a:t>
            </a:r>
            <a:r>
              <a:rPr lang="zh-CN" altLang="en-US" sz="2000" dirty="0">
                <a:solidFill>
                  <a:srgbClr val="00297C"/>
                </a:solidFill>
                <a:ea typeface="幼圆" pitchFamily="49" charset="-122"/>
              </a:rPr>
              <a:t>头</a:t>
            </a:r>
            <a:r>
              <a:rPr lang="zh-CN" altLang="en-US" sz="2000" baseline="0" dirty="0">
                <a:solidFill>
                  <a:srgbClr val="00297C"/>
                </a:solidFill>
                <a:ea typeface="幼圆" pitchFamily="49" charset="-122"/>
              </a:rPr>
              <a:t>指针</a:t>
            </a:r>
            <a:r>
              <a:rPr lang="en-US" altLang="zh-CN" sz="2000" baseline="0" dirty="0">
                <a:solidFill>
                  <a:srgbClr val="00297C"/>
                </a:solidFill>
                <a:ea typeface="幼圆" pitchFamily="49" charset="-122"/>
              </a:rPr>
              <a:t>, q</a:t>
            </a:r>
            <a:r>
              <a:rPr lang="zh-CN" altLang="en-US" sz="2000" baseline="0" dirty="0">
                <a:solidFill>
                  <a:srgbClr val="00297C"/>
                </a:solidFill>
                <a:ea typeface="幼圆" pitchFamily="49" charset="-122"/>
              </a:rPr>
              <a:t>指向新申请的结点，</a:t>
            </a:r>
            <a:r>
              <a:rPr lang="en-US" altLang="zh-CN" sz="2000" dirty="0">
                <a:solidFill>
                  <a:srgbClr val="00297C"/>
                </a:solidFill>
                <a:ea typeface="幼圆" pitchFamily="49" charset="-122"/>
              </a:rPr>
              <a:t>p</a:t>
            </a:r>
            <a:r>
              <a:rPr lang="zh-CN" altLang="en-US" sz="2000" baseline="0" dirty="0">
                <a:solidFill>
                  <a:srgbClr val="00297C"/>
                </a:solidFill>
                <a:ea typeface="幼圆" pitchFamily="49" charset="-122"/>
              </a:rPr>
              <a:t>指向最后一个结点*</a:t>
            </a:r>
            <a:r>
              <a:rPr lang="en-US" altLang="zh-CN" sz="2000" baseline="0" dirty="0">
                <a:solidFill>
                  <a:srgbClr val="00297C"/>
                </a:solidFill>
                <a:ea typeface="幼圆" pitchFamily="49" charset="-122"/>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err="1">
                <a:solidFill>
                  <a:srgbClr val="00297C"/>
                </a:solidFill>
              </a:rPr>
              <a:t>Nodeptr</a:t>
            </a:r>
            <a:r>
              <a:rPr lang="en-US" altLang="zh-CN" sz="2600" baseline="0" dirty="0">
                <a:solidFill>
                  <a:srgbClr val="00297C"/>
                </a:solidFill>
              </a:rPr>
              <a:t>  p, q, list=NULL;</a:t>
            </a:r>
          </a:p>
          <a:p>
            <a:pPr lvl="2" indent="-247650" algn="just" fontAlgn="base">
              <a:lnSpc>
                <a:spcPct val="80000"/>
              </a:lnSpc>
              <a:spcBef>
                <a:spcPct val="0"/>
              </a:spcBef>
            </a:pPr>
            <a:r>
              <a:rPr lang="zh-CN" altLang="en-US" sz="2200" baseline="0" dirty="0">
                <a:solidFill>
                  <a:srgbClr val="00297C"/>
                </a:solidFill>
              </a:rPr>
              <a:t>　  </a:t>
            </a:r>
            <a:r>
              <a:rPr lang="en-US" altLang="zh-CN" sz="2200" baseline="0" dirty="0" err="1">
                <a:solidFill>
                  <a:srgbClr val="00297C"/>
                </a:solidFill>
              </a:rPr>
              <a:t>int</a:t>
            </a:r>
            <a:r>
              <a:rPr lang="en-US" altLang="zh-CN" sz="2200" baseline="0" dirty="0">
                <a:solidFill>
                  <a:srgbClr val="00297C"/>
                </a:solidFill>
              </a:rPr>
              <a:t> </a:t>
            </a:r>
            <a:r>
              <a:rPr lang="en-US" altLang="zh-CN" sz="2200" baseline="0" dirty="0" err="1">
                <a:solidFill>
                  <a:srgbClr val="00297C"/>
                </a:solidFill>
              </a:rPr>
              <a:t>i</a:t>
            </a:r>
            <a:r>
              <a:rPr lang="en-US" altLang="zh-CN" sz="2200" baseline="0" dirty="0">
                <a:solidFill>
                  <a:srgbClr val="00297C"/>
                </a:solidFill>
              </a:rPr>
              <a:t>;</a:t>
            </a:r>
            <a:endParaRPr lang="en-US" altLang="zh-CN" sz="2600" baseline="0" dirty="0">
              <a:solidFill>
                <a:srgbClr val="00297C"/>
              </a:solidFill>
            </a:endParaRPr>
          </a:p>
          <a:p>
            <a:pPr lvl="2" indent="-247650" algn="just" fontAlgn="base">
              <a:lnSpc>
                <a:spcPct val="80000"/>
              </a:lnSpc>
              <a:spcBef>
                <a:spcPct val="0"/>
              </a:spcBef>
            </a:pPr>
            <a:r>
              <a:rPr lang="zh-CN" altLang="en-US" sz="2600" baseline="0" dirty="0">
                <a:solidFill>
                  <a:srgbClr val="00297C"/>
                </a:solidFill>
              </a:rPr>
              <a:t>     </a:t>
            </a:r>
            <a:r>
              <a:rPr lang="en-US" altLang="zh-CN" sz="2600" baseline="0" dirty="0">
                <a:solidFill>
                  <a:srgbClr val="00297C"/>
                </a:solidFill>
              </a:rPr>
              <a:t>for(</a:t>
            </a:r>
            <a:r>
              <a:rPr lang="en-US" altLang="zh-CN" sz="2600" baseline="0" dirty="0" err="1">
                <a:solidFill>
                  <a:srgbClr val="00297C"/>
                </a:solidFill>
              </a:rPr>
              <a:t>i</a:t>
            </a:r>
            <a:r>
              <a:rPr lang="en-US" altLang="zh-CN" sz="2600" baseline="0" dirty="0">
                <a:solidFill>
                  <a:srgbClr val="00297C"/>
                </a:solidFill>
              </a:rPr>
              <a:t>=0;i&lt;</a:t>
            </a:r>
            <a:r>
              <a:rPr lang="en-US" altLang="zh-CN" sz="2600" baseline="0" dirty="0" err="1">
                <a:solidFill>
                  <a:srgbClr val="00297C"/>
                </a:solidFill>
              </a:rPr>
              <a:t>n;i</a:t>
            </a: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p>
          <a:p>
            <a:pPr lvl="2" indent="-247650" algn="just" fontAlgn="base">
              <a:lnSpc>
                <a:spcPct val="80000"/>
              </a:lnSpc>
              <a:spcBef>
                <a:spcPct val="0"/>
              </a:spcBef>
            </a:pPr>
            <a:r>
              <a:rPr lang="zh-CN" altLang="en-US" sz="2600" baseline="0" dirty="0">
                <a:solidFill>
                  <a:srgbClr val="00297C"/>
                </a:solidFill>
              </a:rPr>
              <a:t>         </a:t>
            </a:r>
            <a:r>
              <a:rPr lang="zh-CN" altLang="zh-CN" sz="2600" baseline="0" dirty="0">
                <a:solidFill>
                  <a:srgbClr val="00297C"/>
                </a:solidFill>
              </a:rPr>
              <a:t> </a:t>
            </a:r>
            <a:r>
              <a:rPr lang="en-US" altLang="zh-CN" sz="2600" dirty="0">
                <a:solidFill>
                  <a:srgbClr val="00297C"/>
                </a:solidFill>
              </a:rPr>
              <a:t>q</a:t>
            </a:r>
            <a:r>
              <a:rPr lang="zh-CN" altLang="en-US" sz="2600" baseline="0" dirty="0">
                <a:solidFill>
                  <a:srgbClr val="00297C"/>
                </a:solidFill>
                <a:latin typeface="宋体" charset="-122"/>
                <a:ea typeface="宋体" charset="-122"/>
              </a:rPr>
              <a:t>-</a:t>
            </a:r>
            <a:r>
              <a:rPr lang="zh-CN" altLang="en-US" sz="2600" baseline="0" dirty="0">
                <a:solidFill>
                  <a:srgbClr val="00297C"/>
                </a:solidFill>
              </a:rPr>
              <a:t>&gt;</a:t>
            </a:r>
            <a:r>
              <a:rPr lang="en-US" altLang="zh-CN" sz="2600" baseline="0" dirty="0">
                <a:solidFill>
                  <a:srgbClr val="00297C"/>
                </a:solidFill>
              </a:rPr>
              <a:t>data=read();</a:t>
            </a:r>
            <a:r>
              <a:rPr lang="en-US" altLang="zh-CN" sz="2000" dirty="0">
                <a:solidFill>
                  <a:srgbClr val="00297C"/>
                </a:solidFill>
              </a:rPr>
              <a:t>     	/* </a:t>
            </a:r>
            <a:r>
              <a:rPr lang="zh-CN" altLang="en-US" sz="2000" dirty="0">
                <a:solidFill>
                  <a:srgbClr val="00297C"/>
                </a:solidFill>
                <a:ea typeface="幼圆" pitchFamily="49" charset="-122"/>
              </a:rPr>
              <a:t>取一个数据元素</a:t>
            </a:r>
            <a:r>
              <a:rPr lang="zh-CN" altLang="en-US" sz="2000" dirty="0">
                <a:solidFill>
                  <a:srgbClr val="00297C"/>
                </a:solidFill>
              </a:rPr>
              <a:t> */</a:t>
            </a:r>
            <a:r>
              <a:rPr lang="zh-CN" altLang="en-US" sz="3200" dirty="0">
                <a:solidFill>
                  <a:srgbClr val="00297C"/>
                </a:solidFill>
              </a:rPr>
              <a:t> </a:t>
            </a:r>
            <a:endParaRPr lang="en-US" altLang="zh-CN" sz="2600" baseline="0" dirty="0">
              <a:solidFill>
                <a:srgbClr val="00297C"/>
              </a:solidFill>
            </a:endParaRPr>
          </a:p>
          <a:p>
            <a:pPr lvl="2" indent="-247650" algn="just" fontAlgn="base">
              <a:lnSpc>
                <a:spcPct val="80000"/>
              </a:lnSpc>
              <a:spcBef>
                <a:spcPct val="0"/>
              </a:spcBef>
            </a:pPr>
            <a:r>
              <a:rPr lang="en-US" altLang="zh-CN" sz="2600" baseline="0" dirty="0">
                <a:solidFill>
                  <a:srgbClr val="00297C"/>
                </a:solidFill>
              </a:rPr>
              <a:t>          q</a:t>
            </a:r>
            <a:r>
              <a:rPr lang="en-US" altLang="zh-CN" sz="2600" baseline="0" dirty="0">
                <a:solidFill>
                  <a:srgbClr val="00297C"/>
                </a:solidFill>
                <a:latin typeface="宋体" charset="-122"/>
                <a:ea typeface="宋体" charset="-122"/>
              </a:rPr>
              <a:t>-</a:t>
            </a:r>
            <a:r>
              <a:rPr lang="en-US" altLang="zh-CN" sz="2600" baseline="0" dirty="0">
                <a:solidFill>
                  <a:srgbClr val="00297C"/>
                </a:solidFill>
              </a:rPr>
              <a:t>&gt;link=NULL;</a:t>
            </a:r>
          </a:p>
          <a:p>
            <a:pPr lvl="2" indent="-247650" algn="just" fontAlgn="base">
              <a:lnSpc>
                <a:spcPct val="70000"/>
              </a:lnSpc>
              <a:spcBef>
                <a:spcPct val="0"/>
              </a:spcBef>
            </a:pPr>
            <a:r>
              <a:rPr lang="en-US" altLang="zh-CN" sz="2600" baseline="0" dirty="0">
                <a:solidFill>
                  <a:srgbClr val="00297C"/>
                </a:solidFill>
              </a:rPr>
              <a:t>          </a:t>
            </a:r>
          </a:p>
          <a:p>
            <a:pPr lvl="2" indent="-247650" algn="just" fontAlgn="base">
              <a:lnSpc>
                <a:spcPct val="70000"/>
              </a:lnSpc>
              <a:spcBef>
                <a:spcPct val="0"/>
              </a:spcBef>
            </a:pPr>
            <a:r>
              <a:rPr lang="en-US" altLang="zh-CN" sz="2600" baseline="0" dirty="0">
                <a:solidFill>
                  <a:srgbClr val="3333FF"/>
                </a:solidFill>
              </a:rPr>
              <a:t>	       if (list==NULL) 	/*</a:t>
            </a:r>
            <a:r>
              <a:rPr lang="zh-CN" altLang="en-US" sz="2600" baseline="0" dirty="0">
                <a:solidFill>
                  <a:srgbClr val="3333FF"/>
                </a:solidFill>
              </a:rPr>
              <a:t>链表为空</a:t>
            </a:r>
            <a:r>
              <a:rPr lang="en-US" altLang="zh-CN" sz="2600" baseline="0" dirty="0">
                <a:solidFill>
                  <a:srgbClr val="3333FF"/>
                </a:solidFill>
              </a:rPr>
              <a:t>*/</a:t>
            </a:r>
          </a:p>
          <a:p>
            <a:pPr lvl="2" indent="-247650" algn="just" fontAlgn="base">
              <a:lnSpc>
                <a:spcPct val="70000"/>
              </a:lnSpc>
              <a:spcBef>
                <a:spcPct val="0"/>
              </a:spcBef>
            </a:pPr>
            <a:r>
              <a:rPr lang="en-US" altLang="zh-CN" sz="2600" baseline="0" dirty="0">
                <a:solidFill>
                  <a:srgbClr val="3333FF"/>
                </a:solidFill>
              </a:rPr>
              <a:t>                list=p=q;</a:t>
            </a:r>
          </a:p>
          <a:p>
            <a:pPr lvl="2" indent="-247650" algn="just" fontAlgn="base">
              <a:lnSpc>
                <a:spcPct val="70000"/>
              </a:lnSpc>
              <a:spcBef>
                <a:spcPct val="0"/>
              </a:spcBef>
            </a:pPr>
            <a:r>
              <a:rPr lang="en-US" altLang="zh-CN" sz="2600" baseline="0" dirty="0">
                <a:solidFill>
                  <a:srgbClr val="3333FF"/>
                </a:solidFill>
              </a:rPr>
              <a:t>          else</a:t>
            </a:r>
          </a:p>
          <a:p>
            <a:pPr lvl="2" indent="-247650" algn="just" fontAlgn="base">
              <a:lnSpc>
                <a:spcPct val="70000"/>
              </a:lnSpc>
              <a:spcBef>
                <a:spcPct val="0"/>
              </a:spcBef>
            </a:pPr>
            <a:r>
              <a:rPr lang="en-US" altLang="zh-CN" sz="2600" baseline="0" dirty="0">
                <a:solidFill>
                  <a:srgbClr val="3333FF"/>
                </a:solidFill>
              </a:rPr>
              <a:t>                p</a:t>
            </a:r>
            <a:r>
              <a:rPr lang="en-US" altLang="zh-CN" sz="2600" baseline="0" dirty="0">
                <a:solidFill>
                  <a:srgbClr val="3333FF"/>
                </a:solidFill>
                <a:latin typeface="宋体" charset="-122"/>
                <a:ea typeface="宋体" charset="-122"/>
              </a:rPr>
              <a:t>-</a:t>
            </a:r>
            <a:r>
              <a:rPr lang="en-US" altLang="zh-CN" sz="2600" baseline="0" dirty="0">
                <a:solidFill>
                  <a:srgbClr val="3333FF"/>
                </a:solidFill>
              </a:rPr>
              <a:t>&gt;link=q;       </a:t>
            </a:r>
            <a:r>
              <a:rPr lang="en-US" altLang="zh-CN" sz="2200" baseline="0" dirty="0">
                <a:solidFill>
                  <a:srgbClr val="3333FF"/>
                </a:solidFill>
              </a:rPr>
              <a:t>/* </a:t>
            </a:r>
            <a:r>
              <a:rPr lang="zh-CN" altLang="en-US" sz="2200" baseline="0" dirty="0">
                <a:solidFill>
                  <a:srgbClr val="3333FF"/>
                </a:solidFill>
                <a:ea typeface="幼圆" pitchFamily="49" charset="-122"/>
              </a:rPr>
              <a:t>将新结点链接在链表尾部</a:t>
            </a:r>
            <a:r>
              <a:rPr lang="zh-CN" altLang="en-US" sz="2200" baseline="0" dirty="0">
                <a:solidFill>
                  <a:srgbClr val="3333FF"/>
                </a:solidFill>
              </a:rPr>
              <a:t> */</a:t>
            </a:r>
          </a:p>
          <a:p>
            <a:pPr algn="just" fontAlgn="base">
              <a:lnSpc>
                <a:spcPct val="65000"/>
              </a:lnSpc>
              <a:spcBef>
                <a:spcPct val="0"/>
              </a:spcBef>
            </a:pPr>
            <a:r>
              <a:rPr lang="zh-CN" altLang="en-US"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p=q;</a:t>
            </a:r>
          </a:p>
          <a:p>
            <a:pPr algn="just" fontAlgn="base">
              <a:lnSpc>
                <a:spcPct val="65000"/>
              </a:lnSpc>
              <a:spcBef>
                <a:spcPct val="0"/>
              </a:spcBef>
            </a:pPr>
            <a:r>
              <a:rPr lang="en-US" altLang="zh-CN"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return list;</a:t>
            </a:r>
          </a:p>
          <a:p>
            <a:pPr algn="just" fontAlgn="base">
              <a:lnSpc>
                <a:spcPct val="65000"/>
              </a:lnSpc>
              <a:spcBef>
                <a:spcPct val="0"/>
              </a:spcBef>
            </a:pPr>
            <a:r>
              <a:rPr lang="zh-CN" altLang="zh-CN" sz="2600" baseline="0" dirty="0">
                <a:solidFill>
                  <a:srgbClr val="00297C"/>
                </a:solidFill>
              </a:rPr>
              <a:t>        </a:t>
            </a:r>
            <a:r>
              <a:rPr lang="zh-CN" altLang="en-US" sz="2600" baseline="0" dirty="0">
                <a:solidFill>
                  <a:srgbClr val="00297C"/>
                </a:solidFill>
              </a:rPr>
              <a:t>}</a:t>
            </a:r>
            <a:endParaRPr lang="en-US" altLang="zh-CN" sz="2600" baseline="0" dirty="0">
              <a:solidFill>
                <a:srgbClr val="00297C"/>
              </a:solidFill>
            </a:endParaRPr>
          </a:p>
        </p:txBody>
      </p:sp>
      <p:grpSp>
        <p:nvGrpSpPr>
          <p:cNvPr id="2" name="Group 12"/>
          <p:cNvGrpSpPr>
            <a:grpSpLocks/>
          </p:cNvGrpSpPr>
          <p:nvPr/>
        </p:nvGrpSpPr>
        <p:grpSpPr bwMode="auto">
          <a:xfrm rot="-647433">
            <a:off x="6659563"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baseline="0" dirty="0">
                  <a:solidFill>
                    <a:srgbClr val="FF0000"/>
                  </a:solidFill>
                  <a:ea typeface="黑体" pitchFamily="2" charset="-122"/>
                </a:rPr>
                <a:t>算法</a:t>
              </a:r>
            </a:p>
          </p:txBody>
        </p:sp>
      </p:grpSp>
      <p:grpSp>
        <p:nvGrpSpPr>
          <p:cNvPr id="3" name="Group 28"/>
          <p:cNvGrpSpPr>
            <a:grpSpLocks/>
          </p:cNvGrpSpPr>
          <p:nvPr/>
        </p:nvGrpSpPr>
        <p:grpSpPr bwMode="auto">
          <a:xfrm>
            <a:off x="1835696"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b="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baseline="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3544888"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baseline="0" dirty="0">
                  <a:solidFill>
                    <a:srgbClr val="FF3300"/>
                  </a:solidFill>
                  <a:ea typeface="幼圆" pitchFamily="49" charset="-122"/>
                </a:rPr>
                <a:t>时间复杂度</a:t>
              </a:r>
              <a:r>
                <a:rPr lang="en-US" altLang="zh-CN" sz="2900" baseline="0" dirty="0">
                  <a:solidFill>
                    <a:srgbClr val="FF3300"/>
                  </a:solidFill>
                  <a:ea typeface="幼圆" pitchFamily="49" charset="-122"/>
                </a:rPr>
                <a:t>O(n)</a:t>
              </a:r>
              <a:endParaRPr lang="zh-CN" altLang="en-US" sz="29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384175" y="533400"/>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baseline="0" dirty="0">
                  <a:solidFill>
                    <a:srgbClr val="CC0000"/>
                  </a:solidFill>
                  <a:latin typeface="黑体" pitchFamily="2" charset="-122"/>
                  <a:ea typeface="黑体" pitchFamily="2" charset="-122"/>
                </a:rPr>
                <a:t> </a:t>
              </a:r>
              <a:r>
                <a:rPr kumimoji="1" lang="en-US" altLang="zh-CN" sz="2900" baseline="0" dirty="0">
                  <a:solidFill>
                    <a:srgbClr val="CC0000"/>
                  </a:solidFill>
                  <a:ea typeface="黑体" pitchFamily="2" charset="-122"/>
                </a:rPr>
                <a:t>2</a:t>
              </a:r>
              <a:r>
                <a:rPr kumimoji="1" lang="zh-CN" altLang="en-US" sz="2900" baseline="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685800" y="2133600"/>
            <a:ext cx="7194550" cy="1219200"/>
            <a:chOff x="508" y="1440"/>
            <a:chExt cx="4532" cy="768"/>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52" y="1876"/>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6" name="Rectangle 23"/>
            <p:cNvSpPr>
              <a:spLocks noChangeArrowheads="1"/>
            </p:cNvSpPr>
            <p:nvPr/>
          </p:nvSpPr>
          <p:spPr bwMode="auto">
            <a:xfrm>
              <a:off x="3748" y="1872"/>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7" name="Text Box 24"/>
            <p:cNvSpPr txBox="1">
              <a:spLocks noChangeArrowheads="1"/>
            </p:cNvSpPr>
            <p:nvPr/>
          </p:nvSpPr>
          <p:spPr bwMode="auto">
            <a:xfrm>
              <a:off x="508" y="1440"/>
              <a:ext cx="351" cy="279"/>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3" y="1957"/>
              <a:ext cx="204" cy="240"/>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3429000" y="4127500"/>
            <a:ext cx="2209800" cy="549275"/>
          </a:xfrm>
          <a:prstGeom prst="rect">
            <a:avLst/>
          </a:prstGeom>
          <a:noFill/>
          <a:ln w="9525">
            <a:noFill/>
            <a:miter lim="800000"/>
            <a:headEnd/>
            <a:tailEnd/>
          </a:ln>
        </p:spPr>
        <p:txBody>
          <a:bodyPr>
            <a:spAutoFit/>
          </a:bodyPr>
          <a:lstStyle/>
          <a:p>
            <a:pPr algn="ctr"/>
            <a:r>
              <a:rPr lang="en-US" altLang="zh-CN" sz="3000" baseline="0">
                <a:solidFill>
                  <a:srgbClr val="000099"/>
                </a:solidFill>
              </a:rPr>
              <a:t>p=p</a:t>
            </a:r>
            <a:r>
              <a:rPr lang="en-US" altLang="zh-CN" sz="3000" baseline="0">
                <a:solidFill>
                  <a:srgbClr val="000099"/>
                </a:solidFill>
                <a:latin typeface="宋体" charset="-122"/>
                <a:ea typeface="宋体" charset="-122"/>
              </a:rPr>
              <a:t>-</a:t>
            </a:r>
            <a:r>
              <a:rPr lang="en-US" altLang="zh-CN" sz="3000" baseline="0">
                <a:solidFill>
                  <a:srgbClr val="000099"/>
                </a:solidFill>
              </a:rPr>
              <a:t>&gt;link;</a:t>
            </a:r>
            <a:endParaRPr lang="zh-CN" altLang="en-US" sz="3000" baseline="0">
              <a:solidFill>
                <a:srgbClr val="000099"/>
              </a:solidFill>
            </a:endParaRPr>
          </a:p>
        </p:txBody>
      </p:sp>
      <p:sp>
        <p:nvSpPr>
          <p:cNvPr id="436252" name="Text Box 28"/>
          <p:cNvSpPr txBox="1">
            <a:spLocks noChangeArrowheads="1"/>
          </p:cNvSpPr>
          <p:nvPr/>
        </p:nvSpPr>
        <p:spPr bwMode="auto">
          <a:xfrm>
            <a:off x="1233488" y="3235325"/>
            <a:ext cx="325437" cy="396875"/>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3429000" y="4572000"/>
            <a:ext cx="1219200" cy="565150"/>
          </a:xfrm>
          <a:prstGeom prst="rect">
            <a:avLst/>
          </a:prstGeom>
          <a:noFill/>
          <a:ln w="9525">
            <a:noFill/>
            <a:miter lim="800000"/>
            <a:headEnd/>
            <a:tailEnd/>
          </a:ln>
        </p:spPr>
        <p:txBody>
          <a:bodyPr>
            <a:spAutoFit/>
          </a:bodyPr>
          <a:lstStyle/>
          <a:p>
            <a:pPr algn="ctr"/>
            <a:r>
              <a:rPr lang="en-US" altLang="zh-CN" sz="3100" baseline="0">
                <a:solidFill>
                  <a:schemeClr val="accent2"/>
                </a:solidFill>
              </a:rPr>
              <a:t>n++;</a:t>
            </a:r>
            <a:endParaRPr lang="zh-CN" altLang="en-US" sz="3100" baseline="0">
              <a:solidFill>
                <a:schemeClr val="accent2"/>
              </a:solidFill>
            </a:endParaRPr>
          </a:p>
        </p:txBody>
      </p:sp>
      <p:sp>
        <p:nvSpPr>
          <p:cNvPr id="436260" name="Text Box 36"/>
          <p:cNvSpPr txBox="1">
            <a:spLocks noChangeArrowheads="1"/>
          </p:cNvSpPr>
          <p:nvPr/>
        </p:nvSpPr>
        <p:spPr bwMode="auto">
          <a:xfrm>
            <a:off x="8021638" y="3313113"/>
            <a:ext cx="992579" cy="400110"/>
          </a:xfrm>
          <a:prstGeom prst="rect">
            <a:avLst/>
          </a:prstGeom>
          <a:noFill/>
          <a:ln w="12700" cap="sq">
            <a:noFill/>
            <a:miter lim="800000"/>
            <a:headEnd/>
            <a:tailEnd/>
          </a:ln>
        </p:spPr>
        <p:txBody>
          <a:bodyPr wrap="none">
            <a:spAutoFit/>
          </a:bodyPr>
          <a:lstStyle/>
          <a:p>
            <a:r>
              <a:rPr lang="zh-CN" altLang="en-US" sz="2000" b="1" dirty="0">
                <a:solidFill>
                  <a:srgbClr val="0000CC"/>
                </a:solidFill>
              </a:rPr>
              <a:t>=</a:t>
            </a:r>
            <a:r>
              <a:rPr lang="en-US" altLang="zh-CN" sz="2000" b="1" dirty="0">
                <a:solidFill>
                  <a:srgbClr val="0000CC"/>
                </a:solidFill>
              </a:rPr>
              <a:t>=NULL</a:t>
            </a:r>
          </a:p>
        </p:txBody>
      </p:sp>
      <p:grpSp>
        <p:nvGrpSpPr>
          <p:cNvPr id="10" name="Group 68"/>
          <p:cNvGrpSpPr>
            <a:grpSpLocks/>
          </p:cNvGrpSpPr>
          <p:nvPr/>
        </p:nvGrpSpPr>
        <p:grpSpPr bwMode="auto">
          <a:xfrm>
            <a:off x="3954462" y="5421313"/>
            <a:ext cx="2849785" cy="671512"/>
            <a:chOff x="2400" y="3415"/>
            <a:chExt cx="1387" cy="4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b="0"/>
            </a:p>
          </p:txBody>
        </p:sp>
        <p:sp>
          <p:nvSpPr>
            <p:cNvPr id="9232" name="Text Box 49"/>
            <p:cNvSpPr txBox="1">
              <a:spLocks noChangeArrowheads="1"/>
            </p:cNvSpPr>
            <p:nvPr/>
          </p:nvSpPr>
          <p:spPr bwMode="auto">
            <a:xfrm>
              <a:off x="2448" y="3415"/>
              <a:ext cx="1339" cy="365"/>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7812090" y="328454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457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baseline="0" dirty="0">
                <a:solidFill>
                  <a:schemeClr val="accent2"/>
                </a:solidFill>
              </a:rPr>
              <a:t>n=0;</a:t>
            </a:r>
          </a:p>
          <a:p>
            <a:pPr algn="r">
              <a:lnSpc>
                <a:spcPct val="90000"/>
              </a:lnSpc>
              <a:spcBef>
                <a:spcPct val="0"/>
              </a:spcBef>
            </a:pPr>
            <a:r>
              <a:rPr lang="en-US" altLang="zh-CN" sz="3100" dirty="0">
                <a:solidFill>
                  <a:schemeClr val="accent2"/>
                </a:solidFill>
              </a:rPr>
              <a:t>p=list;</a:t>
            </a:r>
            <a:endParaRPr lang="zh-CN" altLang="en-US" sz="3100" baseline="0" dirty="0">
              <a:solidFill>
                <a:schemeClr val="accent2"/>
              </a:solidFill>
            </a:endParaRPr>
          </a:p>
        </p:txBody>
      </p:sp>
      <p:sp>
        <p:nvSpPr>
          <p:cNvPr id="44" name="TextBox 43"/>
          <p:cNvSpPr txBox="1"/>
          <p:nvPr/>
        </p:nvSpPr>
        <p:spPr>
          <a:xfrm>
            <a:off x="5508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a:ea typeface="楷体" pitchFamily="49" charset="-122"/>
              </a:rPr>
              <a:t>list</a:t>
            </a:r>
            <a:r>
              <a:rPr lang="zh-CN" altLang="en-US" sz="2000" dirty="0">
                <a:ea typeface="楷体" pitchFamily="49" charset="-122"/>
              </a:rPr>
              <a:t>实际上就是一个指向链表头节点的指针。在实际使用时千万不要</a:t>
            </a:r>
            <a:r>
              <a:rPr lang="zh-CN" altLang="en-US" sz="2000" b="1" dirty="0">
                <a:solidFill>
                  <a:srgbClr val="FF0000"/>
                </a:solidFill>
                <a:ea typeface="楷体" pitchFamily="49" charset="-122"/>
              </a:rPr>
              <a:t>移动链表头结点指针！</a:t>
            </a:r>
            <a:r>
              <a:rPr lang="zh-CN" altLang="en-US" sz="2000" dirty="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995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85800" y="1052513"/>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755576" y="1412776"/>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baseline="0" dirty="0" err="1">
                <a:solidFill>
                  <a:srgbClr val="003399"/>
                </a:solidFill>
              </a:rPr>
              <a:t>int</a:t>
            </a:r>
            <a:r>
              <a:rPr lang="en-US" altLang="zh-CN" sz="2800" baseline="0" dirty="0">
                <a:solidFill>
                  <a:srgbClr val="003399"/>
                </a:solidFill>
              </a:rPr>
              <a:t> </a:t>
            </a:r>
            <a:r>
              <a:rPr lang="en-US" altLang="zh-CN" sz="2800" baseline="0" dirty="0" err="1">
                <a:solidFill>
                  <a:srgbClr val="003399"/>
                </a:solidFill>
              </a:rPr>
              <a:t>getLength</a:t>
            </a: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list )</a:t>
            </a:r>
          </a:p>
          <a:p>
            <a:pPr marL="381000" lvl="2" fontAlgn="base">
              <a:lnSpc>
                <a:spcPct val="80000"/>
              </a:lnSpc>
              <a:spcBef>
                <a:spcPct val="0"/>
              </a:spcBef>
            </a:pP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p;     </a:t>
            </a:r>
            <a:r>
              <a:rPr lang="en-US" altLang="zh-CN" sz="2200" baseline="0" dirty="0">
                <a:solidFill>
                  <a:srgbClr val="003399"/>
                </a:solidFill>
                <a:latin typeface="幼圆" pitchFamily="49" charset="-122"/>
                <a:ea typeface="幼圆" pitchFamily="49" charset="-122"/>
              </a:rPr>
              <a:t>/* p</a:t>
            </a:r>
            <a:r>
              <a:rPr lang="zh-CN" altLang="en-US" sz="2200" baseline="0" dirty="0">
                <a:solidFill>
                  <a:srgbClr val="003399"/>
                </a:solidFill>
                <a:latin typeface="幼圆" pitchFamily="49" charset="-122"/>
                <a:ea typeface="幼圆" pitchFamily="49" charset="-122"/>
              </a:rPr>
              <a:t>为遍历链表结点的指针 */</a:t>
            </a:r>
            <a:r>
              <a:rPr lang="en-US" altLang="zh-CN" sz="2800" baseline="0" dirty="0">
                <a:solidFill>
                  <a:srgbClr val="003399"/>
                </a:solidFill>
              </a:rPr>
              <a:t> </a:t>
            </a:r>
          </a:p>
          <a:p>
            <a:pPr marL="381000" lvl="2" fontAlgn="base">
              <a:lnSpc>
                <a:spcPct val="80000"/>
              </a:lnSpc>
              <a:spcBef>
                <a:spcPct val="0"/>
              </a:spcBef>
            </a:pPr>
            <a:r>
              <a:rPr lang="en-US" altLang="zh-CN" sz="2800" baseline="0" dirty="0">
                <a:solidFill>
                  <a:srgbClr val="003399"/>
                </a:solidFill>
              </a:rPr>
              <a:t>      </a:t>
            </a:r>
            <a:r>
              <a:rPr lang="en-US" altLang="zh-CN" sz="2800" baseline="0" dirty="0" err="1">
                <a:solidFill>
                  <a:srgbClr val="003399"/>
                </a:solidFill>
              </a:rPr>
              <a:t>int</a:t>
            </a:r>
            <a:r>
              <a:rPr lang="en-US" altLang="zh-CN" sz="2800" baseline="0" dirty="0">
                <a:solidFill>
                  <a:srgbClr val="003399"/>
                </a:solidFill>
              </a:rPr>
              <a:t> n=0;                  </a:t>
            </a:r>
            <a:r>
              <a:rPr lang="en-US" altLang="zh-CN" sz="2200" baseline="0" dirty="0">
                <a:solidFill>
                  <a:srgbClr val="003399"/>
                </a:solidFill>
              </a:rPr>
              <a:t>/* </a:t>
            </a:r>
            <a:r>
              <a:rPr lang="zh-CN" altLang="en-US" sz="2200" baseline="0" dirty="0">
                <a:solidFill>
                  <a:srgbClr val="003399"/>
                </a:solidFill>
                <a:latin typeface="幼圆" pitchFamily="49" charset="-122"/>
                <a:ea typeface="幼圆" pitchFamily="49" charset="-122"/>
              </a:rPr>
              <a:t>链表的长度</a:t>
            </a:r>
            <a:r>
              <a:rPr lang="zh-CN" altLang="zh-CN" sz="2200" baseline="0" dirty="0">
                <a:solidFill>
                  <a:srgbClr val="003399"/>
                </a:solidFill>
                <a:latin typeface="幼圆" pitchFamily="49" charset="-122"/>
                <a:ea typeface="幼圆" pitchFamily="49" charset="-122"/>
              </a:rPr>
              <a:t>置</a:t>
            </a:r>
            <a:r>
              <a:rPr lang="zh-CN" altLang="en-US" sz="2200" baseline="0" dirty="0">
                <a:solidFill>
                  <a:srgbClr val="003399"/>
                </a:solidFill>
                <a:latin typeface="幼圆" pitchFamily="49" charset="-122"/>
                <a:ea typeface="幼圆" pitchFamily="49" charset="-122"/>
              </a:rPr>
              <a:t>初值</a:t>
            </a:r>
            <a:r>
              <a:rPr lang="zh-CN" altLang="en-US" sz="2200" baseline="0" dirty="0">
                <a:solidFill>
                  <a:srgbClr val="003399"/>
                </a:solidFill>
                <a:ea typeface="幼圆" pitchFamily="49" charset="-122"/>
              </a:rPr>
              <a:t>0</a:t>
            </a:r>
            <a:r>
              <a:rPr lang="zh-CN" altLang="en-US" sz="2200" baseline="0" dirty="0">
                <a:solidFill>
                  <a:srgbClr val="003399"/>
                </a:solidFill>
                <a:latin typeface="宋体" charset="-122"/>
              </a:rPr>
              <a:t> */</a:t>
            </a:r>
            <a:r>
              <a:rPr lang="zh-CN" altLang="en-US" sz="2500" baseline="0" dirty="0">
                <a:solidFill>
                  <a:srgbClr val="003399"/>
                </a:solidFill>
                <a:latin typeface="宋体" charset="-122"/>
              </a:rPr>
              <a:t> </a:t>
            </a:r>
            <a:endParaRPr lang="zh-CN" altLang="en-US" sz="2800" baseline="0" dirty="0">
              <a:solidFill>
                <a:srgbClr val="003399"/>
              </a:solidFill>
            </a:endParaRPr>
          </a:p>
          <a:p>
            <a:pPr marL="381000" lvl="2" algn="just" fontAlgn="base">
              <a:lnSpc>
                <a:spcPct val="80000"/>
              </a:lnSpc>
              <a:spcBef>
                <a:spcPct val="0"/>
              </a:spcBef>
            </a:pPr>
            <a:r>
              <a:rPr lang="zh-CN" altLang="zh-CN" sz="2800" baseline="0" dirty="0">
                <a:solidFill>
                  <a:srgbClr val="003399"/>
                </a:solidFill>
                <a:latin typeface="宋体" charset="-122"/>
              </a:rPr>
              <a:t>  </a:t>
            </a:r>
            <a:r>
              <a:rPr lang="en-US" altLang="zh-CN" sz="2800" dirty="0">
                <a:solidFill>
                  <a:srgbClr val="003399"/>
                </a:solidFill>
                <a:latin typeface="宋体" charset="-122"/>
              </a:rPr>
              <a:t> </a:t>
            </a:r>
            <a:r>
              <a:rPr lang="en-US" altLang="zh-CN" sz="2800" baseline="0" dirty="0">
                <a:solidFill>
                  <a:srgbClr val="003399"/>
                </a:solidFill>
              </a:rPr>
              <a:t>for(p=list;</a:t>
            </a:r>
            <a:r>
              <a:rPr lang="en-US" altLang="zh-CN" sz="2800" dirty="0">
                <a:solidFill>
                  <a:srgbClr val="003399"/>
                </a:solidFill>
              </a:rPr>
              <a:t> </a:t>
            </a:r>
            <a:r>
              <a:rPr lang="en-US" altLang="zh-CN" sz="2800" baseline="0" dirty="0">
                <a:solidFill>
                  <a:srgbClr val="003399"/>
                </a:solidFill>
              </a:rPr>
              <a:t>p!=NULL; p=p-&gt;link)</a:t>
            </a:r>
          </a:p>
          <a:p>
            <a:pPr marL="381000" lvl="2" algn="just" fontAlgn="base">
              <a:lnSpc>
                <a:spcPct val="80000"/>
              </a:lnSpc>
              <a:spcBef>
                <a:spcPct val="0"/>
              </a:spcBef>
            </a:pPr>
            <a:r>
              <a:rPr lang="en-US" altLang="zh-CN" sz="2200" baseline="0" dirty="0">
                <a:solidFill>
                  <a:srgbClr val="003399"/>
                </a:solidFill>
                <a:latin typeface="幼圆" pitchFamily="49" charset="-122"/>
                <a:ea typeface="幼圆" pitchFamily="49" charset="-122"/>
              </a:rPr>
              <a:t>                      /* p</a:t>
            </a:r>
            <a:r>
              <a:rPr lang="zh-CN" altLang="en-US" sz="2200" baseline="0" dirty="0">
                <a:solidFill>
                  <a:srgbClr val="003399"/>
                </a:solidFill>
                <a:latin typeface="幼圆" pitchFamily="49" charset="-122"/>
                <a:ea typeface="幼圆" pitchFamily="49" charset="-122"/>
              </a:rPr>
              <a:t>依次指向链表的下一结点 */</a:t>
            </a:r>
            <a:r>
              <a:rPr lang="zh-CN" altLang="en-US" dirty="0"/>
              <a:t> </a:t>
            </a:r>
            <a:endParaRPr lang="en-US" altLang="zh-CN" sz="2800" baseline="0" dirty="0">
              <a:solidFill>
                <a:srgbClr val="003399"/>
              </a:solidFill>
            </a:endParaRPr>
          </a:p>
          <a:p>
            <a:pPr marL="381000" lvl="2" fontAlgn="base">
              <a:lnSpc>
                <a:spcPct val="80000"/>
              </a:lnSpc>
              <a:spcBef>
                <a:spcPct val="0"/>
              </a:spcBef>
            </a:pPr>
            <a:r>
              <a:rPr lang="en-US" altLang="zh-CN" sz="2800" baseline="0" dirty="0">
                <a:solidFill>
                  <a:srgbClr val="003399"/>
                </a:solidFill>
              </a:rPr>
              <a:t>            n++;    	</a:t>
            </a:r>
            <a:r>
              <a:rPr lang="zh-CN" altLang="en-US" sz="2800" baseline="0" dirty="0">
                <a:solidFill>
                  <a:srgbClr val="003399"/>
                </a:solidFill>
              </a:rPr>
              <a:t>　　</a:t>
            </a:r>
            <a:r>
              <a:rPr lang="en-US" altLang="zh-CN" sz="2200" baseline="0" dirty="0">
                <a:solidFill>
                  <a:srgbClr val="003399"/>
                </a:solidFill>
                <a:latin typeface="幼圆" pitchFamily="49" charset="-122"/>
                <a:ea typeface="幼圆" pitchFamily="49" charset="-122"/>
              </a:rPr>
              <a:t>/* </a:t>
            </a:r>
            <a:r>
              <a:rPr lang="zh-CN" altLang="en-US" sz="2200" baseline="0" dirty="0">
                <a:solidFill>
                  <a:srgbClr val="003399"/>
                </a:solidFill>
                <a:latin typeface="幼圆" pitchFamily="49" charset="-122"/>
                <a:ea typeface="幼圆" pitchFamily="49" charset="-122"/>
              </a:rPr>
              <a:t>对链表结点累计计数 */</a:t>
            </a:r>
            <a:r>
              <a:rPr lang="zh-CN" altLang="en-US" dirty="0"/>
              <a:t> </a:t>
            </a:r>
            <a:endParaRPr lang="en-US" altLang="zh-CN" sz="2800" baseline="0" dirty="0">
              <a:solidFill>
                <a:srgbClr val="003399"/>
              </a:solidFill>
            </a:endParaRPr>
          </a:p>
          <a:p>
            <a:pPr marL="381000" lvl="2" algn="just" fontAlgn="base">
              <a:lnSpc>
                <a:spcPct val="80000"/>
              </a:lnSpc>
              <a:spcBef>
                <a:spcPct val="0"/>
              </a:spcBef>
            </a:pPr>
            <a:r>
              <a:rPr lang="en-US" altLang="zh-CN" sz="2800" baseline="0" dirty="0">
                <a:solidFill>
                  <a:srgbClr val="003399"/>
                </a:solidFill>
              </a:rPr>
              <a:t>      </a:t>
            </a:r>
          </a:p>
          <a:p>
            <a:pPr marL="381000" lvl="2" algn="just" fontAlgn="base">
              <a:lnSpc>
                <a:spcPct val="80000"/>
              </a:lnSpc>
              <a:spcBef>
                <a:spcPct val="0"/>
              </a:spcBef>
            </a:pPr>
            <a:r>
              <a:rPr lang="en-US" altLang="zh-CN" sz="2800" baseline="0" dirty="0">
                <a:solidFill>
                  <a:srgbClr val="003399"/>
                </a:solidFill>
              </a:rPr>
              <a:t>      return n;                   </a:t>
            </a:r>
            <a:r>
              <a:rPr lang="en-US" altLang="zh-CN" sz="2200" baseline="0" dirty="0">
                <a:solidFill>
                  <a:srgbClr val="003399"/>
                </a:solidFill>
              </a:rPr>
              <a:t>/* </a:t>
            </a:r>
            <a:r>
              <a:rPr lang="zh-CN" altLang="en-US" sz="2200" baseline="0" dirty="0">
                <a:solidFill>
                  <a:srgbClr val="003399"/>
                </a:solidFill>
                <a:latin typeface="宋体" charset="-122"/>
                <a:ea typeface="幼圆" pitchFamily="49" charset="-122"/>
              </a:rPr>
              <a:t>返回链表的长度</a:t>
            </a:r>
            <a:r>
              <a:rPr lang="en-US" altLang="en-US" sz="2200" baseline="0" dirty="0">
                <a:solidFill>
                  <a:srgbClr val="003399"/>
                </a:solidFill>
                <a:latin typeface="宋体" charset="-122"/>
              </a:rPr>
              <a:t>n </a:t>
            </a:r>
            <a:r>
              <a:rPr lang="en-US" altLang="zh-CN" sz="2200" baseline="0" dirty="0">
                <a:solidFill>
                  <a:srgbClr val="003399"/>
                </a:solidFill>
              </a:rPr>
              <a:t>*/</a:t>
            </a:r>
            <a:r>
              <a:rPr lang="en-US" altLang="zh-CN" sz="2800" baseline="0" dirty="0">
                <a:solidFill>
                  <a:srgbClr val="003399"/>
                </a:solidFill>
              </a:rPr>
              <a:t> </a:t>
            </a:r>
            <a:endParaRPr lang="en-US" altLang="zh-CN" sz="2800" baseline="0" dirty="0">
              <a:solidFill>
                <a:srgbClr val="003399"/>
              </a:solidFill>
              <a:latin typeface="宋体" charset="-122"/>
            </a:endParaRPr>
          </a:p>
          <a:p>
            <a:pPr algn="just" fontAlgn="base">
              <a:lnSpc>
                <a:spcPct val="80000"/>
              </a:lnSpc>
              <a:spcBef>
                <a:spcPct val="0"/>
              </a:spcBef>
            </a:pPr>
            <a:r>
              <a:rPr lang="zh-CN" altLang="en-US" sz="2800" baseline="0" dirty="0">
                <a:solidFill>
                  <a:srgbClr val="003399"/>
                </a:solidFill>
                <a:latin typeface="宋体" charset="-122"/>
              </a:rPr>
              <a:t>  </a:t>
            </a:r>
            <a:r>
              <a:rPr lang="en-US" altLang="zh-CN" sz="2800" baseline="0" dirty="0">
                <a:solidFill>
                  <a:srgbClr val="003399"/>
                </a:solidFill>
              </a:rPr>
              <a:t>}</a:t>
            </a:r>
            <a:endParaRPr lang="zh-CN" altLang="en-US" sz="2800" baseline="0" dirty="0">
              <a:solidFill>
                <a:srgbClr val="003399"/>
              </a:solidFill>
            </a:endParaRPr>
          </a:p>
        </p:txBody>
      </p:sp>
      <p:grpSp>
        <p:nvGrpSpPr>
          <p:cNvPr id="2" name="Group 5"/>
          <p:cNvGrpSpPr>
            <a:grpSpLocks/>
          </p:cNvGrpSpPr>
          <p:nvPr/>
        </p:nvGrpSpPr>
        <p:grpSpPr bwMode="auto">
          <a:xfrm>
            <a:off x="217488" y="293688"/>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baseline="0">
                  <a:solidFill>
                    <a:srgbClr val="FF3300"/>
                  </a:solidFill>
                  <a:ea typeface="黑体" pitchFamily="2" charset="-122"/>
                </a:rPr>
                <a:t>算法</a:t>
              </a:r>
            </a:p>
          </p:txBody>
        </p:sp>
      </p:grpSp>
      <p:sp>
        <p:nvSpPr>
          <p:cNvPr id="598025" name="Rectangle 9"/>
          <p:cNvSpPr>
            <a:spLocks noChangeArrowheads="1"/>
          </p:cNvSpPr>
          <p:nvPr/>
        </p:nvSpPr>
        <p:spPr bwMode="auto">
          <a:xfrm>
            <a:off x="5652120" y="1412776"/>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baseline="0" dirty="0">
                <a:solidFill>
                  <a:srgbClr val="FF3300"/>
                </a:solidFill>
                <a:ea typeface="幼圆" pitchFamily="49" charset="-122"/>
              </a:rPr>
              <a:t>时间复杂度</a:t>
            </a:r>
            <a:r>
              <a:rPr lang="en-US" altLang="zh-CN" sz="3200" b="1" baseline="0" dirty="0">
                <a:solidFill>
                  <a:srgbClr val="FF3300"/>
                </a:solidFill>
                <a:ea typeface="幼圆" pitchFamily="49" charset="-122"/>
              </a:rPr>
              <a:t>O(n)</a:t>
            </a:r>
            <a:endParaRPr lang="zh-CN" altLang="en-US" sz="3200" b="1" baseline="0" dirty="0">
              <a:solidFill>
                <a:srgbClr val="FF3300"/>
              </a:solidFill>
              <a:ea typeface="幼圆" pitchFamily="49" charset="-122"/>
            </a:endParaRPr>
          </a:p>
        </p:txBody>
      </p:sp>
      <p:sp>
        <p:nvSpPr>
          <p:cNvPr id="598033" name="Text Box 17"/>
          <p:cNvSpPr txBox="1">
            <a:spLocks noChangeArrowheads="1"/>
          </p:cNvSpPr>
          <p:nvPr/>
        </p:nvSpPr>
        <p:spPr bwMode="auto">
          <a:xfrm>
            <a:off x="2844800" y="5899150"/>
            <a:ext cx="5688013" cy="549275"/>
          </a:xfrm>
          <a:prstGeom prst="rect">
            <a:avLst/>
          </a:prstGeom>
          <a:noFill/>
          <a:ln w="9525">
            <a:noFill/>
            <a:miter lim="800000"/>
            <a:headEnd/>
            <a:tailEnd/>
          </a:ln>
        </p:spPr>
        <p:txBody>
          <a:bodyPr>
            <a:spAutoFit/>
          </a:bodyPr>
          <a:lstStyle/>
          <a:p>
            <a:r>
              <a:rPr lang="zh-CN" altLang="en-US" sz="3000" baseline="0" dirty="0">
                <a:solidFill>
                  <a:srgbClr val="000099"/>
                </a:solidFill>
                <a:ea typeface="宋体" charset="-122"/>
              </a:rPr>
              <a:t>(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2</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3</a:t>
            </a:r>
            <a:r>
              <a:rPr lang="en-US" altLang="zh-CN" sz="3000" baseline="0" dirty="0">
                <a:solidFill>
                  <a:srgbClr val="000099"/>
                </a:solidFill>
                <a:ea typeface="宋体" charset="-122"/>
              </a:rPr>
              <a:t>,   </a:t>
            </a:r>
            <a:r>
              <a:rPr lang="en-US" altLang="zh-CN" sz="3000" baseline="0" dirty="0">
                <a:solidFill>
                  <a:srgbClr val="000099"/>
                </a:solidFill>
                <a:ea typeface="宋体" charset="-122"/>
                <a:cs typeface="Times New Roman" pitchFamily="18" charset="0"/>
              </a:rPr>
              <a:t>… ,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n–1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n </a:t>
            </a:r>
            <a:r>
              <a:rPr lang="en-US" altLang="zh-CN" sz="3000" baseline="0" dirty="0">
                <a:solidFill>
                  <a:srgbClr val="000099"/>
                </a:solidFill>
                <a:ea typeface="宋体" charset="-122"/>
              </a:rPr>
              <a:t>)  </a:t>
            </a:r>
            <a:r>
              <a:rPr lang="zh-CN" altLang="en-US" sz="3000" baseline="0" dirty="0">
                <a:solidFill>
                  <a:srgbClr val="000099"/>
                </a:solidFill>
                <a:ea typeface="宋体" charset="-122"/>
              </a:rPr>
              <a:t>求</a:t>
            </a:r>
            <a:r>
              <a:rPr lang="en-US" altLang="zh-CN" sz="3000" baseline="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174875" y="1676400"/>
            <a:ext cx="5978525" cy="1250950"/>
            <a:chOff x="1248" y="1584"/>
            <a:chExt cx="3766" cy="788"/>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28" y="2016"/>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00" y="2112"/>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48" y="1584"/>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258888" y="1989139"/>
            <a:ext cx="1103312" cy="896938"/>
            <a:chOff x="793" y="1787"/>
            <a:chExt cx="695" cy="565"/>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tx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tx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3" y="1787"/>
              <a:ext cx="215" cy="368"/>
            </a:xfrm>
            <a:prstGeom prst="rect">
              <a:avLst/>
            </a:prstGeom>
            <a:noFill/>
            <a:ln w="12700" cap="sq">
              <a:noFill/>
              <a:miter lim="800000"/>
              <a:headEnd/>
              <a:tailEnd/>
            </a:ln>
          </p:spPr>
          <p:txBody>
            <a:bodyPr wrap="squar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1371600" y="2439988"/>
            <a:ext cx="1039813" cy="412750"/>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2209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1649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2411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755650" y="4522788"/>
            <a:ext cx="7480300" cy="1138237"/>
            <a:chOff x="476" y="2736"/>
            <a:chExt cx="4712" cy="717"/>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02" y="3097"/>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4" y="3193"/>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20" y="3164"/>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76" y="2736"/>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2676525" y="3313113"/>
            <a:ext cx="2400300" cy="547687"/>
            <a:chOff x="1632" y="2151"/>
            <a:chExt cx="1512"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b="0"/>
            </a:p>
          </p:txBody>
        </p:sp>
        <p:sp>
          <p:nvSpPr>
            <p:cNvPr id="15377" name="Text Box 81"/>
            <p:cNvSpPr txBox="1">
              <a:spLocks noChangeArrowheads="1"/>
            </p:cNvSpPr>
            <p:nvPr/>
          </p:nvSpPr>
          <p:spPr bwMode="auto">
            <a:xfrm>
              <a:off x="1649" y="2151"/>
              <a:ext cx="1495" cy="327"/>
            </a:xfrm>
            <a:prstGeom prst="rect">
              <a:avLst/>
            </a:prstGeom>
            <a:noFill/>
            <a:ln w="12700" cap="sq">
              <a:noFill/>
              <a:miter lim="800000"/>
              <a:headEnd/>
              <a:tailEnd/>
            </a:ln>
          </p:spPr>
          <p:txBody>
            <a:bodyPr wrap="none">
              <a:spAutoFit/>
            </a:bodyPr>
            <a:lstStyle/>
            <a:p>
              <a:r>
                <a:rPr kumimoji="1" lang="en-US" altLang="zh-CN" sz="2800" baseline="0">
                  <a:solidFill>
                    <a:srgbClr val="00297C"/>
                  </a:solidFill>
                  <a:ea typeface="黑体" pitchFamily="2" charset="-122"/>
                </a:rPr>
                <a:t>p</a:t>
              </a:r>
              <a:r>
                <a:rPr kumimoji="1" lang="en-US" altLang="zh-CN" sz="2800" baseline="0">
                  <a:solidFill>
                    <a:srgbClr val="00297C"/>
                  </a:solidFill>
                  <a:latin typeface="宋体" charset="-122"/>
                  <a:ea typeface="宋体" charset="-122"/>
                </a:rPr>
                <a:t>-</a:t>
              </a:r>
              <a:r>
                <a:rPr kumimoji="1" lang="en-US" altLang="zh-CN" sz="2800" baseline="0">
                  <a:solidFill>
                    <a:srgbClr val="00297C"/>
                  </a:solidFill>
                  <a:ea typeface="黑体" pitchFamily="2" charset="-122"/>
                </a:rPr>
                <a:t>&gt;link</a:t>
              </a:r>
              <a:r>
                <a:rPr kumimoji="1" lang="en-US" altLang="zh-CN" sz="2800" baseline="0">
                  <a:solidFill>
                    <a:srgbClr val="00297C"/>
                  </a:solidFill>
                  <a:ea typeface="黑体" pitchFamily="2" charset="-122"/>
                  <a:sym typeface="Symbol" pitchFamily="18" charset="2"/>
                </a:rPr>
                <a:t>=</a:t>
              </a:r>
              <a:r>
                <a:rPr kumimoji="1" lang="en-US" altLang="zh-CN" sz="2800" baseline="0">
                  <a:solidFill>
                    <a:srgbClr val="00297C"/>
                  </a:solidFill>
                  <a:ea typeface="黑体" pitchFamily="2" charset="-122"/>
                </a:rPr>
                <a:t>list；</a:t>
              </a:r>
            </a:p>
          </p:txBody>
        </p:sp>
      </p:grpSp>
      <p:grpSp>
        <p:nvGrpSpPr>
          <p:cNvPr id="16" name="Group 91"/>
          <p:cNvGrpSpPr>
            <a:grpSpLocks/>
          </p:cNvGrpSpPr>
          <p:nvPr/>
        </p:nvGrpSpPr>
        <p:grpSpPr bwMode="auto">
          <a:xfrm>
            <a:off x="571500" y="228600"/>
            <a:ext cx="8382000" cy="1066800"/>
            <a:chOff x="360" y="288"/>
            <a:chExt cx="5280" cy="672"/>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516"/>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3</a:t>
              </a:r>
              <a:r>
                <a:rPr kumimoji="1" lang="zh-CN" altLang="en-US" sz="2800" baseline="0" dirty="0">
                  <a:solidFill>
                    <a:schemeClr val="accent2"/>
                  </a:solidFill>
                  <a:latin typeface="黑体" pitchFamily="2" charset="-122"/>
                  <a:ea typeface="黑体" pitchFamily="2" charset="-122"/>
                </a:rPr>
                <a:t>. 在非空线性链表的</a:t>
              </a:r>
              <a:r>
                <a:rPr kumimoji="1" lang="zh-CN" altLang="en-US" sz="2800" baseline="0" dirty="0">
                  <a:solidFill>
                    <a:srgbClr val="FF0000"/>
                  </a:solidFill>
                  <a:latin typeface="黑体" pitchFamily="2" charset="-122"/>
                  <a:ea typeface="黑体" pitchFamily="2" charset="-122"/>
                </a:rPr>
                <a:t>第一个结点前</a:t>
              </a:r>
              <a:r>
                <a:rPr kumimoji="1" lang="zh-CN" altLang="en-US" sz="2800" baseline="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539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9788" y="1268760"/>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457200" y="188913"/>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sp>
        <p:nvSpPr>
          <p:cNvPr id="541702" name="Rectangle 6"/>
          <p:cNvSpPr>
            <a:spLocks noChangeArrowheads="1"/>
          </p:cNvSpPr>
          <p:nvPr/>
        </p:nvSpPr>
        <p:spPr bwMode="auto">
          <a:xfrm>
            <a:off x="323850" y="2439988"/>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baseline="0" dirty="0">
                <a:solidFill>
                  <a:srgbClr val="FF0066"/>
                </a:solidFill>
              </a:rPr>
              <a:t> </a:t>
            </a:r>
            <a:r>
              <a:rPr lang="en-US" altLang="zh-CN" sz="2600" baseline="0" dirty="0">
                <a:solidFill>
                  <a:srgbClr val="FF0066"/>
                </a:solidFill>
              </a:rPr>
              <a:t>p=(</a:t>
            </a:r>
            <a:r>
              <a:rPr lang="en-US" altLang="zh-CN" sz="2600" dirty="0" err="1">
                <a:solidFill>
                  <a:srgbClr val="FF0066"/>
                </a:solidFill>
              </a:rPr>
              <a:t>Nodeptr</a:t>
            </a:r>
            <a:r>
              <a:rPr lang="en-US" altLang="zh-CN" sz="2600" baseline="0" dirty="0">
                <a:solidFill>
                  <a:srgbClr val="FF0066"/>
                </a:solidFill>
              </a:rPr>
              <a:t>)</a:t>
            </a:r>
            <a:r>
              <a:rPr lang="en-US" altLang="zh-CN" sz="2600" baseline="0" dirty="0" err="1">
                <a:solidFill>
                  <a:srgbClr val="FF0066"/>
                </a:solidFill>
              </a:rPr>
              <a:t>malloc</a:t>
            </a:r>
            <a:r>
              <a:rPr lang="en-US" altLang="zh-CN" sz="2600" baseline="0" dirty="0">
                <a:solidFill>
                  <a:srgbClr val="FF0066"/>
                </a:solidFill>
              </a:rPr>
              <a:t>(</a:t>
            </a:r>
            <a:r>
              <a:rPr lang="en-US" altLang="zh-CN" sz="2600" baseline="0" dirty="0" err="1">
                <a:solidFill>
                  <a:srgbClr val="FF0066"/>
                </a:solidFill>
              </a:rPr>
              <a:t>sizeof</a:t>
            </a:r>
            <a:r>
              <a:rPr lang="en-US" altLang="zh-CN" sz="2600" baseline="0" dirty="0">
                <a:solidFill>
                  <a:srgbClr val="FF0066"/>
                </a:solidFill>
              </a:rPr>
              <a:t>(Node));</a:t>
            </a:r>
            <a:r>
              <a:rPr lang="zh-CN" altLang="zh-CN" sz="2000" baseline="0" dirty="0">
                <a:solidFill>
                  <a:schemeClr val="bg1"/>
                </a:solidFill>
              </a:rPr>
              <a:t> </a:t>
            </a:r>
            <a:endParaRPr lang="zh-CN" altLang="en-US" sz="2000" baseline="0" dirty="0">
              <a:solidFill>
                <a:schemeClr val="bg1"/>
              </a:solidFill>
            </a:endParaRPr>
          </a:p>
        </p:txBody>
      </p:sp>
      <p:grpSp>
        <p:nvGrpSpPr>
          <p:cNvPr id="4" name="Group 7"/>
          <p:cNvGrpSpPr>
            <a:grpSpLocks/>
          </p:cNvGrpSpPr>
          <p:nvPr/>
        </p:nvGrpSpPr>
        <p:grpSpPr bwMode="auto">
          <a:xfrm>
            <a:off x="6376988" y="1852613"/>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baseline="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317625" y="2835275"/>
            <a:ext cx="6293711"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data=item;</a:t>
            </a:r>
            <a:r>
              <a:rPr lang="en-US" altLang="zh-CN" sz="2800" baseline="0" dirty="0">
                <a:solidFill>
                  <a:srgbClr val="00297C"/>
                </a:solidFill>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a:t>
            </a:r>
            <a:r>
              <a:rPr lang="en-US" altLang="zh-CN" sz="2200" baseline="0" dirty="0">
                <a:solidFill>
                  <a:srgbClr val="00297C"/>
                </a:solidFill>
              </a:rPr>
              <a:t>item</a:t>
            </a:r>
            <a:r>
              <a:rPr lang="zh-CN" altLang="en-US" sz="2200" dirty="0">
                <a:solidFill>
                  <a:srgbClr val="00297C"/>
                </a:solidFill>
                <a:latin typeface="宋体" charset="-122"/>
                <a:ea typeface="幼圆" pitchFamily="49" charset="-122"/>
              </a:rPr>
              <a:t>赋给</a:t>
            </a:r>
            <a:r>
              <a:rPr lang="zh-CN" altLang="en-US" sz="2200" baseline="0" dirty="0">
                <a:solidFill>
                  <a:srgbClr val="00297C"/>
                </a:solidFill>
                <a:latin typeface="宋体" charset="-122"/>
                <a:ea typeface="幼圆" pitchFamily="49" charset="-122"/>
              </a:rPr>
              <a:t>新结点数据域</a:t>
            </a:r>
            <a:r>
              <a:rPr lang="zh-CN" altLang="en-US" sz="2200" baseline="0" dirty="0">
                <a:solidFill>
                  <a:srgbClr val="00297C"/>
                </a:solidFill>
              </a:rPr>
              <a:t> *</a:t>
            </a:r>
            <a:r>
              <a:rPr lang="zh-CN" altLang="zh-CN" sz="2200" baseline="0" dirty="0">
                <a:solidFill>
                  <a:srgbClr val="00297C"/>
                </a:solidFill>
              </a:rPr>
              <a:t>/</a:t>
            </a:r>
            <a:endParaRPr lang="zh-CN" altLang="en-US" sz="2200" baseline="0" dirty="0">
              <a:solidFill>
                <a:srgbClr val="00297C"/>
              </a:solidFill>
            </a:endParaRPr>
          </a:p>
        </p:txBody>
      </p:sp>
      <p:sp>
        <p:nvSpPr>
          <p:cNvPr id="541707" name="Rectangle 11"/>
          <p:cNvSpPr>
            <a:spLocks noChangeArrowheads="1"/>
          </p:cNvSpPr>
          <p:nvPr/>
        </p:nvSpPr>
        <p:spPr bwMode="auto">
          <a:xfrm>
            <a:off x="1322388" y="3240088"/>
            <a:ext cx="7539243"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link=list;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将新结点指向原链表第一个结点</a:t>
            </a:r>
            <a:r>
              <a:rPr lang="zh-CN" altLang="en-US" sz="2200" baseline="0" dirty="0">
                <a:solidFill>
                  <a:srgbClr val="00297C"/>
                </a:solidFill>
              </a:rPr>
              <a:t>*</a:t>
            </a:r>
            <a:r>
              <a:rPr lang="zh-CN" altLang="zh-CN" sz="2200" baseline="0" dirty="0">
                <a:solidFill>
                  <a:srgbClr val="00297C"/>
                </a:solidFill>
              </a:rPr>
              <a:t>/</a:t>
            </a:r>
            <a:endParaRPr lang="zh-CN" altLang="en-US" sz="2200" baseline="0" dirty="0">
              <a:solidFill>
                <a:srgbClr val="00297C"/>
              </a:solidFill>
            </a:endParaRPr>
          </a:p>
        </p:txBody>
      </p:sp>
      <p:sp>
        <p:nvSpPr>
          <p:cNvPr id="541708" name="Rectangle 12"/>
          <p:cNvSpPr>
            <a:spLocks noChangeArrowheads="1"/>
          </p:cNvSpPr>
          <p:nvPr/>
        </p:nvSpPr>
        <p:spPr bwMode="auto">
          <a:xfrm>
            <a:off x="419100" y="3640138"/>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a:solidFill>
                  <a:srgbClr val="00297C"/>
                </a:solidFill>
              </a:rPr>
              <a:t>return  p</a:t>
            </a:r>
            <a:r>
              <a:rPr lang="en-US" altLang="zh-CN" sz="2600" baseline="0" dirty="0">
                <a:solidFill>
                  <a:srgbClr val="00297C"/>
                </a:solidFill>
              </a:rPr>
              <a: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dirty="0">
                <a:solidFill>
                  <a:srgbClr val="00297C"/>
                </a:solidFill>
                <a:latin typeface="宋体" charset="-122"/>
                <a:ea typeface="幼圆" pitchFamily="49" charset="-122"/>
              </a:rPr>
              <a:t>将链表新头</a:t>
            </a:r>
            <a:r>
              <a:rPr lang="zh-CN" altLang="en-US" sz="2200" baseline="0" dirty="0">
                <a:solidFill>
                  <a:srgbClr val="00297C"/>
                </a:solidFill>
                <a:latin typeface="宋体" charset="-122"/>
                <a:ea typeface="幼圆" pitchFamily="49" charset="-122"/>
              </a:rPr>
              <a:t>指针返回</a:t>
            </a:r>
            <a:r>
              <a:rPr lang="zh-CN" altLang="en-US" sz="2200" baseline="0" dirty="0">
                <a:solidFill>
                  <a:srgbClr val="00297C"/>
                </a:solidFill>
              </a:rPr>
              <a:t> *</a:t>
            </a:r>
            <a:r>
              <a:rPr lang="zh-CN" altLang="zh-CN" sz="2200" baseline="0" dirty="0">
                <a:solidFill>
                  <a:srgbClr val="00297C"/>
                </a:solidFill>
              </a:rPr>
              <a:t>/ </a:t>
            </a:r>
            <a:endParaRPr lang="zh-CN" altLang="en-US" sz="2200" baseline="0" dirty="0">
              <a:solidFill>
                <a:srgbClr val="00297C"/>
              </a:solidFill>
            </a:endParaRPr>
          </a:p>
        </p:txBody>
      </p:sp>
      <p:sp>
        <p:nvSpPr>
          <p:cNvPr id="541709" name="Rectangle 13"/>
          <p:cNvSpPr>
            <a:spLocks noChangeArrowheads="1"/>
          </p:cNvSpPr>
          <p:nvPr/>
        </p:nvSpPr>
        <p:spPr bwMode="auto">
          <a:xfrm>
            <a:off x="0" y="1268760"/>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a:solidFill>
                  <a:srgbClr val="00297C"/>
                </a:solidFill>
              </a:rPr>
              <a:t>Nodeptr</a:t>
            </a:r>
            <a:r>
              <a:rPr lang="en-US" altLang="zh-CN" sz="2500" dirty="0">
                <a:solidFill>
                  <a:srgbClr val="00297C"/>
                </a:solidFill>
              </a:rPr>
              <a:t> </a:t>
            </a:r>
            <a:r>
              <a:rPr lang="en-US" altLang="zh-CN" sz="2500" dirty="0" err="1">
                <a:solidFill>
                  <a:srgbClr val="00297C"/>
                </a:solidFill>
              </a:rPr>
              <a:t>insertFirst</a:t>
            </a:r>
            <a:r>
              <a:rPr lang="en-US" altLang="zh-CN" sz="2500" baseline="0" dirty="0">
                <a:solidFill>
                  <a:srgbClr val="00297C"/>
                </a:solidFill>
              </a:rPr>
              <a:t>( </a:t>
            </a:r>
            <a:r>
              <a:rPr lang="en-US" altLang="zh-CN" sz="2500" dirty="0" err="1">
                <a:solidFill>
                  <a:srgbClr val="00297C"/>
                </a:solidFill>
              </a:rPr>
              <a:t>Nodeptr</a:t>
            </a:r>
            <a:r>
              <a:rPr lang="en-US" altLang="zh-CN" sz="2500" dirty="0">
                <a:solidFill>
                  <a:srgbClr val="00297C"/>
                </a:solidFill>
              </a:rPr>
              <a:t> </a:t>
            </a:r>
            <a:r>
              <a:rPr lang="en-US" altLang="zh-CN" sz="2500" baseline="0" dirty="0">
                <a:solidFill>
                  <a:srgbClr val="00297C"/>
                </a:solidFill>
              </a:rPr>
              <a:t>list, </a:t>
            </a:r>
            <a:r>
              <a:rPr lang="en-US" altLang="zh-CN" sz="2500" baseline="0" dirty="0" err="1">
                <a:solidFill>
                  <a:srgbClr val="00297C"/>
                </a:solidFill>
              </a:rPr>
              <a:t>ElemType</a:t>
            </a:r>
            <a:r>
              <a:rPr lang="en-US" altLang="zh-CN" sz="2500" baseline="0" dirty="0">
                <a:solidFill>
                  <a:srgbClr val="00297C"/>
                </a:solidFill>
              </a:rPr>
              <a:t> item )</a:t>
            </a:r>
          </a:p>
          <a:p>
            <a:pPr lvl="2" fontAlgn="base">
              <a:lnSpc>
                <a:spcPct val="90000"/>
              </a:lnSpc>
              <a:spcBef>
                <a:spcPct val="5000"/>
              </a:spcBef>
            </a:pPr>
            <a:r>
              <a:rPr lang="en-US" altLang="zh-CN" sz="2600" baseline="0" dirty="0">
                <a:solidFill>
                  <a:srgbClr val="00297C"/>
                </a:solidFill>
              </a:rPr>
              <a:t>{</a:t>
            </a:r>
          </a:p>
          <a:p>
            <a:pPr lvl="2" fontAlgn="base">
              <a:lnSpc>
                <a:spcPct val="90000"/>
              </a:lnSpc>
              <a:spcBef>
                <a:spcPct val="5000"/>
              </a:spcBef>
              <a:spcAft>
                <a:spcPct val="25000"/>
              </a:spcAft>
            </a:pPr>
            <a:r>
              <a:rPr lang="en-US" altLang="zh-CN" sz="2200" baseline="0" dirty="0">
                <a:solidFill>
                  <a:srgbClr val="00297C"/>
                </a:solidFill>
                <a:latin typeface="宋体" charset="-122"/>
              </a:rPr>
              <a:t>    </a:t>
            </a:r>
            <a:r>
              <a:rPr lang="en-US" altLang="zh-CN" sz="2200" baseline="0" dirty="0">
                <a:solidFill>
                  <a:srgbClr val="00297C"/>
                </a:solidFill>
              </a:rPr>
              <a:t>/*</a:t>
            </a:r>
            <a:r>
              <a:rPr lang="en-US" altLang="zh-CN" sz="2200" baseline="0" dirty="0">
                <a:solidFill>
                  <a:srgbClr val="00297C"/>
                </a:solidFill>
                <a:latin typeface="宋体" charset="-122"/>
              </a:rPr>
              <a:t> </a:t>
            </a:r>
            <a:r>
              <a:rPr lang="en-US" altLang="zh-CN" sz="2200" baseline="0" dirty="0">
                <a:solidFill>
                  <a:srgbClr val="00297C"/>
                </a:solidFill>
              </a:rPr>
              <a:t>list</a:t>
            </a:r>
            <a:r>
              <a:rPr lang="zh-CN" altLang="en-US" sz="2200" baseline="0" dirty="0">
                <a:solidFill>
                  <a:srgbClr val="00297C"/>
                </a:solidFill>
                <a:latin typeface="宋体" charset="-122"/>
                <a:ea typeface="幼圆" pitchFamily="49" charset="-122"/>
              </a:rPr>
              <a:t>指向链表第一个链结点</a:t>
            </a:r>
            <a:r>
              <a:rPr lang="zh-CN" altLang="en-US" sz="2200" baseline="0" dirty="0">
                <a:solidFill>
                  <a:srgbClr val="00297C"/>
                </a:solidFill>
                <a:latin typeface="宋体" charset="-122"/>
              </a:rPr>
              <a:t> *</a:t>
            </a:r>
            <a:r>
              <a:rPr lang="zh-CN" altLang="zh-CN" sz="2200" baseline="0" dirty="0">
                <a:solidFill>
                  <a:srgbClr val="00297C"/>
                </a:solidFill>
              </a:rPr>
              <a:t>/</a:t>
            </a:r>
            <a:r>
              <a:rPr lang="zh-CN" altLang="zh-CN" sz="2600" baseline="0" dirty="0">
                <a:solidFill>
                  <a:srgbClr val="00297C"/>
                </a:solidFill>
              </a:rPr>
              <a:t> </a:t>
            </a: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r>
              <a:rPr lang="en-US" altLang="zh-CN" sz="2600" baseline="0" dirty="0">
                <a:solidFill>
                  <a:srgbClr val="00297C"/>
                </a:solidFill>
              </a:rPr>
              <a:t>}</a:t>
            </a:r>
            <a:endParaRPr lang="zh-CN" altLang="en-US" sz="2600" baseline="0" dirty="0">
              <a:solidFill>
                <a:srgbClr val="00297C"/>
              </a:solidFill>
            </a:endParaRPr>
          </a:p>
        </p:txBody>
      </p:sp>
      <p:grpSp>
        <p:nvGrpSpPr>
          <p:cNvPr id="5" name="Group 14"/>
          <p:cNvGrpSpPr>
            <a:grpSpLocks/>
          </p:cNvGrpSpPr>
          <p:nvPr/>
        </p:nvGrpSpPr>
        <p:grpSpPr bwMode="auto">
          <a:xfrm>
            <a:off x="5580112" y="5373216"/>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dirty="0">
                  <a:solidFill>
                    <a:srgbClr val="FF3300"/>
                  </a:solidFill>
                  <a:latin typeface="黑体" pitchFamily="2" charset="-122"/>
                  <a:ea typeface="黑体" pitchFamily="2" charset="-122"/>
                </a:rPr>
                <a:t>时间复杂度：</a:t>
              </a:r>
              <a:endParaRPr lang="zh-CN" altLang="en-US" sz="3200" baseline="0" dirty="0">
                <a:solidFill>
                  <a:srgbClr val="FF3300"/>
                </a:solidFill>
                <a:ea typeface="黑体" pitchFamily="2" charset="-122"/>
              </a:endParaRPr>
            </a:p>
          </p:txBody>
        </p:sp>
      </p:grpSp>
      <p:grpSp>
        <p:nvGrpSpPr>
          <p:cNvPr id="6" name="Group 27"/>
          <p:cNvGrpSpPr>
            <a:grpSpLocks/>
          </p:cNvGrpSpPr>
          <p:nvPr/>
        </p:nvGrpSpPr>
        <p:grpSpPr bwMode="auto">
          <a:xfrm>
            <a:off x="1058863" y="5265738"/>
            <a:ext cx="5600700" cy="1349375"/>
            <a:chOff x="486" y="3317"/>
            <a:chExt cx="3528" cy="850"/>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06" y="369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30" y="3745"/>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86" y="3317"/>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92" cy="221"/>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7884368" y="5373216"/>
            <a:ext cx="857927" cy="584775"/>
          </a:xfrm>
          <a:prstGeom prst="rect">
            <a:avLst/>
          </a:prstGeom>
          <a:noFill/>
          <a:ln w="9525">
            <a:noFill/>
            <a:miter lim="800000"/>
            <a:headEnd/>
            <a:tailEnd/>
          </a:ln>
        </p:spPr>
        <p:txBody>
          <a:bodyPr wrap="none">
            <a:spAutoFit/>
          </a:bodyPr>
          <a:lstStyle/>
          <a:p>
            <a:r>
              <a:rPr lang="en-US" altLang="zh-CN" sz="3200" b="1" baseline="0" dirty="0">
                <a:solidFill>
                  <a:srgbClr val="FF3300"/>
                </a:solidFill>
                <a:ea typeface="黑体" pitchFamily="2" charset="-122"/>
              </a:rPr>
              <a:t>O(1)</a:t>
            </a:r>
            <a:endParaRPr lang="zh-CN" altLang="en-US" sz="3200" b="1" baseline="0" dirty="0">
              <a:solidFill>
                <a:srgbClr val="FF3300"/>
              </a:solidFill>
              <a:ea typeface="黑体" pitchFamily="2" charset="-122"/>
            </a:endParaRPr>
          </a:p>
        </p:txBody>
      </p:sp>
      <p:sp>
        <p:nvSpPr>
          <p:cNvPr id="40" name="TextBox 39"/>
          <p:cNvSpPr txBox="1"/>
          <p:nvPr/>
        </p:nvSpPr>
        <p:spPr>
          <a:xfrm>
            <a:off x="4644008" y="4437112"/>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insertFisrt</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insertFirst</a:t>
            </a:r>
            <a:r>
              <a:rPr lang="en-US" altLang="zh-CN" b="1" dirty="0">
                <a:solidFill>
                  <a:srgbClr val="7030A0"/>
                </a:solidFill>
              </a:rPr>
              <a:t>(list, item);</a:t>
            </a:r>
            <a:endParaRPr lang="zh-CN" altLang="en-US" b="1" dirty="0">
              <a:solidFill>
                <a:srgbClr val="7030A0"/>
              </a:solidFill>
            </a:endParaRPr>
          </a:p>
        </p:txBody>
      </p:sp>
      <p:sp>
        <p:nvSpPr>
          <p:cNvPr id="41" name="思想气泡: 云 40">
            <a:extLst>
              <a:ext uri="{FF2B5EF4-FFF2-40B4-BE49-F238E27FC236}">
                <a16:creationId xmlns:a16="http://schemas.microsoft.com/office/drawing/2014/main" id="{17688252-8FE3-49E4-A51E-5932D4ADD260}"/>
              </a:ext>
            </a:extLst>
          </p:cNvPr>
          <p:cNvSpPr/>
          <p:nvPr/>
        </p:nvSpPr>
        <p:spPr bwMode="auto">
          <a:xfrm>
            <a:off x="1360489" y="4286271"/>
            <a:ext cx="3097211" cy="1264980"/>
          </a:xfrm>
          <a:prstGeom prst="cloudCallout">
            <a:avLst>
              <a:gd name="adj1" fmla="val -21758"/>
              <a:gd name="adj2" fmla="val -63404"/>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b="1" dirty="0">
                <a:solidFill>
                  <a:srgbClr val="7030A0"/>
                </a:solidFill>
                <a:latin typeface="Arial" charset="0"/>
                <a:ea typeface="宋体" charset="-122"/>
              </a:rPr>
              <a:t>请思考一下为什么要返回</a:t>
            </a:r>
            <a:r>
              <a:rPr lang="en-US" altLang="zh-CN" sz="1600" b="1" dirty="0">
                <a:solidFill>
                  <a:srgbClr val="7030A0"/>
                </a:solidFill>
                <a:latin typeface="Arial" charset="0"/>
                <a:ea typeface="宋体" charset="-122"/>
              </a:rPr>
              <a:t>p</a:t>
            </a:r>
            <a:r>
              <a:rPr lang="zh-CN" altLang="en-US" sz="1600" b="1" dirty="0">
                <a:solidFill>
                  <a:srgbClr val="7030A0"/>
                </a:solidFill>
                <a:latin typeface="Arial" charset="0"/>
                <a:ea typeface="宋体" charset="-122"/>
              </a:rPr>
              <a:t>，而不用：</a:t>
            </a:r>
            <a:endParaRPr lang="en-US" altLang="zh-CN" sz="1600" b="1" dirty="0">
              <a:solidFill>
                <a:srgbClr val="7030A0"/>
              </a:solidFill>
              <a:latin typeface="Arial" charset="0"/>
              <a:ea typeface="宋体"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b="1" dirty="0">
                <a:solidFill>
                  <a:srgbClr val="7030A0"/>
                </a:solidFill>
                <a:latin typeface="Arial" charset="0"/>
                <a:ea typeface="宋体" charset="-122"/>
              </a:rPr>
              <a:t>l</a:t>
            </a:r>
            <a:r>
              <a:rPr kumimoji="0" lang="en-US" altLang="zh-CN" sz="1600" b="1" i="0" u="none" strike="noStrike" cap="none" normalizeH="0" baseline="0" dirty="0">
                <a:ln>
                  <a:noFill/>
                </a:ln>
                <a:solidFill>
                  <a:srgbClr val="7030A0"/>
                </a:solidFill>
                <a:effectLst/>
                <a:latin typeface="Arial" charset="0"/>
                <a:ea typeface="宋体" charset="-122"/>
              </a:rPr>
              <a:t>ist = p?</a:t>
            </a:r>
            <a:endParaRPr kumimoji="0" lang="zh-CN" altLang="en-US" sz="1600" b="1" i="0" u="none" strike="noStrike" cap="none" normalizeH="0" baseline="0" dirty="0">
              <a:ln>
                <a:noFill/>
              </a:ln>
              <a:solidFill>
                <a:srgbClr val="7030A0"/>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P spid="41"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54050" y="2590800"/>
            <a:ext cx="7499350" cy="1219200"/>
            <a:chOff x="412" y="1776"/>
            <a:chExt cx="4724"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44" y="2190"/>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sp>
          <p:nvSpPr>
            <p:cNvPr id="17442" name="Rectangle 27"/>
            <p:cNvSpPr>
              <a:spLocks noChangeArrowheads="1"/>
            </p:cNvSpPr>
            <p:nvPr/>
          </p:nvSpPr>
          <p:spPr bwMode="auto">
            <a:xfrm>
              <a:off x="3951" y="2208"/>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sp>
          <p:nvSpPr>
            <p:cNvPr id="17445" name="Text Box 33"/>
            <p:cNvSpPr txBox="1">
              <a:spLocks noChangeArrowheads="1"/>
            </p:cNvSpPr>
            <p:nvPr/>
          </p:nvSpPr>
          <p:spPr bwMode="auto">
            <a:xfrm>
              <a:off x="412" y="1776"/>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4281488"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q</a:t>
              </a:r>
            </a:p>
          </p:txBody>
        </p:sp>
      </p:grpSp>
      <p:sp>
        <p:nvSpPr>
          <p:cNvPr id="321603" name="Rectangle 67"/>
          <p:cNvSpPr>
            <a:spLocks noChangeArrowheads="1"/>
          </p:cNvSpPr>
          <p:nvPr/>
        </p:nvSpPr>
        <p:spPr bwMode="auto">
          <a:xfrm>
            <a:off x="4279900" y="4402138"/>
            <a:ext cx="688975" cy="412750"/>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5029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4237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4249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5867400" y="4652963"/>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b="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a:t>
              </a:r>
              <a:r>
                <a:rPr kumimoji="1" lang="en-US" altLang="zh-CN" sz="2800" baseline="0" dirty="0">
                  <a:solidFill>
                    <a:srgbClr val="FF3300"/>
                  </a:solidFill>
                  <a:ea typeface="黑体" pitchFamily="2" charset="-122"/>
                  <a:sym typeface="Symbol" pitchFamily="18" charset="2"/>
                </a:rPr>
                <a:t>link;</a:t>
              </a:r>
              <a:endParaRPr kumimoji="1" lang="en-US" altLang="zh-CN" sz="2800" baseline="0" dirty="0">
                <a:solidFill>
                  <a:srgbClr val="FF3300"/>
                </a:solidFill>
                <a:ea typeface="黑体" pitchFamily="2" charset="-122"/>
              </a:endParaRPr>
            </a:p>
          </p:txBody>
        </p:sp>
      </p:grpSp>
      <p:grpSp>
        <p:nvGrpSpPr>
          <p:cNvPr id="11" name="Group 105"/>
          <p:cNvGrpSpPr>
            <a:grpSpLocks/>
          </p:cNvGrpSpPr>
          <p:nvPr/>
        </p:nvGrpSpPr>
        <p:grpSpPr bwMode="auto">
          <a:xfrm>
            <a:off x="1692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b="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a:t>
              </a:r>
              <a:r>
                <a:rPr kumimoji="1" lang="en-US" altLang="zh-CN" sz="2800" baseline="0" dirty="0">
                  <a:solidFill>
                    <a:srgbClr val="FF3300"/>
                  </a:solidFill>
                  <a:ea typeface="黑体" pitchFamily="2" charset="-122"/>
                  <a:sym typeface="Symbol" pitchFamily="18" charset="2"/>
                </a:rPr>
                <a:t>=q;</a:t>
              </a:r>
              <a:endParaRPr kumimoji="1" lang="en-US" altLang="zh-CN" sz="2800" baseline="0" dirty="0">
                <a:solidFill>
                  <a:srgbClr val="FF3300"/>
                </a:solidFill>
                <a:ea typeface="黑体" pitchFamily="2" charset="-122"/>
              </a:endParaRPr>
            </a:p>
          </p:txBody>
        </p:sp>
      </p:grpSp>
      <p:grpSp>
        <p:nvGrpSpPr>
          <p:cNvPr id="12" name="Group 107"/>
          <p:cNvGrpSpPr>
            <a:grpSpLocks/>
          </p:cNvGrpSpPr>
          <p:nvPr/>
        </p:nvGrpSpPr>
        <p:grpSpPr bwMode="auto">
          <a:xfrm>
            <a:off x="514350" y="361950"/>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4 .</a:t>
              </a:r>
              <a:r>
                <a:rPr kumimoji="1" lang="zh-CN" altLang="en-US" sz="2800" baseline="0" dirty="0">
                  <a:solidFill>
                    <a:schemeClr val="accent2"/>
                  </a:solidFill>
                  <a:latin typeface="黑体" pitchFamily="2" charset="-122"/>
                  <a:ea typeface="黑体" pitchFamily="2" charset="-122"/>
                </a:rPr>
                <a:t> 在线性链表中由指针</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指的链结点之后</a:t>
              </a:r>
              <a:br>
                <a:rPr kumimoji="1" lang="zh-CN" altLang="en-US" sz="2800" baseline="0" dirty="0">
                  <a:solidFill>
                    <a:schemeClr val="accent2"/>
                  </a:solidFill>
                  <a:latin typeface="黑体" pitchFamily="2" charset="-122"/>
                  <a:ea typeface="黑体" pitchFamily="2" charset="-122"/>
                </a:rPr>
              </a:br>
              <a:r>
                <a:rPr kumimoji="1" lang="zh-CN" altLang="en-US" sz="2800" baseline="0" dirty="0">
                  <a:solidFill>
                    <a:schemeClr val="accent2"/>
                  </a:solidFill>
                  <a:latin typeface="黑体" pitchFamily="2" charset="-122"/>
                  <a:ea typeface="黑体" pitchFamily="2" charset="-122"/>
                </a:rPr>
                <a:t>    插入一个数据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 </a:t>
              </a:r>
              <a:r>
                <a:rPr kumimoji="1" lang="zh-CN" altLang="en-US" sz="2800" baseline="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609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81000" y="735013"/>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304800" y="60325"/>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grpSp>
        <p:nvGrpSpPr>
          <p:cNvPr id="3" name="Group 18"/>
          <p:cNvGrpSpPr>
            <a:grpSpLocks/>
          </p:cNvGrpSpPr>
          <p:nvPr/>
        </p:nvGrpSpPr>
        <p:grpSpPr bwMode="auto">
          <a:xfrm>
            <a:off x="1200150" y="1720850"/>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3399"/>
                  </a:solidFill>
                </a:rPr>
                <a:t>/* </a:t>
              </a:r>
              <a:r>
                <a:rPr lang="zh-CN" altLang="en-US" sz="2200" baseline="0" dirty="0">
                  <a:solidFill>
                    <a:srgbClr val="003399"/>
                  </a:solidFill>
                  <a:ea typeface="幼圆" pitchFamily="49" charset="-122"/>
                </a:rPr>
                <a:t>将</a:t>
              </a:r>
              <a:r>
                <a:rPr lang="en-US" altLang="zh-CN" sz="2200" baseline="0" dirty="0">
                  <a:solidFill>
                    <a:srgbClr val="003399"/>
                  </a:solidFill>
                </a:rPr>
                <a:t>item</a:t>
              </a:r>
              <a:r>
                <a:rPr lang="zh-CN" altLang="en-US" sz="2200" baseline="0" dirty="0">
                  <a:solidFill>
                    <a:srgbClr val="003399"/>
                  </a:solidFill>
                  <a:ea typeface="幼圆" pitchFamily="49" charset="-122"/>
                </a:rPr>
                <a:t>送新结点数据域</a:t>
              </a:r>
              <a:r>
                <a:rPr lang="zh-CN" altLang="en-US" sz="2200" baseline="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baseline="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259632" y="3501008"/>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baseline="0" dirty="0">
                <a:solidFill>
                  <a:srgbClr val="003399"/>
                </a:solidFill>
              </a:rPr>
              <a:t> </a:t>
            </a: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fontAlgn="base">
              <a:lnSpc>
                <a:spcPct val="80000"/>
              </a:lnSpc>
              <a:spcBef>
                <a:spcPct val="0"/>
              </a:spcBef>
            </a:pPr>
            <a:r>
              <a:rPr lang="en-US" altLang="zh-CN" sz="2600" baseline="0" dirty="0">
                <a:solidFill>
                  <a:srgbClr val="003399"/>
                </a:solidFill>
              </a:rPr>
              <a:t> 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a:t>
            </a:r>
          </a:p>
        </p:txBody>
      </p:sp>
      <p:grpSp>
        <p:nvGrpSpPr>
          <p:cNvPr id="4" name="Group 36"/>
          <p:cNvGrpSpPr>
            <a:grpSpLocks/>
          </p:cNvGrpSpPr>
          <p:nvPr/>
        </p:nvGrpSpPr>
        <p:grpSpPr bwMode="auto">
          <a:xfrm>
            <a:off x="2638425" y="5300662"/>
            <a:ext cx="3517900" cy="1654174"/>
            <a:chOff x="1474" y="3294"/>
            <a:chExt cx="2216"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372" cy="221"/>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5148263" y="4767263"/>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sp>
        <p:nvSpPr>
          <p:cNvPr id="37" name="Text Box 21"/>
          <p:cNvSpPr txBox="1">
            <a:spLocks noChangeArrowheads="1"/>
          </p:cNvSpPr>
          <p:nvPr/>
        </p:nvSpPr>
        <p:spPr bwMode="auto">
          <a:xfrm>
            <a:off x="503040" y="908720"/>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baseline="0" dirty="0">
                <a:solidFill>
                  <a:srgbClr val="003399"/>
                </a:solidFill>
              </a:rPr>
              <a:t>void  </a:t>
            </a:r>
            <a:r>
              <a:rPr lang="en-US" altLang="zh-CN" sz="2600" dirty="0" err="1">
                <a:solidFill>
                  <a:srgbClr val="003399"/>
                </a:solidFill>
              </a:rPr>
              <a:t>insertNode</a:t>
            </a:r>
            <a:r>
              <a:rPr lang="en-US" altLang="zh-CN" sz="2600" baseline="0" dirty="0">
                <a:solidFill>
                  <a:srgbClr val="003399"/>
                </a:solidFill>
              </a:rPr>
              <a:t>(</a:t>
            </a:r>
            <a:r>
              <a:rPr lang="en-US" altLang="zh-CN" sz="2600" dirty="0" err="1">
                <a:solidFill>
                  <a:srgbClr val="003399"/>
                </a:solidFill>
              </a:rPr>
              <a:t>Nodeptr</a:t>
            </a:r>
            <a:r>
              <a:rPr lang="en-US" altLang="zh-CN" sz="2600" dirty="0">
                <a:solidFill>
                  <a:srgbClr val="003399"/>
                </a:solidFill>
              </a:rPr>
              <a:t> p</a:t>
            </a:r>
            <a:r>
              <a:rPr lang="en-US" altLang="zh-CN" sz="2600" baseline="0" dirty="0">
                <a:solidFill>
                  <a:srgbClr val="003399"/>
                </a:solidFill>
              </a:rPr>
              <a:t>,</a:t>
            </a:r>
            <a:r>
              <a:rPr lang="en-US" altLang="zh-CN" sz="260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a:t>
            </a:r>
          </a:p>
          <a:p>
            <a:pPr algn="just" fontAlgn="base">
              <a:lnSpc>
                <a:spcPct val="75000"/>
              </a:lnSpc>
              <a:spcBef>
                <a:spcPct val="0"/>
              </a:spcBef>
            </a:pPr>
            <a:r>
              <a:rPr lang="en-US" altLang="zh-CN" sz="2600" baseline="0" dirty="0">
                <a:solidFill>
                  <a:srgbClr val="003399"/>
                </a:solidFill>
              </a:rPr>
              <a:t>{    </a:t>
            </a:r>
          </a:p>
          <a:p>
            <a:pPr algn="just"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q</a:t>
            </a:r>
            <a:r>
              <a:rPr lang="en-US" altLang="zh-CN" sz="2600" baseline="0" dirty="0">
                <a:solidFill>
                  <a:srgbClr val="003399"/>
                </a:solidFill>
              </a:rPr>
              <a:t>;</a:t>
            </a: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15000"/>
              </a:spcBef>
            </a:pPr>
            <a:r>
              <a:rPr lang="zh-CN" altLang="en-US" sz="2600" baseline="0" dirty="0">
                <a:solidFill>
                  <a:srgbClr val="003399"/>
                </a:solidFill>
              </a:rPr>
              <a:t>}</a:t>
            </a:r>
            <a:endParaRPr kumimoji="1" lang="zh-CN" altLang="en-US" sz="2600" baseline="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47650"/>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5 . </a:t>
              </a:r>
              <a:r>
                <a:rPr kumimoji="1" lang="zh-CN" altLang="en-US" sz="2800" baseline="0" dirty="0">
                  <a:solidFill>
                    <a:schemeClr val="accent2"/>
                  </a:solidFill>
                  <a:latin typeface="黑体" pitchFamily="2" charset="-122"/>
                  <a:ea typeface="黑体" pitchFamily="2" charset="-122"/>
                </a:rPr>
                <a:t>在线性链表中第</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&gt;0)</a:t>
              </a:r>
              <a:r>
                <a:rPr kumimoji="1" lang="zh-CN" altLang="en-US" sz="2800" baseline="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685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baseline="0" dirty="0">
                  <a:solidFill>
                    <a:srgbClr val="FF3300"/>
                  </a:solidFill>
                  <a:latin typeface="黑体" pitchFamily="2" charset="-122"/>
                  <a:ea typeface="黑体" pitchFamily="2" charset="-122"/>
                </a:rPr>
                <a:t>寻找第</a:t>
              </a:r>
              <a:r>
                <a:rPr kumimoji="1" lang="en-US" altLang="zh-CN" sz="2700" dirty="0">
                  <a:solidFill>
                    <a:srgbClr val="FF3300"/>
                  </a:solidFill>
                  <a:ea typeface="黑体" pitchFamily="2" charset="-122"/>
                </a:rPr>
                <a:t>n</a:t>
              </a:r>
              <a:r>
                <a:rPr kumimoji="1" lang="zh-CN" altLang="en-US" sz="2700" baseline="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2019300" y="2514600"/>
            <a:ext cx="5676900" cy="1735138"/>
            <a:chOff x="1272" y="1988"/>
            <a:chExt cx="3576" cy="1093"/>
          </a:xfrm>
        </p:grpSpPr>
        <p:sp>
          <p:nvSpPr>
            <p:cNvPr id="19561" name="Text Box 11"/>
            <p:cNvSpPr txBox="1">
              <a:spLocks noChangeArrowheads="1"/>
            </p:cNvSpPr>
            <p:nvPr/>
          </p:nvSpPr>
          <p:spPr bwMode="auto">
            <a:xfrm>
              <a:off x="1398" y="1988"/>
              <a:ext cx="3450" cy="1093"/>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baseline="0">
                  <a:solidFill>
                    <a:srgbClr val="000099"/>
                  </a:solidFill>
                  <a:latin typeface="幼圆" pitchFamily="49" charset="-122"/>
                  <a:ea typeface="幼圆" pitchFamily="49" charset="-122"/>
                </a:rPr>
                <a:t>若不存在第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baseline="0">
                  <a:solidFill>
                    <a:srgbClr val="000099"/>
                  </a:solidFill>
                  <a:latin typeface="幼圆" pitchFamily="49" charset="-122"/>
                  <a:ea typeface="幼圆" pitchFamily="49" charset="-122"/>
                </a:rPr>
                <a:t>若存在第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1</a:t>
              </a:r>
              <a:r>
                <a:rPr kumimoji="1" lang="zh-CN" altLang="en-US" sz="2400" baseline="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2</a:t>
              </a:r>
              <a:r>
                <a:rPr kumimoji="1" lang="zh-CN" altLang="en-US" sz="2400" baseline="0">
                  <a:solidFill>
                    <a:srgbClr val="000099"/>
                  </a:solidFill>
                  <a:latin typeface="幼圆" pitchFamily="49" charset="-122"/>
                  <a:ea typeface="幼圆" pitchFamily="49" charset="-122"/>
                </a:rPr>
                <a:t>.将</a:t>
              </a:r>
              <a:r>
                <a:rPr kumimoji="1" lang="en-US" altLang="zh-CN" sz="2400" baseline="0">
                  <a:solidFill>
                    <a:srgbClr val="000099"/>
                  </a:solidFill>
                  <a:ea typeface="幼圆" pitchFamily="49" charset="-122"/>
                </a:rPr>
                <a:t>item</a:t>
              </a:r>
              <a:r>
                <a:rPr kumimoji="1" lang="zh-CN" altLang="en-US" sz="2400" baseline="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3</a:t>
              </a:r>
              <a:r>
                <a:rPr kumimoji="1" lang="zh-CN" altLang="en-US" sz="2400" baseline="0">
                  <a:solidFill>
                    <a:srgbClr val="000099"/>
                  </a:solidFill>
                  <a:latin typeface="幼圆" pitchFamily="49" charset="-122"/>
                  <a:ea typeface="幼圆" pitchFamily="49" charset="-122"/>
                </a:rPr>
                <a:t>.将新结点插入第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4953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baseline="0">
                  <a:solidFill>
                    <a:srgbClr val="FF6600"/>
                  </a:solidFill>
                  <a:latin typeface="华文新魏" pitchFamily="2" charset="-122"/>
                  <a:ea typeface="华文新魏" pitchFamily="2" charset="-122"/>
                </a:rPr>
                <a:t>如何找到第</a:t>
              </a:r>
              <a:r>
                <a:rPr kumimoji="1" lang="en-US" altLang="zh-CN" sz="3000" baseline="0">
                  <a:solidFill>
                    <a:srgbClr val="FF6600"/>
                  </a:solidFill>
                  <a:ea typeface="华文新魏" pitchFamily="2" charset="-122"/>
                </a:rPr>
                <a:t>i</a:t>
              </a:r>
              <a:r>
                <a:rPr kumimoji="1" lang="zh-CN" altLang="en-US" sz="3000" baseline="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1887538" y="5124450"/>
            <a:ext cx="4324350" cy="476250"/>
            <a:chOff x="1260" y="3396"/>
            <a:chExt cx="2724" cy="300"/>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3392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q</a:t>
              </a:r>
              <a:endParaRPr lang="zh-CN" altLang="en-US" sz="2000" baseline="0" dirty="0">
                <a:solidFill>
                  <a:srgbClr val="FF6600"/>
                </a:solidFill>
              </a:endParaRPr>
            </a:p>
          </p:txBody>
        </p:sp>
      </p:grpSp>
      <p:sp>
        <p:nvSpPr>
          <p:cNvPr id="497038" name="Rectangle 398"/>
          <p:cNvSpPr>
            <a:spLocks noChangeArrowheads="1"/>
          </p:cNvSpPr>
          <p:nvPr/>
        </p:nvSpPr>
        <p:spPr bwMode="auto">
          <a:xfrm>
            <a:off x="3700463" y="5927725"/>
            <a:ext cx="615950" cy="366713"/>
          </a:xfrm>
          <a:prstGeom prst="rect">
            <a:avLst/>
          </a:prstGeom>
          <a:noFill/>
          <a:ln w="12700" cap="sq">
            <a:noFill/>
            <a:miter lim="800000"/>
            <a:headEnd/>
            <a:tailEnd/>
          </a:ln>
        </p:spPr>
        <p:txBody>
          <a:bodyPr wrap="none">
            <a:spAutoFit/>
          </a:bodyPr>
          <a:lstStyle/>
          <a:p>
            <a:r>
              <a:rPr kumimoji="1" lang="en-US" altLang="zh-CN" sz="1800" baseline="0">
                <a:solidFill>
                  <a:srgbClr val="000099"/>
                </a:solidFill>
                <a:ea typeface="幼圆" pitchFamily="49" charset="-122"/>
              </a:rPr>
              <a:t>item</a:t>
            </a:r>
            <a:endParaRPr kumimoji="1" lang="zh-CN" altLang="en-US" sz="1800" baseline="0">
              <a:solidFill>
                <a:srgbClr val="000099"/>
              </a:solidFill>
              <a:ea typeface="幼圆" pitchFamily="49" charset="-122"/>
            </a:endParaRPr>
          </a:p>
        </p:txBody>
      </p:sp>
      <p:sp>
        <p:nvSpPr>
          <p:cNvPr id="497039" name="Line 399"/>
          <p:cNvSpPr>
            <a:spLocks noChangeShapeType="1"/>
          </p:cNvSpPr>
          <p:nvPr/>
        </p:nvSpPr>
        <p:spPr bwMode="auto">
          <a:xfrm flipV="1">
            <a:off x="4383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3621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381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7" cy="651"/>
              <a:chOff x="240" y="912"/>
              <a:chExt cx="4987" cy="651"/>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92" cy="269"/>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3" cy="279"/>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965200" y="2914650"/>
            <a:ext cx="339725" cy="427038"/>
          </a:xfrm>
          <a:prstGeom prst="rect">
            <a:avLst/>
          </a:prstGeom>
          <a:noFill/>
          <a:ln w="12700" cap="sq">
            <a:noFill/>
            <a:miter lim="800000"/>
            <a:headEnd/>
            <a:tailEnd/>
          </a:ln>
        </p:spPr>
        <p:txBody>
          <a:bodyPr wrap="none">
            <a:spAutoFit/>
          </a:bodyPr>
          <a:lstStyle/>
          <a:p>
            <a:r>
              <a:rPr lang="en-US" altLang="zh-CN" sz="2200" baseline="0">
                <a:solidFill>
                  <a:srgbClr val="FF6600"/>
                </a:solidFill>
              </a:rPr>
              <a:t>q</a:t>
            </a:r>
            <a:endParaRPr lang="zh-CN" altLang="en-US" sz="2200" baseline="0">
              <a:solidFill>
                <a:srgbClr val="FF6600"/>
              </a:solidFill>
            </a:endParaRPr>
          </a:p>
        </p:txBody>
      </p:sp>
      <p:grpSp>
        <p:nvGrpSpPr>
          <p:cNvPr id="25" name="Group 443"/>
          <p:cNvGrpSpPr>
            <a:grpSpLocks/>
          </p:cNvGrpSpPr>
          <p:nvPr/>
        </p:nvGrpSpPr>
        <p:grpSpPr bwMode="auto">
          <a:xfrm>
            <a:off x="2952750" y="3863975"/>
            <a:ext cx="2438400" cy="593725"/>
            <a:chOff x="1860" y="2602"/>
            <a:chExt cx="1536" cy="37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a:solidFill>
                    <a:srgbClr val="FF6600"/>
                  </a:solidFill>
                </a:rPr>
                <a:t>p</a:t>
              </a:r>
              <a:r>
                <a:rPr lang="en-US" altLang="zh-CN" sz="3000" baseline="0" dirty="0">
                  <a:solidFill>
                    <a:srgbClr val="FF6600"/>
                  </a:solidFill>
                </a:rPr>
                <a:t>=p</a:t>
              </a:r>
              <a:endParaRPr lang="zh-CN" altLang="en-US" sz="3000" baseline="0" dirty="0">
                <a:solidFill>
                  <a:srgbClr val="FF6600"/>
                </a:solidFill>
              </a:endParaRPr>
            </a:p>
          </p:txBody>
        </p:sp>
        <p:sp>
          <p:nvSpPr>
            <p:cNvPr id="19499" name="Rectangle 446"/>
            <p:cNvSpPr>
              <a:spLocks noChangeArrowheads="1"/>
            </p:cNvSpPr>
            <p:nvPr/>
          </p:nvSpPr>
          <p:spPr bwMode="auto">
            <a:xfrm>
              <a:off x="2429" y="2630"/>
              <a:ext cx="854"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baseline="0">
                  <a:solidFill>
                    <a:srgbClr val="FF6600"/>
                  </a:solidFill>
                  <a:latin typeface="宋体" charset="-122"/>
                  <a:ea typeface="宋体" charset="-122"/>
                </a:rPr>
                <a:t>-</a:t>
              </a:r>
              <a:r>
                <a:rPr lang="en-US" altLang="zh-CN" sz="3000" baseline="0">
                  <a:solidFill>
                    <a:srgbClr val="FF6600"/>
                  </a:solidFill>
                </a:rPr>
                <a:t>&gt;link;</a:t>
              </a:r>
              <a:endParaRPr lang="zh-CN" altLang="en-US" sz="3000" baseline="0">
                <a:solidFill>
                  <a:srgbClr val="FF6600"/>
                </a:solidFill>
              </a:endParaRPr>
            </a:p>
          </p:txBody>
        </p:sp>
      </p:grpSp>
      <p:grpSp>
        <p:nvGrpSpPr>
          <p:cNvPr id="26" name="Group 447"/>
          <p:cNvGrpSpPr>
            <a:grpSpLocks/>
          </p:cNvGrpSpPr>
          <p:nvPr/>
        </p:nvGrpSpPr>
        <p:grpSpPr bwMode="auto">
          <a:xfrm>
            <a:off x="990600" y="2898775"/>
            <a:ext cx="1143000" cy="415925"/>
            <a:chOff x="624" y="2018"/>
            <a:chExt cx="720"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7" name="Group 450"/>
          <p:cNvGrpSpPr>
            <a:grpSpLocks/>
          </p:cNvGrpSpPr>
          <p:nvPr/>
        </p:nvGrpSpPr>
        <p:grpSpPr bwMode="auto">
          <a:xfrm>
            <a:off x="1790700" y="2933700"/>
            <a:ext cx="1143000" cy="415925"/>
            <a:chOff x="624" y="2018"/>
            <a:chExt cx="720"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8" name="Group 453"/>
          <p:cNvGrpSpPr>
            <a:grpSpLocks/>
          </p:cNvGrpSpPr>
          <p:nvPr/>
        </p:nvGrpSpPr>
        <p:grpSpPr bwMode="auto">
          <a:xfrm>
            <a:off x="2628900" y="2933700"/>
            <a:ext cx="1143000" cy="415925"/>
            <a:chOff x="624" y="2018"/>
            <a:chExt cx="720"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9" name="Group 456"/>
          <p:cNvGrpSpPr>
            <a:grpSpLocks/>
          </p:cNvGrpSpPr>
          <p:nvPr/>
        </p:nvGrpSpPr>
        <p:grpSpPr bwMode="auto">
          <a:xfrm>
            <a:off x="3467100" y="2933700"/>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baseline="0" dirty="0">
                <a:solidFill>
                  <a:srgbClr val="FF6600"/>
                </a:solidFill>
              </a:endParaRPr>
            </a:p>
          </p:txBody>
        </p:sp>
      </p:grpSp>
      <p:grpSp>
        <p:nvGrpSpPr>
          <p:cNvPr id="30" name="Group 459"/>
          <p:cNvGrpSpPr>
            <a:grpSpLocks/>
          </p:cNvGrpSpPr>
          <p:nvPr/>
        </p:nvGrpSpPr>
        <p:grpSpPr bwMode="auto">
          <a:xfrm>
            <a:off x="5368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&gt;link=p</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a:t>
              </a:r>
              <a:endParaRPr kumimoji="1" lang="zh-CN" altLang="en-US" sz="2000" baseline="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258888" y="5984875"/>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baseline="0" dirty="0">
                  <a:solidFill>
                    <a:srgbClr val="FF6600"/>
                  </a:solidFill>
                  <a:latin typeface="宋体" charset="-122"/>
                  <a:ea typeface="宋体" charset="-122"/>
                </a:rPr>
                <a:t>-</a:t>
              </a:r>
              <a:r>
                <a:rPr kumimoji="1" lang="en-US" altLang="zh-CN" sz="2100" baseline="0" dirty="0">
                  <a:solidFill>
                    <a:srgbClr val="FF6600"/>
                  </a:solidFill>
                  <a:ea typeface="华文新魏" pitchFamily="2" charset="-122"/>
                </a:rPr>
                <a:t>&gt;link=q;</a:t>
              </a:r>
              <a:endParaRPr kumimoji="1" lang="zh-CN" altLang="en-US" sz="2100" baseline="0" dirty="0">
                <a:solidFill>
                  <a:srgbClr val="FF6600"/>
                </a:solidFill>
                <a:ea typeface="华文新魏" pitchFamily="2" charset="-122"/>
              </a:endParaRPr>
            </a:p>
          </p:txBody>
        </p:sp>
      </p:grpSp>
      <p:grpSp>
        <p:nvGrpSpPr>
          <p:cNvPr id="497024" name="Group 465"/>
          <p:cNvGrpSpPr>
            <a:grpSpLocks/>
          </p:cNvGrpSpPr>
          <p:nvPr/>
        </p:nvGrpSpPr>
        <p:grpSpPr bwMode="auto">
          <a:xfrm>
            <a:off x="6210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baseline="0" dirty="0">
                  <a:solidFill>
                    <a:srgbClr val="FF6600"/>
                  </a:solidFill>
                  <a:latin typeface="华文新魏" pitchFamily="2" charset="-122"/>
                  <a:ea typeface="华文新魏" pitchFamily="2" charset="-122"/>
                </a:rPr>
                <a:t>执行</a:t>
              </a:r>
              <a:r>
                <a:rPr kumimoji="1" lang="en-US" altLang="zh-CN" sz="2800" dirty="0">
                  <a:solidFill>
                    <a:srgbClr val="FF6600"/>
                  </a:solidFill>
                  <a:ea typeface="华文新魏" pitchFamily="2" charset="-122"/>
                </a:rPr>
                <a:t>n</a:t>
              </a:r>
              <a:r>
                <a:rPr kumimoji="1" lang="en-US" altLang="zh-CN" sz="2800" baseline="0" dirty="0">
                  <a:solidFill>
                    <a:srgbClr val="FF6600"/>
                  </a:solidFill>
                  <a:latin typeface="宋体" charset="-122"/>
                  <a:ea typeface="宋体" charset="-122"/>
                </a:rPr>
                <a:t>-</a:t>
              </a:r>
              <a:r>
                <a:rPr kumimoji="1" lang="en-US" altLang="zh-CN" sz="2800" baseline="0" dirty="0">
                  <a:solidFill>
                    <a:srgbClr val="FF6600"/>
                  </a:solidFill>
                  <a:ea typeface="华文新魏" pitchFamily="2" charset="-122"/>
                </a:rPr>
                <a:t>1</a:t>
              </a:r>
              <a:r>
                <a:rPr kumimoji="1" lang="zh-CN" altLang="en-US" sz="2800" baseline="0" dirty="0">
                  <a:solidFill>
                    <a:srgbClr val="FF6600"/>
                  </a:solidFill>
                  <a:ea typeface="华文新魏" pitchFamily="2" charset="-122"/>
                </a:rPr>
                <a:t>次</a:t>
              </a:r>
              <a:endParaRPr kumimoji="1" lang="zh-CN" altLang="en-US" sz="2800" baseline="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2771775" y="4843463"/>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sz="1800" baseline="0">
                  <a:solidFill>
                    <a:srgbClr val="000099"/>
                  </a:solidFill>
                  <a:latin typeface="幼圆" pitchFamily="49" charset="-122"/>
                  <a:ea typeface="幼圆" pitchFamily="49" charset="-122"/>
                </a:rPr>
                <a:t>第</a:t>
              </a:r>
              <a:r>
                <a:rPr kumimoji="1" lang="en-US" altLang="zh-CN" sz="1800" baseline="0">
                  <a:solidFill>
                    <a:srgbClr val="000099"/>
                  </a:solidFill>
                  <a:ea typeface="幼圆" pitchFamily="49" charset="-122"/>
                </a:rPr>
                <a:t>i</a:t>
              </a:r>
              <a:r>
                <a:rPr kumimoji="1" lang="zh-CN" altLang="en-US" sz="1800" baseline="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a:solidFill>
                    <a:srgbClr val="FF0000"/>
                  </a:solidFill>
                </a:rPr>
                <a:t>p</a:t>
              </a:r>
              <a:endParaRPr lang="zh-CN" altLang="en-US" sz="2000" baseline="0" dirty="0">
                <a:solidFill>
                  <a:srgbClr val="FF0000"/>
                </a:solidFill>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7400" y="457200"/>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512005" name="Text Box 5"/>
          <p:cNvSpPr txBox="1">
            <a:spLocks noChangeArrowheads="1"/>
          </p:cNvSpPr>
          <p:nvPr/>
        </p:nvSpPr>
        <p:spPr bwMode="auto">
          <a:xfrm>
            <a:off x="179512" y="1124744"/>
            <a:ext cx="8307388" cy="4693593"/>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baseline="0" dirty="0">
                <a:solidFill>
                  <a:srgbClr val="003399"/>
                </a:solidFill>
              </a:rPr>
              <a:t>void  </a:t>
            </a:r>
            <a:r>
              <a:rPr lang="en-US" altLang="zh-CN" sz="2600" dirty="0">
                <a:solidFill>
                  <a:srgbClr val="003399"/>
                </a:solidFill>
              </a:rPr>
              <a:t>insertNode1</a:t>
            </a: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list, </a:t>
            </a:r>
            <a:r>
              <a:rPr lang="en-US" altLang="zh-CN" sz="2600" baseline="0" dirty="0" err="1">
                <a:solidFill>
                  <a:srgbClr val="003399"/>
                </a:solidFill>
              </a:rPr>
              <a:t>int</a:t>
            </a:r>
            <a:r>
              <a:rPr lang="en-US" altLang="zh-CN" sz="2600" baseline="0" dirty="0">
                <a:solidFill>
                  <a:srgbClr val="003399"/>
                </a:solidFill>
              </a:rPr>
              <a:t> </a:t>
            </a:r>
            <a:r>
              <a:rPr lang="en-US" altLang="zh-CN" sz="2600" dirty="0">
                <a:solidFill>
                  <a:srgbClr val="003399"/>
                </a:solidFill>
              </a:rPr>
              <a:t>n</a:t>
            </a:r>
            <a:r>
              <a:rPr lang="en-US" altLang="zh-CN" sz="2600" baseline="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 )</a:t>
            </a:r>
          </a:p>
          <a:p>
            <a:pPr lvl="2" indent="-342900" fontAlgn="base">
              <a:lnSpc>
                <a:spcPct val="75000"/>
              </a:lnSpc>
              <a:spcBef>
                <a:spcPct val="0"/>
              </a:spcBef>
            </a:pP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p=list, q;</a:t>
            </a:r>
          </a:p>
          <a:p>
            <a:pPr lvl="2" indent="-342900" fontAlgn="base">
              <a:lnSpc>
                <a:spcPct val="75000"/>
              </a:lnSpc>
              <a:spcBef>
                <a:spcPct val="0"/>
              </a:spcBef>
            </a:pP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baseline="0" dirty="0" err="1">
                <a:solidFill>
                  <a:srgbClr val="003399"/>
                </a:solidFill>
              </a:rPr>
              <a:t>i</a:t>
            </a: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for(</a:t>
            </a:r>
            <a:r>
              <a:rPr lang="en-US" altLang="zh-CN" sz="2600" baseline="0" dirty="0" err="1">
                <a:solidFill>
                  <a:srgbClr val="003399"/>
                </a:solidFill>
              </a:rPr>
              <a:t>i</a:t>
            </a:r>
            <a:r>
              <a:rPr lang="en-US" altLang="zh-CN" sz="2600" baseline="0" dirty="0">
                <a:solidFill>
                  <a:srgbClr val="003399"/>
                </a:solidFill>
              </a:rPr>
              <a:t>=1;i&lt;=</a:t>
            </a:r>
            <a:r>
              <a:rPr lang="en-US" altLang="zh-CN" sz="2600" dirty="0">
                <a:solidFill>
                  <a:srgbClr val="003399"/>
                </a:solidFill>
              </a:rPr>
              <a:t>n</a:t>
            </a:r>
            <a:r>
              <a:rPr lang="en-US" altLang="zh-CN" sz="2600" baseline="0" dirty="0">
                <a:solidFill>
                  <a:srgbClr val="003399"/>
                </a:solidFill>
                <a:latin typeface="宋体" charset="-122"/>
                <a:ea typeface="宋体" charset="-122"/>
              </a:rPr>
              <a:t>-</a:t>
            </a:r>
            <a:r>
              <a:rPr lang="en-US" altLang="zh-CN" sz="2600" baseline="0" dirty="0">
                <a:solidFill>
                  <a:srgbClr val="003399"/>
                </a:solidFill>
              </a:rPr>
              <a:t>1;i++){      </a:t>
            </a:r>
            <a:r>
              <a:rPr lang="en-US" altLang="zh-CN" sz="2200" baseline="0" dirty="0">
                <a:solidFill>
                  <a:srgbClr val="007400"/>
                </a:solidFill>
              </a:rPr>
              <a:t>/* </a:t>
            </a:r>
            <a:r>
              <a:rPr lang="zh-CN" altLang="en-US" sz="2200" baseline="0" dirty="0">
                <a:solidFill>
                  <a:srgbClr val="007400"/>
                </a:solidFill>
                <a:ea typeface="幼圆" pitchFamily="49" charset="-122"/>
              </a:rPr>
              <a:t>寻找第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600" baseline="0" dirty="0">
              <a:solidFill>
                <a:srgbClr val="007400"/>
              </a:solidFill>
            </a:endParaRPr>
          </a:p>
          <a:p>
            <a:pPr lvl="2" indent="-342900" fontAlgn="base">
              <a:lnSpc>
                <a:spcPct val="75000"/>
              </a:lnSpc>
              <a:spcBef>
                <a:spcPct val="0"/>
              </a:spcBef>
            </a:pPr>
            <a:r>
              <a:rPr lang="en-US" altLang="zh-CN" sz="2600" baseline="0" dirty="0">
                <a:solidFill>
                  <a:srgbClr val="003399"/>
                </a:solidFill>
              </a:rPr>
              <a:t>           if(p-&gt;link==NULL)</a:t>
            </a:r>
          </a:p>
          <a:p>
            <a:pPr lvl="2" indent="-342900" fontAlgn="base">
              <a:lnSpc>
                <a:spcPct val="75000"/>
              </a:lnSpc>
              <a:spcBef>
                <a:spcPct val="0"/>
              </a:spcBef>
            </a:pPr>
            <a:r>
              <a:rPr lang="en-US" altLang="zh-CN" sz="2600" baseline="0" dirty="0">
                <a:solidFill>
                  <a:srgbClr val="003399"/>
                </a:solidFill>
              </a:rPr>
              <a:t>                 break;                 </a:t>
            </a:r>
            <a:r>
              <a:rPr lang="en-US" altLang="zh-CN" sz="2200" baseline="0" dirty="0">
                <a:solidFill>
                  <a:srgbClr val="007400"/>
                </a:solidFill>
              </a:rPr>
              <a:t>/* </a:t>
            </a:r>
            <a:r>
              <a:rPr lang="zh-CN" altLang="en-US" sz="2200" baseline="0" dirty="0">
                <a:solidFill>
                  <a:srgbClr val="007400"/>
                </a:solidFill>
                <a:ea typeface="幼圆" pitchFamily="49" charset="-122"/>
              </a:rPr>
              <a:t>不存在第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200" baseline="0" dirty="0">
              <a:solidFill>
                <a:srgbClr val="007400"/>
              </a:solidFill>
            </a:endParaRPr>
          </a:p>
          <a:p>
            <a:pPr lvl="2" indent="-342900" fontAlgn="base">
              <a:lnSpc>
                <a:spcPct val="75000"/>
              </a:lnSpc>
              <a:spcBef>
                <a:spcPct val="0"/>
              </a:spcBef>
            </a:pPr>
            <a:r>
              <a:rPr lang="en-US" altLang="zh-CN" sz="2200" dirty="0">
                <a:solidFill>
                  <a:srgbClr val="007400"/>
                </a:solidFill>
              </a:rPr>
              <a:t>             </a:t>
            </a:r>
            <a:r>
              <a:rPr lang="en-US" altLang="zh-CN" sz="2400" dirty="0">
                <a:solidFill>
                  <a:srgbClr val="003399"/>
                </a:solidFill>
              </a:rPr>
              <a:t>p=p</a:t>
            </a:r>
            <a:r>
              <a:rPr lang="en-US" altLang="zh-CN" sz="2400" dirty="0">
                <a:solidFill>
                  <a:srgbClr val="003399"/>
                </a:solidFill>
                <a:latin typeface="宋体" charset="-122"/>
                <a:ea typeface="宋体" charset="-122"/>
              </a:rPr>
              <a:t>-</a:t>
            </a:r>
            <a:r>
              <a:rPr lang="en-US" altLang="zh-CN" sz="2400" dirty="0">
                <a:solidFill>
                  <a:srgbClr val="003399"/>
                </a:solidFill>
              </a:rPr>
              <a:t>&gt;link;</a:t>
            </a:r>
            <a:endParaRPr lang="zh-CN" altLang="en-US" sz="2200" baseline="0" dirty="0">
              <a:solidFill>
                <a:srgbClr val="007400"/>
              </a:solidFill>
            </a:endParaRPr>
          </a:p>
          <a:p>
            <a:pPr lvl="2" indent="-342900" fontAlgn="base">
              <a:lnSpc>
                <a:spcPct val="75000"/>
              </a:lnSpc>
              <a:spcBef>
                <a:spcPct val="0"/>
              </a:spcBef>
            </a:pPr>
            <a:r>
              <a:rPr lang="zh-CN" altLang="en-US" sz="2600" baseline="0" dirty="0">
                <a:solidFill>
                  <a:srgbClr val="003399"/>
                </a:solidFill>
              </a:rPr>
              <a:t>     </a:t>
            </a:r>
            <a:r>
              <a:rPr lang="en-US" altLang="en-US" sz="2600" baseline="0" dirty="0">
                <a:solidFill>
                  <a:srgbClr val="003399"/>
                </a:solidFill>
              </a:rPr>
              <a:t>}</a:t>
            </a:r>
            <a:r>
              <a:rPr lang="zh-CN" altLang="en-US" sz="2600" baseline="0" dirty="0">
                <a:solidFill>
                  <a:srgbClr val="003399"/>
                </a:solidFill>
              </a:rPr>
              <a:t>   </a:t>
            </a:r>
          </a:p>
          <a:p>
            <a:pPr lvl="2" indent="-342900" fontAlgn="base">
              <a:lnSpc>
                <a:spcPct val="75000"/>
              </a:lnSpc>
              <a:spcBef>
                <a:spcPct val="0"/>
              </a:spcBef>
            </a:pPr>
            <a:r>
              <a:rPr lang="zh-CN" altLang="en-US" sz="2600" baseline="0" dirty="0">
                <a:solidFill>
                  <a:srgbClr val="003399"/>
                </a:solidFill>
              </a:rPr>
              <a:t>    </a:t>
            </a: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r>
              <a:rPr lang="zh-CN" altLang="en-US" sz="2600" baseline="0" dirty="0">
                <a:solidFill>
                  <a:srgbClr val="003399"/>
                </a:solidFill>
              </a:rPr>
              <a:t>}</a:t>
            </a:r>
          </a:p>
        </p:txBody>
      </p:sp>
      <p:grpSp>
        <p:nvGrpSpPr>
          <p:cNvPr id="3" name="Group 25"/>
          <p:cNvGrpSpPr>
            <a:grpSpLocks/>
          </p:cNvGrpSpPr>
          <p:nvPr/>
        </p:nvGrpSpPr>
        <p:grpSpPr bwMode="auto">
          <a:xfrm>
            <a:off x="1238250" y="3619500"/>
            <a:ext cx="7696200" cy="993775"/>
            <a:chOff x="780" y="2280"/>
            <a:chExt cx="4848" cy="626"/>
          </a:xfrm>
        </p:grpSpPr>
        <p:sp>
          <p:nvSpPr>
            <p:cNvPr id="20489" name="Rectangle 7"/>
            <p:cNvSpPr>
              <a:spLocks noChangeArrowheads="1"/>
            </p:cNvSpPr>
            <p:nvPr/>
          </p:nvSpPr>
          <p:spPr bwMode="auto">
            <a:xfrm>
              <a:off x="780" y="2472"/>
              <a:ext cx="4704" cy="434"/>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7400"/>
                  </a:solidFill>
                </a:rPr>
                <a:t>/* </a:t>
              </a:r>
              <a:r>
                <a:rPr lang="zh-CN" altLang="en-US" sz="2200" baseline="0" dirty="0">
                  <a:solidFill>
                    <a:srgbClr val="007400"/>
                  </a:solidFill>
                  <a:ea typeface="幼圆" pitchFamily="49" charset="-122"/>
                </a:rPr>
                <a:t>将</a:t>
              </a:r>
              <a:r>
                <a:rPr lang="en-US" altLang="zh-CN" sz="2200" baseline="0" dirty="0">
                  <a:solidFill>
                    <a:srgbClr val="007400"/>
                  </a:solidFill>
                </a:rPr>
                <a:t>item</a:t>
              </a:r>
              <a:r>
                <a:rPr lang="zh-CN" altLang="en-US" sz="2200" baseline="0" dirty="0">
                  <a:solidFill>
                    <a:srgbClr val="007400"/>
                  </a:solidFill>
                  <a:ea typeface="幼圆" pitchFamily="49" charset="-122"/>
                </a:rPr>
                <a:t>送新结点数据域</a:t>
              </a:r>
              <a:r>
                <a:rPr lang="zh-CN" altLang="en-US" sz="2200" baseline="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baseline="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304800" y="4572000"/>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lvl="2" fontAlgn="base">
              <a:lnSpc>
                <a:spcPct val="75000"/>
              </a:lnSpc>
              <a:spcBef>
                <a:spcPct val="0"/>
              </a:spcBef>
            </a:pPr>
            <a:r>
              <a:rPr lang="en-US" altLang="zh-CN" sz="2600" dirty="0">
                <a:solidFill>
                  <a:srgbClr val="003399"/>
                </a:solidFill>
              </a:rPr>
              <a:t>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              </a:t>
            </a:r>
            <a:r>
              <a:rPr lang="en-US" altLang="zh-CN" sz="2400" baseline="0" dirty="0">
                <a:solidFill>
                  <a:srgbClr val="007400"/>
                </a:solidFill>
              </a:rPr>
              <a:t>/* </a:t>
            </a:r>
            <a:r>
              <a:rPr lang="zh-CN" altLang="en-US" sz="2200" baseline="0" dirty="0">
                <a:solidFill>
                  <a:srgbClr val="007400"/>
                </a:solidFill>
                <a:latin typeface="幼圆" pitchFamily="49" charset="-122"/>
                <a:ea typeface="幼圆" pitchFamily="49" charset="-122"/>
              </a:rPr>
              <a:t>将新结点插入到第</a:t>
            </a:r>
            <a:r>
              <a:rPr lang="en-US" altLang="zh-CN" sz="2200" baseline="0" dirty="0" err="1">
                <a:solidFill>
                  <a:srgbClr val="007400"/>
                </a:solidFill>
                <a:ea typeface="幼圆" pitchFamily="49" charset="-122"/>
              </a:rPr>
              <a:t>i</a:t>
            </a:r>
            <a:r>
              <a:rPr lang="zh-CN" altLang="en-US" sz="2200" baseline="0" dirty="0">
                <a:solidFill>
                  <a:srgbClr val="007400"/>
                </a:solidFill>
                <a:latin typeface="幼圆" pitchFamily="49" charset="-122"/>
                <a:ea typeface="幼圆" pitchFamily="49" charset="-122"/>
              </a:rPr>
              <a:t>个结点之后</a:t>
            </a:r>
            <a:r>
              <a:rPr lang="zh-CN" altLang="en-US" sz="2400" baseline="0" dirty="0">
                <a:solidFill>
                  <a:srgbClr val="007400"/>
                </a:solidFill>
              </a:rPr>
              <a:t> */</a:t>
            </a:r>
          </a:p>
        </p:txBody>
      </p:sp>
      <p:grpSp>
        <p:nvGrpSpPr>
          <p:cNvPr id="4" name="Group 12"/>
          <p:cNvGrpSpPr>
            <a:grpSpLocks/>
          </p:cNvGrpSpPr>
          <p:nvPr/>
        </p:nvGrpSpPr>
        <p:grpSpPr bwMode="auto">
          <a:xfrm rot="52736">
            <a:off x="2819400" y="5734050"/>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93850" y="16287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0099"/>
                </a:solidFill>
              </a:rPr>
              <a:t>    </a:t>
            </a:r>
            <a:r>
              <a:rPr lang="en-US" altLang="zh-CN" sz="3200" baseline="0">
                <a:solidFill>
                  <a:srgbClr val="000099"/>
                </a:solidFill>
              </a:rPr>
              <a:t>A=( a</a:t>
            </a:r>
            <a:r>
              <a:rPr lang="en-US" altLang="zh-CN" sz="3200" baseline="-25000">
                <a:solidFill>
                  <a:srgbClr val="000099"/>
                </a:solidFill>
              </a:rPr>
              <a:t>1</a:t>
            </a:r>
            <a:r>
              <a:rPr lang="en-US" altLang="zh-CN" sz="3200" baseline="0">
                <a:solidFill>
                  <a:srgbClr val="000099"/>
                </a:solidFill>
              </a:rPr>
              <a:t>，a</a:t>
            </a:r>
            <a:r>
              <a:rPr lang="en-US" altLang="zh-CN" sz="3200" baseline="-25000">
                <a:solidFill>
                  <a:srgbClr val="000099"/>
                </a:solidFill>
              </a:rPr>
              <a:t>2</a:t>
            </a:r>
            <a:r>
              <a:rPr lang="en-US" altLang="zh-CN" sz="3200" baseline="0">
                <a:solidFill>
                  <a:srgbClr val="000099"/>
                </a:solidFill>
              </a:rPr>
              <a:t>，a</a:t>
            </a:r>
            <a:r>
              <a:rPr lang="en-US" altLang="zh-CN" sz="3200" baseline="-25000">
                <a:solidFill>
                  <a:srgbClr val="000099"/>
                </a:solidFill>
              </a:rPr>
              <a:t>3</a:t>
            </a:r>
            <a:r>
              <a:rPr lang="en-US" altLang="zh-CN" sz="3200" baseline="0">
                <a:solidFill>
                  <a:srgbClr val="000099"/>
                </a:solidFill>
              </a:rPr>
              <a:t>， ... ... ,  a</a:t>
            </a:r>
            <a:r>
              <a:rPr lang="en-US" altLang="zh-CN" sz="3200" baseline="-25000">
                <a:solidFill>
                  <a:srgbClr val="000099"/>
                </a:solidFill>
              </a:rPr>
              <a:t>n </a:t>
            </a:r>
            <a:r>
              <a:rPr lang="en-US" altLang="zh-CN" sz="3200" baseline="0">
                <a:solidFill>
                  <a:srgbClr val="000099"/>
                </a:solidFill>
              </a:rPr>
              <a:t>)</a:t>
            </a:r>
            <a:endParaRPr lang="zh-CN" altLang="en-US" sz="3200" baseline="0">
              <a:solidFill>
                <a:srgbClr val="000099"/>
              </a:solidFill>
            </a:endParaRPr>
          </a:p>
        </p:txBody>
      </p:sp>
      <p:sp>
        <p:nvSpPr>
          <p:cNvPr id="51203" name="Text Box 3"/>
          <p:cNvSpPr txBox="1">
            <a:spLocks noChangeArrowheads="1"/>
          </p:cNvSpPr>
          <p:nvPr/>
        </p:nvSpPr>
        <p:spPr bwMode="auto">
          <a:xfrm rot="-286150">
            <a:off x="329509" y="221584"/>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baseline="0">
                <a:solidFill>
                  <a:srgbClr val="FF3300"/>
                </a:solidFill>
                <a:ea typeface="黑体" pitchFamily="2" charset="-122"/>
              </a:rPr>
              <a:t>几个线性表的例子</a:t>
            </a:r>
          </a:p>
        </p:txBody>
      </p:sp>
      <p:grpSp>
        <p:nvGrpSpPr>
          <p:cNvPr id="2" name="Group 4"/>
          <p:cNvGrpSpPr>
            <a:grpSpLocks/>
          </p:cNvGrpSpPr>
          <p:nvPr/>
        </p:nvGrpSpPr>
        <p:grpSpPr bwMode="auto">
          <a:xfrm>
            <a:off x="814388" y="2955925"/>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b="0" baseline="0">
                  <a:solidFill>
                    <a:schemeClr val="bg1"/>
                  </a:solidFill>
                  <a:latin typeface="幼圆" pitchFamily="49" charset="-122"/>
                  <a:ea typeface="幼圆" pitchFamily="49" charset="-122"/>
                </a:rPr>
                <a:t> </a:t>
              </a:r>
              <a:r>
                <a:rPr lang="zh-CN" altLang="en-US" sz="2800" baseline="0">
                  <a:solidFill>
                    <a:srgbClr val="002C84"/>
                  </a:solidFill>
                  <a:latin typeface="幼圆" pitchFamily="49" charset="-122"/>
                  <a:ea typeface="幼圆" pitchFamily="49" charset="-122"/>
                </a:rPr>
                <a:t>数列</a:t>
              </a:r>
              <a:r>
                <a:rPr lang="zh-CN" altLang="en-US" sz="2800" baseline="0">
                  <a:solidFill>
                    <a:srgbClr val="002C84"/>
                  </a:solidFill>
                </a:rPr>
                <a:t>：  </a:t>
              </a:r>
              <a:r>
                <a:rPr lang="zh-CN" altLang="zh-CN" sz="2800" baseline="0">
                  <a:solidFill>
                    <a:srgbClr val="002C84"/>
                  </a:solidFill>
                </a:rPr>
                <a:t>  ( 25， 12， 78， 34， 100， 88</a:t>
              </a:r>
              <a:r>
                <a:rPr lang="zh-CN" altLang="en-US" sz="2800" baseline="0">
                  <a:solidFill>
                    <a:srgbClr val="002C84"/>
                  </a:solidFill>
                </a:rPr>
                <a:t> </a:t>
              </a:r>
              <a:r>
                <a:rPr lang="zh-CN" altLang="zh-CN" sz="2800" baseline="0">
                  <a:solidFill>
                    <a:srgbClr val="002C84"/>
                  </a:solidFill>
                </a:rPr>
                <a:t>)</a:t>
              </a:r>
              <a:endParaRPr lang="zh-CN" altLang="en-US" sz="2800" baseline="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119438" y="3276600"/>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a:t>
            </a:r>
            <a:r>
              <a:rPr lang="en-US" altLang="zh-CN" sz="2400" baseline="-25000">
                <a:solidFill>
                  <a:schemeClr val="accent2"/>
                </a:solidFill>
              </a:rPr>
              <a:t>4      </a:t>
            </a:r>
            <a:r>
              <a:rPr lang="en-US" altLang="zh-CN" sz="2400" baseline="0">
                <a:solidFill>
                  <a:schemeClr val="accent2"/>
                </a:solidFill>
              </a:rPr>
              <a:t>    a</a:t>
            </a:r>
            <a:r>
              <a:rPr lang="en-US" altLang="zh-CN" sz="2400" baseline="-25000">
                <a:solidFill>
                  <a:schemeClr val="accent2"/>
                </a:solidFill>
              </a:rPr>
              <a:t>5</a:t>
            </a:r>
            <a:r>
              <a:rPr lang="en-US" altLang="zh-CN" sz="2400" baseline="0">
                <a:solidFill>
                  <a:schemeClr val="accent2"/>
                </a:solidFill>
              </a:rPr>
              <a:t>        a</a:t>
            </a:r>
            <a:r>
              <a:rPr lang="en-US" altLang="zh-CN" sz="2400" baseline="-25000">
                <a:solidFill>
                  <a:schemeClr val="accent2"/>
                </a:solidFill>
              </a:rPr>
              <a:t>6</a:t>
            </a:r>
            <a:endParaRPr lang="zh-CN" altLang="en-US" sz="2400" baseline="0">
              <a:solidFill>
                <a:schemeClr val="accent2"/>
              </a:solidFill>
            </a:endParaRPr>
          </a:p>
        </p:txBody>
      </p:sp>
      <p:grpSp>
        <p:nvGrpSpPr>
          <p:cNvPr id="4" name="Group 32"/>
          <p:cNvGrpSpPr>
            <a:grpSpLocks/>
          </p:cNvGrpSpPr>
          <p:nvPr/>
        </p:nvGrpSpPr>
        <p:grpSpPr bwMode="auto">
          <a:xfrm>
            <a:off x="6991350" y="1828800"/>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baseline="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814388" y="4471988"/>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baseline="0">
                  <a:solidFill>
                    <a:srgbClr val="002C84"/>
                  </a:solidFill>
                  <a:ea typeface="幼圆" pitchFamily="49" charset="-122"/>
                </a:rPr>
                <a:t>字母表</a:t>
              </a:r>
              <a:r>
                <a:rPr lang="zh-CN" altLang="en-US" sz="2800" baseline="0">
                  <a:solidFill>
                    <a:srgbClr val="002C84"/>
                  </a:solidFill>
                </a:rPr>
                <a:t>：</a:t>
              </a:r>
              <a:r>
                <a:rPr lang="zh-CN" altLang="zh-CN" sz="2800" baseline="0">
                  <a:solidFill>
                    <a:srgbClr val="002C84"/>
                  </a:solidFill>
                </a:rPr>
                <a:t>  ( ‘</a:t>
              </a:r>
              <a:r>
                <a:rPr lang="en-US" altLang="zh-CN" sz="2800" baseline="0">
                  <a:solidFill>
                    <a:srgbClr val="002C84"/>
                  </a:solidFill>
                </a:rPr>
                <a:t>A’， ‘B’， ‘C’，</a:t>
              </a:r>
              <a:r>
                <a:rPr lang="en-US" altLang="zh-CN" sz="2800" baseline="0">
                  <a:solidFill>
                    <a:srgbClr val="002C84"/>
                  </a:solidFill>
                  <a:ea typeface="宋体" charset="-122"/>
                  <a:cs typeface="Times New Roman" pitchFamily="18" charset="0"/>
                </a:rPr>
                <a:t>……</a:t>
              </a:r>
              <a:r>
                <a:rPr lang="en-US" altLang="zh-CN" sz="2800" baseline="0">
                  <a:solidFill>
                    <a:srgbClr val="002C84"/>
                  </a:solidFill>
                </a:rPr>
                <a:t>  , ‘Z’ )</a:t>
              </a:r>
              <a:endParaRPr lang="zh-CN" altLang="en-US" sz="2800" baseline="0">
                <a:solidFill>
                  <a:srgbClr val="002C84"/>
                </a:solidFill>
              </a:endParaRPr>
            </a:p>
          </p:txBody>
        </p:sp>
      </p:grpSp>
      <p:sp>
        <p:nvSpPr>
          <p:cNvPr id="290834" name="Text Box 18"/>
          <p:cNvSpPr txBox="1">
            <a:spLocks noChangeArrowheads="1"/>
          </p:cNvSpPr>
          <p:nvPr/>
        </p:nvSpPr>
        <p:spPr bwMode="auto">
          <a:xfrm>
            <a:off x="3290888" y="4895850"/>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t>
            </a:r>
            <a:r>
              <a:rPr lang="en-US" altLang="zh-CN" sz="2400" baseline="0">
                <a:solidFill>
                  <a:schemeClr val="accent2"/>
                </a:solidFill>
                <a:ea typeface="宋体" charset="-122"/>
                <a:cs typeface="Times New Roman" pitchFamily="18" charset="0"/>
              </a:rPr>
              <a:t>… …      </a:t>
            </a:r>
            <a:r>
              <a:rPr lang="en-US" altLang="zh-CN" sz="2400" baseline="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1668463" y="5715000"/>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1211" name="Rectangle 21"/>
            <p:cNvSpPr>
              <a:spLocks noChangeArrowheads="1"/>
            </p:cNvSpPr>
            <p:nvPr/>
          </p:nvSpPr>
          <p:spPr bwMode="auto">
            <a:xfrm>
              <a:off x="958" y="3657"/>
              <a:ext cx="1178" cy="416"/>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70</a:t>
            </a:fld>
            <a:endParaRPr lang="zh-CN" altLang="en-US"/>
          </a:p>
        </p:txBody>
      </p:sp>
      <p:grpSp>
        <p:nvGrpSpPr>
          <p:cNvPr id="3" name="Group 2"/>
          <p:cNvGrpSpPr>
            <a:grpSpLocks/>
          </p:cNvGrpSpPr>
          <p:nvPr/>
        </p:nvGrpSpPr>
        <p:grpSpPr bwMode="auto">
          <a:xfrm>
            <a:off x="609600" y="247650"/>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5a</a:t>
              </a:r>
              <a:r>
                <a:rPr kumimoji="1" lang="zh-CN" altLang="en-US" sz="2800" baseline="0" dirty="0">
                  <a:solidFill>
                    <a:schemeClr val="accent2"/>
                  </a:solidFill>
                  <a:ea typeface="黑体" pitchFamily="2" charset="-122"/>
                </a:rPr>
                <a:t> . </a:t>
              </a:r>
              <a:r>
                <a:rPr kumimoji="1" lang="zh-CN" altLang="en-US" sz="2800" baseline="0" dirty="0">
                  <a:solidFill>
                    <a:schemeClr val="accent2"/>
                  </a:solidFill>
                  <a:latin typeface="黑体" pitchFamily="2" charset="-122"/>
                  <a:ea typeface="黑体" pitchFamily="2" charset="-122"/>
                </a:rPr>
                <a:t>在</a:t>
              </a:r>
              <a:r>
                <a:rPr kumimoji="1" lang="zh-CN" altLang="en-US" sz="2800" baseline="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线性链表中相应结点后面插入一个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sp>
        <p:nvSpPr>
          <p:cNvPr id="6" name="TextBox 5"/>
          <p:cNvSpPr txBox="1"/>
          <p:nvPr/>
        </p:nvSpPr>
        <p:spPr>
          <a:xfrm>
            <a:off x="611560" y="1268760"/>
            <a:ext cx="7776864"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r>
              <a:rPr lang="en-US" altLang="zh-CN" dirty="0"/>
              <a:t>{ </a:t>
            </a:r>
          </a:p>
          <a:p>
            <a:r>
              <a:rPr lang="en-US" altLang="zh-CN" dirty="0"/>
              <a:t>    </a:t>
            </a:r>
            <a:r>
              <a:rPr lang="en-US" altLang="zh-CN" dirty="0" err="1"/>
              <a:t>Nodeptr</a:t>
            </a:r>
            <a:r>
              <a:rPr lang="en-US" altLang="zh-CN" dirty="0"/>
              <a:t> </a:t>
            </a:r>
            <a:r>
              <a:rPr lang="en-US" altLang="zh-CN" dirty="0" err="1"/>
              <a:t>p,q</a:t>
            </a:r>
            <a:r>
              <a:rPr lang="en-US" altLang="zh-CN" dirty="0"/>
              <a:t>, r;</a:t>
            </a:r>
          </a:p>
          <a:p>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zh-CN" altLang="en-US" dirty="0"/>
              <a:t>创建一个数据项为</a:t>
            </a:r>
            <a:r>
              <a:rPr lang="en-US" altLang="zh-CN" dirty="0" err="1"/>
              <a:t>elem</a:t>
            </a:r>
            <a:r>
              <a:rPr lang="zh-CN" altLang="en-US" dirty="0"/>
              <a:t>的新结点</a:t>
            </a:r>
            <a:endParaRPr lang="en-US" altLang="zh-CN" dirty="0"/>
          </a:p>
          <a:p>
            <a:r>
              <a:rPr lang="en-US" altLang="zh-CN" dirty="0"/>
              <a:t>    r-&gt;</a:t>
            </a:r>
            <a:r>
              <a:rPr lang="en-US" altLang="zh-CN" dirty="0" err="1"/>
              <a:t>elem</a:t>
            </a:r>
            <a:r>
              <a:rPr lang="en-US" altLang="zh-CN" dirty="0"/>
              <a:t> = </a:t>
            </a:r>
            <a:r>
              <a:rPr lang="en-US" altLang="zh-CN" dirty="0" err="1"/>
              <a:t>elem</a:t>
            </a:r>
            <a:r>
              <a:rPr lang="en-US" altLang="zh-CN" dirty="0"/>
              <a:t>;   r-&gt;link = NULL;</a:t>
            </a:r>
          </a:p>
          <a:p>
            <a:r>
              <a:rPr lang="en-US" altLang="zh-CN" dirty="0"/>
              <a:t>    if(list == NULL) 	 /* list</a:t>
            </a:r>
            <a:r>
              <a:rPr lang="zh-CN" altLang="en-US" dirty="0"/>
              <a:t>是一个空表 </a:t>
            </a:r>
            <a:r>
              <a:rPr lang="en-US" altLang="zh-CN" dirty="0"/>
              <a:t>*/</a:t>
            </a:r>
          </a:p>
          <a:p>
            <a:r>
              <a:rPr lang="en-US" altLang="zh-CN" dirty="0"/>
              <a:t>        return r;</a:t>
            </a:r>
          </a:p>
          <a:p>
            <a:r>
              <a:rPr lang="en-US" altLang="zh-CN" dirty="0"/>
              <a:t>    for(p=list; </a:t>
            </a:r>
            <a:r>
              <a:rPr lang="en-US" altLang="zh-CN" dirty="0" err="1"/>
              <a:t>elem</a:t>
            </a:r>
            <a:r>
              <a:rPr lang="en-US" altLang="zh-CN" dirty="0"/>
              <a:t> &gt; p-&gt;</a:t>
            </a:r>
            <a:r>
              <a:rPr lang="en-US" altLang="zh-CN" dirty="0" err="1"/>
              <a:t>elem</a:t>
            </a:r>
            <a:r>
              <a:rPr lang="en-US" altLang="zh-CN" dirty="0"/>
              <a:t> &amp;&amp; p != NULL;  q = p, p = p-&gt;link) /* </a:t>
            </a:r>
            <a:r>
              <a:rPr lang="zh-CN" altLang="en-US" dirty="0"/>
              <a:t>找到插入位置 </a:t>
            </a:r>
            <a:r>
              <a:rPr lang="en-US" altLang="zh-CN" dirty="0"/>
              <a:t>*/</a:t>
            </a:r>
          </a:p>
          <a:p>
            <a:r>
              <a:rPr lang="en-US" altLang="zh-CN" dirty="0"/>
              <a:t>        ;</a:t>
            </a:r>
          </a:p>
          <a:p>
            <a:r>
              <a:rPr lang="en-US" altLang="zh-CN" dirty="0"/>
              <a:t>    if( p == list){ /* </a:t>
            </a:r>
            <a:r>
              <a:rPr lang="zh-CN" altLang="en-US" dirty="0"/>
              <a:t>在头结点前插入 </a:t>
            </a:r>
            <a:r>
              <a:rPr lang="en-US" altLang="zh-CN" dirty="0"/>
              <a:t>*/</a:t>
            </a:r>
          </a:p>
          <a:p>
            <a:r>
              <a:rPr lang="en-US" altLang="zh-CN" dirty="0"/>
              <a:t>        r-&gt;link = p;</a:t>
            </a:r>
          </a:p>
          <a:p>
            <a:r>
              <a:rPr lang="en-US" altLang="zh-CN" dirty="0"/>
              <a:t>        return r;</a:t>
            </a:r>
          </a:p>
          <a:p>
            <a:r>
              <a:rPr lang="en-US" altLang="zh-CN" dirty="0"/>
              <a:t>    } </a:t>
            </a:r>
          </a:p>
          <a:p>
            <a:r>
              <a:rPr lang="en-US" altLang="zh-CN" dirty="0"/>
              <a:t>    else { /* </a:t>
            </a:r>
            <a:r>
              <a:rPr lang="zh-CN" altLang="en-US" dirty="0"/>
              <a:t>在结点</a:t>
            </a:r>
            <a:r>
              <a:rPr lang="en-US" altLang="zh-CN" dirty="0"/>
              <a:t>q</a:t>
            </a:r>
            <a:r>
              <a:rPr lang="zh-CN" altLang="en-US" dirty="0"/>
              <a:t>后插入一个结点 </a:t>
            </a:r>
            <a:r>
              <a:rPr lang="en-US" altLang="zh-CN" dirty="0"/>
              <a:t>*/</a:t>
            </a:r>
          </a:p>
          <a:p>
            <a:r>
              <a:rPr lang="en-US" altLang="zh-CN" dirty="0"/>
              <a:t>        q-&gt;link = r;</a:t>
            </a:r>
          </a:p>
          <a:p>
            <a:r>
              <a:rPr lang="en-US" altLang="zh-CN" dirty="0"/>
              <a:t>        r-&gt;link = p;</a:t>
            </a:r>
          </a:p>
          <a:p>
            <a:r>
              <a:rPr lang="en-US" altLang="zh-CN" dirty="0"/>
              <a:t>    }</a:t>
            </a:r>
          </a:p>
          <a:p>
            <a:r>
              <a:rPr lang="en-US" altLang="zh-CN" dirty="0"/>
              <a:t>    return list;</a:t>
            </a:r>
          </a:p>
          <a:p>
            <a:r>
              <a:rPr lang="en-US" altLang="zh-CN" dirty="0"/>
              <a:t>}</a:t>
            </a:r>
            <a:endParaRPr lang="zh-CN" altLang="en-US" dirty="0"/>
          </a:p>
        </p:txBody>
      </p:sp>
      <p:grpSp>
        <p:nvGrpSpPr>
          <p:cNvPr id="7" name="Group 2"/>
          <p:cNvGrpSpPr>
            <a:grpSpLocks/>
          </p:cNvGrpSpPr>
          <p:nvPr/>
        </p:nvGrpSpPr>
        <p:grpSpPr bwMode="auto">
          <a:xfrm>
            <a:off x="7236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10" name="TextBox 9"/>
          <p:cNvSpPr txBox="1"/>
          <p:nvPr/>
        </p:nvSpPr>
        <p:spPr>
          <a:xfrm>
            <a:off x="4644008" y="4437112"/>
            <a:ext cx="4680520" cy="1477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latin typeface="楷体" pitchFamily="49" charset="-122"/>
                <a:ea typeface="楷体" pitchFamily="49" charset="-122"/>
              </a:rPr>
              <a:t>1.</a:t>
            </a:r>
            <a:r>
              <a:rPr lang="zh-CN" altLang="en-US" dirty="0">
                <a:latin typeface="楷体" pitchFamily="49" charset="-122"/>
                <a:ea typeface="楷体" pitchFamily="49" charset="-122"/>
              </a:rPr>
              <a:t>在结点</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前插入一个结点，必须要知道该结点的前序结点指针，在本程序中，</a:t>
            </a:r>
            <a:r>
              <a:rPr lang="en-US" altLang="zh-CN" dirty="0">
                <a:latin typeface="楷体" pitchFamily="49" charset="-122"/>
                <a:ea typeface="楷体" pitchFamily="49" charset="-122"/>
              </a:rPr>
              <a:t>q</a:t>
            </a:r>
            <a:r>
              <a:rPr lang="zh-CN" altLang="en-US" dirty="0">
                <a:latin typeface="楷体" pitchFamily="49" charset="-122"/>
                <a:ea typeface="楷体" pitchFamily="49" charset="-122"/>
              </a:rPr>
              <a:t>为</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的前序结点指针；</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2. </a:t>
            </a:r>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insertNode</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insertNode</a:t>
            </a:r>
            <a:r>
              <a:rPr lang="en-US" altLang="zh-CN" b="1" dirty="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5080977" y="6166159"/>
            <a:ext cx="3276600" cy="666750"/>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916115"/>
            <a:ext cx="7351712" cy="1530351"/>
            <a:chOff x="567" y="1618"/>
            <a:chExt cx="4631" cy="964"/>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44" y="1968"/>
              <a:ext cx="597"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r>
                <a:rPr lang="en-US" altLang="zh-CN" sz="2400" baseline="0">
                  <a:solidFill>
                    <a:schemeClr val="bg1"/>
                  </a:solidFill>
                  <a:latin typeface="宋体" charset="-122"/>
                </a:rPr>
                <a:t> </a:t>
              </a:r>
              <a:r>
                <a:rPr lang="en-US" altLang="zh-CN" sz="2400" baseline="0">
                  <a:solidFill>
                    <a:schemeClr val="bg1"/>
                  </a:solidFill>
                </a:rPr>
                <a:t>…</a:t>
              </a:r>
              <a:endParaRPr lang="zh-CN" altLang="en-US" sz="2400" baseline="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82" y="2204"/>
              <a:ext cx="237" cy="378"/>
            </a:xfrm>
            <a:prstGeom prst="rect">
              <a:avLst/>
            </a:prstGeom>
            <a:noFill/>
            <a:ln w="12700" cap="sq">
              <a:noFill/>
              <a:miter lim="800000"/>
              <a:headEnd/>
              <a:tailEnd/>
            </a:ln>
          </p:spPr>
          <p:txBody>
            <a:bodyPr wrap="none">
              <a:spAutoFit/>
            </a:bodyPr>
            <a:lstStyle/>
            <a:p>
              <a:pPr algn="ctr"/>
              <a:r>
                <a:rPr lang="en-US" altLang="zh-CN" sz="3300" dirty="0">
                  <a:solidFill>
                    <a:schemeClr val="accent2"/>
                  </a:solidFill>
                </a:rPr>
                <a:t>p</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514600" y="3200400"/>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371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2209800" y="1524000"/>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b="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list</a:t>
              </a:r>
              <a:r>
                <a:rPr kumimoji="1" lang="en-US" altLang="zh-CN" sz="2800" baseline="0" dirty="0">
                  <a:solidFill>
                    <a:srgbClr val="003399"/>
                  </a:solidFill>
                  <a:ea typeface="黑体" pitchFamily="2" charset="-122"/>
                  <a:sym typeface="Symbol" pitchFamily="18" charset="2"/>
                </a:rPr>
                <a:t>=p</a:t>
              </a:r>
              <a:r>
                <a:rPr kumimoji="1" lang="en-US" altLang="zh-CN" sz="2800" baseline="0" dirty="0">
                  <a:solidFill>
                    <a:srgbClr val="003399"/>
                  </a:solidFill>
                  <a:latin typeface="宋体" charset="-122"/>
                  <a:ea typeface="宋体" charset="-122"/>
                  <a:sym typeface="Symbol" pitchFamily="18" charset="2"/>
                </a:rPr>
                <a:t>-</a:t>
              </a:r>
              <a:r>
                <a:rPr kumimoji="1" lang="en-US" altLang="zh-CN" sz="2800" baseline="0" dirty="0">
                  <a:solidFill>
                    <a:srgbClr val="003399"/>
                  </a:solidFill>
                  <a:ea typeface="黑体" pitchFamily="2" charset="-122"/>
                  <a:sym typeface="Symbol" pitchFamily="18" charset="2"/>
                </a:rPr>
                <a:t>&gt;</a:t>
              </a:r>
              <a:r>
                <a:rPr kumimoji="1" lang="en-US" altLang="zh-CN" sz="2800" baseline="0" dirty="0">
                  <a:solidFill>
                    <a:srgbClr val="003399"/>
                  </a:solidFill>
                  <a:ea typeface="黑体" pitchFamily="2" charset="-122"/>
                </a:rPr>
                <a:t>link;</a:t>
              </a:r>
            </a:p>
          </p:txBody>
        </p:sp>
      </p:grpSp>
      <p:sp>
        <p:nvSpPr>
          <p:cNvPr id="605213" name="Rectangle 29"/>
          <p:cNvSpPr>
            <a:spLocks noChangeArrowheads="1"/>
          </p:cNvSpPr>
          <p:nvPr/>
        </p:nvSpPr>
        <p:spPr bwMode="auto">
          <a:xfrm>
            <a:off x="827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1254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438400" y="6096000"/>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798513" y="3886200"/>
            <a:ext cx="7507287" cy="1171575"/>
            <a:chOff x="503" y="2688"/>
            <a:chExt cx="4729" cy="738"/>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39" y="3083"/>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1" name="Rectangle 56"/>
            <p:cNvSpPr>
              <a:spLocks noChangeArrowheads="1"/>
            </p:cNvSpPr>
            <p:nvPr/>
          </p:nvSpPr>
          <p:spPr bwMode="auto">
            <a:xfrm>
              <a:off x="1425" y="3091"/>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2" name="Rectangle 57"/>
            <p:cNvSpPr>
              <a:spLocks noChangeArrowheads="1"/>
            </p:cNvSpPr>
            <p:nvPr/>
          </p:nvSpPr>
          <p:spPr bwMode="auto">
            <a:xfrm>
              <a:off x="503" y="2688"/>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3" y="2865"/>
              <a:ext cx="20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3675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936625" y="5486399"/>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b="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r</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&gt;link=p</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a:t>
              </a:r>
              <a:r>
                <a:rPr lang="en-US" altLang="zh-CN" sz="3600" dirty="0">
                  <a:solidFill>
                    <a:srgbClr val="003399"/>
                  </a:solidFill>
                </a:rPr>
                <a:t>;</a:t>
              </a:r>
            </a:p>
          </p:txBody>
        </p:sp>
      </p:grpSp>
      <p:grpSp>
        <p:nvGrpSpPr>
          <p:cNvPr id="15" name="Group 65"/>
          <p:cNvGrpSpPr>
            <a:grpSpLocks/>
          </p:cNvGrpSpPr>
          <p:nvPr/>
        </p:nvGrpSpPr>
        <p:grpSpPr bwMode="auto">
          <a:xfrm>
            <a:off x="457200" y="190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6</a:t>
              </a:r>
              <a:r>
                <a:rPr kumimoji="1" lang="en-US" altLang="zh-CN" sz="2800" baseline="0" dirty="0">
                  <a:solidFill>
                    <a:schemeClr val="accent2"/>
                  </a:solidFill>
                  <a:ea typeface="黑体" pitchFamily="2" charset="-122"/>
                </a:rPr>
                <a:t>.</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143000" y="704850"/>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的直接前驱结点由</a:t>
            </a:r>
            <a:r>
              <a:rPr kumimoji="1" lang="en-US" altLang="en-US" sz="2800" baseline="0" dirty="0">
                <a:solidFill>
                  <a:srgbClr val="FF3300"/>
                </a:solidFill>
                <a:ea typeface="黑体" pitchFamily="2" charset="-122"/>
              </a:rPr>
              <a:t>r</a:t>
            </a:r>
            <a:r>
              <a:rPr kumimoji="1" lang="zh-CN" altLang="en-US" sz="2800" baseline="0" dirty="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3863975" y="4660900"/>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3833813" y="4630738"/>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03300"/>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1(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r,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      if(p==list)  </a:t>
              </a:r>
            </a:p>
            <a:p>
              <a:pPr marL="381000" lvl="2" fontAlgn="base">
                <a:lnSpc>
                  <a:spcPct val="85000"/>
                </a:lnSpc>
                <a:spcBef>
                  <a:spcPct val="0"/>
                </a:spcBef>
              </a:pPr>
              <a:r>
                <a:rPr lang="en-US" altLang="zh-CN" sz="2600" baseline="0" dirty="0">
                  <a:solidFill>
                    <a:srgbClr val="002C84"/>
                  </a:solidFill>
                </a:rPr>
                <a:t>           list=p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ea typeface="幼圆" pitchFamily="49" charset="-122"/>
                </a:rPr>
                <a:t>删除链表的第一个链结点</a:t>
              </a:r>
              <a:r>
                <a:rPr lang="zh-CN" altLang="en-US" sz="2300" baseline="0" dirty="0">
                  <a:solidFill>
                    <a:srgbClr val="002C84"/>
                  </a:solidFill>
                </a:rPr>
                <a:t>*/</a:t>
              </a:r>
            </a:p>
            <a:p>
              <a:pPr marL="381000" lvl="2" fontAlgn="base">
                <a:lnSpc>
                  <a:spcPct val="85000"/>
                </a:lnSpc>
                <a:spcBef>
                  <a:spcPct val="0"/>
                </a:spcBef>
              </a:pPr>
              <a:r>
                <a:rPr lang="zh-CN" altLang="en-US" sz="2600" baseline="0" dirty="0">
                  <a:solidFill>
                    <a:srgbClr val="002C84"/>
                  </a:solidFill>
                </a:rPr>
                <a:t>      </a:t>
              </a:r>
              <a:r>
                <a:rPr lang="en-US" altLang="zh-CN" sz="2600" baseline="0" dirty="0">
                  <a:solidFill>
                    <a:srgbClr val="002C84"/>
                  </a:solidFill>
                </a:rPr>
                <a:t>else</a:t>
              </a:r>
            </a:p>
            <a:p>
              <a:pPr marL="381000" lvl="2" fontAlgn="base">
                <a:lnSpc>
                  <a:spcPct val="85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latin typeface="幼圆" pitchFamily="49" charset="-122"/>
                  <a:ea typeface="幼圆" pitchFamily="49" charset="-122"/>
                </a:rPr>
                <a:t>删除</a:t>
              </a:r>
              <a:r>
                <a:rPr lang="en-US" altLang="zh-CN" sz="2300" dirty="0">
                  <a:solidFill>
                    <a:srgbClr val="002C84"/>
                  </a:solidFill>
                  <a:ea typeface="幼圆" pitchFamily="49" charset="-122"/>
                </a:rPr>
                <a:t>p</a:t>
              </a:r>
              <a:r>
                <a:rPr lang="zh-CN" altLang="en-US" sz="2300" baseline="0" dirty="0">
                  <a:solidFill>
                    <a:srgbClr val="002C84"/>
                  </a:solidFill>
                  <a:latin typeface="幼圆" pitchFamily="49" charset="-122"/>
                  <a:ea typeface="幼圆" pitchFamily="49" charset="-122"/>
                </a:rPr>
                <a:t>指的链结点</a:t>
              </a:r>
              <a:r>
                <a:rPr lang="zh-CN" altLang="en-US" sz="2300" baseline="0" dirty="0">
                  <a:solidFill>
                    <a:srgbClr val="002C84"/>
                  </a:solidFill>
                </a:rPr>
                <a:t>*/</a:t>
              </a:r>
            </a:p>
            <a:p>
              <a:pPr marL="381000" lvl="2" fontAlgn="base">
                <a:lnSpc>
                  <a:spcPct val="85000"/>
                </a:lnSpc>
                <a:spcBef>
                  <a:spcPct val="0"/>
                </a:spcBef>
              </a:pPr>
              <a:r>
                <a:rPr lang="en-US" altLang="zh-CN" sz="2400" baseline="0" dirty="0">
                  <a:solidFill>
                    <a:srgbClr val="002C84"/>
                  </a:solidFill>
                </a:rPr>
                <a:t>       free</a:t>
              </a:r>
              <a:r>
                <a:rPr lang="en-US" altLang="zh-CN" sz="2600" baseline="0" dirty="0">
                  <a:solidFill>
                    <a:srgbClr val="002C84"/>
                  </a:solidFill>
                </a:rPr>
                <a:t>(p);                        </a:t>
              </a:r>
              <a:r>
                <a:rPr lang="en-US" altLang="zh-CN" sz="2300" baseline="0" dirty="0">
                  <a:solidFill>
                    <a:srgbClr val="002C84"/>
                  </a:solidFill>
                </a:rPr>
                <a:t>/* </a:t>
              </a:r>
              <a:r>
                <a:rPr lang="zh-CN" altLang="en-US" sz="2300" baseline="0" dirty="0">
                  <a:solidFill>
                    <a:srgbClr val="002C84"/>
                  </a:solidFill>
                  <a:ea typeface="幼圆" pitchFamily="49" charset="-122"/>
                </a:rPr>
                <a:t>释放被删除的结点空间</a:t>
              </a:r>
              <a:r>
                <a:rPr lang="zh-CN" altLang="en-US" sz="2300" baseline="0" dirty="0">
                  <a:solidFill>
                    <a:srgbClr val="002C84"/>
                  </a:solidFill>
                </a:rPr>
                <a:t>*/</a:t>
              </a:r>
              <a:endParaRPr lang="en-US" altLang="zh-CN" sz="2300" baseline="0" dirty="0">
                <a:solidFill>
                  <a:srgbClr val="002C84"/>
                </a:solidFill>
              </a:endParaRPr>
            </a:p>
            <a:p>
              <a:pPr marL="381000" lvl="2" fontAlgn="base">
                <a:lnSpc>
                  <a:spcPct val="85000"/>
                </a:lnSpc>
                <a:spcBef>
                  <a:spcPct val="0"/>
                </a:spcBef>
              </a:pPr>
              <a:r>
                <a:rPr lang="en-US" altLang="zh-CN" sz="2300" dirty="0">
                  <a:solidFill>
                    <a:srgbClr val="002C84"/>
                  </a:solidFill>
                </a:rPr>
                <a:t>       return list</a:t>
              </a:r>
              <a:endParaRPr lang="zh-CN" altLang="en-US" sz="2300" baseline="0" dirty="0">
                <a:solidFill>
                  <a:srgbClr val="002C84"/>
                </a:solidFill>
              </a:endParaRP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400" b="0" baseline="0" dirty="0">
                  <a:solidFill>
                    <a:srgbClr val="002C84"/>
                  </a:solidFill>
                  <a:latin typeface="宋体" charset="-122"/>
                  <a:ea typeface="宋体" charset="-122"/>
                </a:rPr>
                <a:t>                        </a:t>
              </a:r>
              <a:endParaRPr kumimoji="1" lang="zh-CN" altLang="en-US" sz="2400" b="0" baseline="0" dirty="0">
                <a:solidFill>
                  <a:srgbClr val="002C84"/>
                </a:solidFill>
                <a:ea typeface="宋体" charset="-122"/>
              </a:endParaRPr>
            </a:p>
          </p:txBody>
        </p:sp>
      </p:grpSp>
      <p:grpSp>
        <p:nvGrpSpPr>
          <p:cNvPr id="3" name="Group 6"/>
          <p:cNvGrpSpPr>
            <a:grpSpLocks/>
          </p:cNvGrpSpPr>
          <p:nvPr/>
        </p:nvGrpSpPr>
        <p:grpSpPr bwMode="auto">
          <a:xfrm>
            <a:off x="533400" y="15557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baseline="0">
                  <a:ea typeface="黑体" pitchFamily="2" charset="-122"/>
                </a:rPr>
                <a:t>算法</a:t>
              </a:r>
            </a:p>
          </p:txBody>
        </p:sp>
      </p:grpSp>
      <p:grpSp>
        <p:nvGrpSpPr>
          <p:cNvPr id="4" name="Group 50"/>
          <p:cNvGrpSpPr>
            <a:grpSpLocks/>
          </p:cNvGrpSpPr>
          <p:nvPr/>
        </p:nvGrpSpPr>
        <p:grpSpPr bwMode="auto">
          <a:xfrm>
            <a:off x="5003800" y="4910138"/>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grpSp>
        <p:nvGrpSpPr>
          <p:cNvPr id="5" name="Group 61"/>
          <p:cNvGrpSpPr>
            <a:grpSpLocks/>
          </p:cNvGrpSpPr>
          <p:nvPr/>
        </p:nvGrpSpPr>
        <p:grpSpPr bwMode="auto">
          <a:xfrm>
            <a:off x="633413" y="4808538"/>
            <a:ext cx="2960687" cy="1284287"/>
            <a:chOff x="399" y="3029"/>
            <a:chExt cx="1865" cy="809"/>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221"/>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2982913" y="5516563"/>
            <a:ext cx="4181475" cy="1223962"/>
            <a:chOff x="1879" y="3475"/>
            <a:chExt cx="2634" cy="771"/>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221"/>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24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4251325"/>
            <a:ext cx="7620000" cy="1171575"/>
            <a:chOff x="432" y="2622"/>
            <a:chExt cx="4800" cy="738"/>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39" y="301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7" name="Rectangle 26"/>
            <p:cNvSpPr>
              <a:spLocks noChangeArrowheads="1"/>
            </p:cNvSpPr>
            <p:nvPr/>
          </p:nvSpPr>
          <p:spPr bwMode="auto">
            <a:xfrm>
              <a:off x="1425" y="302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8" name="Rectangle 27"/>
            <p:cNvSpPr>
              <a:spLocks noChangeArrowheads="1"/>
            </p:cNvSpPr>
            <p:nvPr/>
          </p:nvSpPr>
          <p:spPr bwMode="auto">
            <a:xfrm>
              <a:off x="432" y="262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3" y="2799"/>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457200" y="2544763"/>
            <a:ext cx="7659688" cy="1171575"/>
            <a:chOff x="288" y="1662"/>
            <a:chExt cx="4825" cy="738"/>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20" y="205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0" name="Rectangle 55"/>
            <p:cNvSpPr>
              <a:spLocks noChangeArrowheads="1"/>
            </p:cNvSpPr>
            <p:nvPr/>
          </p:nvSpPr>
          <p:spPr bwMode="auto">
            <a:xfrm>
              <a:off x="1306" y="206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1" name="Rectangle 56"/>
            <p:cNvSpPr>
              <a:spLocks noChangeArrowheads="1"/>
            </p:cNvSpPr>
            <p:nvPr/>
          </p:nvSpPr>
          <p:spPr bwMode="auto">
            <a:xfrm>
              <a:off x="288" y="166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grpSp>
      <p:sp>
        <p:nvSpPr>
          <p:cNvPr id="606267" name="Rectangle 59"/>
          <p:cNvSpPr>
            <a:spLocks noChangeArrowheads="1"/>
          </p:cNvSpPr>
          <p:nvPr/>
        </p:nvSpPr>
        <p:spPr bwMode="auto">
          <a:xfrm>
            <a:off x="1052513" y="2849563"/>
            <a:ext cx="319087" cy="457200"/>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1108075" y="2860675"/>
            <a:ext cx="2054225" cy="457200"/>
            <a:chOff x="698" y="1868"/>
            <a:chExt cx="1294" cy="288"/>
          </a:xfrm>
        </p:grpSpPr>
        <p:sp>
          <p:nvSpPr>
            <p:cNvPr id="23573" name="Rectangle 64"/>
            <p:cNvSpPr>
              <a:spLocks noChangeArrowheads="1"/>
            </p:cNvSpPr>
            <p:nvPr/>
          </p:nvSpPr>
          <p:spPr bwMode="auto">
            <a:xfrm>
              <a:off x="1791" y="1868"/>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4211250" y="1658938"/>
            <a:ext cx="4033347" cy="1143000"/>
            <a:chOff x="2678"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b="0"/>
            </a:p>
          </p:txBody>
        </p:sp>
        <p:sp>
          <p:nvSpPr>
            <p:cNvPr id="23572" name="Text Box 68"/>
            <p:cNvSpPr txBox="1">
              <a:spLocks noChangeArrowheads="1"/>
            </p:cNvSpPr>
            <p:nvPr/>
          </p:nvSpPr>
          <p:spPr bwMode="auto">
            <a:xfrm>
              <a:off x="2678" y="1215"/>
              <a:ext cx="2052" cy="425"/>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a:solidFill>
                    <a:srgbClr val="002C84"/>
                  </a:solidFill>
                  <a:ea typeface="黑体" pitchFamily="2" charset="-122"/>
                </a:rPr>
                <a:t>for</a:t>
              </a:r>
              <a:r>
                <a:rPr kumimoji="1" lang="en-US" altLang="zh-CN" sz="2700" baseline="0" dirty="0">
                  <a:solidFill>
                    <a:srgbClr val="002C84"/>
                  </a:solidFill>
                  <a:ea typeface="黑体" pitchFamily="2" charset="-122"/>
                </a:rPr>
                <a:t>(r=list; r</a:t>
              </a:r>
              <a:r>
                <a:rPr kumimoji="1" lang="en-US" altLang="zh-CN" sz="2700" baseline="0" dirty="0">
                  <a:solidFill>
                    <a:srgbClr val="002C84"/>
                  </a:solidFill>
                  <a:latin typeface="宋体" charset="-122"/>
                  <a:ea typeface="宋体" charset="-122"/>
                </a:rPr>
                <a:t>-</a:t>
              </a:r>
              <a:r>
                <a:rPr kumimoji="1" lang="en-US" altLang="zh-CN" sz="2700" baseline="0" dirty="0">
                  <a:solidFill>
                    <a:srgbClr val="002C84"/>
                  </a:solidFill>
                  <a:ea typeface="黑体" pitchFamily="2" charset="-122"/>
                </a:rPr>
                <a:t>&gt;link!=p; r=r-&gt;link)</a:t>
              </a:r>
            </a:p>
            <a:p>
              <a:pPr>
                <a:lnSpc>
                  <a:spcPct val="70000"/>
                </a:lnSpc>
                <a:spcBef>
                  <a:spcPct val="0"/>
                </a:spcBef>
              </a:pPr>
              <a:r>
                <a:rPr kumimoji="1" lang="en-US" altLang="zh-CN" sz="2700" baseline="0" dirty="0">
                  <a:solidFill>
                    <a:srgbClr val="002C84"/>
                  </a:solidFill>
                  <a:ea typeface="黑体" pitchFamily="2" charset="-122"/>
                </a:rPr>
                <a:t>     </a:t>
              </a:r>
              <a:r>
                <a:rPr kumimoji="1" lang="en-US" altLang="zh-CN" sz="2700" baseline="0" dirty="0">
                  <a:solidFill>
                    <a:srgbClr val="002C84"/>
                  </a:solidFill>
                  <a:ea typeface="黑体" pitchFamily="2" charset="-122"/>
                  <a:sym typeface="Symbol" pitchFamily="18" charset="2"/>
                </a:rPr>
                <a:t>;</a:t>
              </a:r>
            </a:p>
          </p:txBody>
        </p:sp>
      </p:grpSp>
      <p:sp>
        <p:nvSpPr>
          <p:cNvPr id="606277" name="Freeform 69"/>
          <p:cNvSpPr>
            <a:spLocks/>
          </p:cNvSpPr>
          <p:nvPr/>
        </p:nvSpPr>
        <p:spPr bwMode="auto">
          <a:xfrm>
            <a:off x="3657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0" y="190500"/>
            <a:ext cx="7772400" cy="1670050"/>
            <a:chOff x="0" y="120"/>
            <a:chExt cx="4896" cy="1052"/>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ea typeface="黑体" pitchFamily="2" charset="-122"/>
                  </a:rPr>
                  <a:t>7.</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a:t>
                </a:r>
                <a:r>
                  <a:rPr kumimoji="1" lang="zh-CN" altLang="en-US" sz="2800" dirty="0">
                    <a:solidFill>
                      <a:schemeClr val="accent2"/>
                    </a:solidFill>
                    <a:latin typeface="黑体" pitchFamily="2" charset="-122"/>
                    <a:ea typeface="黑体" pitchFamily="2" charset="-122"/>
                  </a:rPr>
                  <a:t>向</a:t>
                </a:r>
                <a:r>
                  <a:rPr kumimoji="1" lang="zh-CN" altLang="en-US" sz="2800" baseline="0" dirty="0">
                    <a:solidFill>
                      <a:schemeClr val="accent2"/>
                    </a:solidFill>
                    <a:latin typeface="黑体" pitchFamily="2" charset="-122"/>
                    <a:ea typeface="黑体" pitchFamily="2" charset="-122"/>
                  </a:rPr>
                  <a:t>的链结点,</a:t>
                </a:r>
              </a:p>
            </p:txBody>
          </p:sp>
        </p:grpSp>
        <p:sp>
          <p:nvSpPr>
            <p:cNvPr id="23568" name="Rectangle 74"/>
            <p:cNvSpPr>
              <a:spLocks noChangeArrowheads="1"/>
            </p:cNvSpPr>
            <p:nvPr/>
          </p:nvSpPr>
          <p:spPr bwMode="auto">
            <a:xfrm>
              <a:off x="0" y="845"/>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r</a:t>
              </a:r>
              <a:r>
                <a:rPr kumimoji="1" lang="zh-CN" altLang="en-US" sz="2800" dirty="0">
                  <a:solidFill>
                    <a:srgbClr val="FF3300"/>
                  </a:solidFill>
                  <a:ea typeface="黑体" pitchFamily="2" charset="-122"/>
                </a:rPr>
                <a:t>是</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的直接前驱结点指</a:t>
              </a:r>
              <a:r>
                <a:rPr kumimoji="1" lang="zh-CN" altLang="en-US" sz="2800" dirty="0">
                  <a:solidFill>
                    <a:srgbClr val="FF3300"/>
                  </a:solidFill>
                  <a:latin typeface="黑体" pitchFamily="2" charset="-122"/>
                  <a:ea typeface="黑体" pitchFamily="2" charset="-122"/>
                </a:rPr>
                <a:t>针</a:t>
              </a:r>
              <a:endParaRPr kumimoji="1" lang="zh-CN" altLang="en-US" sz="2800" baseline="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3873500" y="5029200"/>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3851920" y="4725144"/>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5913" y="762000"/>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b="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2(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r;</a:t>
              </a:r>
            </a:p>
            <a:p>
              <a:pPr marL="723900" lvl="2" indent="-342900" algn="just" fontAlgn="base">
                <a:lnSpc>
                  <a:spcPct val="70000"/>
                </a:lnSpc>
                <a:spcBef>
                  <a:spcPct val="0"/>
                </a:spcBef>
              </a:pPr>
              <a:r>
                <a:rPr lang="en-US" altLang="zh-CN" sz="2600" baseline="0" dirty="0">
                  <a:solidFill>
                    <a:srgbClr val="002C84"/>
                  </a:solidFill>
                </a:rPr>
                <a:t>      if(p==list){                         </a:t>
              </a:r>
              <a:r>
                <a:rPr lang="en-US" altLang="zh-CN" sz="2300" baseline="0" dirty="0">
                  <a:solidFill>
                    <a:srgbClr val="002C84"/>
                  </a:solidFill>
                </a:rPr>
                <a:t>/*</a:t>
              </a:r>
              <a:r>
                <a:rPr lang="zh-CN" altLang="en-US" sz="2300" baseline="0" dirty="0">
                  <a:solidFill>
                    <a:srgbClr val="002C84"/>
                  </a:solidFill>
                  <a:ea typeface="幼圆" pitchFamily="49" charset="-122"/>
                </a:rPr>
                <a:t>当删除链表第一个结点</a:t>
              </a:r>
              <a:r>
                <a:rPr lang="zh-CN" altLang="en-US" sz="2300" baseline="0" dirty="0">
                  <a:solidFill>
                    <a:srgbClr val="002C84"/>
                  </a:solidFill>
                </a:rPr>
                <a:t>*/</a:t>
              </a:r>
            </a:p>
            <a:p>
              <a:pPr marL="723900" lvl="2" indent="-342900" algn="just" fontAlgn="base">
                <a:lnSpc>
                  <a:spcPct val="70000"/>
                </a:lnSpc>
                <a:spcBef>
                  <a:spcPct val="0"/>
                </a:spcBef>
              </a:pPr>
              <a:r>
                <a:rPr lang="zh-CN" altLang="en-US" sz="2600" baseline="0" dirty="0">
                  <a:solidFill>
                    <a:srgbClr val="002C84"/>
                  </a:solidFill>
                </a:rPr>
                <a:t>             </a:t>
              </a:r>
              <a:r>
                <a:rPr lang="en-US" altLang="zh-CN" sz="2600" baseline="0" dirty="0">
                  <a:solidFill>
                    <a:srgbClr val="002C84"/>
                  </a:solidFill>
                </a:rPr>
                <a:t>list=list</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r>
                <a:rPr lang="en-US" altLang="zh-CN" sz="2300" baseline="0" dirty="0">
                  <a:solidFill>
                    <a:srgbClr val="002C84"/>
                  </a:solidFill>
                </a:rPr>
                <a:t>/*</a:t>
              </a:r>
              <a:r>
                <a:rPr lang="zh-CN" altLang="en-US" sz="2300" baseline="0" dirty="0">
                  <a:solidFill>
                    <a:srgbClr val="002C84"/>
                  </a:solidFill>
                  <a:ea typeface="幼圆" pitchFamily="49" charset="-122"/>
                </a:rPr>
                <a:t>释放被删除结点的空间</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else{</a:t>
              </a:r>
            </a:p>
            <a:p>
              <a:pPr marL="723900" lvl="2" indent="-342900" algn="just" fontAlgn="base">
                <a:lnSpc>
                  <a:spcPct val="70000"/>
                </a:lnSpc>
                <a:spcBef>
                  <a:spcPct val="0"/>
                </a:spcBef>
              </a:pPr>
              <a:r>
                <a:rPr lang="en-US" altLang="zh-CN" sz="2600" baseline="0" dirty="0">
                  <a:solidFill>
                    <a:srgbClr val="002C84"/>
                  </a:solidFill>
                </a:rPr>
                <a:t>             for(r=list;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  &amp;&amp;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r=r-&gt;link) </a:t>
              </a:r>
            </a:p>
            <a:p>
              <a:pPr marL="723900" lvl="2" indent="-342900" algn="just" fontAlgn="base">
                <a:lnSpc>
                  <a:spcPct val="70000"/>
                </a:lnSpc>
                <a:spcBef>
                  <a:spcPct val="0"/>
                </a:spcBef>
              </a:pPr>
              <a:r>
                <a:rPr lang="en-US" altLang="zh-CN" sz="2600" baseline="0" dirty="0">
                  <a:solidFill>
                    <a:srgbClr val="002C84"/>
                  </a:solidFill>
                </a:rPr>
                <a:t>                    ;                       </a:t>
              </a:r>
              <a:r>
                <a:rPr lang="en-US" altLang="zh-CN" sz="2600" dirty="0">
                  <a:solidFill>
                    <a:srgbClr val="002C84"/>
                  </a:solidFill>
                </a:rPr>
                <a:t> </a:t>
              </a:r>
              <a:r>
                <a:rPr lang="en-US" altLang="zh-CN" sz="2600" baseline="0" dirty="0">
                  <a:solidFill>
                    <a:srgbClr val="002C84"/>
                  </a:solidFill>
                </a:rPr>
                <a:t>   </a:t>
              </a:r>
              <a:r>
                <a:rPr lang="en-US" altLang="zh-CN" sz="2300" baseline="0" dirty="0">
                  <a:solidFill>
                    <a:srgbClr val="002C84"/>
                  </a:solidFill>
                </a:rPr>
                <a:t>/*</a:t>
              </a:r>
              <a:r>
                <a:rPr lang="zh-CN" altLang="en-US" sz="2300" baseline="0" dirty="0">
                  <a:solidFill>
                    <a:srgbClr val="002C84"/>
                  </a:solidFill>
                  <a:latin typeface="幼圆" pitchFamily="49" charset="-122"/>
                  <a:ea typeface="幼圆" pitchFamily="49" charset="-122"/>
                </a:rPr>
                <a:t>移向下一个链结点*</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if(r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a:t>
              </a:r>
            </a:p>
            <a:p>
              <a:pPr marL="723900" lvl="2" indent="-342900" algn="just" fontAlgn="base">
                <a:lnSpc>
                  <a:spcPct val="70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return list;</a:t>
              </a:r>
              <a:endParaRPr lang="en-US" altLang="zh-CN" sz="2600" baseline="0" dirty="0">
                <a:solidFill>
                  <a:srgbClr val="002C84"/>
                </a:solidFill>
              </a:endParaRPr>
            </a:p>
            <a:p>
              <a:pPr marL="723900" lvl="2" indent="-342900" algn="just" fontAlgn="base">
                <a:lnSpc>
                  <a:spcPct val="70000"/>
                </a:lnSpc>
                <a:spcBef>
                  <a:spcPct val="0"/>
                </a:spcBef>
              </a:pPr>
              <a:r>
                <a:rPr lang="zh-CN" altLang="zh-CN" sz="2600" baseline="0" dirty="0">
                  <a:solidFill>
                    <a:srgbClr val="002C84"/>
                  </a:solidFill>
                </a:rPr>
                <a:t> </a:t>
              </a:r>
              <a:r>
                <a:rPr lang="en-US" altLang="zh-CN" sz="2600" baseline="0" dirty="0">
                  <a:solidFill>
                    <a:srgbClr val="002C84"/>
                  </a:solidFill>
                </a:rPr>
                <a:t>}</a:t>
              </a:r>
              <a:endParaRPr lang="zh-CN" altLang="en-US" sz="2600" baseline="0" dirty="0">
                <a:solidFill>
                  <a:srgbClr val="002C84"/>
                </a:solidFill>
              </a:endParaRPr>
            </a:p>
          </p:txBody>
        </p:sp>
      </p:grpSp>
      <p:grpSp>
        <p:nvGrpSpPr>
          <p:cNvPr id="3" name="Group 108"/>
          <p:cNvGrpSpPr>
            <a:grpSpLocks/>
          </p:cNvGrpSpPr>
          <p:nvPr/>
        </p:nvGrpSpPr>
        <p:grpSpPr bwMode="auto">
          <a:xfrm>
            <a:off x="1657350" y="3314700"/>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b="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baseline="0" dirty="0">
                  <a:solidFill>
                    <a:srgbClr val="FF3300"/>
                  </a:solidFill>
                  <a:latin typeface="幼圆" pitchFamily="49" charset="-122"/>
                  <a:ea typeface="幼圆" pitchFamily="49" charset="-122"/>
                </a:rPr>
                <a:t>寻找</a:t>
              </a:r>
              <a:r>
                <a:rPr lang="en-US" altLang="zh-CN" sz="2500" dirty="0">
                  <a:solidFill>
                    <a:srgbClr val="FF3300"/>
                  </a:solidFill>
                  <a:ea typeface="幼圆" pitchFamily="49" charset="-122"/>
                </a:rPr>
                <a:t>p</a:t>
              </a:r>
              <a:r>
                <a:rPr lang="zh-CN" altLang="en-US" sz="2500" baseline="0" dirty="0">
                  <a:solidFill>
                    <a:srgbClr val="FF3300"/>
                  </a:solidFill>
                  <a:latin typeface="幼圆" pitchFamily="49" charset="-122"/>
                  <a:ea typeface="幼圆" pitchFamily="49" charset="-122"/>
                </a:rPr>
                <a:t>结点的直接前驱</a:t>
              </a:r>
              <a:r>
                <a:rPr lang="en-US" altLang="zh-CN" sz="2500" baseline="0" dirty="0">
                  <a:solidFill>
                    <a:srgbClr val="FF3300"/>
                  </a:solidFill>
                  <a:ea typeface="幼圆" pitchFamily="49" charset="-122"/>
                </a:rPr>
                <a:t>r</a:t>
              </a:r>
              <a:endParaRPr lang="zh-CN" altLang="en-US" sz="2500" baseline="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342900" y="38100"/>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FF00"/>
                  </a:solidFill>
                  <a:ea typeface="黑体" pitchFamily="2" charset="-122"/>
                </a:rPr>
                <a:t>算法</a:t>
              </a:r>
            </a:p>
          </p:txBody>
        </p:sp>
      </p:grpSp>
      <p:grpSp>
        <p:nvGrpSpPr>
          <p:cNvPr id="5" name="Group 120"/>
          <p:cNvGrpSpPr>
            <a:grpSpLocks/>
          </p:cNvGrpSpPr>
          <p:nvPr/>
        </p:nvGrpSpPr>
        <p:grpSpPr bwMode="auto">
          <a:xfrm>
            <a:off x="5753100" y="4508500"/>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a:solidFill>
                    <a:srgbClr val="FF3300"/>
                  </a:solidFill>
                  <a:ea typeface="幼圆" pitchFamily="49" charset="-122"/>
                </a:rPr>
                <a:t>时间复杂度</a:t>
              </a: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347787" y="560388"/>
            <a:ext cx="7615238" cy="523220"/>
          </a:xfrm>
          <a:prstGeom prst="rect">
            <a:avLst/>
          </a:prstGeom>
          <a:noFill/>
          <a:ln w="9525">
            <a:noFill/>
            <a:miter lim="800000"/>
            <a:headEnd/>
            <a:tailEnd/>
          </a:ln>
          <a:effectLst/>
        </p:spPr>
        <p:txBody>
          <a:bodyPr wrap="square">
            <a:spAutoFit/>
          </a:bodyPr>
          <a:lstStyle/>
          <a:p>
            <a:r>
              <a:rPr lang="en-US" altLang="zh-CN" sz="2800" dirty="0">
                <a:solidFill>
                  <a:srgbClr val="FF0000"/>
                </a:solidFill>
              </a:rPr>
              <a:t>2009</a:t>
            </a:r>
            <a:r>
              <a:rPr lang="zh-CN" altLang="en-US" sz="2800" dirty="0">
                <a:solidFill>
                  <a:srgbClr val="FF0000"/>
                </a:solidFill>
              </a:rPr>
              <a:t>年硕士研究生入学考试</a:t>
            </a:r>
            <a:r>
              <a:rPr lang="en-US" altLang="zh-CN" sz="2800" dirty="0">
                <a:solidFill>
                  <a:srgbClr val="FF0000"/>
                </a:solidFill>
              </a:rPr>
              <a:t>*</a:t>
            </a:r>
            <a:endParaRPr lang="zh-CN" altLang="en-US" sz="2800" dirty="0">
              <a:solidFill>
                <a:srgbClr val="FF0000"/>
              </a:solidFill>
            </a:endParaRPr>
          </a:p>
        </p:txBody>
      </p:sp>
      <p:sp>
        <p:nvSpPr>
          <p:cNvPr id="588803" name="Rectangle 3"/>
          <p:cNvSpPr>
            <a:spLocks noChangeArrowheads="1"/>
          </p:cNvSpPr>
          <p:nvPr/>
        </p:nvSpPr>
        <p:spPr bwMode="auto">
          <a:xfrm>
            <a:off x="1547813" y="2781300"/>
            <a:ext cx="3960812" cy="584775"/>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1</a:t>
            </a:r>
            <a:r>
              <a:rPr lang="en-US" altLang="zh-CN" sz="2400" dirty="0">
                <a:solidFill>
                  <a:srgbClr val="000099"/>
                </a:solidFill>
                <a:ea typeface="幼圆" pitchFamily="49" charset="-122"/>
              </a:rPr>
              <a:t>. </a:t>
            </a:r>
            <a:r>
              <a:rPr lang="zh-CN" altLang="en-US" sz="2400" dirty="0">
                <a:solidFill>
                  <a:srgbClr val="000099"/>
                </a:solidFill>
                <a:ea typeface="幼圆" pitchFamily="49" charset="-122"/>
              </a:rPr>
              <a:t>算法中不得求出链表长度</a:t>
            </a:r>
            <a:r>
              <a:rPr lang="en-US" altLang="zh-CN" sz="2400" dirty="0">
                <a:solidFill>
                  <a:srgbClr val="000099"/>
                </a:solidFill>
                <a:ea typeface="幼圆" pitchFamily="49" charset="-122"/>
              </a:rPr>
              <a:t>;</a:t>
            </a:r>
          </a:p>
        </p:txBody>
      </p:sp>
      <p:grpSp>
        <p:nvGrpSpPr>
          <p:cNvPr id="2" name="Group 4"/>
          <p:cNvGrpSpPr>
            <a:grpSpLocks/>
          </p:cNvGrpSpPr>
          <p:nvPr/>
        </p:nvGrpSpPr>
        <p:grpSpPr bwMode="auto">
          <a:xfrm>
            <a:off x="1187450" y="1019175"/>
            <a:ext cx="7056438" cy="1662113"/>
            <a:chOff x="860" y="663"/>
            <a:chExt cx="4445" cy="1047"/>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745"/>
              <a:ext cx="4400" cy="965"/>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15000"/>
                </a:lnSpc>
                <a:spcBef>
                  <a:spcPct val="0"/>
                </a:spcBef>
              </a:pPr>
              <a:r>
                <a:rPr kumimoji="1" lang="zh-CN" altLang="en-US" sz="2100" baseline="0" dirty="0">
                  <a:latin typeface="幼圆" pitchFamily="49" charset="-122"/>
                  <a:ea typeface="幼圆" pitchFamily="49" charset="-122"/>
                </a:rPr>
                <a:t>     </a:t>
              </a:r>
              <a:r>
                <a:rPr kumimoji="1" lang="zh-CN" altLang="en-US" sz="2100" baseline="0" dirty="0">
                  <a:solidFill>
                    <a:srgbClr val="FFFF00"/>
                  </a:solidFill>
                  <a:latin typeface="幼圆" pitchFamily="49" charset="-122"/>
                  <a:ea typeface="幼圆" pitchFamily="49" charset="-122"/>
                </a:rPr>
                <a:t>请写一算法，该算法用尽可能高的时间效率找到</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由</a:t>
              </a:r>
              <a:r>
                <a:rPr kumimoji="1" lang="en-US" altLang="zh-CN" sz="2000" baseline="0" dirty="0">
                  <a:solidFill>
                    <a:srgbClr val="FFFF00"/>
                  </a:solidFill>
                  <a:ea typeface="幼圆" pitchFamily="49" charset="-122"/>
                </a:rPr>
                <a:t>list</a:t>
              </a:r>
              <a:r>
                <a:rPr kumimoji="1" lang="zh-CN" altLang="en-US" sz="2100" baseline="0" dirty="0">
                  <a:solidFill>
                    <a:srgbClr val="FFFF00"/>
                  </a:solidFill>
                  <a:latin typeface="幼圆" pitchFamily="49" charset="-122"/>
                  <a:ea typeface="幼圆" pitchFamily="49" charset="-122"/>
                </a:rPr>
                <a:t>所指的线性链表的倒数第</a:t>
              </a:r>
              <a:r>
                <a:rPr kumimoji="1" lang="en-US" altLang="zh-CN" sz="2100" baseline="0" dirty="0">
                  <a:solidFill>
                    <a:srgbClr val="FFFF00"/>
                  </a:solidFill>
                  <a:ea typeface="幼圆" pitchFamily="49" charset="-122"/>
                </a:rPr>
                <a:t>k</a:t>
              </a:r>
              <a:r>
                <a:rPr kumimoji="1" lang="zh-CN" altLang="en-US" sz="2100" baseline="0" dirty="0">
                  <a:solidFill>
                    <a:srgbClr val="FFFF00"/>
                  </a:solidFill>
                  <a:latin typeface="幼圆" pitchFamily="49" charset="-122"/>
                  <a:ea typeface="幼圆" pitchFamily="49" charset="-122"/>
                </a:rPr>
                <a:t>个结点。若找到这样的</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结点，算法给出该结点的地址，否则，给出</a:t>
              </a:r>
              <a:r>
                <a:rPr kumimoji="1" lang="en-US" altLang="zh-CN" sz="2100" baseline="0" dirty="0">
                  <a:solidFill>
                    <a:srgbClr val="FFFF00"/>
                  </a:solidFill>
                  <a:ea typeface="幼圆" pitchFamily="49" charset="-122"/>
                </a:rPr>
                <a:t>NULL</a:t>
              </a:r>
              <a:r>
                <a:rPr kumimoji="1" lang="zh-CN" altLang="en-US" sz="2100" baseline="0" dirty="0">
                  <a:solidFill>
                    <a:srgbClr val="FFFF00"/>
                  </a:solidFill>
                  <a:latin typeface="幼圆" pitchFamily="49" charset="-122"/>
                  <a:ea typeface="幼圆" pitchFamily="49" charset="-122"/>
                </a:rPr>
                <a:t>。</a:t>
              </a:r>
            </a:p>
            <a:p>
              <a:pPr indent="228600">
                <a:lnSpc>
                  <a:spcPct val="115000"/>
                </a:lnSpc>
                <a:spcBef>
                  <a:spcPct val="0"/>
                </a:spcBef>
              </a:pPr>
              <a:endParaRPr lang="zh-CN" altLang="en-US" sz="2100" dirty="0">
                <a:latin typeface="幼圆" pitchFamily="49" charset="-122"/>
                <a:ea typeface="幼圆" pitchFamily="49" charset="-122"/>
              </a:endParaRPr>
            </a:p>
          </p:txBody>
        </p:sp>
      </p:grpSp>
      <p:grpSp>
        <p:nvGrpSpPr>
          <p:cNvPr id="3" name="Group 7"/>
          <p:cNvGrpSpPr>
            <a:grpSpLocks/>
          </p:cNvGrpSpPr>
          <p:nvPr/>
        </p:nvGrpSpPr>
        <p:grpSpPr bwMode="auto">
          <a:xfrm>
            <a:off x="468313" y="260350"/>
            <a:ext cx="819150" cy="896938"/>
            <a:chOff x="476" y="506"/>
            <a:chExt cx="516" cy="565"/>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4400" baseline="0">
                  <a:solidFill>
                    <a:srgbClr val="FF0000"/>
                  </a:solidFill>
                  <a:ea typeface="华文新魏" pitchFamily="2" charset="-122"/>
                </a:rPr>
                <a:t> 8</a:t>
              </a:r>
              <a:endParaRPr lang="zh-CN" altLang="en-US" sz="4400" baseline="0">
                <a:solidFill>
                  <a:srgbClr val="FF0000"/>
                </a:solidFill>
                <a:ea typeface="华文新魏" pitchFamily="2" charset="-122"/>
              </a:endParaRPr>
            </a:p>
          </p:txBody>
        </p:sp>
      </p:grpSp>
      <p:sp>
        <p:nvSpPr>
          <p:cNvPr id="588810" name="Rectangle 10"/>
          <p:cNvSpPr>
            <a:spLocks noChangeArrowheads="1"/>
          </p:cNvSpPr>
          <p:nvPr/>
        </p:nvSpPr>
        <p:spPr bwMode="auto">
          <a:xfrm>
            <a:off x="1547664" y="3212976"/>
            <a:ext cx="7416800" cy="954107"/>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2</a:t>
            </a:r>
            <a:r>
              <a:rPr lang="en-US" altLang="zh-CN" sz="32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不允许使用除指针变量和控制变量以外的其他辅助空间。</a:t>
            </a:r>
            <a:endParaRPr lang="zh-CN" altLang="en-US" sz="32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984250" y="2830513"/>
            <a:ext cx="477838" cy="720725"/>
            <a:chOff x="939" y="1532"/>
            <a:chExt cx="301" cy="454"/>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85" cy="42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3200">
                  <a:solidFill>
                    <a:srgbClr val="FF0000"/>
                  </a:solidFill>
                  <a:ea typeface="黑体" pitchFamily="2" charset="-122"/>
                </a:rPr>
                <a:t>限</a:t>
              </a:r>
            </a:p>
            <a:p>
              <a:pPr>
                <a:lnSpc>
                  <a:spcPct val="90000"/>
                </a:lnSpc>
                <a:spcBef>
                  <a:spcPct val="0"/>
                </a:spcBef>
              </a:pPr>
              <a:r>
                <a:rPr lang="zh-CN" altLang="en-US" sz="3200">
                  <a:solidFill>
                    <a:srgbClr val="FF0000"/>
                  </a:solidFill>
                  <a:ea typeface="黑体" pitchFamily="2" charset="-122"/>
                </a:rPr>
                <a:t>制</a:t>
              </a:r>
            </a:p>
          </p:txBody>
        </p:sp>
      </p:grpSp>
      <p:grpSp>
        <p:nvGrpSpPr>
          <p:cNvPr id="5" name="Group 14"/>
          <p:cNvGrpSpPr>
            <a:grpSpLocks/>
          </p:cNvGrpSpPr>
          <p:nvPr/>
        </p:nvGrpSpPr>
        <p:grpSpPr bwMode="auto">
          <a:xfrm>
            <a:off x="1042988" y="4067175"/>
            <a:ext cx="7107237" cy="777875"/>
            <a:chOff x="419" y="2746"/>
            <a:chExt cx="4477" cy="490"/>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88" name="Text Box 58"/>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2805113" y="5157788"/>
            <a:ext cx="1373187" cy="546100"/>
            <a:chOff x="1767" y="3748"/>
            <a:chExt cx="865" cy="344"/>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240"/>
            </a:xfrm>
            <a:prstGeom prst="rect">
              <a:avLst/>
            </a:prstGeom>
            <a:noFill/>
            <a:ln w="9525">
              <a:noFill/>
              <a:miter lim="800000"/>
              <a:headEnd/>
              <a:tailEnd/>
            </a:ln>
            <a:effectLst/>
          </p:spPr>
          <p:txBody>
            <a:bodyPr>
              <a:spAutoFit/>
            </a:bodyPr>
            <a:lstStyle/>
            <a:p>
              <a:r>
                <a:rPr lang="en-US" altLang="zh-CN" sz="2800">
                  <a:solidFill>
                    <a:srgbClr val="FF0000"/>
                  </a:solidFill>
                </a:rPr>
                <a:t>k=4</a:t>
              </a:r>
            </a:p>
          </p:txBody>
        </p:sp>
      </p:grpSp>
      <p:sp>
        <p:nvSpPr>
          <p:cNvPr id="588863" name="AutoShape 63"/>
          <p:cNvSpPr>
            <a:spLocks noChangeArrowheads="1"/>
          </p:cNvSpPr>
          <p:nvPr/>
        </p:nvSpPr>
        <p:spPr bwMode="auto">
          <a:xfrm>
            <a:off x="5724525" y="4797425"/>
            <a:ext cx="215900" cy="288925"/>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anchor="ctr"/>
          <a:lstStyle/>
          <a:p>
            <a:endParaRPr lang="zh-CN" altLang="en-US"/>
          </a:p>
        </p:txBody>
      </p:sp>
      <p:grpSp>
        <p:nvGrpSpPr>
          <p:cNvPr id="20" name="Group 64"/>
          <p:cNvGrpSpPr>
            <a:grpSpLocks/>
          </p:cNvGrpSpPr>
          <p:nvPr/>
        </p:nvGrpSpPr>
        <p:grpSpPr bwMode="auto">
          <a:xfrm>
            <a:off x="971600" y="4149080"/>
            <a:ext cx="7489825" cy="22320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77" cy="490"/>
              <a:chOff x="419" y="2746"/>
              <a:chExt cx="4477" cy="490"/>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41" name="Text Box 110"/>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1547813" y="4740275"/>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nvGrpSpPr>
          <p:cNvPr id="588805" name="Group 113"/>
          <p:cNvGrpSpPr>
            <a:grpSpLocks/>
          </p:cNvGrpSpPr>
          <p:nvPr/>
        </p:nvGrpSpPr>
        <p:grpSpPr bwMode="auto">
          <a:xfrm>
            <a:off x="1476375" y="5702300"/>
            <a:ext cx="1762125" cy="390525"/>
            <a:chOff x="2450" y="3742"/>
            <a:chExt cx="1110" cy="246"/>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p=p</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6" name="Group 116"/>
          <p:cNvGrpSpPr>
            <a:grpSpLocks/>
          </p:cNvGrpSpPr>
          <p:nvPr/>
        </p:nvGrpSpPr>
        <p:grpSpPr bwMode="auto">
          <a:xfrm>
            <a:off x="1547813" y="4733925"/>
            <a:ext cx="2354262" cy="350838"/>
            <a:chOff x="975" y="2846"/>
            <a:chExt cx="1483" cy="22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sp>
        <p:nvSpPr>
          <p:cNvPr id="588919" name="Text Box 119"/>
          <p:cNvSpPr txBox="1">
            <a:spLocks noChangeArrowheads="1"/>
          </p:cNvSpPr>
          <p:nvPr/>
        </p:nvSpPr>
        <p:spPr bwMode="auto">
          <a:xfrm>
            <a:off x="1600200" y="4724400"/>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q</a:t>
            </a:r>
          </a:p>
        </p:txBody>
      </p:sp>
      <p:grpSp>
        <p:nvGrpSpPr>
          <p:cNvPr id="588807" name="Group 120"/>
          <p:cNvGrpSpPr>
            <a:grpSpLocks/>
          </p:cNvGrpSpPr>
          <p:nvPr/>
        </p:nvGrpSpPr>
        <p:grpSpPr bwMode="auto">
          <a:xfrm>
            <a:off x="3502025" y="5702300"/>
            <a:ext cx="1762125" cy="390525"/>
            <a:chOff x="2450" y="3742"/>
            <a:chExt cx="1110" cy="246"/>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q=q</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8" name="Group 123"/>
          <p:cNvGrpSpPr>
            <a:grpSpLocks/>
          </p:cNvGrpSpPr>
          <p:nvPr/>
        </p:nvGrpSpPr>
        <p:grpSpPr bwMode="auto">
          <a:xfrm>
            <a:off x="1547813" y="4662488"/>
            <a:ext cx="4300537" cy="533400"/>
            <a:chOff x="975" y="2801"/>
            <a:chExt cx="2709" cy="336"/>
          </a:xfrm>
        </p:grpSpPr>
        <p:sp>
          <p:nvSpPr>
            <p:cNvPr id="25626" name="Rectangle 124"/>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36"/>
            </a:xfrm>
            <a:prstGeom prst="rect">
              <a:avLst/>
            </a:prstGeom>
            <a:noFill/>
            <a:ln w="9525">
              <a:noFill/>
              <a:miter lim="800000"/>
              <a:headEnd/>
              <a:tailEnd/>
            </a:ln>
            <a:effectLst/>
          </p:spPr>
          <p:txBody>
            <a:bodyPr>
              <a:spAutoFit/>
            </a:bodyPr>
            <a:lstStyle/>
            <a:p>
              <a:pPr>
                <a:spcBef>
                  <a:spcPct val="0"/>
                </a:spcBef>
              </a:pPr>
              <a:r>
                <a:rPr lang="en-US" altLang="zh-CN" sz="4400" baseline="10000">
                  <a:solidFill>
                    <a:srgbClr val="FF0000"/>
                  </a:solidFill>
                </a:rPr>
                <a:t>q</a:t>
              </a:r>
            </a:p>
          </p:txBody>
        </p:sp>
      </p:grpSp>
      <p:grpSp>
        <p:nvGrpSpPr>
          <p:cNvPr id="588809" name="Group 126"/>
          <p:cNvGrpSpPr>
            <a:grpSpLocks/>
          </p:cNvGrpSpPr>
          <p:nvPr/>
        </p:nvGrpSpPr>
        <p:grpSpPr bwMode="auto">
          <a:xfrm>
            <a:off x="3595688" y="4740275"/>
            <a:ext cx="5224462" cy="350838"/>
            <a:chOff x="2174" y="2850"/>
            <a:chExt cx="3291" cy="22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grpSp>
        <p:nvGrpSpPr>
          <p:cNvPr id="588811" name="Group 129"/>
          <p:cNvGrpSpPr>
            <a:grpSpLocks/>
          </p:cNvGrpSpPr>
          <p:nvPr/>
        </p:nvGrpSpPr>
        <p:grpSpPr bwMode="auto">
          <a:xfrm>
            <a:off x="5524500" y="4397375"/>
            <a:ext cx="2654300" cy="1544638"/>
            <a:chOff x="3787" y="3203"/>
            <a:chExt cx="1672" cy="973"/>
          </a:xfrm>
        </p:grpSpPr>
        <p:sp>
          <p:nvSpPr>
            <p:cNvPr id="25621" name="Freeform 130"/>
            <p:cNvSpPr>
              <a:spLocks/>
            </p:cNvSpPr>
            <p:nvPr/>
          </p:nvSpPr>
          <p:spPr bwMode="auto">
            <a:xfrm>
              <a:off x="3787" y="3203"/>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2600"/>
            </a:p>
          </p:txBody>
        </p:sp>
        <p:sp>
          <p:nvSpPr>
            <p:cNvPr id="25623" name="Text Box 132"/>
            <p:cNvSpPr txBox="1">
              <a:spLocks noChangeArrowheads="1"/>
            </p:cNvSpPr>
            <p:nvPr/>
          </p:nvSpPr>
          <p:spPr bwMode="auto">
            <a:xfrm>
              <a:off x="3993" y="3911"/>
              <a:ext cx="1466" cy="240"/>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2900" baseline="4000">
                  <a:solidFill>
                    <a:srgbClr val="FF0000"/>
                  </a:solidFill>
                  <a:latin typeface="黑体" pitchFamily="2" charset="-122"/>
                  <a:ea typeface="黑体" pitchFamily="2" charset="-122"/>
                </a:rPr>
                <a:t>倒数第</a:t>
              </a:r>
              <a:r>
                <a:rPr lang="en-US" altLang="zh-CN" sz="2900" baseline="4000">
                  <a:solidFill>
                    <a:srgbClr val="FF0000"/>
                  </a:solidFill>
                  <a:ea typeface="黑体" pitchFamily="2" charset="-122"/>
                </a:rPr>
                <a:t>k=4</a:t>
              </a:r>
              <a:r>
                <a:rPr lang="zh-CN" altLang="en-US" sz="29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971550" y="5387975"/>
            <a:ext cx="4549775" cy="992188"/>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900113" y="981075"/>
            <a:ext cx="7561262" cy="3756025"/>
            <a:chOff x="657" y="618"/>
            <a:chExt cx="4763" cy="2366"/>
          </a:xfrm>
        </p:grpSpPr>
        <p:grpSp>
          <p:nvGrpSpPr>
            <p:cNvPr id="3" name="Group 9"/>
            <p:cNvGrpSpPr>
              <a:grpSpLocks/>
            </p:cNvGrpSpPr>
            <p:nvPr/>
          </p:nvGrpSpPr>
          <p:grpSpPr bwMode="auto">
            <a:xfrm>
              <a:off x="665" y="618"/>
              <a:ext cx="1081" cy="414"/>
              <a:chOff x="1791" y="612"/>
              <a:chExt cx="1081" cy="414"/>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123950" y="1862138"/>
            <a:ext cx="7777163" cy="600164"/>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043608" y="3717032"/>
            <a:ext cx="7848600" cy="969496"/>
          </a:xfrm>
          <a:prstGeom prst="rect">
            <a:avLst/>
          </a:prstGeom>
          <a:noFill/>
          <a:ln w="9525">
            <a:noFill/>
            <a:miter lim="800000"/>
            <a:headEnd/>
            <a:tailEnd/>
          </a:ln>
          <a:effectLst/>
        </p:spPr>
        <p:txBody>
          <a:bodyPr anchor="ctr">
            <a:spAutoFit/>
          </a:bodyPr>
          <a:lstStyle/>
          <a:p>
            <a:pPr marL="457200" indent="-457200">
              <a:spcBef>
                <a:spcPct val="0"/>
              </a:spcBef>
            </a:pPr>
            <a:r>
              <a:rPr lang="en-US" altLang="zh-CN" sz="33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p>
        </p:txBody>
      </p:sp>
      <p:sp>
        <p:nvSpPr>
          <p:cNvPr id="569364" name="Rectangle 20"/>
          <p:cNvSpPr>
            <a:spLocks noChangeArrowheads="1"/>
          </p:cNvSpPr>
          <p:nvPr/>
        </p:nvSpPr>
        <p:spPr bwMode="auto">
          <a:xfrm>
            <a:off x="1136650" y="2327275"/>
            <a:ext cx="5761038" cy="600164"/>
          </a:xfrm>
          <a:prstGeom prst="rect">
            <a:avLst/>
          </a:prstGeom>
          <a:noFill/>
          <a:ln w="9525">
            <a:noFill/>
            <a:miter lim="800000"/>
            <a:headEnd/>
            <a:tailEnd/>
          </a:ln>
          <a:effectLst/>
        </p:spPr>
        <p:txBody>
          <a:bodyPr>
            <a:spAutoFit/>
          </a:bodyPr>
          <a:lstStyle/>
          <a:p>
            <a:r>
              <a:rPr lang="en-US" altLang="zh-CN" sz="3300" dirty="0">
                <a:solidFill>
                  <a:srgbClr val="000099"/>
                </a:solidFill>
              </a:rPr>
              <a:t>2.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569365" name="Rectangle 21"/>
          <p:cNvSpPr>
            <a:spLocks noChangeArrowheads="1"/>
          </p:cNvSpPr>
          <p:nvPr/>
        </p:nvSpPr>
        <p:spPr bwMode="auto">
          <a:xfrm>
            <a:off x="1115616" y="2780928"/>
            <a:ext cx="7632848" cy="1107996"/>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endParaRPr lang="zh-CN" altLang="en-US" sz="3300" dirty="0">
              <a:solidFill>
                <a:srgbClr val="000099"/>
              </a:solidFill>
              <a:ea typeface="幼圆" pitchFamily="49" charset="-122"/>
            </a:endParaRPr>
          </a:p>
          <a:p>
            <a:pPr>
              <a:spcBef>
                <a:spcPct val="0"/>
              </a:spcBef>
            </a:pPr>
            <a:r>
              <a:rPr lang="zh-CN" altLang="en-US" sz="3300" dirty="0">
                <a:solidFill>
                  <a:srgbClr val="000099"/>
                </a:solidFill>
                <a:ea typeface="幼圆" pitchFamily="49" charset="-122"/>
              </a:rPr>
              <a:t>       </a:t>
            </a:r>
            <a:r>
              <a:rPr lang="zh-CN" altLang="en-US" sz="2400" dirty="0">
                <a:solidFill>
                  <a:srgbClr val="000099"/>
                </a:solidFill>
                <a:ea typeface="幼圆" pitchFamily="49" charset="-122"/>
              </a:rPr>
              <a:t>结点</a:t>
            </a:r>
            <a:r>
              <a:rPr lang="zh-CN" altLang="en-US" sz="2400" dirty="0">
                <a:solidFill>
                  <a:srgbClr val="000099"/>
                </a:solidFill>
              </a:rPr>
              <a:t>；</a:t>
            </a:r>
            <a:endParaRPr lang="zh-CN" altLang="en-US" sz="33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wipe(left)">
                                      <p:cBhvr>
                                        <p:cTn id="12" dur="500"/>
                                        <p:tgtEl>
                                          <p:spTgt spid="569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9364"/>
                                        </p:tgtEl>
                                        <p:attrNameLst>
                                          <p:attrName>style.visibility</p:attrName>
                                        </p:attrNameLst>
                                      </p:cBhvr>
                                      <p:to>
                                        <p:strVal val="visible"/>
                                      </p:to>
                                    </p:set>
                                    <p:animEffect transition="in" filter="dissolve">
                                      <p:cBhvr>
                                        <p:cTn id="17" dur="500"/>
                                        <p:tgtEl>
                                          <p:spTgt spid="569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65"/>
                                        </p:tgtEl>
                                        <p:attrNameLst>
                                          <p:attrName>style.visibility</p:attrName>
                                        </p:attrNameLst>
                                      </p:cBhvr>
                                      <p:to>
                                        <p:strVal val="visible"/>
                                      </p:to>
                                    </p:set>
                                    <p:animEffect transition="in" filter="wipe(left)">
                                      <p:cBhvr>
                                        <p:cTn id="22" dur="500"/>
                                        <p:tgtEl>
                                          <p:spTgt spid="569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69363"/>
                                        </p:tgtEl>
                                        <p:attrNameLst>
                                          <p:attrName>style.visibility</p:attrName>
                                        </p:attrNameLst>
                                      </p:cBhvr>
                                      <p:to>
                                        <p:strVal val="visible"/>
                                      </p:to>
                                    </p:set>
                                    <p:animEffect transition="in" filter="wipe(right)">
                                      <p:cBhvr>
                                        <p:cTn id="27"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1584325" y="2060848"/>
            <a:ext cx="7559675" cy="2185214"/>
          </a:xfrm>
          <a:prstGeom prst="rect">
            <a:avLst/>
          </a:prstGeom>
          <a:noFill/>
          <a:ln w="9525">
            <a:noFill/>
            <a:miter lim="800000"/>
            <a:headEnd/>
            <a:tailEnd/>
          </a:ln>
          <a:effectLst/>
        </p:spPr>
        <p:txBody>
          <a:bodyPr>
            <a:spAutoFit/>
          </a:bodyPr>
          <a:lstStyle/>
          <a:p>
            <a:pPr>
              <a:lnSpc>
                <a:spcPct val="85000"/>
              </a:lnSpc>
              <a:spcBef>
                <a:spcPct val="0"/>
              </a:spcBef>
            </a:pPr>
            <a:r>
              <a:rPr lang="en-US" altLang="zh-CN" sz="3000" baseline="2000" dirty="0">
                <a:solidFill>
                  <a:schemeClr val="accent2"/>
                </a:solidFill>
              </a:rPr>
              <a:t>p=list;</a:t>
            </a:r>
          </a:p>
          <a:p>
            <a:pPr>
              <a:lnSpc>
                <a:spcPct val="85000"/>
              </a:lnSpc>
              <a:spcBef>
                <a:spcPct val="0"/>
              </a:spcBef>
            </a:pPr>
            <a:r>
              <a:rPr lang="en-US" altLang="zh-CN" sz="3000" baseline="2000" dirty="0">
                <a:solidFill>
                  <a:schemeClr val="accent2"/>
                </a:solidFill>
              </a:rPr>
              <a:t>for(</a:t>
            </a:r>
            <a:r>
              <a:rPr lang="en-US" altLang="zh-CN" sz="3000" baseline="2000" dirty="0" err="1">
                <a:solidFill>
                  <a:schemeClr val="accent2"/>
                </a:solidFill>
              </a:rPr>
              <a:t>i</a:t>
            </a:r>
            <a:r>
              <a:rPr lang="en-US" altLang="zh-CN" sz="3000" baseline="2000" dirty="0">
                <a:solidFill>
                  <a:schemeClr val="accent2"/>
                </a:solidFill>
              </a:rPr>
              <a:t>=1;i&lt;</a:t>
            </a:r>
            <a:r>
              <a:rPr lang="en-US" altLang="zh-CN" sz="3000" baseline="2000" dirty="0" err="1">
                <a:solidFill>
                  <a:schemeClr val="accent2"/>
                </a:solidFill>
              </a:rPr>
              <a:t>k;i</a:t>
            </a:r>
            <a:r>
              <a:rPr lang="en-US" altLang="zh-CN" sz="3000" baseline="2000" dirty="0">
                <a:solidFill>
                  <a:schemeClr val="accent2"/>
                </a:solidFill>
              </a:rPr>
              <a:t>++){       </a:t>
            </a:r>
            <a:r>
              <a:rPr lang="en-US" altLang="zh-CN" sz="2800" baseline="2000" dirty="0">
                <a:solidFill>
                  <a:schemeClr val="accent2"/>
                </a:solidFill>
              </a:rPr>
              <a:t>/*  </a:t>
            </a:r>
            <a:r>
              <a:rPr lang="zh-CN" altLang="en-US" sz="2800" baseline="2000" dirty="0">
                <a:solidFill>
                  <a:schemeClr val="accent2"/>
                </a:solidFill>
                <a:ea typeface="幼圆" pitchFamily="49" charset="-122"/>
              </a:rPr>
              <a:t>循环结束时</a:t>
            </a:r>
            <a:r>
              <a:rPr lang="zh-CN" altLang="en-US" sz="2800" baseline="2000" dirty="0">
                <a:solidFill>
                  <a:schemeClr val="accent2"/>
                </a:solidFill>
              </a:rPr>
              <a:t>，</a:t>
            </a:r>
            <a:r>
              <a:rPr lang="en-US" altLang="zh-CN" sz="2800" baseline="2000" dirty="0">
                <a:solidFill>
                  <a:schemeClr val="accent2"/>
                </a:solidFill>
              </a:rPr>
              <a:t>p</a:t>
            </a:r>
            <a:r>
              <a:rPr lang="zh-CN" altLang="en-US" sz="2800" baseline="2000" dirty="0">
                <a:solidFill>
                  <a:schemeClr val="accent2"/>
                </a:solidFill>
                <a:ea typeface="幼圆" pitchFamily="49" charset="-122"/>
              </a:rPr>
              <a:t>指向链表的第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en-US" altLang="zh-CN" sz="2800" baseline="2000" dirty="0">
                <a:solidFill>
                  <a:schemeClr val="accent2"/>
                </a:solidFill>
              </a:rPr>
              <a:t>  */</a:t>
            </a:r>
          </a:p>
          <a:p>
            <a:pPr>
              <a:lnSpc>
                <a:spcPct val="85000"/>
              </a:lnSpc>
              <a:spcBef>
                <a:spcPct val="0"/>
              </a:spcBef>
            </a:pPr>
            <a:r>
              <a:rPr lang="en-US" altLang="zh-CN" sz="3000" baseline="2000" dirty="0">
                <a:solidFill>
                  <a:schemeClr val="accent2"/>
                </a:solidFill>
              </a:rPr>
              <a:t>      p=p</a:t>
            </a:r>
            <a:r>
              <a:rPr lang="en-US" altLang="zh-CN" sz="3000" baseline="2000" dirty="0">
                <a:solidFill>
                  <a:schemeClr val="accent2"/>
                </a:solidFill>
                <a:latin typeface="宋体" charset="-122"/>
                <a:ea typeface="宋体" charset="-122"/>
              </a:rPr>
              <a:t>-</a:t>
            </a:r>
            <a:r>
              <a:rPr lang="en-US" altLang="zh-CN" sz="3000" baseline="2000" dirty="0">
                <a:solidFill>
                  <a:schemeClr val="accent2"/>
                </a:solidFill>
              </a:rPr>
              <a:t>&gt;link;</a:t>
            </a:r>
          </a:p>
          <a:p>
            <a:pPr>
              <a:lnSpc>
                <a:spcPct val="85000"/>
              </a:lnSpc>
              <a:spcBef>
                <a:spcPct val="0"/>
              </a:spcBef>
            </a:pPr>
            <a:r>
              <a:rPr lang="en-US" altLang="zh-CN" sz="3000" baseline="2000" dirty="0">
                <a:solidFill>
                  <a:schemeClr val="accent2"/>
                </a:solidFill>
              </a:rPr>
              <a:t>      if(p==NULL){</a:t>
            </a:r>
          </a:p>
          <a:p>
            <a:pPr>
              <a:lnSpc>
                <a:spcPct val="85000"/>
              </a:lnSpc>
              <a:spcBef>
                <a:spcPct val="0"/>
              </a:spcBef>
            </a:pPr>
            <a:r>
              <a:rPr lang="en-US" altLang="zh-CN" sz="3000" baseline="2000" dirty="0">
                <a:solidFill>
                  <a:schemeClr val="accent2"/>
                </a:solidFill>
              </a:rPr>
              <a:t>            </a:t>
            </a:r>
            <a:r>
              <a:rPr lang="en-US" altLang="zh-CN" sz="3000" baseline="2000" dirty="0" err="1">
                <a:solidFill>
                  <a:schemeClr val="accent2"/>
                </a:solidFill>
              </a:rPr>
              <a:t>printf</a:t>
            </a:r>
            <a:r>
              <a:rPr lang="en-US" altLang="zh-CN" sz="3000" baseline="2000" dirty="0">
                <a:solidFill>
                  <a:schemeClr val="accent2"/>
                </a:solidFill>
              </a:rPr>
              <a:t>("</a:t>
            </a:r>
            <a:r>
              <a:rPr lang="zh-CN" altLang="en-US" sz="2800" baseline="2000" dirty="0">
                <a:solidFill>
                  <a:schemeClr val="accent2"/>
                </a:solidFill>
                <a:ea typeface="幼圆" pitchFamily="49" charset="-122"/>
              </a:rPr>
              <a:t>链表中不存在倒数第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zh-CN" altLang="en-US" sz="3000" baseline="2000" dirty="0">
                <a:solidFill>
                  <a:schemeClr val="accent2"/>
                </a:solidFill>
              </a:rPr>
              <a:t>！</a:t>
            </a:r>
            <a:r>
              <a:rPr lang="en-US" altLang="zh-CN" sz="3000" baseline="2000" dirty="0">
                <a:solidFill>
                  <a:schemeClr val="accent2"/>
                </a:solidFill>
              </a:rPr>
              <a:t>")</a:t>
            </a:r>
          </a:p>
          <a:p>
            <a:pPr>
              <a:lnSpc>
                <a:spcPct val="85000"/>
              </a:lnSpc>
              <a:spcBef>
                <a:spcPct val="0"/>
              </a:spcBef>
            </a:pPr>
            <a:r>
              <a:rPr lang="en-US" altLang="zh-CN" sz="3000" baseline="2000" dirty="0">
                <a:solidFill>
                  <a:schemeClr val="accent2"/>
                </a:solidFill>
              </a:rPr>
              <a:t>            return NULL;</a:t>
            </a:r>
          </a:p>
          <a:p>
            <a:pPr>
              <a:lnSpc>
                <a:spcPct val="85000"/>
              </a:lnSpc>
              <a:spcBef>
                <a:spcPct val="0"/>
              </a:spcBef>
            </a:pPr>
            <a:r>
              <a:rPr lang="en-US" altLang="zh-CN" sz="3000" baseline="2000" dirty="0">
                <a:solidFill>
                  <a:schemeClr val="accent2"/>
                </a:solidFill>
              </a:rPr>
              <a:t>      }</a:t>
            </a:r>
          </a:p>
          <a:p>
            <a:pPr>
              <a:lnSpc>
                <a:spcPct val="85000"/>
              </a:lnSpc>
              <a:spcBef>
                <a:spcPct val="0"/>
              </a:spcBef>
            </a:pPr>
            <a:r>
              <a:rPr lang="en-US" altLang="zh-CN" sz="3000" baseline="2000" dirty="0">
                <a:solidFill>
                  <a:schemeClr val="accent2"/>
                </a:solidFill>
              </a:rPr>
              <a:t>}</a:t>
            </a:r>
          </a:p>
        </p:txBody>
      </p:sp>
      <p:sp>
        <p:nvSpPr>
          <p:cNvPr id="571397" name="Rectangle 5"/>
          <p:cNvSpPr>
            <a:spLocks noChangeArrowheads="1"/>
          </p:cNvSpPr>
          <p:nvPr/>
        </p:nvSpPr>
        <p:spPr bwMode="auto">
          <a:xfrm>
            <a:off x="1547664" y="4149080"/>
            <a:ext cx="7813675" cy="1007968"/>
          </a:xfrm>
          <a:prstGeom prst="rect">
            <a:avLst/>
          </a:prstGeom>
          <a:noFill/>
          <a:ln w="9525">
            <a:noFill/>
            <a:miter lim="800000"/>
            <a:headEnd/>
            <a:tailEnd/>
          </a:ln>
          <a:effectLst/>
        </p:spPr>
        <p:txBody>
          <a:bodyPr wrap="square">
            <a:spAutoFit/>
          </a:bodyPr>
          <a:lstStyle/>
          <a:p>
            <a:pPr>
              <a:lnSpc>
                <a:spcPct val="85000"/>
              </a:lnSpc>
              <a:spcBef>
                <a:spcPct val="0"/>
              </a:spcBef>
            </a:pPr>
            <a:endParaRPr lang="en-US" altLang="zh-CN" sz="3000" baseline="2000" dirty="0">
              <a:solidFill>
                <a:srgbClr val="000099"/>
              </a:solidFill>
            </a:endParaRPr>
          </a:p>
          <a:p>
            <a:pPr>
              <a:lnSpc>
                <a:spcPct val="85000"/>
              </a:lnSpc>
              <a:spcBef>
                <a:spcPct val="0"/>
              </a:spcBef>
            </a:pPr>
            <a:r>
              <a:rPr lang="en-US" altLang="zh-CN" sz="3000" baseline="2000" dirty="0">
                <a:solidFill>
                  <a:srgbClr val="000099"/>
                </a:solidFill>
              </a:rPr>
              <a:t>for(q=list; 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&gt;link!=NULL; p=p-&gt;</a:t>
            </a:r>
            <a:r>
              <a:rPr lang="en-US" altLang="zh-CN" sz="3000" baseline="2000" dirty="0" err="1">
                <a:solidFill>
                  <a:srgbClr val="000099"/>
                </a:solidFill>
              </a:rPr>
              <a:t>link,q</a:t>
            </a:r>
            <a:r>
              <a:rPr lang="en-US" altLang="zh-CN" sz="3000" baseline="2000" dirty="0">
                <a:solidFill>
                  <a:srgbClr val="000099"/>
                </a:solidFill>
              </a:rPr>
              <a:t>=q-&gt;link){</a:t>
            </a:r>
          </a:p>
          <a:p>
            <a:pPr>
              <a:lnSpc>
                <a:spcPct val="85000"/>
              </a:lnSpc>
              <a:spcBef>
                <a:spcPct val="0"/>
              </a:spcBef>
            </a:pPr>
            <a:r>
              <a:rPr lang="en-US" altLang="zh-CN" sz="3000" baseline="2000" dirty="0">
                <a:solidFill>
                  <a:srgbClr val="000099"/>
                </a:solidFill>
              </a:rPr>
              <a:t>      ; </a:t>
            </a:r>
            <a:r>
              <a:rPr lang="en-US" altLang="zh-CN" sz="2600" dirty="0">
                <a:solidFill>
                  <a:srgbClr val="000099"/>
                </a:solidFill>
              </a:rPr>
              <a:t>     </a:t>
            </a:r>
            <a:r>
              <a:rPr lang="en-US" altLang="zh-CN" sz="2800" dirty="0">
                <a:solidFill>
                  <a:srgbClr val="000099"/>
                </a:solidFill>
              </a:rPr>
              <a:t>         </a:t>
            </a:r>
            <a:r>
              <a:rPr lang="en-US" altLang="zh-CN" sz="2000" dirty="0">
                <a:solidFill>
                  <a:srgbClr val="000099"/>
                </a:solidFill>
              </a:rPr>
              <a:t>/*  p</a:t>
            </a:r>
            <a:r>
              <a:rPr lang="zh-CN" altLang="en-US" sz="2000" dirty="0">
                <a:solidFill>
                  <a:srgbClr val="000099"/>
                </a:solidFill>
                <a:ea typeface="幼圆" pitchFamily="49" charset="-122"/>
              </a:rPr>
              <a:t>指向链表最后那个结点</a:t>
            </a:r>
            <a:r>
              <a:rPr lang="zh-CN" altLang="en-US" sz="2000" dirty="0">
                <a:solidFill>
                  <a:srgbClr val="000099"/>
                </a:solidFill>
              </a:rPr>
              <a:t>，</a:t>
            </a:r>
            <a:r>
              <a:rPr lang="en-US" altLang="zh-CN" sz="2000" dirty="0">
                <a:solidFill>
                  <a:srgbClr val="000099"/>
                </a:solidFill>
              </a:rPr>
              <a:t>q</a:t>
            </a:r>
            <a:r>
              <a:rPr lang="zh-CN" altLang="en-US" sz="2000" dirty="0">
                <a:solidFill>
                  <a:srgbClr val="000099"/>
                </a:solidFill>
                <a:ea typeface="幼圆" pitchFamily="49" charset="-122"/>
              </a:rPr>
              <a:t>指向倒数第</a:t>
            </a:r>
            <a:r>
              <a:rPr lang="en-US" altLang="zh-CN" sz="2000" dirty="0">
                <a:solidFill>
                  <a:srgbClr val="000099"/>
                </a:solidFill>
              </a:rPr>
              <a:t>k</a:t>
            </a:r>
            <a:r>
              <a:rPr lang="zh-CN" altLang="en-US" sz="2000" dirty="0">
                <a:solidFill>
                  <a:srgbClr val="000099"/>
                </a:solidFill>
                <a:ea typeface="幼圆" pitchFamily="49" charset="-122"/>
              </a:rPr>
              <a:t>个结点</a:t>
            </a:r>
            <a:r>
              <a:rPr lang="zh-CN" altLang="en-US" sz="2000" dirty="0">
                <a:solidFill>
                  <a:srgbClr val="000099"/>
                </a:solidFill>
              </a:rPr>
              <a:t> *</a:t>
            </a:r>
            <a:r>
              <a:rPr lang="en-US" altLang="zh-CN" sz="2000" dirty="0">
                <a:solidFill>
                  <a:srgbClr val="000099"/>
                </a:solidFill>
              </a:rPr>
              <a:t>/</a:t>
            </a:r>
            <a:endParaRPr lang="zh-CN" altLang="en-US" sz="2800" dirty="0">
              <a:solidFill>
                <a:srgbClr val="000099"/>
              </a:solidFill>
            </a:endParaRPr>
          </a:p>
        </p:txBody>
      </p:sp>
      <p:sp>
        <p:nvSpPr>
          <p:cNvPr id="571399" name="Rectangle 7"/>
          <p:cNvSpPr>
            <a:spLocks noChangeArrowheads="1"/>
          </p:cNvSpPr>
          <p:nvPr/>
        </p:nvSpPr>
        <p:spPr bwMode="auto">
          <a:xfrm>
            <a:off x="1187624" y="5589240"/>
            <a:ext cx="8101013" cy="892552"/>
          </a:xfrm>
          <a:prstGeom prst="rect">
            <a:avLst/>
          </a:prstGeom>
          <a:noFill/>
          <a:ln w="9525">
            <a:noFill/>
            <a:miter lim="800000"/>
            <a:headEnd/>
            <a:tailEnd/>
          </a:ln>
          <a:effectLst/>
        </p:spPr>
        <p:txBody>
          <a:bodyPr wrap="square">
            <a:spAutoFit/>
          </a:bodyPr>
          <a:lstStyle/>
          <a:p>
            <a:r>
              <a:rPr lang="en-US" altLang="zh-CN" sz="2400" dirty="0">
                <a:solidFill>
                  <a:srgbClr val="FF0000"/>
                </a:solidFill>
              </a:rPr>
              <a:t>return q;      </a:t>
            </a:r>
            <a:r>
              <a:rPr lang="en-US" altLang="zh-CN" sz="2000" dirty="0">
                <a:solidFill>
                  <a:srgbClr val="FF0000"/>
                </a:solidFill>
              </a:rPr>
              <a:t>/*  </a:t>
            </a:r>
            <a:r>
              <a:rPr lang="zh-CN" altLang="en-US" sz="2000" dirty="0">
                <a:solidFill>
                  <a:srgbClr val="FF0000"/>
                </a:solidFill>
                <a:ea typeface="幼圆" pitchFamily="49" charset="-122"/>
              </a:rPr>
              <a:t>给出链表倒数第</a:t>
            </a:r>
            <a:r>
              <a:rPr lang="en-US" altLang="zh-CN" sz="2000" dirty="0">
                <a:solidFill>
                  <a:srgbClr val="FF0000"/>
                </a:solidFill>
              </a:rPr>
              <a:t>k</a:t>
            </a:r>
            <a:r>
              <a:rPr lang="zh-CN" altLang="en-US" sz="2000" dirty="0">
                <a:solidFill>
                  <a:srgbClr val="FF0000"/>
                </a:solidFill>
                <a:ea typeface="幼圆" pitchFamily="49" charset="-122"/>
              </a:rPr>
              <a:t>个结点</a:t>
            </a:r>
            <a:r>
              <a:rPr lang="en-US" altLang="zh-CN" sz="2000" dirty="0">
                <a:solidFill>
                  <a:srgbClr val="FF0000"/>
                </a:solidFill>
              </a:rPr>
              <a:t>(q</a:t>
            </a:r>
            <a:r>
              <a:rPr lang="zh-CN" altLang="en-US" sz="2000" dirty="0">
                <a:solidFill>
                  <a:srgbClr val="FF0000"/>
                </a:solidFill>
                <a:latin typeface="幼圆" pitchFamily="49" charset="-122"/>
                <a:ea typeface="幼圆" pitchFamily="49" charset="-122"/>
              </a:rPr>
              <a:t>指向的那个结点</a:t>
            </a:r>
            <a:r>
              <a:rPr lang="en-US" altLang="zh-CN" sz="2000" dirty="0">
                <a:solidFill>
                  <a:srgbClr val="FF0000"/>
                </a:solidFill>
                <a:latin typeface="幼圆" pitchFamily="49" charset="-122"/>
                <a:ea typeface="幼圆" pitchFamily="49" charset="-122"/>
              </a:rPr>
              <a:t>)</a:t>
            </a:r>
            <a:r>
              <a:rPr lang="zh-CN" altLang="en-US" sz="2000" dirty="0">
                <a:solidFill>
                  <a:srgbClr val="FF0000"/>
                </a:solidFill>
                <a:latin typeface="幼圆" pitchFamily="49" charset="-122"/>
                <a:ea typeface="幼圆" pitchFamily="49" charset="-122"/>
              </a:rPr>
              <a:t>的地址</a:t>
            </a:r>
            <a:r>
              <a:rPr lang="zh-CN" altLang="en-US" sz="2000" dirty="0">
                <a:solidFill>
                  <a:srgbClr val="FF0000"/>
                </a:solidFill>
              </a:rPr>
              <a:t> *</a:t>
            </a:r>
            <a:r>
              <a:rPr lang="en-US" altLang="zh-CN" sz="2000" dirty="0">
                <a:solidFill>
                  <a:srgbClr val="FF0000"/>
                </a:solidFill>
              </a:rPr>
              <a:t>/</a:t>
            </a:r>
            <a:br>
              <a:rPr lang="en-US" altLang="zh-CN" sz="2800" dirty="0">
                <a:solidFill>
                  <a:srgbClr val="FF0000"/>
                </a:solidFill>
              </a:rPr>
            </a:br>
            <a:endParaRPr lang="zh-CN" altLang="en-US" sz="2800" dirty="0">
              <a:solidFill>
                <a:srgbClr val="FF0000"/>
              </a:solidFill>
            </a:endParaRPr>
          </a:p>
        </p:txBody>
      </p:sp>
      <p:sp>
        <p:nvSpPr>
          <p:cNvPr id="571400" name="Rectangle 8"/>
          <p:cNvSpPr>
            <a:spLocks noChangeArrowheads="1"/>
          </p:cNvSpPr>
          <p:nvPr/>
        </p:nvSpPr>
        <p:spPr bwMode="auto">
          <a:xfrm>
            <a:off x="863600" y="489883"/>
            <a:ext cx="8280400" cy="5847755"/>
          </a:xfrm>
          <a:prstGeom prst="rect">
            <a:avLst/>
          </a:prstGeom>
          <a:noFill/>
          <a:ln w="9525">
            <a:noFill/>
            <a:miter lim="800000"/>
            <a:headEnd/>
            <a:tailEnd/>
          </a:ln>
          <a:effectLst/>
        </p:spPr>
        <p:txBody>
          <a:bodyPr anchor="ctr">
            <a:spAutoFit/>
          </a:bodyPr>
          <a:lstStyle/>
          <a:p>
            <a:pPr indent="114300">
              <a:lnSpc>
                <a:spcPct val="85000"/>
              </a:lnSpc>
              <a:spcBef>
                <a:spcPct val="0"/>
              </a:spcBef>
            </a:pP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searchNode</a:t>
            </a:r>
            <a:r>
              <a:rPr lang="en-US" altLang="zh-CN" sz="3000" baseline="2000" dirty="0">
                <a:solidFill>
                  <a:srgbClr val="000099"/>
                </a:solidFill>
              </a:rPr>
              <a:t>(</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list,int</a:t>
            </a:r>
            <a:r>
              <a:rPr lang="en-US" altLang="zh-CN" sz="3000" baseline="2000" dirty="0">
                <a:solidFill>
                  <a:srgbClr val="000099"/>
                </a:solidFill>
              </a:rPr>
              <a:t> k)</a:t>
            </a: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p,q</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int</a:t>
            </a:r>
            <a:r>
              <a:rPr lang="en-US" altLang="zh-CN" sz="3000" baseline="2000" dirty="0">
                <a:solidFill>
                  <a:srgbClr val="000099"/>
                </a:solidFill>
              </a:rPr>
              <a:t> </a:t>
            </a:r>
            <a:r>
              <a:rPr lang="en-US" altLang="zh-CN" sz="3000" baseline="2000" dirty="0" err="1">
                <a:solidFill>
                  <a:srgbClr val="000099"/>
                </a:solidFill>
              </a:rPr>
              <a:t>i</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if(list!=NULL &amp;&amp; k&gt;0){</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a:t>
            </a:r>
          </a:p>
        </p:txBody>
      </p:sp>
      <p:grpSp>
        <p:nvGrpSpPr>
          <p:cNvPr id="2" name="Group 9"/>
          <p:cNvGrpSpPr>
            <a:grpSpLocks/>
          </p:cNvGrpSpPr>
          <p:nvPr/>
        </p:nvGrpSpPr>
        <p:grpSpPr bwMode="auto">
          <a:xfrm>
            <a:off x="6659563" y="706438"/>
            <a:ext cx="1779587" cy="973137"/>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baseline="0">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P spid="571397" grpId="0"/>
      <p:bldP spid="571399"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636838"/>
            <a:ext cx="3527425" cy="1800225"/>
            <a:chOff x="2064" y="1661"/>
            <a:chExt cx="2222" cy="1134"/>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4" y="1661"/>
              <a:ext cx="1315" cy="907"/>
              <a:chOff x="2245" y="1661"/>
              <a:chExt cx="864" cy="1152"/>
            </a:xfrm>
          </p:grpSpPr>
          <p:sp>
            <p:nvSpPr>
              <p:cNvPr id="28710" name="Rectangle 5"/>
              <p:cNvSpPr>
                <a:spLocks noChangeArrowheads="1"/>
              </p:cNvSpPr>
              <p:nvPr/>
            </p:nvSpPr>
            <p:spPr bwMode="auto">
              <a:xfrm>
                <a:off x="2245" y="1661"/>
                <a:ext cx="864" cy="115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1685"/>
                <a:ext cx="812" cy="1104"/>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1685"/>
                <a:ext cx="813" cy="1105"/>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544"/>
                <a:ext cx="390" cy="229"/>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646"/>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3600" baseline="0">
                  <a:solidFill>
                    <a:srgbClr val="FF0000"/>
                  </a:solidFill>
                  <a:latin typeface="华文彩云" pitchFamily="2" charset="-122"/>
                  <a:ea typeface="华文彩云" pitchFamily="2" charset="-122"/>
                </a:rPr>
                <a:t>时 间</a:t>
              </a:r>
            </a:p>
            <a:p>
              <a:pPr>
                <a:lnSpc>
                  <a:spcPct val="85000"/>
                </a:lnSpc>
                <a:spcBef>
                  <a:spcPct val="0"/>
                </a:spcBef>
              </a:pPr>
              <a:r>
                <a:rPr lang="zh-CN" altLang="en-US" sz="3600" baseline="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900113" y="981075"/>
            <a:ext cx="8001000" cy="4608513"/>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763" cy="2366"/>
              <a:chOff x="657" y="618"/>
              <a:chExt cx="4763" cy="2366"/>
            </a:xfrm>
          </p:grpSpPr>
          <p:grpSp>
            <p:nvGrpSpPr>
              <p:cNvPr id="6" name="Group 13"/>
              <p:cNvGrpSpPr>
                <a:grpSpLocks/>
              </p:cNvGrpSpPr>
              <p:nvPr/>
            </p:nvGrpSpPr>
            <p:grpSpPr bwMode="auto">
              <a:xfrm>
                <a:off x="665" y="618"/>
                <a:ext cx="1081" cy="414"/>
                <a:chOff x="1791" y="612"/>
                <a:chExt cx="1081" cy="414"/>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378"/>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341"/>
              <a:ext cx="4762" cy="611"/>
            </a:xfrm>
            <a:prstGeom prst="rect">
              <a:avLst/>
            </a:prstGeom>
            <a:noFill/>
            <a:ln w="9525">
              <a:noFill/>
              <a:miter lim="800000"/>
              <a:headEnd/>
              <a:tailEnd/>
            </a:ln>
            <a:effectLst/>
          </p:spPr>
          <p:txBody>
            <a:bodyPr anchor="ctr">
              <a:spAutoFit/>
            </a:bodyPr>
            <a:lstStyle/>
            <a:p>
              <a:pPr marL="457200" indent="-457200">
                <a:spcBef>
                  <a:spcPct val="0"/>
                </a:spcBef>
              </a:pPr>
              <a:r>
                <a:rPr lang="en-US" altLang="zh-CN" sz="24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r>
                <a:rPr lang="zh-CN" altLang="en-US" sz="33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378"/>
            </a:xfrm>
            <a:prstGeom prst="rect">
              <a:avLst/>
            </a:prstGeom>
            <a:noFill/>
            <a:ln w="9525">
              <a:noFill/>
              <a:miter lim="800000"/>
              <a:headEnd/>
              <a:tailEnd/>
            </a:ln>
            <a:effectLst/>
          </p:spPr>
          <p:txBody>
            <a:bodyPr>
              <a:spAutoFit/>
            </a:bodyPr>
            <a:lstStyle/>
            <a:p>
              <a:r>
                <a:rPr lang="en-US" altLang="zh-CN" sz="3300" dirty="0">
                  <a:solidFill>
                    <a:srgbClr val="000099"/>
                  </a:solidFill>
                </a:rPr>
                <a:t>2</a:t>
              </a:r>
              <a:r>
                <a:rPr lang="en-US" altLang="zh-CN" sz="2400" dirty="0">
                  <a:solidFill>
                    <a:srgbClr val="000099"/>
                  </a:solidFill>
                </a:rPr>
                <a:t>.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28699" name="Rectangle 23"/>
            <p:cNvSpPr>
              <a:spLocks noChangeArrowheads="1"/>
            </p:cNvSpPr>
            <p:nvPr/>
          </p:nvSpPr>
          <p:spPr bwMode="auto">
            <a:xfrm>
              <a:off x="711" y="1771"/>
              <a:ext cx="4709" cy="611"/>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p>
            <a:p>
              <a:pPr>
                <a:spcBef>
                  <a:spcPct val="0"/>
                </a:spcBef>
              </a:pPr>
              <a:r>
                <a:rPr lang="zh-CN" altLang="en-US" sz="2400" dirty="0">
                  <a:solidFill>
                    <a:srgbClr val="000099"/>
                  </a:solidFill>
                  <a:ea typeface="幼圆" pitchFamily="49" charset="-122"/>
                </a:rPr>
                <a:t>       结点</a:t>
              </a:r>
              <a:r>
                <a:rPr lang="zh-CN" altLang="en-US" sz="2400" dirty="0">
                  <a:solidFill>
                    <a:srgbClr val="000099"/>
                  </a:solidFill>
                </a:rPr>
                <a:t>；</a:t>
              </a:r>
            </a:p>
          </p:txBody>
        </p:sp>
      </p:grpSp>
      <p:grpSp>
        <p:nvGrpSpPr>
          <p:cNvPr id="7" name="Group 24"/>
          <p:cNvGrpSpPr>
            <a:grpSpLocks/>
          </p:cNvGrpSpPr>
          <p:nvPr/>
        </p:nvGrpSpPr>
        <p:grpSpPr bwMode="auto">
          <a:xfrm>
            <a:off x="1141329" y="2478089"/>
            <a:ext cx="358775" cy="1598612"/>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1979613" y="5084763"/>
            <a:ext cx="5141912" cy="1119187"/>
            <a:chOff x="1365" y="3224"/>
            <a:chExt cx="3239" cy="705"/>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542"/>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3600" baseline="2000">
                  <a:solidFill>
                    <a:srgbClr val="FFFF00"/>
                  </a:solidFill>
                  <a:ea typeface="幼圆" pitchFamily="49" charset="-122"/>
                </a:rPr>
                <a:t> 若用</a:t>
              </a:r>
              <a:r>
                <a:rPr lang="en-US" altLang="zh-CN" sz="3600" baseline="2000">
                  <a:solidFill>
                    <a:srgbClr val="FFFF00"/>
                  </a:solidFill>
                  <a:ea typeface="幼圆" pitchFamily="49" charset="-122"/>
                </a:rPr>
                <a:t>n</a:t>
              </a:r>
              <a:r>
                <a:rPr lang="zh-CN" altLang="en-US" sz="3600" baseline="2000">
                  <a:solidFill>
                    <a:srgbClr val="FFFF00"/>
                  </a:solidFill>
                  <a:ea typeface="幼圆" pitchFamily="49" charset="-122"/>
                </a:rPr>
                <a:t>表示链表中结点的个</a:t>
              </a:r>
            </a:p>
            <a:p>
              <a:pPr>
                <a:lnSpc>
                  <a:spcPct val="105000"/>
                </a:lnSpc>
                <a:spcBef>
                  <a:spcPct val="0"/>
                </a:spcBef>
              </a:pPr>
              <a:r>
                <a:rPr lang="zh-CN" altLang="en-US" sz="3600" baseline="2000">
                  <a:solidFill>
                    <a:srgbClr val="FFFF00"/>
                  </a:solidFill>
                  <a:ea typeface="幼圆" pitchFamily="49" charset="-122"/>
                </a:rPr>
                <a:t>数</a:t>
              </a:r>
              <a:r>
                <a:rPr lang="en-US" altLang="zh-CN" sz="3600" baseline="2000">
                  <a:solidFill>
                    <a:srgbClr val="FFFF00"/>
                  </a:solidFill>
                  <a:ea typeface="幼圆" pitchFamily="49" charset="-122"/>
                </a:rPr>
                <a:t>,</a:t>
              </a:r>
              <a:r>
                <a:rPr lang="zh-CN" altLang="en-US" sz="3600" baseline="2000">
                  <a:solidFill>
                    <a:srgbClr val="FFFF00"/>
                  </a:solidFill>
                  <a:ea typeface="幼圆" pitchFamily="49" charset="-122"/>
                </a:rPr>
                <a:t> 对于任意</a:t>
              </a:r>
              <a:r>
                <a:rPr lang="en-US" altLang="zh-CN" sz="3600" baseline="2000">
                  <a:solidFill>
                    <a:srgbClr val="FFFF00"/>
                  </a:solidFill>
                  <a:ea typeface="幼圆" pitchFamily="49" charset="-122"/>
                </a:rPr>
                <a:t>k</a:t>
              </a:r>
              <a:r>
                <a:rPr lang="zh-CN" altLang="en-US" sz="3600" baseline="2000">
                  <a:solidFill>
                    <a:srgbClr val="FFFF00"/>
                  </a:solidFill>
                  <a:ea typeface="幼圆" pitchFamily="49" charset="-122"/>
                </a:rPr>
                <a:t>（</a:t>
              </a:r>
              <a:r>
                <a:rPr lang="en-US" altLang="zh-CN" sz="3600" baseline="2000">
                  <a:solidFill>
                    <a:srgbClr val="FFFF00"/>
                  </a:solidFill>
                  <a:ea typeface="幼圆" pitchFamily="49" charset="-122"/>
                </a:rPr>
                <a:t>1≤k≤n</a:t>
              </a:r>
              <a:r>
                <a:rPr lang="zh-CN" altLang="en-US" sz="3600" baseline="2000">
                  <a:solidFill>
                    <a:srgbClr val="FFFF00"/>
                  </a:solidFill>
                  <a:ea typeface="幼圆" pitchFamily="49" charset="-122"/>
                </a:rPr>
                <a:t>）</a:t>
              </a:r>
              <a:endParaRPr lang="en-US" altLang="zh-CN" sz="3600" baseline="2000">
                <a:solidFill>
                  <a:srgbClr val="FFFF00"/>
                </a:solidFill>
                <a:ea typeface="幼圆" pitchFamily="49" charset="-122"/>
              </a:endParaRPr>
            </a:p>
          </p:txBody>
        </p:sp>
      </p:grpSp>
      <p:grpSp>
        <p:nvGrpSpPr>
          <p:cNvPr id="9" name="Group 52"/>
          <p:cNvGrpSpPr>
            <a:grpSpLocks/>
          </p:cNvGrpSpPr>
          <p:nvPr/>
        </p:nvGrpSpPr>
        <p:grpSpPr bwMode="auto">
          <a:xfrm>
            <a:off x="1691680" y="3356992"/>
            <a:ext cx="6808788" cy="750888"/>
            <a:chOff x="1072" y="2022"/>
            <a:chExt cx="4289" cy="473"/>
          </a:xfrm>
        </p:grpSpPr>
        <p:sp>
          <p:nvSpPr>
            <p:cNvPr id="28687" name="Rectangle 31"/>
            <p:cNvSpPr>
              <a:spLocks noChangeArrowheads="1"/>
            </p:cNvSpPr>
            <p:nvPr/>
          </p:nvSpPr>
          <p:spPr bwMode="auto">
            <a:xfrm>
              <a:off x="4091" y="2025"/>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n</a:t>
              </a:r>
              <a:r>
                <a:rPr lang="en-US" altLang="zh-CN" sz="2300" baseline="0">
                  <a:solidFill>
                    <a:srgbClr val="FF0000"/>
                  </a:solidFill>
                  <a:latin typeface="宋体" charset="-122"/>
                  <a:ea typeface="宋体" charset="-122"/>
                </a:rPr>
                <a:t>-</a:t>
              </a:r>
              <a:r>
                <a:rPr lang="en-US" altLang="zh-CN" sz="2300" baseline="0">
                  <a:solidFill>
                    <a:srgbClr val="FF0000"/>
                  </a:solidFill>
                </a:rPr>
                <a:t>k</a:t>
              </a:r>
              <a:r>
                <a:rPr lang="zh-CN" altLang="en-US" sz="2300" baseline="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1691680" y="2420888"/>
            <a:ext cx="6853238" cy="454025"/>
            <a:chOff x="1066" y="1480"/>
            <a:chExt cx="4317" cy="286"/>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284"/>
              <a:chOff x="4114" y="2024"/>
              <a:chExt cx="1278" cy="284"/>
            </a:xfrm>
          </p:grpSpPr>
          <p:sp>
            <p:nvSpPr>
              <p:cNvPr id="28685" name="Rectangle 37"/>
              <p:cNvSpPr>
                <a:spLocks noChangeArrowheads="1"/>
              </p:cNvSpPr>
              <p:nvPr/>
            </p:nvSpPr>
            <p:spPr bwMode="auto">
              <a:xfrm>
                <a:off x="4122" y="2029"/>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k</a:t>
                </a:r>
                <a:r>
                  <a:rPr lang="en-US" altLang="zh-CN" sz="2300" baseline="0">
                    <a:solidFill>
                      <a:srgbClr val="FF0000"/>
                    </a:solidFill>
                    <a:latin typeface="宋体" charset="-122"/>
                    <a:ea typeface="宋体" charset="-122"/>
                  </a:rPr>
                  <a:t>-</a:t>
                </a:r>
                <a:r>
                  <a:rPr lang="en-US" altLang="zh-CN" sz="2300" baseline="0">
                    <a:solidFill>
                      <a:srgbClr val="FF0000"/>
                    </a:solidFill>
                  </a:rPr>
                  <a:t>1</a:t>
                </a:r>
                <a:r>
                  <a:rPr lang="zh-CN" altLang="en-US" sz="2300" baseline="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6948488" y="4941888"/>
            <a:ext cx="1262062" cy="1296987"/>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4800" baseline="2000">
                  <a:solidFill>
                    <a:srgbClr val="FF0000"/>
                  </a:solidFill>
                </a:rPr>
                <a:t>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79</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192992"/>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baseline="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baseline="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1863725" y="5105400"/>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2279" name="Rectangle 9"/>
            <p:cNvSpPr>
              <a:spLocks noChangeArrowheads="1"/>
            </p:cNvSpPr>
            <p:nvPr/>
          </p:nvSpPr>
          <p:spPr bwMode="auto">
            <a:xfrm>
              <a:off x="1216" y="3273"/>
              <a:ext cx="1178" cy="416"/>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1801813" y="1781175"/>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99001</a:t>
                  </a:r>
                  <a:endParaRPr kumimoji="1" lang="zh-CN" altLang="en-US" sz="2400" b="0" baseline="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张 华</a:t>
                  </a:r>
                  <a:endParaRPr kumimoji="1" lang="zh-CN" altLang="zh-CN" sz="2200" b="0" baseline="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女</a:t>
                  </a:r>
                  <a:endParaRPr kumimoji="1" lang="zh-CN" altLang="en-US" sz="2400" b="0" baseline="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99002</a:t>
                  </a:r>
                  <a:endParaRPr kumimoji="1" lang="zh-CN" altLang="en-US" sz="2400" b="0" baseline="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李 军</a:t>
                  </a:r>
                  <a:endParaRPr kumimoji="1" lang="zh-CN" altLang="en-US" sz="2400" b="0" baseline="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18</a:t>
                  </a:r>
                  <a:endParaRPr kumimoji="1" lang="zh-CN" altLang="en-US" sz="2400" b="0" baseline="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99003</a:t>
                  </a:r>
                  <a:endParaRPr kumimoji="1" lang="zh-CN" altLang="en-US" sz="2400" b="0" baseline="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王 明 </a:t>
                  </a:r>
                  <a:r>
                    <a:rPr kumimoji="1" lang="zh-CN" altLang="en-US" sz="2400" baseline="0" dirty="0">
                      <a:latin typeface="楷体_GB2312" pitchFamily="49" charset="-122"/>
                    </a:rPr>
                    <a:t> </a:t>
                  </a:r>
                  <a:endParaRPr kumimoji="1" lang="zh-CN" altLang="en-US" sz="2400" b="0" baseline="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99050</a:t>
                  </a:r>
                  <a:endParaRPr kumimoji="1" lang="zh-CN" altLang="en-US" sz="2400" b="0" baseline="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刘 东</a:t>
                  </a:r>
                  <a:endParaRPr kumimoji="1" lang="zh-CN" altLang="en-US" sz="2400" b="0" baseline="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t> 女</a:t>
                  </a:r>
                  <a:endParaRPr kumimoji="1" lang="zh-CN" altLang="en-US" sz="2400" b="0" baseline="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19</a:t>
                  </a:r>
                  <a:endParaRPr kumimoji="1" lang="zh-CN" altLang="en-US" sz="2400" b="0" baseline="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baseline="0">
                    <a:solidFill>
                      <a:srgbClr val="0000CC"/>
                    </a:solidFill>
                    <a:latin typeface="幼圆" pitchFamily="49" charset="-122"/>
                    <a:ea typeface="幼圆" pitchFamily="49" charset="-122"/>
                  </a:rPr>
                  <a:t>学 号   姓 名  性别 年龄     其  他</a:t>
                </a:r>
                <a:endParaRPr kumimoji="1" lang="zh-CN" altLang="en-US" sz="2400" b="0" baseline="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endParaRPr kumimoji="1" lang="zh-CN" altLang="en-US" sz="2400" b="0" baseline="0">
                    <a:ea typeface="宋体" charset="-122"/>
                  </a:endParaRP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baseline="0">
                    <a:solidFill>
                      <a:schemeClr val="accent2"/>
                    </a:solidFill>
                  </a:rPr>
                  <a:t>a</a:t>
                </a:r>
                <a:r>
                  <a:rPr lang="en-US" altLang="zh-CN" sz="2000" baseline="-25000">
                    <a:solidFill>
                      <a:schemeClr val="accent2"/>
                    </a:solidFill>
                  </a:rPr>
                  <a:t>50</a:t>
                </a:r>
                <a:endParaRPr lang="zh-CN" altLang="en-US" sz="2000" baseline="0">
                  <a:solidFill>
                    <a:schemeClr val="accent2"/>
                  </a:solidFill>
                </a:endParaRPr>
              </a:p>
            </p:txBody>
          </p:sp>
          <p:sp>
            <p:nvSpPr>
              <p:cNvPr id="52232" name="Text Box 57"/>
              <p:cNvSpPr txBox="1">
                <a:spLocks noChangeArrowheads="1"/>
              </p:cNvSpPr>
              <p:nvPr/>
            </p:nvSpPr>
            <p:spPr bwMode="auto">
              <a:xfrm>
                <a:off x="1202" y="2287"/>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80</a:t>
            </a:fld>
            <a:endParaRPr lang="en-US" altLang="zh-CN"/>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由于本问题有如下特点：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单词表需要频繁的执行插入操作</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因此，采用顺序表（数组）来构造单词表面临如下</a:t>
            </a:r>
            <a:r>
              <a:rPr lang="zh-CN" altLang="en-US" sz="2000" dirty="0">
                <a:solidFill>
                  <a:srgbClr val="FF0000"/>
                </a:solidFill>
                <a:latin typeface="黑体" pitchFamily="2" charset="-122"/>
                <a:ea typeface="黑体" pitchFamily="2" charset="-122"/>
              </a:rPr>
              <a:t>问题</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1.</a:t>
            </a:r>
            <a:r>
              <a:rPr lang="zh-CN" altLang="en-US" sz="2000" dirty="0">
                <a:solidFill>
                  <a:srgbClr val="FF0000"/>
                </a:solidFill>
                <a:latin typeface="黑体" pitchFamily="2" charset="-122"/>
                <a:ea typeface="黑体" pitchFamily="2" charset="-122"/>
              </a:rPr>
              <a:t>单词表长度太小，容易满，太大，空间浪费</a:t>
            </a:r>
            <a:endParaRPr lang="en-US" altLang="zh-CN" sz="20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2.</a:t>
            </a:r>
            <a:r>
              <a:rPr lang="zh-CN" altLang="en-US" sz="20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827584" y="5157192"/>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4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81</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zh-CN" altLang="en-US" dirty="0"/>
              <a:t>单词表结构</a:t>
            </a:r>
            <a:endParaRPr lang="en-US" altLang="zh-CN" dirty="0"/>
          </a:p>
          <a:p>
            <a:r>
              <a:rPr lang="en-US" altLang="zh-CN" dirty="0" err="1"/>
              <a:t>struct</a:t>
            </a:r>
            <a:r>
              <a:rPr lang="en-US" altLang="zh-CN" dirty="0"/>
              <a:t> node *Wordlist = NULL; //</a:t>
            </a:r>
            <a:r>
              <a:rPr lang="zh-CN" altLang="en-US" dirty="0"/>
              <a:t>单词表头指针</a:t>
            </a:r>
            <a:endParaRPr lang="en-US" altLang="zh-CN" dirty="0"/>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4067944" y="671691"/>
            <a:ext cx="5076056" cy="5632311"/>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zh-CN" altLang="en-US" sz="1600" dirty="0"/>
              <a:t>打开一个文件</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200" dirty="0"/>
              <a:t>//</a:t>
            </a:r>
            <a:r>
              <a:rPr lang="zh-CN" altLang="en-US" sz="1200" dirty="0"/>
              <a:t>从文件中读入一个单词</a:t>
            </a:r>
            <a:endParaRPr lang="en-US" altLang="zh-CN" dirty="0"/>
          </a:p>
          <a:p>
            <a:r>
              <a:rPr lang="en-US" altLang="zh-CN" dirty="0"/>
              <a:t>        if(</a:t>
            </a:r>
            <a:r>
              <a:rPr lang="en-US" altLang="zh-CN" dirty="0" err="1"/>
              <a:t>searchWord</a:t>
            </a:r>
            <a:r>
              <a:rPr lang="en-US" altLang="zh-CN" dirty="0"/>
              <a:t>(word) == -1) { </a:t>
            </a:r>
            <a:r>
              <a:rPr lang="en-US" altLang="zh-CN" sz="1400" dirty="0"/>
              <a:t>//</a:t>
            </a:r>
            <a:r>
              <a:rPr lang="zh-CN" altLang="en-US" sz="1400" dirty="0"/>
              <a:t>在单词表中查找插入单词</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“Memory is full!\n”);</a:t>
            </a:r>
          </a:p>
          <a:p>
            <a:r>
              <a:rPr lang="en-US" altLang="zh-CN" dirty="0"/>
              <a:t>            return -1;</a:t>
            </a:r>
          </a:p>
          <a:p>
            <a:r>
              <a:rPr lang="en-US" altLang="zh-CN" dirty="0"/>
              <a:t>        }</a:t>
            </a:r>
          </a:p>
          <a:p>
            <a:r>
              <a:rPr lang="en-US" altLang="zh-CN" dirty="0"/>
              <a:t>    for(p=Wordlist; p != NULL; p=p-&gt;link) </a:t>
            </a:r>
            <a:r>
              <a:rPr lang="en-US" altLang="zh-CN" sz="1600" dirty="0"/>
              <a:t>//</a:t>
            </a:r>
            <a:r>
              <a:rPr lang="zh-CN" altLang="en-US" sz="1600" dirty="0"/>
              <a:t>遍历输出单词表</a:t>
            </a:r>
            <a:endParaRPr lang="en-US" altLang="zh-CN" dirty="0"/>
          </a:p>
          <a:p>
            <a:r>
              <a:rPr lang="en-US" altLang="zh-CN" dirty="0"/>
              <a:t>        </a:t>
            </a:r>
            <a:r>
              <a:rPr lang="en-US" altLang="zh-CN" dirty="0" err="1"/>
              <a:t>printf</a:t>
            </a:r>
            <a:r>
              <a:rPr lang="en-US" altLang="zh-CN" dirty="0"/>
              <a:t>(“%s  %d\n”, p-&gt;word, p-&gt;count);</a:t>
            </a:r>
          </a:p>
          <a:p>
            <a:r>
              <a:rPr lang="en-US" altLang="zh-CN" dirty="0"/>
              <a:t>    return 0;</a:t>
            </a:r>
          </a:p>
          <a:p>
            <a:r>
              <a:rPr lang="en-US" altLang="zh-CN" dirty="0"/>
              <a:t>} </a:t>
            </a:r>
            <a:endParaRPr lang="zh-CN" altLang="en-US" dirty="0"/>
          </a:p>
        </p:txBody>
      </p:sp>
      <p:sp>
        <p:nvSpPr>
          <p:cNvPr id="7" name="圆角矩形标注 6"/>
          <p:cNvSpPr/>
          <p:nvPr/>
        </p:nvSpPr>
        <p:spPr bwMode="auto">
          <a:xfrm>
            <a:off x="1115616" y="5373216"/>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FF0000"/>
                </a:solidFill>
                <a:effectLst/>
                <a:latin typeface="Arial" charset="0"/>
                <a:ea typeface="宋体" charset="-122"/>
              </a:rPr>
              <a:t>Wordlist</a:t>
            </a:r>
            <a:r>
              <a:rPr kumimoji="0" lang="zh-CN" altLang="en-US" b="1" i="0" u="none" strike="noStrike" cap="none" normalizeH="0" baseline="0" dirty="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82</a:t>
            </a:fld>
            <a:endParaRPr lang="en-US" altLang="zh-CN"/>
          </a:p>
        </p:txBody>
      </p:sp>
      <p:sp>
        <p:nvSpPr>
          <p:cNvPr id="5" name="Text Box 2"/>
          <p:cNvSpPr txBox="1">
            <a:spLocks noChangeArrowheads="1"/>
          </p:cNvSpPr>
          <p:nvPr/>
        </p:nvSpPr>
        <p:spPr bwMode="auto">
          <a:xfrm>
            <a:off x="0" y="836712"/>
            <a:ext cx="8382000" cy="5463034"/>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在链表中</a:t>
            </a:r>
            <a:r>
              <a:rPr lang="en-US" altLang="zh-CN" sz="2000" dirty="0">
                <a:solidFill>
                  <a:srgbClr val="003399"/>
                </a:solidFill>
                <a:latin typeface="楷体" pitchFamily="49" charset="-122"/>
                <a:ea typeface="楷体" pitchFamily="49" charset="-122"/>
              </a:rPr>
              <a:t>p</a:t>
            </a:r>
            <a:r>
              <a:rPr lang="zh-CN" altLang="en-US" sz="2000" dirty="0">
                <a:solidFill>
                  <a:srgbClr val="003399"/>
                </a:solidFill>
                <a:latin typeface="楷体" pitchFamily="49" charset="-122"/>
                <a:ea typeface="楷体" pitchFamily="49" charset="-122"/>
              </a:rPr>
              <a:t>结点后插入包含给定单词的结点，同时置次数为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node  *p,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dirty="0" err="1">
                <a:solidFill>
                  <a:srgbClr val="003399"/>
                </a:solidFill>
                <a:ea typeface="宋体" charset="-122"/>
              </a:rPr>
              <a:t>struct</a:t>
            </a:r>
            <a:r>
              <a:rPr lang="en-US" altLang="zh-CN" sz="2000" dirty="0">
                <a:solidFill>
                  <a:srgbClr val="003399"/>
                </a:solidFill>
                <a:ea typeface="宋体" charset="-122"/>
              </a:rPr>
              <a:t> node  *q</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sym typeface="Symbol" pitchFamily="18" charset="2"/>
              </a:rPr>
              <a:t>      </a:t>
            </a:r>
            <a:r>
              <a:rPr lang="en-US" altLang="zh-CN" sz="2000" dirty="0">
                <a:solidFill>
                  <a:srgbClr val="003399"/>
                </a:solidFill>
                <a:ea typeface="宋体" charset="-122"/>
                <a:sym typeface="Symbol" pitchFamily="18" charset="2"/>
              </a:rPr>
              <a:t>q</a:t>
            </a:r>
            <a:r>
              <a:rPr lang="en-US" altLang="zh-CN" sz="2000" baseline="0" dirty="0">
                <a:solidFill>
                  <a:srgbClr val="003399"/>
                </a:solidFill>
                <a:ea typeface="宋体" charset="-122"/>
                <a:sym typeface="Symbol" pitchFamily="18" charset="2"/>
              </a:rPr>
              <a:t> = (</a:t>
            </a:r>
            <a:r>
              <a:rPr lang="en-US" altLang="zh-CN" sz="2000" baseline="0" dirty="0" err="1">
                <a:solidFill>
                  <a:srgbClr val="003399"/>
                </a:solidFill>
                <a:ea typeface="宋体" charset="-122"/>
                <a:sym typeface="Symbol" pitchFamily="18" charset="2"/>
              </a:rPr>
              <a:t>struct</a:t>
            </a:r>
            <a:r>
              <a:rPr lang="en-US" altLang="zh-CN" sz="2000" dirty="0">
                <a:solidFill>
                  <a:srgbClr val="003399"/>
                </a:solidFill>
                <a:ea typeface="宋体" charset="-122"/>
                <a:sym typeface="Symbol" pitchFamily="18" charset="2"/>
              </a:rPr>
              <a:t> node *</a:t>
            </a:r>
            <a:r>
              <a:rPr lang="en-US" altLang="zh-CN" sz="2000" baseline="0" dirty="0">
                <a:solidFill>
                  <a:srgbClr val="003399"/>
                </a:solidFill>
                <a:ea typeface="宋体" charset="-122"/>
                <a:sym typeface="Symbol" pitchFamily="18" charset="2"/>
              </a:rPr>
              <a:t> )</a:t>
            </a:r>
            <a:r>
              <a:rPr lang="en-US" altLang="zh-CN" sz="2000" dirty="0" err="1">
                <a:solidFill>
                  <a:srgbClr val="003399"/>
                </a:solidFill>
                <a:ea typeface="宋体" charset="-122"/>
                <a:sym typeface="Symbol" pitchFamily="18" charset="2"/>
              </a:rPr>
              <a:t>malloc</a:t>
            </a:r>
            <a:r>
              <a:rPr lang="en-US" altLang="zh-CN" sz="2000" dirty="0">
                <a:solidFill>
                  <a:srgbClr val="003399"/>
                </a:solidFill>
                <a:ea typeface="宋体" charset="-122"/>
                <a:sym typeface="Symbol" pitchFamily="18" charset="2"/>
              </a:rPr>
              <a:t>(</a:t>
            </a:r>
            <a:r>
              <a:rPr lang="en-US" altLang="zh-CN" sz="2000" dirty="0" err="1">
                <a:solidFill>
                  <a:srgbClr val="003399"/>
                </a:solidFill>
                <a:ea typeface="宋体" charset="-122"/>
                <a:sym typeface="Symbol" pitchFamily="18" charset="2"/>
              </a:rPr>
              <a:t>sizeof</a:t>
            </a:r>
            <a:r>
              <a:rPr lang="en-US" altLang="zh-CN" sz="2000" dirty="0">
                <a:solidFill>
                  <a:srgbClr val="003399"/>
                </a:solidFill>
                <a:ea typeface="宋体" charset="-122"/>
                <a:sym typeface="Symbol" pitchFamily="18" charset="2"/>
              </a:rPr>
              <a:t>(</a:t>
            </a:r>
            <a:r>
              <a:rPr lang="en-US" altLang="zh-CN" sz="2000" dirty="0" err="1">
                <a:solidFill>
                  <a:srgbClr val="003399"/>
                </a:solidFill>
                <a:ea typeface="宋体" charset="-122"/>
                <a:sym typeface="Symbol" pitchFamily="18" charset="2"/>
              </a:rPr>
              <a:t>struct</a:t>
            </a:r>
            <a:r>
              <a:rPr lang="en-US" altLang="zh-CN" sz="2000" dirty="0">
                <a:solidFill>
                  <a:srgbClr val="003399"/>
                </a:solidFill>
                <a:ea typeface="宋体" charset="-122"/>
                <a:sym typeface="Symbol" pitchFamily="18" charset="2"/>
              </a:rPr>
              <a:t> node))</a:t>
            </a:r>
            <a:r>
              <a:rPr lang="en-US" altLang="zh-CN" sz="200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sym typeface="Symbol" pitchFamily="18" charset="2"/>
              </a:rPr>
              <a:t>      if(q == NULL) return -1; //</a:t>
            </a:r>
            <a:r>
              <a:rPr lang="zh-CN" altLang="en-US" sz="2000" baseline="0" dirty="0">
                <a:solidFill>
                  <a:srgbClr val="003399"/>
                </a:solidFill>
                <a:ea typeface="宋体" charset="-122"/>
                <a:sym typeface="Symbol" pitchFamily="18" charset="2"/>
              </a:rPr>
              <a:t>没有内存空间</a:t>
            </a: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sym typeface="Symbol" pitchFamily="18" charset="2"/>
              </a:rPr>
              <a:t>      </a:t>
            </a:r>
            <a:r>
              <a:rPr lang="en-US" altLang="zh-CN" sz="2000" baseline="0" dirty="0" err="1">
                <a:solidFill>
                  <a:srgbClr val="003399"/>
                </a:solidFill>
                <a:ea typeface="宋体" charset="-122"/>
                <a:sym typeface="Symbol" pitchFamily="18" charset="2"/>
              </a:rPr>
              <a:t>strcpy</a:t>
            </a:r>
            <a:r>
              <a:rPr lang="en-US" altLang="zh-CN" sz="2000" baseline="0" dirty="0">
                <a:solidFill>
                  <a:srgbClr val="003399"/>
                </a:solidFill>
                <a:ea typeface="宋体" charset="-122"/>
                <a:sym typeface="Symbol" pitchFamily="18" charset="2"/>
              </a:rPr>
              <a:t>(q-&gt;word,</a:t>
            </a:r>
            <a:r>
              <a:rPr lang="en-US" altLang="zh-CN" sz="2000" dirty="0">
                <a:solidFill>
                  <a:srgbClr val="003399"/>
                </a:solidFill>
                <a:ea typeface="宋体" charset="-122"/>
                <a:sym typeface="Symbol" pitchFamily="18" charset="2"/>
              </a:rPr>
              <a:t> w);</a:t>
            </a:r>
          </a:p>
          <a:p>
            <a:pPr fontAlgn="base">
              <a:lnSpc>
                <a:spcPct val="80000"/>
              </a:lnSpc>
              <a:spcBef>
                <a:spcPct val="0"/>
              </a:spcBef>
            </a:pPr>
            <a:r>
              <a:rPr lang="en-US" altLang="zh-CN" sz="2000" dirty="0">
                <a:solidFill>
                  <a:srgbClr val="003399"/>
                </a:solidFill>
                <a:ea typeface="宋体" charset="-122"/>
                <a:sym typeface="Symbol" pitchFamily="18" charset="2"/>
              </a:rPr>
              <a:t>      q-&gt;count = 1;</a:t>
            </a:r>
          </a:p>
          <a:p>
            <a:pPr fontAlgn="base">
              <a:lnSpc>
                <a:spcPct val="80000"/>
              </a:lnSpc>
              <a:spcBef>
                <a:spcPct val="0"/>
              </a:spcBef>
            </a:pPr>
            <a:r>
              <a:rPr lang="en-US" altLang="zh-CN" sz="2000" dirty="0">
                <a:solidFill>
                  <a:srgbClr val="003399"/>
                </a:solidFill>
                <a:ea typeface="宋体" charset="-122"/>
                <a:sym typeface="Symbol" pitchFamily="18" charset="2"/>
              </a:rPr>
              <a:t>      q-&gt;link = NULL;</a:t>
            </a:r>
            <a:r>
              <a:rPr lang="en-US" altLang="zh-CN" sz="2000" baseline="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sym typeface="Symbol" pitchFamily="18" charset="2"/>
              </a:rPr>
              <a:t>      if(Wordlist == NULL) //</a:t>
            </a:r>
            <a:r>
              <a:rPr lang="zh-CN" altLang="en-US" sz="2000" dirty="0">
                <a:solidFill>
                  <a:srgbClr val="003399"/>
                </a:solidFill>
                <a:ea typeface="宋体" charset="-122"/>
                <a:sym typeface="Symbol" pitchFamily="18" charset="2"/>
              </a:rPr>
              <a:t>空链表</a:t>
            </a: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Wordlist = q;</a:t>
            </a:r>
          </a:p>
          <a:p>
            <a:pPr fontAlgn="base">
              <a:lnSpc>
                <a:spcPct val="80000"/>
              </a:lnSpc>
              <a:spcBef>
                <a:spcPct val="0"/>
              </a:spcBef>
            </a:pPr>
            <a:r>
              <a:rPr lang="en-US" altLang="zh-CN" sz="2000" dirty="0">
                <a:solidFill>
                  <a:srgbClr val="003399"/>
                </a:solidFill>
                <a:ea typeface="宋体" charset="-122"/>
                <a:sym typeface="Symbol" pitchFamily="18" charset="2"/>
              </a:rPr>
              <a:t>      else if (p == NULL){ //</a:t>
            </a:r>
            <a:r>
              <a:rPr lang="zh-CN" altLang="en-US" sz="2000" dirty="0">
                <a:solidFill>
                  <a:srgbClr val="003399"/>
                </a:solidFill>
                <a:ea typeface="宋体" charset="-122"/>
                <a:sym typeface="Symbol" pitchFamily="18" charset="2"/>
              </a:rPr>
              <a:t>插入到头结点前</a:t>
            </a: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q-&gt;link = Wordlist;</a:t>
            </a:r>
          </a:p>
          <a:p>
            <a:pPr fontAlgn="base">
              <a:lnSpc>
                <a:spcPct val="80000"/>
              </a:lnSpc>
              <a:spcBef>
                <a:spcPct val="0"/>
              </a:spcBef>
            </a:pPr>
            <a:r>
              <a:rPr lang="en-US" altLang="zh-CN" sz="2000" dirty="0">
                <a:solidFill>
                  <a:srgbClr val="003399"/>
                </a:solidFill>
                <a:ea typeface="宋体" charset="-122"/>
                <a:sym typeface="Symbol" pitchFamily="18" charset="2"/>
              </a:rPr>
              <a:t>           Wordlist = q;</a:t>
            </a: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sym typeface="Symbol" pitchFamily="18" charset="2"/>
              </a:rPr>
              <a:t>       else {</a:t>
            </a:r>
          </a:p>
          <a:p>
            <a:pPr fontAlgn="base">
              <a:lnSpc>
                <a:spcPct val="80000"/>
              </a:lnSpc>
              <a:spcBef>
                <a:spcPct val="0"/>
              </a:spcBef>
            </a:pPr>
            <a:r>
              <a:rPr lang="en-US" altLang="zh-CN" sz="2000" dirty="0">
                <a:solidFill>
                  <a:srgbClr val="003399"/>
                </a:solidFill>
                <a:ea typeface="宋体" charset="-122"/>
                <a:sym typeface="Symbol" pitchFamily="18" charset="2"/>
              </a:rPr>
              <a:t>           q-&gt;link = p-&gt;link;</a:t>
            </a:r>
          </a:p>
          <a:p>
            <a:pPr fontAlgn="base">
              <a:lnSpc>
                <a:spcPct val="80000"/>
              </a:lnSpc>
              <a:spcBef>
                <a:spcPct val="0"/>
              </a:spcBef>
            </a:pPr>
            <a:r>
              <a:rPr lang="en-US" altLang="zh-CN" sz="2000" dirty="0">
                <a:solidFill>
                  <a:srgbClr val="003399"/>
                </a:solidFill>
                <a:ea typeface="宋体" charset="-122"/>
                <a:sym typeface="Symbol" pitchFamily="18" charset="2"/>
              </a:rPr>
              <a:t>           p-&gt;link = q;</a:t>
            </a: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0;</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4801314"/>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//q</a:t>
            </a:r>
            <a:r>
              <a:rPr lang="zh-CN" altLang="en-US" dirty="0">
                <a:ea typeface="宋体" pitchFamily="2" charset="-122"/>
              </a:rPr>
              <a:t>为</a:t>
            </a:r>
            <a:r>
              <a:rPr lang="en-US" altLang="zh-CN" dirty="0">
                <a:ea typeface="宋体" pitchFamily="2" charset="-122"/>
              </a:rPr>
              <a:t>p</a:t>
            </a:r>
            <a:r>
              <a:rPr lang="zh-CN" altLang="en-US" dirty="0">
                <a:ea typeface="宋体" pitchFamily="2" charset="-122"/>
              </a:rPr>
              <a:t>的前序结点指针</a:t>
            </a:r>
            <a:endParaRPr lang="en-US" altLang="zh-CN" dirty="0">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indent="0">
              <a:buFont typeface="Wingdings" pitchFamily="2" charset="2"/>
              <a:buNone/>
            </a:pPr>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1475656" y="5157787"/>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a:t>
              </a:r>
              <a:r>
                <a:rPr lang="en-US" altLang="zh-CN" sz="2000" b="1" dirty="0">
                  <a:solidFill>
                    <a:srgbClr val="7030A0"/>
                  </a:solidFill>
                  <a:ea typeface="幼圆" pitchFamily="49" charset="-122"/>
                </a:rPr>
                <a:t>O(1)</a:t>
              </a:r>
              <a:endParaRPr lang="zh-CN" altLang="en-US" sz="2000" b="1"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977900" y="1447801"/>
            <a:ext cx="7105650" cy="2845296"/>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000" dirty="0">
                <a:latin typeface="楷体" pitchFamily="49" charset="-122"/>
                <a:ea typeface="楷体" pitchFamily="49" charset="-122"/>
              </a:rPr>
              <a:t>由于采用动态申请结点，能够适应不同规模的问题，空间利用率高</a:t>
            </a:r>
            <a:endParaRPr lang="en-US" altLang="zh-CN" sz="2000" dirty="0">
              <a:latin typeface="楷体" pitchFamily="49" charset="-122"/>
              <a:ea typeface="楷体" pitchFamily="49" charset="-122"/>
            </a:endParaRPr>
          </a:p>
          <a:p>
            <a:pPr lvl="2"/>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算法简单，插入操作效率高</a:t>
            </a:r>
            <a:endParaRPr lang="en-US" altLang="zh-CN" sz="20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000" dirty="0">
                <a:latin typeface="楷体" pitchFamily="49" charset="-122"/>
                <a:ea typeface="楷体" pitchFamily="49" charset="-122"/>
              </a:rPr>
              <a:t>由于采用顺序查找，单词查找效率低</a:t>
            </a:r>
            <a:endParaRPr lang="en-US" altLang="zh-CN" sz="2000" dirty="0">
              <a:latin typeface="楷体" pitchFamily="49" charset="-122"/>
              <a:ea typeface="楷体" pitchFamily="49" charset="-122"/>
            </a:endParaRPr>
          </a:p>
          <a:p>
            <a:pPr lvl="2"/>
            <a:endParaRPr lang="en-US" altLang="zh-CN"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83</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1979712" y="4509120"/>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还有更好的单词表的构造及查询方法吗？</a:t>
            </a:r>
            <a:endParaRPr lang="en-US" altLang="zh-CN" sz="24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84</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115616" y="2636912"/>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2915816" y="4149080"/>
            <a:ext cx="2771775" cy="800100"/>
          </a:xfrm>
          <a:prstGeom prst="rect">
            <a:avLst/>
          </a:prstGeom>
          <a:noFill/>
          <a:ln w="9525">
            <a:noFill/>
            <a:miter lim="800000"/>
            <a:headEnd/>
            <a:tailEnd/>
          </a:ln>
        </p:spPr>
      </p:pic>
      <p:sp>
        <p:nvSpPr>
          <p:cNvPr id="12" name="TextBox 11"/>
          <p:cNvSpPr txBox="1"/>
          <p:nvPr/>
        </p:nvSpPr>
        <p:spPr>
          <a:xfrm>
            <a:off x="1043608" y="1340768"/>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a:t>有时在构造链表时会给链表设置一个</a:t>
            </a:r>
            <a:r>
              <a:rPr lang="zh-CN" altLang="en-US" sz="2000" b="1" dirty="0">
                <a:solidFill>
                  <a:srgbClr val="7030A0"/>
                </a:solidFill>
              </a:rPr>
              <a:t>头指针</a:t>
            </a:r>
            <a:r>
              <a:rPr lang="zh-CN" altLang="en-US" sz="2000" dirty="0"/>
              <a:t>（非</a:t>
            </a:r>
            <a:r>
              <a:rPr lang="zh-CN" altLang="en-US" sz="2000" b="1" dirty="0"/>
              <a:t>头结点</a:t>
            </a:r>
            <a:r>
              <a:rPr lang="zh-CN" altLang="en-US" sz="2000" dirty="0"/>
              <a:t>指针，其操作</a:t>
            </a:r>
            <a:r>
              <a:rPr lang="en-US" altLang="zh-CN" sz="2000" dirty="0"/>
              <a:t>list-&gt;link</a:t>
            </a:r>
            <a:r>
              <a:rPr lang="zh-CN" altLang="en-US" sz="2000" dirty="0"/>
              <a:t>指向链表的头结点），如下图所示：</a:t>
            </a:r>
          </a:p>
        </p:txBody>
      </p:sp>
      <p:sp>
        <p:nvSpPr>
          <p:cNvPr id="13" name="TextBox 12"/>
          <p:cNvSpPr txBox="1"/>
          <p:nvPr/>
        </p:nvSpPr>
        <p:spPr>
          <a:xfrm>
            <a:off x="1115616" y="2204864"/>
            <a:ext cx="2262158" cy="369332"/>
          </a:xfrm>
          <a:prstGeom prst="rect">
            <a:avLst/>
          </a:prstGeom>
          <a:noFill/>
        </p:spPr>
        <p:txBody>
          <a:bodyPr wrap="none" rtlCol="0">
            <a:spAutoFit/>
          </a:bodyPr>
          <a:lstStyle/>
          <a:p>
            <a:r>
              <a:rPr lang="zh-CN" altLang="en-US" b="1" dirty="0"/>
              <a:t>带头指针的非空链表</a:t>
            </a:r>
          </a:p>
        </p:txBody>
      </p:sp>
      <p:sp>
        <p:nvSpPr>
          <p:cNvPr id="14" name="TextBox 13"/>
          <p:cNvSpPr txBox="1"/>
          <p:nvPr/>
        </p:nvSpPr>
        <p:spPr>
          <a:xfrm>
            <a:off x="2915816" y="3717032"/>
            <a:ext cx="2031325" cy="369332"/>
          </a:xfrm>
          <a:prstGeom prst="rect">
            <a:avLst/>
          </a:prstGeom>
          <a:noFill/>
        </p:spPr>
        <p:txBody>
          <a:bodyPr wrap="none" rtlCol="0">
            <a:spAutoFit/>
          </a:bodyPr>
          <a:lstStyle/>
          <a:p>
            <a:r>
              <a:rPr lang="zh-CN" altLang="en-US" b="1" dirty="0"/>
              <a:t>带头指针的空链表</a:t>
            </a:r>
          </a:p>
        </p:txBody>
      </p:sp>
      <p:sp>
        <p:nvSpPr>
          <p:cNvPr id="15" name="云形标注 14"/>
          <p:cNvSpPr/>
          <p:nvPr/>
        </p:nvSpPr>
        <p:spPr bwMode="auto">
          <a:xfrm>
            <a:off x="5615608" y="3717032"/>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7030A0"/>
                </a:solidFill>
                <a:latin typeface="楷体" pitchFamily="49" charset="-122"/>
                <a:ea typeface="楷体" pitchFamily="49" charset="-122"/>
              </a:rPr>
              <a:t>请思考这样做有什么好处？</a:t>
            </a:r>
            <a:endParaRPr kumimoji="0" lang="zh-CN" altLang="en-US" sz="2400" b="1" i="0" u="none" strike="noStrike" cap="none" normalizeH="0" baseline="0" dirty="0">
              <a:ln>
                <a:noFill/>
              </a:ln>
              <a:solidFill>
                <a:srgbClr val="7030A0"/>
              </a:solidFill>
              <a:effectLst/>
              <a:latin typeface="楷体" pitchFamily="49" charset="-122"/>
              <a:ea typeface="楷体" pitchFamily="49" charset="-122"/>
            </a:endParaRPr>
          </a:p>
        </p:txBody>
      </p:sp>
      <p:grpSp>
        <p:nvGrpSpPr>
          <p:cNvPr id="16" name="Group 38"/>
          <p:cNvGrpSpPr>
            <a:grpSpLocks/>
          </p:cNvGrpSpPr>
          <p:nvPr/>
        </p:nvGrpSpPr>
        <p:grpSpPr bwMode="auto">
          <a:xfrm>
            <a:off x="467544" y="5085184"/>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设置头指针的最大好处是对链表结点的插入及删除操作统一了（不用考虑是否是头结点）。</a:t>
              </a:r>
              <a:r>
                <a:rPr lang="zh-CN" altLang="en-US" sz="2400" dirty="0">
                  <a:solidFill>
                    <a:srgbClr val="000080"/>
                  </a:solidFill>
                  <a:latin typeface="幼圆" pitchFamily="49" charset="-122"/>
                  <a:ea typeface="幼圆" pitchFamily="49" charset="-122"/>
                </a:rPr>
                <a:t>其数据域一般无意义（有时也可存放链表的长度）。</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996950" y="1828800"/>
            <a:ext cx="7391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996950" y="2667000"/>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baseline="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035050" y="4495800"/>
            <a:ext cx="7162800"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每个链结点需要设置指针域(</a:t>
            </a:r>
            <a:r>
              <a:rPr lang="zh-CN" altLang="en-US" sz="2500" dirty="0">
                <a:solidFill>
                  <a:srgbClr val="000099"/>
                </a:solidFill>
                <a:latin typeface="幼圆" pitchFamily="49" charset="-122"/>
                <a:ea typeface="幼圆" pitchFamily="49" charset="-122"/>
              </a:rPr>
              <a:t>占用</a:t>
            </a:r>
            <a:r>
              <a:rPr lang="zh-CN" altLang="en-US" sz="2500" baseline="0" dirty="0">
                <a:solidFill>
                  <a:srgbClr val="000099"/>
                </a:solidFill>
                <a:latin typeface="幼圆" pitchFamily="49" charset="-122"/>
                <a:ea typeface="幼圆" pitchFamily="49" charset="-122"/>
              </a:rPr>
              <a:t>存储空间小)。</a:t>
            </a:r>
          </a:p>
        </p:txBody>
      </p:sp>
      <p:sp>
        <p:nvSpPr>
          <p:cNvPr id="513029" name="Text Box 5"/>
          <p:cNvSpPr txBox="1">
            <a:spLocks noChangeArrowheads="1"/>
          </p:cNvSpPr>
          <p:nvPr/>
        </p:nvSpPr>
        <p:spPr bwMode="auto">
          <a:xfrm>
            <a:off x="1035050" y="4953000"/>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是一种非</a:t>
            </a:r>
            <a:r>
              <a:rPr lang="zh-CN" altLang="en-US" sz="2500" dirty="0">
                <a:solidFill>
                  <a:srgbClr val="000099"/>
                </a:solidFill>
                <a:latin typeface="幼圆" pitchFamily="49" charset="-122"/>
                <a:ea typeface="幼圆" pitchFamily="49" charset="-122"/>
              </a:rPr>
              <a:t>连续</a:t>
            </a:r>
            <a:r>
              <a:rPr lang="zh-CN" altLang="en-US" sz="2500" baseline="0" dirty="0">
                <a:solidFill>
                  <a:srgbClr val="000099"/>
                </a:solidFill>
                <a:latin typeface="幼圆" pitchFamily="49" charset="-122"/>
                <a:ea typeface="幼圆" pitchFamily="49" charset="-122"/>
              </a:rPr>
              <a:t>存储结构，查找、定位等操作要</a:t>
            </a:r>
          </a:p>
          <a:p>
            <a:pPr fontAlgn="base">
              <a:lnSpc>
                <a:spcPct val="90000"/>
              </a:lnSpc>
              <a:spcBef>
                <a:spcPct val="0"/>
              </a:spcBef>
            </a:pPr>
            <a:r>
              <a:rPr lang="zh-CN" altLang="en-US" sz="2500" baseline="0" dirty="0">
                <a:solidFill>
                  <a:srgbClr val="000099"/>
                </a:solidFill>
                <a:latin typeface="幼圆" pitchFamily="49" charset="-122"/>
                <a:ea typeface="幼圆" pitchFamily="49" charset="-122"/>
              </a:rPr>
              <a:t>   通过顺序</a:t>
            </a:r>
            <a:r>
              <a:rPr lang="zh-CN" altLang="en-US" sz="2500" dirty="0">
                <a:solidFill>
                  <a:srgbClr val="000099"/>
                </a:solidFill>
                <a:latin typeface="幼圆" pitchFamily="49" charset="-122"/>
                <a:ea typeface="幼圆" pitchFamily="49" charset="-122"/>
              </a:rPr>
              <a:t>遍历</a:t>
            </a:r>
            <a:r>
              <a:rPr lang="zh-CN" altLang="en-US" sz="2500" baseline="0" dirty="0">
                <a:solidFill>
                  <a:srgbClr val="000099"/>
                </a:solidFill>
                <a:latin typeface="幼圆" pitchFamily="49" charset="-122"/>
                <a:ea typeface="幼圆" pitchFamily="49" charset="-122"/>
              </a:rPr>
              <a:t>链表实现，时间效率较低。</a:t>
            </a:r>
          </a:p>
        </p:txBody>
      </p:sp>
      <p:grpSp>
        <p:nvGrpSpPr>
          <p:cNvPr id="2" name="Group 6"/>
          <p:cNvGrpSpPr>
            <a:grpSpLocks/>
          </p:cNvGrpSpPr>
          <p:nvPr/>
        </p:nvGrpSpPr>
        <p:grpSpPr bwMode="auto">
          <a:xfrm>
            <a:off x="533400" y="1143000"/>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baseline="0">
                  <a:solidFill>
                    <a:srgbClr val="FFFF00"/>
                  </a:solidFill>
                  <a:ea typeface="黑体" pitchFamily="2" charset="-122"/>
                </a:rPr>
                <a:t>1</a:t>
              </a:r>
              <a:r>
                <a:rPr lang="zh-CN" altLang="en-US" sz="2800" baseline="0">
                  <a:solidFill>
                    <a:srgbClr val="FFFF00"/>
                  </a:solidFill>
                  <a:latin typeface="黑体" pitchFamily="2" charset="-122"/>
                  <a:ea typeface="黑体" pitchFamily="2" charset="-122"/>
                </a:rPr>
                <a:t>.优点</a:t>
              </a:r>
              <a:endParaRPr lang="zh-CN" altLang="en-US" sz="2800" baseline="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533400" y="3810000"/>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baseline="0">
                  <a:solidFill>
                    <a:srgbClr val="FFFF00"/>
                  </a:solidFill>
                  <a:ea typeface="黑体" pitchFamily="2" charset="-122"/>
                </a:rPr>
                <a:t>2</a:t>
              </a:r>
              <a:r>
                <a:rPr lang="zh-CN" altLang="en-US" sz="2800" baseline="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996950" y="2209800"/>
            <a:ext cx="7967538" cy="477054"/>
          </a:xfrm>
          <a:prstGeom prst="rect">
            <a:avLst/>
          </a:prstGeom>
          <a:noFill/>
          <a:ln w="9525">
            <a:noFill/>
            <a:miter lim="800000"/>
            <a:headEnd/>
            <a:tailEnd/>
          </a:ln>
        </p:spPr>
        <p:txBody>
          <a:bodyPr wrap="square">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不需要地址连续的存储空间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不需要大块连续空间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a:t>
            </a:r>
          </a:p>
        </p:txBody>
      </p:sp>
      <p:grpSp>
        <p:nvGrpSpPr>
          <p:cNvPr id="4" name="Group 13"/>
          <p:cNvGrpSpPr>
            <a:grpSpLocks/>
          </p:cNvGrpSpPr>
          <p:nvPr/>
        </p:nvGrpSpPr>
        <p:grpSpPr bwMode="auto">
          <a:xfrm>
            <a:off x="1390650" y="323850"/>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b="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baseline="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baseline="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baseline="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baseline="0">
                  <a:solidFill>
                    <a:schemeClr val="accent2"/>
                  </a:solidFill>
                  <a:latin typeface="黑体" pitchFamily="2" charset="-122"/>
                  <a:ea typeface="黑体" pitchFamily="2" charset="-122"/>
                </a:rPr>
                <a:t>作的时间都是</a:t>
              </a:r>
              <a:r>
                <a:rPr lang="zh-CN" altLang="en-US" sz="2100" baseline="0">
                  <a:solidFill>
                    <a:schemeClr val="accent2"/>
                  </a:solidFill>
                  <a:ea typeface="黑体" pitchFamily="2" charset="-122"/>
                  <a:sym typeface="Symbol" pitchFamily="18" charset="2"/>
                </a:rPr>
                <a:t>(1)</a:t>
              </a:r>
              <a:r>
                <a:rPr lang="zh-CN" altLang="en-US" sz="2100" baseline="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1606550" y="5734050"/>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b="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baseline="0">
                  <a:solidFill>
                    <a:srgbClr val="FF3300"/>
                  </a:solidFill>
                  <a:latin typeface="黑体" pitchFamily="2" charset="-122"/>
                  <a:ea typeface="黑体" pitchFamily="2" charset="-122"/>
                </a:rPr>
                <a:t>时间为</a:t>
              </a:r>
              <a:r>
                <a:rPr lang="en-US" altLang="zh-CN" sz="2400" baseline="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152400" y="247650"/>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2C84"/>
                  </a:solidFill>
                  <a:latin typeface="黑体" pitchFamily="2" charset="-122"/>
                  <a:ea typeface="黑体" pitchFamily="2" charset="-122"/>
                </a:rPr>
                <a:t> </a:t>
              </a:r>
              <a:r>
                <a:rPr kumimoji="1" lang="en-US" altLang="zh-CN" sz="2900" baseline="0">
                  <a:solidFill>
                    <a:srgbClr val="002C84"/>
                  </a:solidFill>
                  <a:latin typeface="黑体" pitchFamily="2" charset="-122"/>
                  <a:ea typeface="黑体" pitchFamily="2" charset="-122"/>
                </a:rPr>
                <a:t>2.3.4 </a:t>
              </a:r>
              <a:r>
                <a:rPr kumimoji="1" lang="zh-CN" altLang="en-US" sz="2900" baseline="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992188"/>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b="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baseline="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baseline="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baseline="0" dirty="0">
                  <a:ea typeface="方正舒体" pitchFamily="2" charset="-122"/>
                </a:endParaRPr>
              </a:p>
            </p:txBody>
          </p:sp>
        </p:grpSp>
      </p:grpSp>
      <p:grpSp>
        <p:nvGrpSpPr>
          <p:cNvPr id="4" name="Group 34"/>
          <p:cNvGrpSpPr>
            <a:grpSpLocks/>
          </p:cNvGrpSpPr>
          <p:nvPr/>
        </p:nvGrpSpPr>
        <p:grpSpPr bwMode="auto">
          <a:xfrm>
            <a:off x="971550" y="1825625"/>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baseline="0" dirty="0">
                  <a:solidFill>
                    <a:srgbClr val="000099"/>
                  </a:solidFill>
                  <a:ea typeface="黑体" pitchFamily="2" charset="-122"/>
                </a:rPr>
                <a:t>  </a:t>
              </a:r>
              <a:r>
                <a:rPr kumimoji="1" lang="en-US" altLang="zh-CN" sz="2600" baseline="0" dirty="0">
                  <a:solidFill>
                    <a:srgbClr val="000099"/>
                  </a:solidFill>
                  <a:latin typeface="黑体" pitchFamily="2" charset="-122"/>
                  <a:ea typeface="黑体" pitchFamily="2" charset="-122"/>
                </a:rPr>
                <a:t>1.</a:t>
              </a:r>
              <a:r>
                <a:rPr kumimoji="1" lang="zh-CN" altLang="en-US" sz="2600" baseline="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684213" y="549275"/>
            <a:ext cx="184150" cy="501650"/>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87</a:t>
            </a:fld>
            <a:endParaRPr lang="zh-CN" altLang="en-US"/>
          </a:p>
        </p:txBody>
      </p:sp>
      <p:grpSp>
        <p:nvGrpSpPr>
          <p:cNvPr id="3" name="Group 25"/>
          <p:cNvGrpSpPr>
            <a:grpSpLocks/>
          </p:cNvGrpSpPr>
          <p:nvPr/>
        </p:nvGrpSpPr>
        <p:grpSpPr bwMode="auto">
          <a:xfrm>
            <a:off x="1475656" y="188640"/>
            <a:ext cx="5559152" cy="980728"/>
            <a:chOff x="317" y="288"/>
            <a:chExt cx="2626" cy="674"/>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640"/>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zh-CN" altLang="en-US" sz="2800" b="1" dirty="0">
                  <a:solidFill>
                    <a:srgbClr val="000096"/>
                  </a:solidFill>
                  <a:latin typeface="幼圆" pitchFamily="49" charset="-122"/>
                  <a:ea typeface="幼圆" pitchFamily="49" charset="-122"/>
                </a:rPr>
                <a:t>顺序存储结构与</a:t>
              </a:r>
              <a:r>
                <a:rPr kumimoji="1" lang="zh-CN" altLang="en-US" sz="2800" b="1" baseline="0" dirty="0">
                  <a:solidFill>
                    <a:srgbClr val="000096"/>
                  </a:solidFill>
                  <a:latin typeface="幼圆" pitchFamily="49" charset="-122"/>
                  <a:ea typeface="幼圆" pitchFamily="49" charset="-122"/>
                </a:rPr>
                <a:t>链表结构的比较</a:t>
              </a:r>
              <a:endParaRPr kumimoji="1" lang="zh-CN" altLang="en-US" sz="3200" b="1" baseline="0"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3949646349"/>
              </p:ext>
            </p:extLst>
          </p:nvPr>
        </p:nvGraphicFramePr>
        <p:xfrm>
          <a:off x="0" y="908720"/>
          <a:ext cx="2615952" cy="298880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存储分配方式</a:t>
                      </a:r>
                    </a:p>
                  </a:txBody>
                  <a:tcPr>
                    <a:solidFill>
                      <a:schemeClr val="tx2"/>
                    </a:solidFill>
                  </a:tcPr>
                </a:tc>
                <a:extLst>
                  <a:ext uri="{0D108BD9-81ED-4DB2-BD59-A6C34878D82A}">
                    <a16:rowId xmlns:a16="http://schemas.microsoft.com/office/drawing/2014/main" val="10000"/>
                  </a:ext>
                </a:extLst>
              </a:tr>
              <a:tr h="2556753">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链表采用链式储存结构，用</a:t>
                      </a:r>
                      <a:r>
                        <a:rPr lang="zh-CN" altLang="en-US" sz="1600" baseline="0">
                          <a:latin typeface="楷体" pitchFamily="49" charset="-122"/>
                          <a:ea typeface="楷体" pitchFamily="49" charset="-122"/>
                        </a:rPr>
                        <a:t>一组不连续的</a:t>
                      </a:r>
                      <a:r>
                        <a:rPr lang="zh-CN" altLang="en-US" sz="1600" baseline="0" dirty="0">
                          <a:latin typeface="楷体" pitchFamily="49" charset="-122"/>
                          <a:ea typeface="楷体" pitchFamily="49" charset="-122"/>
                        </a:rPr>
                        <a:t>存储单元存放线性表的元素</a:t>
                      </a:r>
                      <a:endParaRPr lang="zh-CN" altLang="en-US" sz="2000"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2987824" y="908720"/>
          <a:ext cx="2615952" cy="32666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时间性能</a:t>
                      </a:r>
                    </a:p>
                  </a:txBody>
                  <a:tcPr>
                    <a:solidFill>
                      <a:schemeClr val="tx2"/>
                    </a:solidFill>
                  </a:tcPr>
                </a:tc>
                <a:extLst>
                  <a:ext uri="{0D108BD9-81ED-4DB2-BD59-A6C34878D82A}">
                    <a16:rowId xmlns:a16="http://schemas.microsoft.com/office/drawing/2014/main" val="10000"/>
                  </a:ext>
                </a:extLst>
              </a:tr>
              <a:tr h="478852">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查找</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dirty="0">
                          <a:latin typeface="楷体" pitchFamily="49" charset="-122"/>
                          <a:ea typeface="楷体" pitchFamily="49" charset="-122"/>
                        </a:rPr>
                        <a:t> 顺序存储：无序</a:t>
                      </a:r>
                      <a:r>
                        <a:rPr lang="en-US" altLang="zh-CN" sz="1600" dirty="0">
                          <a:latin typeface="楷体" pitchFamily="49" charset="-122"/>
                          <a:ea typeface="楷体" pitchFamily="49" charset="-122"/>
                        </a:rPr>
                        <a:t>O(n),</a:t>
                      </a:r>
                      <a:r>
                        <a:rPr lang="zh-CN" altLang="en-US" sz="1600" dirty="0">
                          <a:latin typeface="楷体" pitchFamily="49" charset="-122"/>
                          <a:ea typeface="楷体" pitchFamily="49" charset="-122"/>
                        </a:rPr>
                        <a:t>有序</a:t>
                      </a:r>
                      <a:r>
                        <a:rPr lang="en-US" altLang="zh-CN" sz="1600" b="1" dirty="0">
                          <a:solidFill>
                            <a:srgbClr val="FF3300"/>
                          </a:solidFill>
                        </a:rPr>
                        <a:t>O</a:t>
                      </a:r>
                      <a:r>
                        <a:rPr lang="en-US" altLang="zh-CN" sz="1400" b="1" dirty="0">
                          <a:solidFill>
                            <a:srgbClr val="FF3300"/>
                          </a:solidFill>
                        </a:rPr>
                        <a:t>(log</a:t>
                      </a:r>
                      <a:r>
                        <a:rPr lang="en-US" altLang="zh-CN" sz="1400" b="1" baseline="-25000" dirty="0">
                          <a:solidFill>
                            <a:srgbClr val="FF3300"/>
                          </a:solidFill>
                        </a:rPr>
                        <a:t>2</a:t>
                      </a:r>
                      <a:r>
                        <a:rPr lang="en-US" altLang="zh-CN" sz="1400" b="1" dirty="0">
                          <a:solidFill>
                            <a:srgbClr val="FF3300"/>
                          </a:solidFill>
                        </a:rPr>
                        <a:t>n)</a:t>
                      </a:r>
                      <a:r>
                        <a:rPr lang="en-US" altLang="zh-CN" sz="1600" b="1" dirty="0">
                          <a:solidFill>
                            <a:srgbClr val="FF3300"/>
                          </a:solidFill>
                        </a:rPr>
                        <a:t> </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baseline="0" dirty="0">
                          <a:latin typeface="楷体" pitchFamily="49" charset="-122"/>
                          <a:ea typeface="楷体" pitchFamily="49" charset="-122"/>
                        </a:rPr>
                        <a:t> 链表</a:t>
                      </a:r>
                      <a:r>
                        <a:rPr lang="en-US" altLang="zh-CN" sz="1600" baseline="0" dirty="0">
                          <a:latin typeface="楷体" pitchFamily="49" charset="-122"/>
                          <a:ea typeface="楷体" pitchFamily="49" charset="-122"/>
                        </a:rPr>
                        <a:t>O(n)</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插入和删除</a:t>
                      </a:r>
                      <a:endParaRPr lang="en-US" altLang="zh-CN" sz="16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顺序存储需要平均移动表长一半的元素，时间为</a:t>
                      </a:r>
                      <a:r>
                        <a:rPr lang="en-US" altLang="zh-CN" sz="16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a:solidFill>
                            <a:schemeClr val="dk1"/>
                          </a:solidFill>
                          <a:latin typeface="楷体" pitchFamily="49" charset="-122"/>
                          <a:ea typeface="楷体" pitchFamily="49" charset="-122"/>
                          <a:cs typeface="+mn-cs"/>
                        </a:rPr>
                        <a:t> </a:t>
                      </a:r>
                      <a:r>
                        <a:rPr lang="zh-CN" altLang="en-US" sz="1600" kern="1200" baseline="0" dirty="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a:solidFill>
                            <a:schemeClr val="dk1"/>
                          </a:solidFill>
                          <a:latin typeface="楷体" pitchFamily="49" charset="-122"/>
                          <a:ea typeface="楷体" pitchFamily="49" charset="-122"/>
                          <a:cs typeface="+mn-cs"/>
                        </a:rPr>
                        <a:t>O(1)</a:t>
                      </a:r>
                      <a:endParaRPr lang="zh-CN" altLang="en-US" sz="1600" kern="1200" dirty="0">
                        <a:solidFill>
                          <a:schemeClr val="dk1"/>
                        </a:solidFill>
                        <a:latin typeface="楷体" pitchFamily="49" charset="-122"/>
                        <a:ea typeface="楷体" pitchFamily="49" charset="-122"/>
                        <a:cs typeface="+mn-cs"/>
                      </a:endParaRPr>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5868144" y="908720"/>
          <a:ext cx="2615952" cy="297823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空间性能</a:t>
                      </a:r>
                    </a:p>
                  </a:txBody>
                  <a:tcPr>
                    <a:solidFill>
                      <a:schemeClr val="tx2"/>
                    </a:solidFill>
                  </a:tcPr>
                </a:tc>
                <a:extLst>
                  <a:ext uri="{0D108BD9-81ED-4DB2-BD59-A6C34878D82A}">
                    <a16:rowId xmlns:a16="http://schemas.microsoft.com/office/drawing/2014/main" val="10000"/>
                  </a:ext>
                </a:extLst>
              </a:tr>
              <a:tr h="2546188">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顺序存储需要事先分配存储空间，分大了浪费，分小了易发生溢出</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链表不需要事先分配存储空间，需要时分配结点，元素个数不受限制</a:t>
                      </a:r>
                      <a:endParaRPr lang="zh-CN" altLang="en-US" sz="2000" dirty="0"/>
                    </a:p>
                  </a:txBody>
                  <a:tcPr/>
                </a:tc>
                <a:extLst>
                  <a:ext uri="{0D108BD9-81ED-4DB2-BD59-A6C34878D82A}">
                    <a16:rowId xmlns:a16="http://schemas.microsoft.com/office/drawing/2014/main" val="10001"/>
                  </a:ext>
                </a:extLst>
              </a:tr>
            </a:tbl>
          </a:graphicData>
        </a:graphic>
      </p:graphicFrame>
      <p:grpSp>
        <p:nvGrpSpPr>
          <p:cNvPr id="11" name="Group 38"/>
          <p:cNvGrpSpPr>
            <a:grpSpLocks/>
          </p:cNvGrpSpPr>
          <p:nvPr/>
        </p:nvGrpSpPr>
        <p:grpSpPr bwMode="auto">
          <a:xfrm>
            <a:off x="0" y="4005064"/>
            <a:ext cx="8964758" cy="2852936"/>
            <a:chOff x="133" y="1130"/>
            <a:chExt cx="5136" cy="2420"/>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2280"/>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a:solidFill>
                    <a:srgbClr val="000080"/>
                  </a:solidFill>
                  <a:latin typeface="幼圆" pitchFamily="49" charset="-122"/>
                  <a:ea typeface="幼圆" pitchFamily="49" charset="-122"/>
                </a:rPr>
                <a:t>结论：</a:t>
              </a:r>
              <a:endParaRPr lang="en-US" altLang="zh-CN" sz="2600" b="1"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000" baseline="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当线性表中的元素个数变化较大或者根本不知道有多大时（如单词表），最好用链表结构。而如果事先知道线性的大致长度，用顺序结构次效率会高些。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042988" y="2133600"/>
            <a:ext cx="6869112" cy="1008063"/>
            <a:chOff x="776" y="1525"/>
            <a:chExt cx="4327"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48" y="182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776" y="152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695325" y="1677988"/>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1042988" y="4186238"/>
            <a:ext cx="6869112" cy="1042987"/>
            <a:chOff x="768" y="1680"/>
            <a:chExt cx="4327"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1785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684213" y="3624263"/>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3987800" y="2219325"/>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sp>
        <p:nvSpPr>
          <p:cNvPr id="249050" name="Text Box 218"/>
          <p:cNvSpPr txBox="1">
            <a:spLocks noChangeArrowheads="1"/>
          </p:cNvSpPr>
          <p:nvPr/>
        </p:nvSpPr>
        <p:spPr bwMode="auto">
          <a:xfrm>
            <a:off x="3995738" y="5132388"/>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grpSp>
        <p:nvGrpSpPr>
          <p:cNvPr id="16" name="Group 219"/>
          <p:cNvGrpSpPr>
            <a:grpSpLocks/>
          </p:cNvGrpSpPr>
          <p:nvPr/>
        </p:nvGrpSpPr>
        <p:grpSpPr bwMode="auto">
          <a:xfrm>
            <a:off x="635000" y="585788"/>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baseline="0" dirty="0">
                  <a:solidFill>
                    <a:srgbClr val="FF3300"/>
                  </a:solidFill>
                </a:rPr>
                <a:t> </a:t>
              </a:r>
              <a:r>
                <a:rPr kumimoji="1" lang="zh-CN" altLang="en-US" sz="3500" b="1" baseline="0" dirty="0">
                  <a:solidFill>
                    <a:srgbClr val="FF3300"/>
                  </a:solidFill>
                </a:rPr>
                <a:t>2.4 </a:t>
              </a:r>
              <a:r>
                <a:rPr kumimoji="1" lang="zh-CN" altLang="en-US" sz="3500" b="1" baseline="0"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971550" y="333375"/>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baseline="0" dirty="0">
                    <a:latin typeface="幼圆" pitchFamily="49" charset="-122"/>
                    <a:ea typeface="幼圆" pitchFamily="49" charset="-122"/>
                  </a:rPr>
                  <a:t>              </a:t>
                </a:r>
                <a:r>
                  <a:rPr lang="zh-CN" altLang="en-US" sz="2700" baseline="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baseline="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082675"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80" y="301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08" y="269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587375"/>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531813" y="1466850"/>
            <a:ext cx="4953000" cy="488950"/>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1.  </a:t>
            </a:r>
            <a:r>
              <a:rPr lang="zh-CN" altLang="en-US" sz="2600" baseline="0">
                <a:solidFill>
                  <a:srgbClr val="FF0000"/>
                </a:solidFill>
                <a:ea typeface="黑体" pitchFamily="2" charset="-122"/>
              </a:rPr>
              <a:t>创建</a:t>
            </a:r>
            <a:r>
              <a:rPr lang="zh-CN" altLang="en-US" sz="2600" baseline="0">
                <a:solidFill>
                  <a:srgbClr val="000082"/>
                </a:solidFill>
                <a:ea typeface="幼圆" pitchFamily="49" charset="-122"/>
              </a:rPr>
              <a:t>一个新的线性表</a:t>
            </a:r>
            <a:r>
              <a:rPr lang="zh-CN" altLang="en-US" sz="2600" baseline="0">
                <a:solidFill>
                  <a:srgbClr val="000082"/>
                </a:solidFill>
              </a:rPr>
              <a:t>。</a:t>
            </a:r>
            <a:endParaRPr lang="zh-CN" altLang="en-US" sz="2600" b="0" baseline="0">
              <a:solidFill>
                <a:srgbClr val="000082"/>
              </a:solidFill>
            </a:endParaRPr>
          </a:p>
        </p:txBody>
      </p:sp>
      <p:sp>
        <p:nvSpPr>
          <p:cNvPr id="584710" name="Text Box 6"/>
          <p:cNvSpPr txBox="1">
            <a:spLocks noChangeArrowheads="1"/>
          </p:cNvSpPr>
          <p:nvPr/>
        </p:nvSpPr>
        <p:spPr bwMode="auto">
          <a:xfrm>
            <a:off x="538163" y="1866900"/>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2.  </a:t>
            </a:r>
            <a:r>
              <a:rPr lang="zh-CN" altLang="en-US" sz="2600" baseline="0">
                <a:solidFill>
                  <a:srgbClr val="000082"/>
                </a:solidFill>
                <a:ea typeface="幼圆" pitchFamily="49" charset="-122"/>
              </a:rPr>
              <a:t>求线性表的长度</a:t>
            </a:r>
            <a:r>
              <a:rPr lang="zh-CN" altLang="en-US" sz="2600" baseline="0">
                <a:solidFill>
                  <a:srgbClr val="000082"/>
                </a:solidFill>
              </a:rPr>
              <a:t>。</a:t>
            </a:r>
            <a:endParaRPr kumimoji="1" lang="zh-CN" altLang="en-US" sz="2600" b="0" baseline="0">
              <a:solidFill>
                <a:srgbClr val="000082"/>
              </a:solidFill>
            </a:endParaRPr>
          </a:p>
        </p:txBody>
      </p:sp>
      <p:sp>
        <p:nvSpPr>
          <p:cNvPr id="584711" name="Text Box 7"/>
          <p:cNvSpPr txBox="1">
            <a:spLocks noChangeArrowheads="1"/>
          </p:cNvSpPr>
          <p:nvPr/>
        </p:nvSpPr>
        <p:spPr bwMode="auto">
          <a:xfrm>
            <a:off x="527050" y="2305050"/>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3.  </a:t>
            </a:r>
            <a:r>
              <a:rPr lang="zh-CN" altLang="en-US" sz="2600" baseline="0">
                <a:solidFill>
                  <a:srgbClr val="FF0000"/>
                </a:solidFill>
                <a:ea typeface="黑体" pitchFamily="2" charset="-122"/>
              </a:rPr>
              <a:t>检索</a:t>
            </a:r>
            <a:r>
              <a:rPr lang="zh-CN" altLang="en-US" sz="2600" baseline="0">
                <a:solidFill>
                  <a:srgbClr val="000082"/>
                </a:solidFill>
                <a:ea typeface="幼圆" pitchFamily="49" charset="-122"/>
              </a:rPr>
              <a:t>线性表中第</a:t>
            </a:r>
            <a:r>
              <a:rPr lang="en-US" altLang="zh-CN" sz="2600" baseline="0">
                <a:solidFill>
                  <a:srgbClr val="000082"/>
                </a:solidFill>
              </a:rPr>
              <a:t>i</a:t>
            </a:r>
            <a:r>
              <a:rPr lang="zh-CN" altLang="en-US" sz="2600" baseline="0">
                <a:solidFill>
                  <a:srgbClr val="000082"/>
                </a:solidFill>
                <a:ea typeface="幼圆" pitchFamily="49" charset="-122"/>
              </a:rPr>
              <a:t>个数据元素</a:t>
            </a:r>
            <a:r>
              <a:rPr lang="zh-CN" altLang="en-US" sz="2600" baseline="0">
                <a:solidFill>
                  <a:srgbClr val="000082"/>
                </a:solidFill>
              </a:rPr>
              <a:t>。</a:t>
            </a:r>
            <a:endParaRPr kumimoji="1" lang="zh-CN" altLang="en-US" sz="2600" b="0" baseline="0">
              <a:solidFill>
                <a:srgbClr val="000082"/>
              </a:solidFill>
            </a:endParaRPr>
          </a:p>
        </p:txBody>
      </p:sp>
      <p:sp>
        <p:nvSpPr>
          <p:cNvPr id="584712" name="Text Box 8"/>
          <p:cNvSpPr txBox="1">
            <a:spLocks noChangeArrowheads="1"/>
          </p:cNvSpPr>
          <p:nvPr/>
        </p:nvSpPr>
        <p:spPr bwMode="auto">
          <a:xfrm>
            <a:off x="446088" y="2762250"/>
            <a:ext cx="7974012"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0" baseline="0" dirty="0">
                <a:solidFill>
                  <a:srgbClr val="FF0000"/>
                </a:solidFill>
              </a:rPr>
              <a:t>      </a:t>
            </a:r>
            <a:r>
              <a:rPr lang="zh-CN" altLang="en-US" sz="2600" baseline="0" dirty="0">
                <a:solidFill>
                  <a:srgbClr val="FF0000"/>
                </a:solidFill>
              </a:rPr>
              <a:t>4</a:t>
            </a:r>
            <a:r>
              <a:rPr lang="zh-CN" altLang="en-US" sz="2600" baseline="0" dirty="0">
                <a:solidFill>
                  <a:srgbClr val="7030A0"/>
                </a:solidFill>
              </a:rPr>
              <a:t>.  </a:t>
            </a:r>
            <a:r>
              <a:rPr lang="zh-CN" altLang="en-US" sz="2600" baseline="0" dirty="0">
                <a:solidFill>
                  <a:srgbClr val="7030A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baseline="0" dirty="0">
                <a:solidFill>
                  <a:srgbClr val="7030A0"/>
                </a:solidFill>
                <a:latin typeface="幼圆" pitchFamily="49" charset="-122"/>
                <a:ea typeface="幼圆" pitchFamily="49" charset="-122"/>
              </a:rPr>
              <a:t>     值求该数据元素在线性表中的位置</a:t>
            </a:r>
            <a:r>
              <a:rPr lang="zh-CN" altLang="en-US" sz="2600" baseline="0" dirty="0">
                <a:solidFill>
                  <a:srgbClr val="FF0000"/>
                </a:solidFill>
                <a:latin typeface="幼圆" pitchFamily="49" charset="-122"/>
                <a:ea typeface="幼圆" pitchFamily="49" charset="-122"/>
              </a:rPr>
              <a:t>（</a:t>
            </a:r>
            <a:r>
              <a:rPr lang="zh-CN" altLang="en-US" sz="2600" b="1" baseline="0" dirty="0">
                <a:solidFill>
                  <a:srgbClr val="FF0000"/>
                </a:solidFill>
                <a:latin typeface="幼圆" pitchFamily="49" charset="-122"/>
                <a:ea typeface="幼圆" pitchFamily="49" charset="-122"/>
              </a:rPr>
              <a:t>查找</a:t>
            </a:r>
            <a:r>
              <a:rPr lang="zh-CN" altLang="en-US" sz="2600" baseline="0" dirty="0">
                <a:solidFill>
                  <a:srgbClr val="FF0000"/>
                </a:solidFill>
                <a:latin typeface="幼圆" pitchFamily="49" charset="-122"/>
                <a:ea typeface="幼圆" pitchFamily="49" charset="-122"/>
              </a:rPr>
              <a:t>）</a:t>
            </a:r>
            <a:r>
              <a:rPr lang="zh-CN" altLang="en-US" sz="2600" baseline="0" dirty="0">
                <a:solidFill>
                  <a:srgbClr val="FF0000"/>
                </a:solidFill>
              </a:rPr>
              <a:t>。</a:t>
            </a:r>
            <a:endParaRPr kumimoji="1" lang="zh-CN" altLang="en-US" sz="2600" baseline="0" dirty="0">
              <a:solidFill>
                <a:srgbClr val="FF0000"/>
              </a:solidFill>
            </a:endParaRPr>
          </a:p>
        </p:txBody>
      </p:sp>
      <p:sp>
        <p:nvSpPr>
          <p:cNvPr id="584713" name="Text Box 9"/>
          <p:cNvSpPr txBox="1">
            <a:spLocks noChangeArrowheads="1"/>
          </p:cNvSpPr>
          <p:nvPr/>
        </p:nvSpPr>
        <p:spPr bwMode="auto">
          <a:xfrm>
            <a:off x="946150" y="3543300"/>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aseline="0" dirty="0">
                <a:solidFill>
                  <a:srgbClr val="000082"/>
                </a:solidFill>
              </a:rPr>
              <a:t>5.  </a:t>
            </a:r>
            <a:r>
              <a:rPr lang="zh-CN" altLang="en-US" sz="2600" baseline="0" dirty="0">
                <a:solidFill>
                  <a:srgbClr val="000082"/>
                </a:solidFill>
                <a:ea typeface="幼圆" pitchFamily="49" charset="-122"/>
              </a:rPr>
              <a:t>在线性表的第</a:t>
            </a:r>
            <a:r>
              <a:rPr lang="en-US" altLang="zh-CN" sz="2600" baseline="0" dirty="0" err="1">
                <a:solidFill>
                  <a:srgbClr val="000082"/>
                </a:solidFill>
              </a:rPr>
              <a:t>i</a:t>
            </a:r>
            <a:r>
              <a:rPr lang="zh-CN" altLang="en-US" sz="2600" baseline="0" dirty="0">
                <a:solidFill>
                  <a:srgbClr val="000082"/>
                </a:solidFill>
                <a:ea typeface="幼圆" pitchFamily="49" charset="-122"/>
              </a:rPr>
              <a:t>个位置上存入一个新的数据元素</a:t>
            </a:r>
            <a:r>
              <a:rPr lang="zh-CN" altLang="en-US" sz="2600" baseline="0" dirty="0">
                <a:solidFill>
                  <a:srgbClr val="000082"/>
                </a:solidFill>
              </a:rPr>
              <a:t>。</a:t>
            </a:r>
            <a:endParaRPr kumimoji="1" lang="zh-CN" altLang="en-US" sz="2600" baseline="0" dirty="0">
              <a:solidFill>
                <a:srgbClr val="000082"/>
              </a:solidFill>
            </a:endParaRPr>
          </a:p>
        </p:txBody>
      </p:sp>
      <p:sp>
        <p:nvSpPr>
          <p:cNvPr id="53276" name="Text Box 16"/>
          <p:cNvSpPr txBox="1">
            <a:spLocks noChangeArrowheads="1"/>
          </p:cNvSpPr>
          <p:nvPr/>
        </p:nvSpPr>
        <p:spPr bwMode="auto">
          <a:xfrm>
            <a:off x="936625" y="3943350"/>
            <a:ext cx="7948613" cy="493148"/>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baseline="0" dirty="0">
                <a:solidFill>
                  <a:srgbClr val="FF0000"/>
                </a:solidFill>
              </a:rPr>
              <a:t>6.  </a:t>
            </a:r>
            <a:r>
              <a:rPr lang="zh-CN" altLang="en-US" sz="2600" baseline="0" dirty="0">
                <a:solidFill>
                  <a:srgbClr val="7030A0"/>
                </a:solidFill>
                <a:ea typeface="幼圆" pitchFamily="49" charset="-122"/>
              </a:rPr>
              <a:t>在线性表的第</a:t>
            </a:r>
            <a:r>
              <a:rPr lang="en-US" altLang="zh-CN" sz="2600" baseline="0" dirty="0" err="1">
                <a:solidFill>
                  <a:srgbClr val="7030A0"/>
                </a:solidFill>
              </a:rPr>
              <a:t>i</a:t>
            </a:r>
            <a:r>
              <a:rPr lang="zh-CN" altLang="en-US" sz="2600" baseline="0" dirty="0">
                <a:solidFill>
                  <a:srgbClr val="7030A0"/>
                </a:solidFill>
                <a:ea typeface="幼圆" pitchFamily="49" charset="-122"/>
              </a:rPr>
              <a:t>个位置上</a:t>
            </a:r>
            <a:r>
              <a:rPr lang="zh-CN" altLang="en-US" sz="2600" b="1" baseline="0" dirty="0">
                <a:solidFill>
                  <a:srgbClr val="FF0000"/>
                </a:solidFill>
                <a:ea typeface="幼圆" pitchFamily="49" charset="-122"/>
              </a:rPr>
              <a:t>插入</a:t>
            </a:r>
            <a:r>
              <a:rPr lang="zh-CN" altLang="en-US" sz="2600" baseline="0" dirty="0">
                <a:solidFill>
                  <a:srgbClr val="7030A0"/>
                </a:solidFill>
                <a:ea typeface="幼圆" pitchFamily="49" charset="-122"/>
              </a:rPr>
              <a:t>一个新的数据元素</a:t>
            </a:r>
            <a:r>
              <a:rPr lang="zh-CN" altLang="en-US" sz="2600" baseline="0" dirty="0">
                <a:solidFill>
                  <a:srgbClr val="7030A0"/>
                </a:solidFill>
              </a:rPr>
              <a:t>。</a:t>
            </a:r>
            <a:endParaRPr lang="zh-CN" altLang="en-US" sz="2600" b="0" baseline="0" dirty="0">
              <a:solidFill>
                <a:srgbClr val="7030A0"/>
              </a:solidFill>
            </a:endParaRPr>
          </a:p>
        </p:txBody>
      </p:sp>
      <p:sp>
        <p:nvSpPr>
          <p:cNvPr id="584725" name="Freeform 21"/>
          <p:cNvSpPr>
            <a:spLocks/>
          </p:cNvSpPr>
          <p:nvPr/>
        </p:nvSpPr>
        <p:spPr bwMode="auto">
          <a:xfrm>
            <a:off x="4749800" y="3589338"/>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4765675" y="4032250"/>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sp>
        <p:nvSpPr>
          <p:cNvPr id="53271" name="Text Box 25"/>
          <p:cNvSpPr txBox="1">
            <a:spLocks noChangeArrowheads="1"/>
          </p:cNvSpPr>
          <p:nvPr/>
        </p:nvSpPr>
        <p:spPr bwMode="auto">
          <a:xfrm>
            <a:off x="760413" y="4360863"/>
            <a:ext cx="5616575" cy="531813"/>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dirty="0">
                <a:solidFill>
                  <a:srgbClr val="FF0000"/>
                </a:solidFill>
              </a:rPr>
              <a:t>  </a:t>
            </a:r>
            <a:r>
              <a:rPr lang="zh-CN" altLang="en-US" sz="2600" baseline="0" dirty="0">
                <a:solidFill>
                  <a:srgbClr val="FF0000"/>
                </a:solidFill>
              </a:rPr>
              <a:t>7.  </a:t>
            </a:r>
            <a:r>
              <a:rPr lang="zh-CN" altLang="en-US" sz="2600" b="1" baseline="0" dirty="0">
                <a:solidFill>
                  <a:srgbClr val="FF0000"/>
                </a:solidFill>
                <a:ea typeface="幼圆" pitchFamily="49" charset="-122"/>
              </a:rPr>
              <a:t>删除</a:t>
            </a:r>
            <a:r>
              <a:rPr lang="zh-CN" altLang="en-US" sz="2600" baseline="0" dirty="0">
                <a:solidFill>
                  <a:srgbClr val="7030A0"/>
                </a:solidFill>
                <a:ea typeface="幼圆" pitchFamily="49" charset="-122"/>
              </a:rPr>
              <a:t>线性表中第</a:t>
            </a:r>
            <a:r>
              <a:rPr lang="en-US" altLang="zh-CN" sz="2600" baseline="0" dirty="0" err="1">
                <a:solidFill>
                  <a:srgbClr val="7030A0"/>
                </a:solidFill>
              </a:rPr>
              <a:t>i</a:t>
            </a:r>
            <a:r>
              <a:rPr lang="zh-CN" altLang="en-US" sz="2600" baseline="0" dirty="0">
                <a:solidFill>
                  <a:srgbClr val="7030A0"/>
                </a:solidFill>
                <a:ea typeface="幼圆" pitchFamily="49" charset="-122"/>
              </a:rPr>
              <a:t>个数据元素</a:t>
            </a:r>
            <a:r>
              <a:rPr lang="zh-CN" altLang="en-US" sz="2600" baseline="0" dirty="0">
                <a:solidFill>
                  <a:srgbClr val="7030A0"/>
                </a:solidFill>
              </a:rPr>
              <a:t>。</a:t>
            </a:r>
            <a:endParaRPr kumimoji="1" lang="zh-CN" altLang="en-US" sz="2600" b="0" baseline="0" dirty="0">
              <a:solidFill>
                <a:srgbClr val="7030A0"/>
              </a:solidFill>
            </a:endParaRPr>
          </a:p>
        </p:txBody>
      </p:sp>
      <p:sp>
        <p:nvSpPr>
          <p:cNvPr id="584730" name="Rectangle 26"/>
          <p:cNvSpPr>
            <a:spLocks noChangeArrowheads="1"/>
          </p:cNvSpPr>
          <p:nvPr/>
        </p:nvSpPr>
        <p:spPr bwMode="auto">
          <a:xfrm>
            <a:off x="5724525" y="2292350"/>
            <a:ext cx="2108200" cy="488950"/>
          </a:xfrm>
          <a:prstGeom prst="rect">
            <a:avLst/>
          </a:prstGeom>
          <a:noFill/>
          <a:ln w="12700" cap="sq">
            <a:noFill/>
            <a:miter lim="800000"/>
            <a:headEnd/>
            <a:tailEnd/>
          </a:ln>
        </p:spPr>
        <p:txBody>
          <a:bodyPr>
            <a:spAutoFit/>
          </a:bodyPr>
          <a:lstStyle/>
          <a:p>
            <a:r>
              <a:rPr lang="en-US" altLang="zh-CN" sz="2600" baseline="0">
                <a:solidFill>
                  <a:schemeClr val="accent2"/>
                </a:solidFill>
                <a:ea typeface="Dotum" pitchFamily="34" charset="-127"/>
              </a:rPr>
              <a:t>(1</a:t>
            </a:r>
            <a:r>
              <a:rPr lang="en-US" altLang="zh-CN" sz="2600" baseline="0">
                <a:solidFill>
                  <a:schemeClr val="accent2"/>
                </a:solidFill>
                <a:ea typeface="Dotum" pitchFamily="34" charset="-127"/>
                <a:cs typeface="Times New Roman" pitchFamily="18" charset="0"/>
              </a:rPr>
              <a:t>≤i≤n)</a:t>
            </a:r>
            <a:endParaRPr lang="zh-CN" altLang="en-US" sz="2600" baseline="0">
              <a:solidFill>
                <a:schemeClr val="accent2"/>
              </a:solidFill>
              <a:ea typeface="Dotum" pitchFamily="34" charset="-127"/>
              <a:cs typeface="Times New Roman" pitchFamily="18" charset="0"/>
            </a:endParaRPr>
          </a:p>
        </p:txBody>
      </p:sp>
      <p:sp>
        <p:nvSpPr>
          <p:cNvPr id="53266" name="Rectangle 33"/>
          <p:cNvSpPr>
            <a:spLocks noChangeArrowheads="1"/>
          </p:cNvSpPr>
          <p:nvPr/>
        </p:nvSpPr>
        <p:spPr bwMode="auto">
          <a:xfrm>
            <a:off x="971600" y="4941168"/>
            <a:ext cx="7661275"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0082"/>
                </a:solidFill>
              </a:rPr>
              <a:t>8.  </a:t>
            </a:r>
            <a:r>
              <a:rPr lang="zh-CN" altLang="en-US" sz="2600" baseline="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baseline="0" dirty="0">
                <a:solidFill>
                  <a:srgbClr val="000082"/>
                </a:solidFill>
                <a:latin typeface="幼圆" pitchFamily="49" charset="-122"/>
                <a:ea typeface="幼圆" pitchFamily="49" charset="-122"/>
              </a:rPr>
              <a:t>  大小做升序或者降序</a:t>
            </a:r>
            <a:r>
              <a:rPr lang="zh-CN" altLang="en-US" sz="2600" baseline="0" dirty="0">
                <a:solidFill>
                  <a:srgbClr val="FF0000"/>
                </a:solidFill>
                <a:latin typeface="黑体" pitchFamily="2" charset="-122"/>
                <a:ea typeface="黑体" pitchFamily="2" charset="-122"/>
              </a:rPr>
              <a:t>排序</a:t>
            </a:r>
            <a:r>
              <a:rPr lang="zh-CN" altLang="en-US" sz="2600" baseline="0" dirty="0">
                <a:solidFill>
                  <a:srgbClr val="000082"/>
                </a:solidFill>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400" y="152400"/>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292" y="8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20" y="594"/>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469900" y="1828800"/>
            <a:ext cx="7912100" cy="1557338"/>
            <a:chOff x="296" y="1152"/>
            <a:chExt cx="4984" cy="981"/>
          </a:xfrm>
        </p:grpSpPr>
        <p:grpSp>
          <p:nvGrpSpPr>
            <p:cNvPr id="10" name="Group 30"/>
            <p:cNvGrpSpPr>
              <a:grpSpLocks/>
            </p:cNvGrpSpPr>
            <p:nvPr/>
          </p:nvGrpSpPr>
          <p:grpSpPr bwMode="auto">
            <a:xfrm>
              <a:off x="768" y="1476"/>
              <a:ext cx="4327" cy="657"/>
              <a:chOff x="768" y="1680"/>
              <a:chExt cx="4327"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971600" y="4221088"/>
            <a:ext cx="7962900" cy="503238"/>
          </a:xfrm>
          <a:prstGeom prst="rect">
            <a:avLst/>
          </a:prstGeom>
          <a:noFill/>
          <a:ln w="12700" cap="sq">
            <a:noFill/>
            <a:miter lim="800000"/>
            <a:headEnd/>
            <a:tailEnd/>
          </a:ln>
        </p:spPr>
        <p:txBody>
          <a:bodyPr>
            <a:spAutoFit/>
          </a:bodyPr>
          <a:lstStyle/>
          <a:p>
            <a:r>
              <a:rPr lang="zh-CN" altLang="en-US" sz="2700" baseline="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62000" y="228600"/>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80" y="1229"/>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08" y="93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838200" y="3505200"/>
            <a:ext cx="7258050" cy="1592263"/>
            <a:chOff x="528" y="2208"/>
            <a:chExt cx="4572" cy="1003"/>
          </a:xfrm>
        </p:grpSpPr>
        <p:grpSp>
          <p:nvGrpSpPr>
            <p:cNvPr id="10" name="Group 31"/>
            <p:cNvGrpSpPr>
              <a:grpSpLocks/>
            </p:cNvGrpSpPr>
            <p:nvPr/>
          </p:nvGrpSpPr>
          <p:grpSpPr bwMode="auto">
            <a:xfrm>
              <a:off x="576" y="2554"/>
              <a:ext cx="4327" cy="657"/>
              <a:chOff x="768" y="1680"/>
              <a:chExt cx="4327"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1522413" y="1600200"/>
            <a:ext cx="382587" cy="519113"/>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17" name="Group 72"/>
          <p:cNvGrpSpPr>
            <a:grpSpLocks/>
          </p:cNvGrpSpPr>
          <p:nvPr/>
        </p:nvGrpSpPr>
        <p:grpSpPr bwMode="auto">
          <a:xfrm>
            <a:off x="1543050" y="1581150"/>
            <a:ext cx="1582738" cy="571500"/>
            <a:chOff x="972" y="1140"/>
            <a:chExt cx="997"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8" name="Group 75"/>
          <p:cNvGrpSpPr>
            <a:grpSpLocks/>
          </p:cNvGrpSpPr>
          <p:nvPr/>
        </p:nvGrpSpPr>
        <p:grpSpPr bwMode="auto">
          <a:xfrm>
            <a:off x="2760663" y="1562100"/>
            <a:ext cx="1582737" cy="571500"/>
            <a:chOff x="972" y="1140"/>
            <a:chExt cx="997"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9" name="Group 78"/>
          <p:cNvGrpSpPr>
            <a:grpSpLocks/>
          </p:cNvGrpSpPr>
          <p:nvPr/>
        </p:nvGrpSpPr>
        <p:grpSpPr bwMode="auto">
          <a:xfrm>
            <a:off x="5846763" y="1581150"/>
            <a:ext cx="1582737" cy="571500"/>
            <a:chOff x="972" y="1140"/>
            <a:chExt cx="997"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0" name="Group 87"/>
          <p:cNvGrpSpPr>
            <a:grpSpLocks/>
          </p:cNvGrpSpPr>
          <p:nvPr/>
        </p:nvGrpSpPr>
        <p:grpSpPr bwMode="auto">
          <a:xfrm>
            <a:off x="7027863" y="1600200"/>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6096000" y="2393950"/>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991" cy="32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baseline="0">
                  <a:ea typeface="幼圆" pitchFamily="49" charset="-122"/>
                </a:rPr>
                <a:t>p=NULL</a:t>
              </a:r>
              <a:endParaRPr lang="zh-CN" altLang="en-US" sz="2800" baseline="0">
                <a:ea typeface="幼圆" pitchFamily="49" charset="-122"/>
              </a:endParaRPr>
            </a:p>
          </p:txBody>
        </p:sp>
      </p:grpSp>
      <p:grpSp>
        <p:nvGrpSpPr>
          <p:cNvPr id="23" name="Group 106"/>
          <p:cNvGrpSpPr>
            <a:grpSpLocks/>
          </p:cNvGrpSpPr>
          <p:nvPr/>
        </p:nvGrpSpPr>
        <p:grpSpPr bwMode="auto">
          <a:xfrm>
            <a:off x="7180263" y="4933950"/>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1524000" y="4967288"/>
            <a:ext cx="382588" cy="519112"/>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5" name="Group 97"/>
          <p:cNvGrpSpPr>
            <a:grpSpLocks/>
          </p:cNvGrpSpPr>
          <p:nvPr/>
        </p:nvGrpSpPr>
        <p:grpSpPr bwMode="auto">
          <a:xfrm>
            <a:off x="1524000" y="4953000"/>
            <a:ext cx="1582738" cy="571500"/>
            <a:chOff x="972" y="1140"/>
            <a:chExt cx="997"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6" name="Group 155"/>
          <p:cNvGrpSpPr>
            <a:grpSpLocks/>
          </p:cNvGrpSpPr>
          <p:nvPr/>
        </p:nvGrpSpPr>
        <p:grpSpPr bwMode="auto">
          <a:xfrm>
            <a:off x="533400" y="5410200"/>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631" cy="37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baseline="0">
                  <a:solidFill>
                    <a:srgbClr val="FFFF00"/>
                  </a:solidFill>
                  <a:ea typeface="幼圆" pitchFamily="49" charset="-122"/>
                </a:rPr>
                <a:t>p=list</a:t>
              </a:r>
              <a:endParaRPr lang="zh-CN" altLang="en-US" sz="3300" baseline="0">
                <a:solidFill>
                  <a:srgbClr val="FFFF00"/>
                </a:solidFill>
                <a:ea typeface="幼圆" pitchFamily="49" charset="-122"/>
              </a:endParaRPr>
            </a:p>
          </p:txBody>
        </p:sp>
      </p:grpSp>
      <p:grpSp>
        <p:nvGrpSpPr>
          <p:cNvPr id="27" name="Group 131"/>
          <p:cNvGrpSpPr>
            <a:grpSpLocks/>
          </p:cNvGrpSpPr>
          <p:nvPr/>
        </p:nvGrpSpPr>
        <p:grpSpPr bwMode="auto">
          <a:xfrm>
            <a:off x="222250" y="2209800"/>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baseline="0" dirty="0">
                  <a:solidFill>
                    <a:srgbClr val="FF3300"/>
                  </a:solidFill>
                  <a:ea typeface="华文新魏" pitchFamily="2" charset="-122"/>
                </a:rPr>
                <a:t>例</a:t>
              </a:r>
            </a:p>
            <a:p>
              <a:pPr>
                <a:lnSpc>
                  <a:spcPct val="70000"/>
                </a:lnSpc>
                <a:spcBef>
                  <a:spcPct val="0"/>
                </a:spcBef>
              </a:pPr>
              <a:r>
                <a:rPr lang="zh-CN" altLang="en-US" sz="2400" baseline="0" dirty="0">
                  <a:solidFill>
                    <a:srgbClr val="FF3300"/>
                  </a:solidFill>
                  <a:ea typeface="华文新魏" pitchFamily="2" charset="-122"/>
                </a:rPr>
                <a:t>如</a:t>
              </a:r>
            </a:p>
          </p:txBody>
        </p:sp>
      </p:grpSp>
      <p:grpSp>
        <p:nvGrpSpPr>
          <p:cNvPr id="28" name="Group 146"/>
          <p:cNvGrpSpPr>
            <a:grpSpLocks/>
          </p:cNvGrpSpPr>
          <p:nvPr/>
        </p:nvGrpSpPr>
        <p:grpSpPr bwMode="auto">
          <a:xfrm>
            <a:off x="1720850" y="2667000"/>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baseline="0">
                  <a:solidFill>
                    <a:srgbClr val="FF3300"/>
                  </a:solidFill>
                </a:rPr>
                <a:t>p=p</a:t>
              </a:r>
              <a:r>
                <a:rPr lang="en-US" altLang="zh-CN" sz="3100" baseline="0">
                  <a:solidFill>
                    <a:srgbClr val="FF3300"/>
                  </a:solidFill>
                  <a:latin typeface="宋体" charset="-122"/>
                  <a:ea typeface="宋体" charset="-122"/>
                </a:rPr>
                <a:t>-</a:t>
              </a:r>
              <a:r>
                <a:rPr lang="en-US" altLang="zh-CN" sz="3100" baseline="0">
                  <a:solidFill>
                    <a:srgbClr val="FF3300"/>
                  </a:solidFill>
                </a:rPr>
                <a:t>&gt;link;</a:t>
              </a:r>
              <a:endParaRPr lang="zh-CN" altLang="en-US" sz="3100" baseline="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baseline="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2703513" y="4953000"/>
            <a:ext cx="1582737" cy="571500"/>
            <a:chOff x="972" y="1140"/>
            <a:chExt cx="997"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838200"/>
            <a:ext cx="8324850" cy="2667000"/>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218"/>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99"/>
                  </a:solidFill>
                </a:rPr>
                <a:t>int</a:t>
              </a:r>
              <a:r>
                <a:rPr lang="en-US" altLang="zh-CN" sz="2300" baseline="0" dirty="0">
                  <a:solidFill>
                    <a:srgbClr val="000099"/>
                  </a:solidFill>
                </a:rPr>
                <a:t>  </a:t>
              </a:r>
              <a:r>
                <a:rPr lang="en-US" altLang="zh-CN" sz="2300" dirty="0">
                  <a:solidFill>
                    <a:srgbClr val="000099"/>
                  </a:solidFill>
                </a:rPr>
                <a:t>length</a:t>
              </a:r>
              <a:r>
                <a:rPr lang="en-US" altLang="zh-CN" sz="2300" baseline="0" dirty="0">
                  <a:solidFill>
                    <a:srgbClr val="000099"/>
                  </a:solidFill>
                </a:rPr>
                <a:t>( </a:t>
              </a:r>
              <a:r>
                <a:rPr lang="en-US" altLang="zh-CN" sz="2300" baseline="0" dirty="0" err="1">
                  <a:solidFill>
                    <a:srgbClr val="000099"/>
                  </a:solidFill>
                </a:rPr>
                <a:t>NodePtr</a:t>
              </a:r>
              <a:r>
                <a:rPr lang="en-US" altLang="zh-CN" sz="2300" baseline="0" dirty="0">
                  <a:solidFill>
                    <a:srgbClr val="000099"/>
                  </a:solidFill>
                </a:rPr>
                <a:t> list )</a:t>
              </a:r>
            </a:p>
            <a:p>
              <a:pPr marL="381000" lvl="2" fontAlgn="base">
                <a:lnSpc>
                  <a:spcPct val="65000"/>
                </a:lnSpc>
                <a:spcBef>
                  <a:spcPct val="0"/>
                </a:spcBef>
              </a:pPr>
              <a:r>
                <a:rPr lang="en-US" altLang="zh-CN" sz="2300" baseline="0" dirty="0">
                  <a:solidFill>
                    <a:srgbClr val="000099"/>
                  </a:solidFill>
                </a:rPr>
                <a:t>{</a:t>
              </a:r>
            </a:p>
            <a:p>
              <a:pPr marL="381000" lvl="2" fontAlgn="base">
                <a:lnSpc>
                  <a:spcPct val="65000"/>
                </a:lnSpc>
                <a:spcBef>
                  <a:spcPct val="0"/>
                </a:spcBef>
              </a:pPr>
              <a:r>
                <a:rPr lang="en-US" altLang="zh-CN" sz="2300" baseline="0" dirty="0">
                  <a:solidFill>
                    <a:srgbClr val="000099"/>
                  </a:solidFill>
                </a:rPr>
                <a:t>      </a:t>
              </a:r>
              <a:r>
                <a:rPr lang="en-US" altLang="zh-CN" sz="2300" dirty="0" err="1">
                  <a:solidFill>
                    <a:srgbClr val="000099"/>
                  </a:solidFill>
                </a:rPr>
                <a:t>Nodeptr</a:t>
              </a:r>
              <a:r>
                <a:rPr lang="en-US" altLang="zh-CN" sz="2300" baseline="0" dirty="0">
                  <a:solidFill>
                    <a:srgbClr val="000099"/>
                  </a:solidFill>
                </a:rPr>
                <a:t> p;</a:t>
              </a:r>
            </a:p>
            <a:p>
              <a:pPr marL="381000" lvl="2" fontAlgn="base">
                <a:lnSpc>
                  <a:spcPct val="65000"/>
                </a:lnSpc>
                <a:spcBef>
                  <a:spcPct val="0"/>
                </a:spcBef>
              </a:pPr>
              <a:r>
                <a:rPr lang="en-US" altLang="zh-CN" sz="2300" baseline="0" dirty="0">
                  <a:solidFill>
                    <a:srgbClr val="000099"/>
                  </a:solidFill>
                </a:rPr>
                <a:t>      </a:t>
              </a:r>
              <a:r>
                <a:rPr lang="en-US" altLang="zh-CN" sz="2300" baseline="0" dirty="0" err="1">
                  <a:solidFill>
                    <a:srgbClr val="000099"/>
                  </a:solidFill>
                </a:rPr>
                <a:t>int</a:t>
              </a:r>
              <a:r>
                <a:rPr lang="en-US" altLang="zh-CN" sz="2300" baseline="0" dirty="0">
                  <a:solidFill>
                    <a:srgbClr val="000099"/>
                  </a:solidFill>
                </a:rPr>
                <a:t> n;                        </a:t>
              </a:r>
              <a:r>
                <a:rPr lang="en-US" altLang="zh-CN" sz="2100" baseline="0" dirty="0">
                  <a:solidFill>
                    <a:srgbClr val="000099"/>
                  </a:solidFill>
                </a:rPr>
                <a:t>/* </a:t>
              </a:r>
              <a:r>
                <a:rPr lang="zh-CN" altLang="en-US" sz="2100" baseline="0" dirty="0">
                  <a:solidFill>
                    <a:srgbClr val="000099"/>
                  </a:solidFill>
                  <a:latin typeface="幼圆" pitchFamily="49" charset="-122"/>
                  <a:ea typeface="幼圆" pitchFamily="49" charset="-122"/>
                </a:rPr>
                <a:t>链表的长度</a:t>
              </a:r>
              <a:r>
                <a:rPr lang="zh-CN" altLang="zh-CN" sz="2100" baseline="0" dirty="0">
                  <a:solidFill>
                    <a:srgbClr val="000099"/>
                  </a:solidFill>
                  <a:latin typeface="幼圆" pitchFamily="49" charset="-122"/>
                  <a:ea typeface="幼圆" pitchFamily="49" charset="-122"/>
                </a:rPr>
                <a:t>置</a:t>
              </a:r>
              <a:r>
                <a:rPr lang="zh-CN" altLang="en-US" sz="2100" baseline="0" dirty="0">
                  <a:solidFill>
                    <a:srgbClr val="000099"/>
                  </a:solidFill>
                  <a:latin typeface="幼圆" pitchFamily="49" charset="-122"/>
                  <a:ea typeface="幼圆" pitchFamily="49" charset="-122"/>
                </a:rPr>
                <a:t>初值0</a:t>
              </a:r>
              <a:r>
                <a:rPr lang="zh-CN" altLang="en-US" sz="2100" baseline="0" dirty="0">
                  <a:solidFill>
                    <a:srgbClr val="000099"/>
                  </a:solidFill>
                  <a:latin typeface="宋体" charset="-122"/>
                </a:rPr>
                <a:t> </a:t>
              </a:r>
              <a:r>
                <a:rPr lang="zh-CN" altLang="en-US" sz="2100" baseline="0" dirty="0">
                  <a:solidFill>
                    <a:srgbClr val="000099"/>
                  </a:solidFill>
                </a:rPr>
                <a:t>*/</a:t>
              </a:r>
              <a:r>
                <a:rPr lang="zh-CN" altLang="en-US" sz="2300" baseline="0" dirty="0">
                  <a:solidFill>
                    <a:srgbClr val="000099"/>
                  </a:solidFill>
                  <a:latin typeface="宋体" charset="-122"/>
                </a:rPr>
                <a:t> </a:t>
              </a:r>
              <a:endParaRPr lang="zh-CN" altLang="en-US" sz="2300" baseline="0" dirty="0">
                <a:solidFill>
                  <a:srgbClr val="000099"/>
                </a:solidFill>
              </a:endParaRPr>
            </a:p>
            <a:p>
              <a:pPr marL="381000" lvl="2" algn="just" fontAlgn="base">
                <a:lnSpc>
                  <a:spcPct val="65000"/>
                </a:lnSpc>
                <a:spcBef>
                  <a:spcPct val="0"/>
                </a:spcBef>
              </a:pPr>
              <a:r>
                <a:rPr lang="zh-CN" altLang="zh-CN" sz="2300" baseline="0" dirty="0">
                  <a:solidFill>
                    <a:srgbClr val="000099"/>
                  </a:solidFill>
                  <a:latin typeface="宋体" charset="-122"/>
                </a:rPr>
                <a:t>   </a:t>
              </a:r>
              <a:r>
                <a:rPr lang="en-US" altLang="zh-CN" sz="2300" dirty="0">
                  <a:solidFill>
                    <a:srgbClr val="000099"/>
                  </a:solidFill>
                </a:rPr>
                <a:t>for</a:t>
              </a:r>
              <a:r>
                <a:rPr lang="en-US" altLang="zh-CN" sz="2300" baseline="0" dirty="0">
                  <a:solidFill>
                    <a:srgbClr val="000099"/>
                  </a:solidFill>
                </a:rPr>
                <a:t>(p=</a:t>
              </a:r>
              <a:r>
                <a:rPr lang="en-US" altLang="zh-CN" sz="2300" baseline="0" dirty="0" err="1">
                  <a:solidFill>
                    <a:srgbClr val="000099"/>
                  </a:solidFill>
                </a:rPr>
                <a:t>list,n</a:t>
              </a:r>
              <a:r>
                <a:rPr lang="en-US" altLang="zh-CN" sz="2300" baseline="0" dirty="0">
                  <a:solidFill>
                    <a:srgbClr val="000099"/>
                  </a:solidFill>
                </a:rPr>
                <a:t>=0; </a:t>
              </a:r>
              <a:r>
                <a:rPr lang="en-US" altLang="zh-CN" sz="2300" baseline="0" dirty="0">
                  <a:solidFill>
                    <a:srgbClr val="FF3300"/>
                  </a:solidFill>
                </a:rPr>
                <a:t>p!=NULL; </a:t>
              </a:r>
              <a:r>
                <a:rPr lang="en-US" altLang="zh-CN" sz="2300" dirty="0">
                  <a:solidFill>
                    <a:srgbClr val="000099"/>
                  </a:solidFill>
                </a:rPr>
                <a:t>p=p</a:t>
              </a:r>
              <a:r>
                <a:rPr lang="en-US" altLang="zh-CN" sz="2300" dirty="0">
                  <a:solidFill>
                    <a:srgbClr val="000099"/>
                  </a:solidFill>
                  <a:latin typeface="宋体" charset="-122"/>
                  <a:ea typeface="宋体" charset="-122"/>
                </a:rPr>
                <a:t>-</a:t>
              </a:r>
              <a:r>
                <a:rPr lang="en-US" altLang="zh-CN" sz="2300" dirty="0">
                  <a:solidFill>
                    <a:srgbClr val="000099"/>
                  </a:solidFill>
                </a:rPr>
                <a:t>&gt;</a:t>
              </a:r>
              <a:r>
                <a:rPr lang="en-US" altLang="zh-CN" sz="2300" dirty="0" err="1">
                  <a:solidFill>
                    <a:srgbClr val="000099"/>
                  </a:solidFill>
                </a:rPr>
                <a:t>link,n</a:t>
              </a:r>
              <a:r>
                <a:rPr lang="en-US" altLang="zh-CN" sz="2300" dirty="0">
                  <a:solidFill>
                    <a:srgbClr val="000099"/>
                  </a:solidFill>
                </a:rPr>
                <a:t>++)</a:t>
              </a:r>
              <a:endParaRPr lang="en-US" altLang="zh-CN" sz="2300" baseline="0" dirty="0">
                <a:solidFill>
                  <a:srgbClr val="000099"/>
                </a:solidFill>
              </a:endParaRPr>
            </a:p>
            <a:p>
              <a:pPr marL="381000" lvl="2" algn="just" fontAlgn="base">
                <a:lnSpc>
                  <a:spcPct val="65000"/>
                </a:lnSpc>
                <a:spcBef>
                  <a:spcPct val="0"/>
                </a:spcBef>
              </a:pPr>
              <a:r>
                <a:rPr lang="en-US" altLang="zh-CN" sz="2300" baseline="0" dirty="0">
                  <a:solidFill>
                    <a:srgbClr val="000099"/>
                  </a:solidFill>
                </a:rPr>
                <a:t>            ;</a:t>
              </a:r>
            </a:p>
            <a:p>
              <a:pPr marL="381000" lvl="2" fontAlgn="base">
                <a:lnSpc>
                  <a:spcPct val="65000"/>
                </a:lnSpc>
                <a:spcBef>
                  <a:spcPct val="0"/>
                </a:spcBef>
              </a:pPr>
              <a:r>
                <a:rPr lang="en-US" altLang="zh-CN" sz="2300" baseline="0" dirty="0">
                  <a:solidFill>
                    <a:srgbClr val="000099"/>
                  </a:solidFill>
                </a:rPr>
                <a:t>      return n;                       </a:t>
              </a:r>
              <a:r>
                <a:rPr lang="en-US" altLang="zh-CN" sz="2100" baseline="0" dirty="0">
                  <a:solidFill>
                    <a:srgbClr val="000099"/>
                  </a:solidFill>
                </a:rPr>
                <a:t>/* </a:t>
              </a:r>
              <a:r>
                <a:rPr lang="zh-CN" altLang="en-US" sz="2100" baseline="0" dirty="0">
                  <a:solidFill>
                    <a:srgbClr val="000099"/>
                  </a:solidFill>
                  <a:latin typeface="宋体" charset="-122"/>
                  <a:ea typeface="幼圆" pitchFamily="49" charset="-122"/>
                </a:rPr>
                <a:t>返回链表的长度</a:t>
              </a:r>
              <a:r>
                <a:rPr lang="en-US" altLang="en-US" sz="2100" baseline="0" dirty="0">
                  <a:solidFill>
                    <a:srgbClr val="000099"/>
                  </a:solidFill>
                  <a:latin typeface="宋体" charset="-122"/>
                </a:rPr>
                <a:t>n </a:t>
              </a:r>
              <a:r>
                <a:rPr lang="en-US" altLang="zh-CN" sz="2100" baseline="0" dirty="0">
                  <a:solidFill>
                    <a:srgbClr val="000099"/>
                  </a:solidFill>
                </a:rPr>
                <a:t>*/</a:t>
              </a:r>
              <a:r>
                <a:rPr lang="en-US" altLang="zh-CN" sz="2300" baseline="0" dirty="0">
                  <a:solidFill>
                    <a:srgbClr val="000099"/>
                  </a:solidFill>
                </a:rPr>
                <a:t> </a:t>
              </a:r>
              <a:endParaRPr lang="en-US" altLang="zh-CN" sz="2300" baseline="0" dirty="0">
                <a:solidFill>
                  <a:srgbClr val="000099"/>
                </a:solidFill>
                <a:latin typeface="宋体" charset="-122"/>
              </a:endParaRPr>
            </a:p>
            <a:p>
              <a:pPr algn="just" fontAlgn="base">
                <a:lnSpc>
                  <a:spcPct val="65000"/>
                </a:lnSpc>
                <a:spcBef>
                  <a:spcPct val="0"/>
                </a:spcBef>
              </a:pPr>
              <a:r>
                <a:rPr lang="zh-CN" altLang="en-US" sz="2300" baseline="0" dirty="0">
                  <a:solidFill>
                    <a:srgbClr val="000099"/>
                  </a:solidFill>
                  <a:latin typeface="宋体" charset="-122"/>
                </a:rPr>
                <a:t>  </a:t>
              </a:r>
              <a:r>
                <a:rPr lang="en-US" altLang="zh-CN" sz="2300" baseline="0" dirty="0">
                  <a:solidFill>
                    <a:srgbClr val="000099"/>
                  </a:solidFill>
                </a:rPr>
                <a:t>}</a:t>
              </a:r>
              <a:endParaRPr lang="zh-CN" altLang="en-US" sz="2300" baseline="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非</a:t>
              </a:r>
            </a:p>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571500" y="3733801"/>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00"/>
                  </a:solidFill>
                </a:rPr>
                <a:t>int</a:t>
              </a:r>
              <a:r>
                <a:rPr lang="en-US" altLang="zh-CN" sz="2300" baseline="0" dirty="0">
                  <a:solidFill>
                    <a:srgbClr val="000000"/>
                  </a:solidFill>
                </a:rPr>
                <a:t>  </a:t>
              </a:r>
              <a:r>
                <a:rPr lang="en-US" altLang="zh-CN" sz="2300" dirty="0">
                  <a:solidFill>
                    <a:srgbClr val="000000"/>
                  </a:solidFill>
                </a:rPr>
                <a:t>length</a:t>
              </a:r>
              <a:r>
                <a:rPr lang="en-US" altLang="zh-CN" sz="2300" baseline="0" dirty="0">
                  <a:solidFill>
                    <a:srgbClr val="000000"/>
                  </a:solidFill>
                </a:rPr>
                <a:t>( </a:t>
              </a:r>
              <a:r>
                <a:rPr lang="en-US" altLang="zh-CN" sz="2300" baseline="0" dirty="0" err="1">
                  <a:solidFill>
                    <a:srgbClr val="000000"/>
                  </a:solidFill>
                </a:rPr>
                <a:t>Nodeptr</a:t>
              </a:r>
              <a:r>
                <a:rPr lang="en-US" altLang="zh-CN" sz="2300" baseline="0" dirty="0">
                  <a:solidFill>
                    <a:srgbClr val="000000"/>
                  </a:solidFill>
                </a:rPr>
                <a:t> list )</a:t>
              </a:r>
            </a:p>
            <a:p>
              <a:pPr marL="381000" lvl="2" fontAlgn="base">
                <a:lnSpc>
                  <a:spcPct val="65000"/>
                </a:lnSpc>
                <a:spcBef>
                  <a:spcPct val="0"/>
                </a:spcBef>
              </a:pPr>
              <a:r>
                <a:rPr lang="en-US" altLang="zh-CN" sz="2300" baseline="0" dirty="0">
                  <a:solidFill>
                    <a:srgbClr val="000000"/>
                  </a:solidFill>
                </a:rPr>
                <a:t>{</a:t>
              </a:r>
            </a:p>
            <a:p>
              <a:pPr marL="381000" lvl="2" fontAlgn="base">
                <a:lnSpc>
                  <a:spcPct val="65000"/>
                </a:lnSpc>
                <a:spcBef>
                  <a:spcPct val="0"/>
                </a:spcBef>
              </a:pPr>
              <a:r>
                <a:rPr lang="en-US" altLang="zh-CN" sz="2300" baseline="0" dirty="0">
                  <a:solidFill>
                    <a:srgbClr val="000000"/>
                  </a:solidFill>
                </a:rPr>
                <a:t>      </a:t>
              </a:r>
              <a:r>
                <a:rPr lang="en-US" altLang="zh-CN" sz="2300" dirty="0" err="1">
                  <a:solidFill>
                    <a:srgbClr val="000000"/>
                  </a:solidFill>
                </a:rPr>
                <a:t>Nodeptr</a:t>
              </a:r>
              <a:r>
                <a:rPr lang="en-US" altLang="zh-CN" sz="2300" baseline="0" dirty="0">
                  <a:solidFill>
                    <a:srgbClr val="000000"/>
                  </a:solidFill>
                </a:rPr>
                <a:t> p=list;</a:t>
              </a:r>
            </a:p>
            <a:p>
              <a:pPr marL="381000" lvl="2" fontAlgn="base">
                <a:lnSpc>
                  <a:spcPct val="65000"/>
                </a:lnSpc>
                <a:spcBef>
                  <a:spcPct val="0"/>
                </a:spcBef>
              </a:pPr>
              <a:r>
                <a:rPr lang="en-US" altLang="zh-CN" sz="2300" baseline="0" dirty="0">
                  <a:solidFill>
                    <a:srgbClr val="000000"/>
                  </a:solidFill>
                </a:rPr>
                <a:t>      </a:t>
              </a:r>
              <a:r>
                <a:rPr lang="en-US" altLang="zh-CN" sz="2300" baseline="0" dirty="0" err="1">
                  <a:solidFill>
                    <a:srgbClr val="000000"/>
                  </a:solidFill>
                </a:rPr>
                <a:t>int</a:t>
              </a:r>
              <a:r>
                <a:rPr lang="en-US" altLang="zh-CN" sz="2300" baseline="0" dirty="0">
                  <a:solidFill>
                    <a:srgbClr val="000000"/>
                  </a:solidFill>
                </a:rPr>
                <a:t> n=0;                        </a:t>
              </a:r>
              <a:r>
                <a:rPr lang="en-US" altLang="zh-CN" sz="2100" baseline="0" dirty="0">
                  <a:solidFill>
                    <a:srgbClr val="000000"/>
                  </a:solidFill>
                </a:rPr>
                <a:t>/* </a:t>
              </a:r>
              <a:r>
                <a:rPr lang="zh-CN" altLang="en-US" sz="2100" baseline="0" dirty="0">
                  <a:solidFill>
                    <a:srgbClr val="000000"/>
                  </a:solidFill>
                  <a:latin typeface="幼圆" pitchFamily="49" charset="-122"/>
                  <a:ea typeface="幼圆" pitchFamily="49" charset="-122"/>
                </a:rPr>
                <a:t>链表的长度</a:t>
              </a:r>
              <a:r>
                <a:rPr lang="zh-CN" altLang="zh-CN" sz="2100" baseline="0" dirty="0">
                  <a:solidFill>
                    <a:srgbClr val="000000"/>
                  </a:solidFill>
                  <a:latin typeface="幼圆" pitchFamily="49" charset="-122"/>
                  <a:ea typeface="幼圆" pitchFamily="49" charset="-122"/>
                </a:rPr>
                <a:t>置</a:t>
              </a:r>
              <a:r>
                <a:rPr lang="zh-CN" altLang="en-US" sz="2100" baseline="0" dirty="0">
                  <a:solidFill>
                    <a:srgbClr val="000000"/>
                  </a:solidFill>
                  <a:latin typeface="幼圆" pitchFamily="49" charset="-122"/>
                  <a:ea typeface="幼圆" pitchFamily="49" charset="-122"/>
                </a:rPr>
                <a:t>初值0</a:t>
              </a:r>
              <a:r>
                <a:rPr lang="zh-CN" altLang="en-US" sz="2100" baseline="0" dirty="0">
                  <a:solidFill>
                    <a:srgbClr val="000000"/>
                  </a:solidFill>
                  <a:latin typeface="宋体" charset="-122"/>
                </a:rPr>
                <a:t> </a:t>
              </a:r>
              <a:r>
                <a:rPr lang="zh-CN" altLang="en-US" sz="2100" baseline="0" dirty="0">
                  <a:solidFill>
                    <a:srgbClr val="000000"/>
                  </a:solidFill>
                </a:rPr>
                <a:t>*/</a:t>
              </a:r>
              <a:endParaRPr lang="en-US" altLang="zh-CN" sz="2100" baseline="0" dirty="0">
                <a:solidFill>
                  <a:srgbClr val="000000"/>
                </a:solidFill>
              </a:endParaRPr>
            </a:p>
            <a:p>
              <a:pPr marL="381000" lvl="2" fontAlgn="base">
                <a:lnSpc>
                  <a:spcPct val="65000"/>
                </a:lnSpc>
                <a:spcBef>
                  <a:spcPct val="0"/>
                </a:spcBef>
              </a:pPr>
              <a:r>
                <a:rPr lang="en-US" altLang="zh-CN" sz="2100" dirty="0">
                  <a:solidFill>
                    <a:srgbClr val="000000"/>
                  </a:solidFill>
                  <a:latin typeface="宋体" charset="-122"/>
                </a:rPr>
                <a:t>   if(list == NULL) return 0;</a:t>
              </a:r>
              <a:r>
                <a:rPr lang="zh-CN" altLang="en-US" sz="2300" baseline="0" dirty="0">
                  <a:solidFill>
                    <a:srgbClr val="000000"/>
                  </a:solidFill>
                  <a:latin typeface="宋体" charset="-122"/>
                </a:rPr>
                <a:t> </a:t>
              </a:r>
              <a:endParaRPr lang="zh-CN" altLang="en-US" sz="2300" baseline="0" dirty="0">
                <a:solidFill>
                  <a:srgbClr val="000000"/>
                </a:solidFill>
              </a:endParaRPr>
            </a:p>
            <a:p>
              <a:pPr marL="381000" lvl="2" algn="just" fontAlgn="base">
                <a:lnSpc>
                  <a:spcPct val="65000"/>
                </a:lnSpc>
                <a:spcBef>
                  <a:spcPct val="0"/>
                </a:spcBef>
              </a:pPr>
              <a:r>
                <a:rPr lang="zh-CN" altLang="zh-CN" sz="2300" baseline="0" dirty="0">
                  <a:solidFill>
                    <a:srgbClr val="000000"/>
                  </a:solidFill>
                  <a:latin typeface="宋体" charset="-122"/>
                </a:rPr>
                <a:t>   </a:t>
              </a:r>
              <a:r>
                <a:rPr lang="zh-CN" altLang="en-US" sz="2300" baseline="0" dirty="0">
                  <a:solidFill>
                    <a:srgbClr val="000000"/>
                  </a:solidFill>
                  <a:latin typeface="宋体" charset="-122"/>
                </a:rPr>
                <a:t>d</a:t>
              </a:r>
              <a:r>
                <a:rPr lang="en-US" altLang="zh-CN" sz="2300" baseline="0" dirty="0">
                  <a:solidFill>
                    <a:srgbClr val="000000"/>
                  </a:solidFill>
                  <a:latin typeface="宋体" charset="-122"/>
                </a:rPr>
                <a:t>o</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p=p</a:t>
              </a:r>
              <a:r>
                <a:rPr lang="en-US" altLang="zh-CN" sz="2300" baseline="0" dirty="0">
                  <a:solidFill>
                    <a:srgbClr val="000000"/>
                  </a:solidFill>
                  <a:latin typeface="宋体" charset="-122"/>
                  <a:ea typeface="宋体" charset="-122"/>
                </a:rPr>
                <a:t>-</a:t>
              </a:r>
              <a:r>
                <a:rPr lang="en-US" altLang="zh-CN" sz="2300" baseline="0" dirty="0">
                  <a:solidFill>
                    <a:srgbClr val="000000"/>
                  </a:solidFill>
                </a:rPr>
                <a:t>&gt;link;</a:t>
              </a:r>
            </a:p>
            <a:p>
              <a:pPr marL="381000" lvl="2" fontAlgn="base">
                <a:lnSpc>
                  <a:spcPct val="65000"/>
                </a:lnSpc>
                <a:spcBef>
                  <a:spcPct val="0"/>
                </a:spcBef>
              </a:pPr>
              <a:r>
                <a:rPr lang="en-US" altLang="zh-CN" sz="2300" baseline="0" dirty="0">
                  <a:solidFill>
                    <a:srgbClr val="000000"/>
                  </a:solidFill>
                </a:rPr>
                <a:t>            n++;</a:t>
              </a:r>
            </a:p>
            <a:p>
              <a:pPr marL="381000" lvl="2" algn="just" fontAlgn="base">
                <a:lnSpc>
                  <a:spcPct val="65000"/>
                </a:lnSpc>
                <a:spcBef>
                  <a:spcPct val="0"/>
                </a:spcBef>
              </a:pPr>
              <a:r>
                <a:rPr lang="en-US" altLang="zh-CN" sz="2300" baseline="0" dirty="0">
                  <a:solidFill>
                    <a:srgbClr val="000000"/>
                  </a:solidFill>
                </a:rPr>
                <a:t>      }while(</a:t>
              </a:r>
              <a:r>
                <a:rPr lang="en-US" altLang="zh-CN" sz="2400" baseline="0" dirty="0">
                  <a:solidFill>
                    <a:srgbClr val="FF3300"/>
                  </a:solidFill>
                </a:rPr>
                <a:t>p!=list</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return n;                       </a:t>
              </a:r>
              <a:r>
                <a:rPr lang="en-US" altLang="zh-CN" sz="2100" baseline="0" dirty="0">
                  <a:solidFill>
                    <a:srgbClr val="000000"/>
                  </a:solidFill>
                </a:rPr>
                <a:t>/* </a:t>
              </a:r>
              <a:r>
                <a:rPr lang="zh-CN" altLang="en-US" sz="2100" baseline="0" dirty="0">
                  <a:solidFill>
                    <a:srgbClr val="000000"/>
                  </a:solidFill>
                  <a:latin typeface="宋体" charset="-122"/>
                  <a:ea typeface="幼圆" pitchFamily="49" charset="-122"/>
                </a:rPr>
                <a:t>返回链表的长度</a:t>
              </a:r>
              <a:r>
                <a:rPr lang="en-US" altLang="en-US" sz="2100" baseline="0" dirty="0">
                  <a:solidFill>
                    <a:srgbClr val="000000"/>
                  </a:solidFill>
                  <a:latin typeface="宋体" charset="-122"/>
                </a:rPr>
                <a:t>n </a:t>
              </a:r>
              <a:r>
                <a:rPr lang="en-US" altLang="zh-CN" sz="2100" baseline="0" dirty="0">
                  <a:solidFill>
                    <a:srgbClr val="000000"/>
                  </a:solidFill>
                </a:rPr>
                <a:t>*/</a:t>
              </a:r>
              <a:r>
                <a:rPr lang="en-US" altLang="zh-CN" sz="2300" baseline="0" dirty="0">
                  <a:solidFill>
                    <a:srgbClr val="000000"/>
                  </a:solidFill>
                </a:rPr>
                <a:t> </a:t>
              </a:r>
              <a:endParaRPr lang="en-US" altLang="zh-CN" sz="2300" baseline="0" dirty="0">
                <a:solidFill>
                  <a:srgbClr val="000000"/>
                </a:solidFill>
                <a:latin typeface="宋体" charset="-122"/>
              </a:endParaRPr>
            </a:p>
            <a:p>
              <a:pPr algn="just" fontAlgn="base">
                <a:lnSpc>
                  <a:spcPct val="65000"/>
                </a:lnSpc>
                <a:spcBef>
                  <a:spcPct val="0"/>
                </a:spcBef>
              </a:pPr>
              <a:r>
                <a:rPr lang="zh-CN" altLang="en-US" sz="2300" baseline="0" dirty="0">
                  <a:solidFill>
                    <a:srgbClr val="000000"/>
                  </a:solidFill>
                  <a:latin typeface="宋体" charset="-122"/>
                </a:rPr>
                <a:t>  </a:t>
              </a:r>
              <a:r>
                <a:rPr lang="en-US" altLang="zh-CN" sz="2300" baseline="0" dirty="0">
                  <a:solidFill>
                    <a:srgbClr val="000000"/>
                  </a:solidFill>
                </a:rPr>
                <a:t>}</a:t>
              </a:r>
              <a:endParaRPr lang="zh-CN" altLang="en-US" sz="2300" baseline="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304800" y="171450"/>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baseline="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685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    已知</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个人</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编号</a:t>
              </a:r>
              <a:r>
                <a:rPr lang="zh-CN" altLang="en-US" sz="2600" baseline="0">
                  <a:solidFill>
                    <a:srgbClr val="00008C"/>
                  </a:solidFill>
                  <a:ea typeface="幼圆" pitchFamily="49" charset="-122"/>
                </a:rPr>
                <a:t>1,2,3,…,</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一张圆桌周围，编号为</a:t>
              </a:r>
              <a:r>
                <a:rPr lang="en-US" altLang="zh-CN" sz="2600" baseline="0">
                  <a:solidFill>
                    <a:srgbClr val="00008C"/>
                  </a:solidFill>
                  <a:ea typeface="幼圆" pitchFamily="49" charset="-122"/>
                </a:rPr>
                <a:t>k</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人从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开始继续报数,数到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那个人出列,</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出列。</a:t>
              </a:r>
              <a:endParaRPr kumimoji="1" lang="zh-CN" altLang="en-US" sz="2600" baseline="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6096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361950" y="365125"/>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baseline="0" dirty="0">
                  <a:solidFill>
                    <a:srgbClr val="000099"/>
                  </a:solidFill>
                </a:rPr>
                <a:t>约瑟夫(</a:t>
              </a:r>
              <a:r>
                <a:rPr kumimoji="1" lang="en-US" altLang="zh-CN" sz="3100" baseline="0" dirty="0">
                  <a:solidFill>
                    <a:srgbClr val="000099"/>
                  </a:solidFill>
                </a:rPr>
                <a:t>JOSEPHU)</a:t>
              </a:r>
              <a:r>
                <a:rPr kumimoji="1" lang="zh-CN" altLang="en-US" sz="3100" baseline="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baseline="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1069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baseline="0">
                <a:solidFill>
                  <a:srgbClr val="FF3300"/>
                </a:solidFill>
                <a:ea typeface="幼圆" pitchFamily="49" charset="-122"/>
              </a:rPr>
              <a:t>直到圆桌周围只剩一个人。</a:t>
            </a:r>
          </a:p>
        </p:txBody>
      </p:sp>
      <p:grpSp>
        <p:nvGrpSpPr>
          <p:cNvPr id="5" name="Group 736"/>
          <p:cNvGrpSpPr>
            <a:grpSpLocks/>
          </p:cNvGrpSpPr>
          <p:nvPr/>
        </p:nvGrpSpPr>
        <p:grpSpPr bwMode="auto">
          <a:xfrm>
            <a:off x="5829300" y="2187575"/>
            <a:ext cx="2933700" cy="2841625"/>
            <a:chOff x="3672" y="1378"/>
            <a:chExt cx="1848"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baseline="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baseline="0">
                  <a:solidFill>
                    <a:schemeClr val="bg2"/>
                  </a:solidFill>
                  <a:ea typeface="宋体" charset="-122"/>
                </a:rPr>
                <a:t>5</a:t>
              </a:r>
            </a:p>
          </p:txBody>
        </p:sp>
        <p:sp>
          <p:nvSpPr>
            <p:cNvPr id="39951" name="Text Box 745"/>
            <p:cNvSpPr txBox="1">
              <a:spLocks noChangeArrowheads="1"/>
            </p:cNvSpPr>
            <p:nvPr/>
          </p:nvSpPr>
          <p:spPr bwMode="auto">
            <a:xfrm>
              <a:off x="5356" y="2208"/>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91198"/>
                                        </p:tgtEl>
                                        <p:attrNameLst>
                                          <p:attrName>style.visibility</p:attrName>
                                        </p:attrNameLst>
                                      </p:cBhvr>
                                      <p:to>
                                        <p:strVal val="visible"/>
                                      </p:to>
                                    </p:set>
                                    <p:animEffect transition="in" filter="slide(fromBottom)">
                                      <p:cBhvr>
                                        <p:cTn id="23"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676400"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baseline="0">
                  <a:solidFill>
                    <a:srgbClr val="00008C"/>
                  </a:solidFill>
                </a:rPr>
                <a:t> </a:t>
              </a:r>
              <a:r>
                <a:rPr lang="zh-CN" altLang="en-US" sz="3000" baseline="0">
                  <a:solidFill>
                    <a:srgbClr val="00008C"/>
                  </a:solidFill>
                  <a:ea typeface="黑体" pitchFamily="2" charset="-122"/>
                </a:rPr>
                <a:t>若假设</a:t>
              </a:r>
              <a:r>
                <a:rPr lang="zh-CN" altLang="en-US" sz="3000" baseline="0">
                  <a:solidFill>
                    <a:srgbClr val="00008C"/>
                  </a:solidFill>
                </a:rPr>
                <a:t> </a:t>
              </a:r>
              <a:r>
                <a:rPr lang="en-US" altLang="zh-CN" sz="3000" baseline="0">
                  <a:solidFill>
                    <a:srgbClr val="00008C"/>
                  </a:solidFill>
                  <a:ea typeface="宋体" charset="-122"/>
                </a:rPr>
                <a:t>k=3,  m=4</a:t>
              </a:r>
            </a:p>
          </p:txBody>
        </p:sp>
      </p:grpSp>
      <p:sp>
        <p:nvSpPr>
          <p:cNvPr id="387125" name="Text Box 53"/>
          <p:cNvSpPr txBox="1">
            <a:spLocks noChangeArrowheads="1"/>
          </p:cNvSpPr>
          <p:nvPr/>
        </p:nvSpPr>
        <p:spPr bwMode="auto">
          <a:xfrm>
            <a:off x="2286000" y="5218113"/>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baseline="0">
                <a:solidFill>
                  <a:srgbClr val="00008C"/>
                </a:solidFill>
                <a:ea typeface="幼圆" pitchFamily="49" charset="-122"/>
              </a:rPr>
              <a:t>n </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baseline="0">
                <a:solidFill>
                  <a:srgbClr val="00008C"/>
                </a:solidFill>
                <a:ea typeface="幼圆" pitchFamily="49" charset="-122"/>
              </a:rPr>
              <a:t>k</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第一个出发点；</a:t>
            </a:r>
          </a:p>
          <a:p>
            <a:pPr>
              <a:lnSpc>
                <a:spcPct val="85000"/>
              </a:lnSpc>
              <a:spcBef>
                <a:spcPct val="0"/>
              </a:spcBef>
            </a:pPr>
            <a:r>
              <a:rPr lang="en-US" altLang="zh-CN" sz="2800" baseline="0">
                <a:solidFill>
                  <a:srgbClr val="00008C"/>
                </a:solidFill>
                <a:ea typeface="幼圆" pitchFamily="49" charset="-122"/>
              </a:rPr>
              <a:t>m</a:t>
            </a:r>
            <a:r>
              <a:rPr lang="en-US" altLang="zh-CN" sz="2800" baseline="0">
                <a:solidFill>
                  <a:srgbClr val="00008C"/>
                </a:solidFill>
                <a:latin typeface="幼圆" pitchFamily="49" charset="-122"/>
                <a:ea typeface="幼圆" pitchFamily="49" charset="-122"/>
              </a:rPr>
              <a:t>：</a:t>
            </a:r>
            <a:r>
              <a:rPr lang="zh-CN" altLang="en-US" sz="2800" baseline="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371600" y="762000"/>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baseline="0">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baseline="0">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228600" y="2438400"/>
            <a:ext cx="8575675" cy="1084263"/>
            <a:chOff x="144" y="1536"/>
            <a:chExt cx="5402"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191" y="1933"/>
              <a:ext cx="284" cy="260"/>
            </a:xfrm>
            <a:prstGeom prst="rect">
              <a:avLst/>
            </a:prstGeom>
            <a:noFill/>
            <a:ln w="12700" cap="sq">
              <a:noFill/>
              <a:miter lim="800000"/>
              <a:headEnd/>
              <a:tailEnd/>
            </a:ln>
          </p:spPr>
          <p:txBody>
            <a:bodyPr wrap="none">
              <a:spAutoFit/>
            </a:bodyPr>
            <a:lstStyle/>
            <a:p>
              <a:pPr algn="ctr"/>
              <a:r>
                <a:rPr lang="zh-CN" altLang="en-US" sz="2100" baseline="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44" y="1536"/>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838200" y="609600"/>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244742" name="Text Box 6"/>
          <p:cNvSpPr txBox="1">
            <a:spLocks noChangeArrowheads="1"/>
          </p:cNvSpPr>
          <p:nvPr/>
        </p:nvSpPr>
        <p:spPr bwMode="auto">
          <a:xfrm>
            <a:off x="1524000" y="1676400"/>
            <a:ext cx="6858000" cy="549275"/>
          </a:xfrm>
          <a:prstGeom prst="rect">
            <a:avLst/>
          </a:prstGeom>
          <a:noFill/>
          <a:ln w="9525">
            <a:noFill/>
            <a:miter lim="800000"/>
            <a:headEnd/>
            <a:tailEnd/>
          </a:ln>
        </p:spPr>
        <p:txBody>
          <a:bodyPr>
            <a:spAutoFit/>
          </a:bodyPr>
          <a:lstStyle/>
          <a:p>
            <a:r>
              <a:rPr lang="zh-CN" altLang="en-US" sz="3000" baseline="0" dirty="0">
                <a:solidFill>
                  <a:srgbClr val="00008C"/>
                </a:solidFill>
                <a:ea typeface="幼圆" pitchFamily="49" charset="-122"/>
              </a:rPr>
              <a:t>1.</a:t>
            </a:r>
            <a:r>
              <a:rPr lang="zh-CN" altLang="en-US" sz="3000" baseline="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228600" y="4191000"/>
            <a:ext cx="8575675" cy="1084263"/>
            <a:chOff x="144" y="960"/>
            <a:chExt cx="5402"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908050"/>
            <a:ext cx="8610600" cy="6070602"/>
            <a:chOff x="0" y="620"/>
            <a:chExt cx="5424" cy="3824"/>
          </a:xfrm>
        </p:grpSpPr>
        <p:sp>
          <p:nvSpPr>
            <p:cNvPr id="43019" name="Rectangle 3"/>
            <p:cNvSpPr>
              <a:spLocks noChangeArrowheads="1"/>
            </p:cNvSpPr>
            <p:nvPr/>
          </p:nvSpPr>
          <p:spPr bwMode="auto">
            <a:xfrm>
              <a:off x="336" y="624"/>
              <a:ext cx="5040" cy="3264"/>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createList</a:t>
              </a:r>
              <a:r>
                <a:rPr lang="en-US" altLang="zh-CN" sz="2600" baseline="0" dirty="0">
                  <a:solidFill>
                    <a:srgbClr val="00008C"/>
                  </a:solidFill>
                </a:rPr>
                <a:t>( </a:t>
              </a:r>
              <a:r>
                <a:rPr lang="en-US" altLang="zh-CN" sz="2600" baseline="0" dirty="0" err="1">
                  <a:solidFill>
                    <a:srgbClr val="00008C"/>
                  </a:solidFill>
                </a:rPr>
                <a:t>int</a:t>
              </a:r>
              <a:r>
                <a:rPr lang="en-US" altLang="zh-CN" sz="2600" baseline="0" dirty="0">
                  <a:solidFill>
                    <a:srgbClr val="00008C"/>
                  </a:solidFill>
                </a:rPr>
                <a:t> n)</a:t>
              </a:r>
            </a:p>
            <a:p>
              <a:pPr lvl="2" indent="-247650" algn="just" fontAlgn="base">
                <a:lnSpc>
                  <a:spcPct val="75000"/>
                </a:lnSpc>
                <a:spcBef>
                  <a:spcPct val="0"/>
                </a:spcBef>
              </a:pP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a:t>
              </a:r>
              <a:r>
                <a:rPr lang="en-US" altLang="zh-CN" sz="2600" dirty="0" err="1">
                  <a:solidFill>
                    <a:srgbClr val="00008C"/>
                  </a:solidFill>
                </a:rPr>
                <a:t>Nodeptr</a:t>
              </a:r>
              <a:r>
                <a:rPr lang="en-US" altLang="zh-CN" sz="2600" baseline="0" dirty="0">
                  <a:solidFill>
                    <a:srgbClr val="00008C"/>
                  </a:solidFill>
                </a:rPr>
                <a:t> </a:t>
              </a:r>
              <a:r>
                <a:rPr lang="en-US" altLang="zh-CN" sz="2600" baseline="0" dirty="0" err="1">
                  <a:solidFill>
                    <a:srgbClr val="00008C"/>
                  </a:solidFill>
                </a:rPr>
                <a:t>p,r</a:t>
              </a:r>
              <a:r>
                <a:rPr lang="en-US" altLang="zh-CN" sz="2600" baseline="0" dirty="0">
                  <a:solidFill>
                    <a:srgbClr val="00008C"/>
                  </a:solidFill>
                </a:rPr>
                <a:t>, head = NULL;</a:t>
              </a:r>
            </a:p>
            <a:p>
              <a:pPr lvl="2" indent="-247650" algn="just" fontAlgn="base">
                <a:lnSpc>
                  <a:spcPct val="75000"/>
                </a:lnSpc>
                <a:spcBef>
                  <a:spcPct val="0"/>
                </a:spcBef>
              </a:pPr>
              <a:r>
                <a:rPr lang="en-US" altLang="zh-CN" sz="2600" baseline="0" dirty="0">
                  <a:solidFill>
                    <a:srgbClr val="00008C"/>
                  </a:solidFill>
                </a:rPr>
                <a:t>     </a:t>
              </a:r>
              <a:r>
                <a:rPr lang="en-US" altLang="zh-CN" sz="2800" dirty="0" err="1">
                  <a:solidFill>
                    <a:srgbClr val="00008C"/>
                  </a:solidFill>
                </a:rPr>
                <a:t>Datatype</a:t>
              </a:r>
              <a:r>
                <a:rPr lang="en-US" altLang="zh-CN" sz="2800" dirty="0">
                  <a:solidFill>
                    <a:srgbClr val="00008C"/>
                  </a:solidFill>
                </a:rPr>
                <a:t> a;</a:t>
              </a:r>
              <a:r>
                <a:rPr lang="en-US" altLang="zh-CN" sz="2600" baseline="0" dirty="0">
                  <a:solidFill>
                    <a:srgbClr val="00008C"/>
                  </a:solidFill>
                </a:rPr>
                <a:t>              </a:t>
              </a:r>
              <a:r>
                <a:rPr lang="en-US" altLang="zh-CN" sz="2200" baseline="0" dirty="0">
                  <a:solidFill>
                    <a:srgbClr val="00008C"/>
                  </a:solidFill>
                </a:rPr>
                <a:t>/* </a:t>
              </a:r>
              <a:r>
                <a:rPr lang="zh-CN" altLang="en-US" sz="2200" baseline="0" dirty="0">
                  <a:solidFill>
                    <a:srgbClr val="00008C"/>
                  </a:solidFill>
                  <a:ea typeface="幼圆" pitchFamily="49" charset="-122"/>
                </a:rPr>
                <a:t>创建一个空链表</a:t>
              </a:r>
              <a:r>
                <a:rPr lang="zh-CN" altLang="en-US" sz="2200" baseline="0" dirty="0">
                  <a:solidFill>
                    <a:srgbClr val="00008C"/>
                  </a:solidFill>
                </a:rPr>
                <a:t> */</a:t>
              </a:r>
            </a:p>
            <a:p>
              <a:pPr lvl="2" indent="-247650" algn="just" fontAlgn="base">
                <a:lnSpc>
                  <a:spcPct val="75000"/>
                </a:lnSpc>
                <a:spcBef>
                  <a:spcPct val="0"/>
                </a:spcBef>
              </a:pPr>
              <a:r>
                <a:rPr lang="zh-CN" altLang="en-US" sz="2200" baseline="0" dirty="0">
                  <a:solidFill>
                    <a:srgbClr val="00008C"/>
                  </a:solidFill>
                </a:rPr>
                <a:t>      </a:t>
              </a:r>
              <a:endParaRPr lang="en-US" altLang="zh-CN" sz="22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en-US" altLang="zh-CN" sz="2600" baseline="0" dirty="0">
                  <a:solidFill>
                    <a:srgbClr val="00008C"/>
                  </a:solidFill>
                </a:rPr>
                <a:t>for(</a:t>
              </a:r>
              <a:r>
                <a:rPr lang="en-US" altLang="zh-CN" sz="2600" baseline="0" dirty="0" err="1">
                  <a:solidFill>
                    <a:srgbClr val="00008C"/>
                  </a:solidFill>
                </a:rPr>
                <a:t>i</a:t>
              </a:r>
              <a:r>
                <a:rPr lang="en-US" altLang="zh-CN" sz="2600" baseline="0" dirty="0">
                  <a:solidFill>
                    <a:srgbClr val="00008C"/>
                  </a:solidFill>
                </a:rPr>
                <a:t>=0;i&lt;</a:t>
              </a:r>
              <a:r>
                <a:rPr lang="en-US" altLang="zh-CN" sz="2600" baseline="0" dirty="0" err="1">
                  <a:solidFill>
                    <a:srgbClr val="00008C"/>
                  </a:solidFill>
                </a:rPr>
                <a:t>n;i</a:t>
              </a: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READ(a);                 </a:t>
              </a:r>
              <a:r>
                <a:rPr lang="en-US" altLang="zh-CN" sz="2200" baseline="0" dirty="0">
                  <a:solidFill>
                    <a:srgbClr val="00008C"/>
                  </a:solidFill>
                </a:rPr>
                <a:t>/* </a:t>
              </a:r>
              <a:r>
                <a:rPr lang="zh-CN" altLang="en-US" sz="2200" baseline="0" dirty="0">
                  <a:solidFill>
                    <a:srgbClr val="00008C"/>
                  </a:solidFill>
                  <a:ea typeface="幼圆" pitchFamily="49" charset="-122"/>
                </a:rPr>
                <a:t>取一个数据元素</a:t>
              </a:r>
              <a:r>
                <a:rPr lang="zh-CN" altLang="en-US" sz="2200" baseline="0" dirty="0">
                  <a:solidFill>
                    <a:srgbClr val="00008C"/>
                  </a:solidFill>
                </a:rPr>
                <a:t> */</a:t>
              </a:r>
              <a:r>
                <a:rPr lang="zh-CN" altLang="en-US" sz="2600" baseline="0" dirty="0">
                  <a:solidFill>
                    <a:srgbClr val="00008C"/>
                  </a:solidFill>
                </a:rPr>
                <a:t> </a:t>
              </a:r>
            </a:p>
            <a:p>
              <a:pPr lvl="2" indent="-247650"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r</a:t>
              </a:r>
              <a:r>
                <a:rPr lang="en-US" altLang="zh-CN" sz="2600" baseline="0" dirty="0">
                  <a:solidFill>
                    <a:srgbClr val="00008C"/>
                  </a:solidFill>
                </a:rPr>
                <a:t>=(</a:t>
              </a:r>
              <a:r>
                <a:rPr lang="en-US" altLang="zh-CN" sz="2600" dirty="0" err="1">
                  <a:solidFill>
                    <a:srgbClr val="00008C"/>
                  </a:solidFill>
                </a:rPr>
                <a:t>NodePtr</a:t>
              </a:r>
              <a:r>
                <a:rPr lang="en-US" altLang="zh-CN" sz="2600" baseline="0" dirty="0">
                  <a:solidFill>
                    <a:srgbClr val="00008C"/>
                  </a:solidFill>
                </a:rPr>
                <a:t>)</a:t>
              </a:r>
              <a:r>
                <a:rPr lang="en-US" altLang="zh-CN" sz="2600" baseline="0" dirty="0" err="1">
                  <a:solidFill>
                    <a:srgbClr val="00008C"/>
                  </a:solidFill>
                </a:rPr>
                <a:t>malloc</a:t>
              </a:r>
              <a:r>
                <a:rPr lang="en-US" altLang="zh-CN" sz="2600" baseline="0" dirty="0">
                  <a:solidFill>
                    <a:srgbClr val="00008C"/>
                  </a:solidFill>
                </a:rPr>
                <a:t>(</a:t>
              </a:r>
              <a:r>
                <a:rPr lang="en-US" altLang="zh-CN" sz="2600" baseline="0" dirty="0" err="1">
                  <a:solidFill>
                    <a:srgbClr val="00008C"/>
                  </a:solidFill>
                </a:rPr>
                <a:t>sizeof</a:t>
              </a:r>
              <a:r>
                <a:rPr lang="en-US" altLang="zh-CN" sz="2600" baseline="0" dirty="0">
                  <a:solidFill>
                    <a:srgbClr val="00008C"/>
                  </a:solidFill>
                </a:rPr>
                <a:t>(Node));</a:t>
              </a:r>
            </a:p>
            <a:p>
              <a:pPr lvl="2" indent="-247650" algn="just" fontAlgn="base">
                <a:lnSpc>
                  <a:spcPct val="75000"/>
                </a:lnSpc>
                <a:spcBef>
                  <a:spcPct val="0"/>
                </a:spcBef>
              </a:pPr>
              <a:r>
                <a:rPr lang="zh-CN" altLang="en-US" sz="2600" baseline="0" dirty="0">
                  <a:solidFill>
                    <a:srgbClr val="00008C"/>
                  </a:solidFill>
                </a:rPr>
                <a:t>         </a:t>
              </a:r>
              <a:r>
                <a:rPr lang="zh-CN" altLang="zh-CN" sz="2600" baseline="0" dirty="0">
                  <a:solidFill>
                    <a:srgbClr val="00008C"/>
                  </a:solidFill>
                </a:rPr>
                <a:t> </a:t>
              </a:r>
              <a:r>
                <a:rPr lang="en-US" altLang="zh-CN" sz="2600" dirty="0">
                  <a:solidFill>
                    <a:srgbClr val="00008C"/>
                  </a:solidFill>
                </a:rPr>
                <a:t>r</a:t>
              </a:r>
              <a:r>
                <a:rPr lang="zh-CN" altLang="en-US" sz="2600" baseline="0" dirty="0">
                  <a:solidFill>
                    <a:srgbClr val="00008C"/>
                  </a:solidFill>
                  <a:latin typeface="宋体" charset="-122"/>
                  <a:ea typeface="宋体" charset="-122"/>
                </a:rPr>
                <a:t>-</a:t>
              </a:r>
              <a:r>
                <a:rPr lang="zh-CN" altLang="en-US" sz="2600" baseline="0" dirty="0">
                  <a:solidFill>
                    <a:srgbClr val="00008C"/>
                  </a:solidFill>
                </a:rPr>
                <a:t>&gt;</a:t>
              </a:r>
              <a:r>
                <a:rPr lang="en-US" altLang="zh-CN" sz="2600" baseline="0" dirty="0">
                  <a:solidFill>
                    <a:srgbClr val="00008C"/>
                  </a:solidFill>
                </a:rPr>
                <a:t>data=a;</a:t>
              </a:r>
            </a:p>
            <a:p>
              <a:pPr lvl="2" indent="-247650" algn="just" fontAlgn="base">
                <a:lnSpc>
                  <a:spcPct val="75000"/>
                </a:lnSpc>
                <a:spcBef>
                  <a:spcPct val="0"/>
                </a:spcBef>
              </a:pPr>
              <a:r>
                <a:rPr lang="en-US" altLang="zh-CN" sz="2600" baseline="0" dirty="0">
                  <a:solidFill>
                    <a:srgbClr val="00008C"/>
                  </a:solidFill>
                </a:rPr>
                <a:t>          r</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&gt;link=NULL;</a:t>
              </a:r>
            </a:p>
            <a:p>
              <a:pPr lvl="2" indent="-247650" algn="just" fontAlgn="base">
                <a:lnSpc>
                  <a:spcPct val="75000"/>
                </a:lnSpc>
                <a:spcBef>
                  <a:spcPct val="0"/>
                </a:spcBef>
              </a:pPr>
              <a:r>
                <a:rPr lang="en-US" altLang="zh-CN" sz="2600" baseline="0" dirty="0">
                  <a:solidFill>
                    <a:srgbClr val="00008C"/>
                  </a:solidFill>
                </a:rPr>
                <a:t>          if (</a:t>
              </a:r>
              <a:r>
                <a:rPr lang="en-US" altLang="zh-CN" sz="2600" dirty="0">
                  <a:solidFill>
                    <a:srgbClr val="00008C"/>
                  </a:solidFill>
                </a:rPr>
                <a:t>head</a:t>
              </a:r>
              <a:r>
                <a:rPr lang="en-US" altLang="zh-CN" sz="2600" baseline="0" dirty="0">
                  <a:solidFill>
                    <a:srgbClr val="00008C"/>
                  </a:solidFill>
                </a:rPr>
                <a:t>==NULL)</a:t>
              </a:r>
            </a:p>
            <a:p>
              <a:pPr lvl="2" indent="-247650" algn="just" fontAlgn="base">
                <a:lnSpc>
                  <a:spcPct val="75000"/>
                </a:lnSpc>
                <a:spcBef>
                  <a:spcPct val="0"/>
                </a:spcBef>
              </a:pPr>
              <a:r>
                <a:rPr lang="en-US" altLang="zh-CN" sz="2600" baseline="0" dirty="0">
                  <a:solidFill>
                    <a:srgbClr val="00008C"/>
                  </a:solidFill>
                </a:rPr>
                <a:t>                list=p=r;</a:t>
              </a:r>
            </a:p>
            <a:p>
              <a:pPr lvl="2" indent="-247650" algn="just" fontAlgn="base">
                <a:lnSpc>
                  <a:spcPct val="75000"/>
                </a:lnSpc>
                <a:spcBef>
                  <a:spcPct val="0"/>
                </a:spcBef>
              </a:pPr>
              <a:r>
                <a:rPr lang="en-US" altLang="zh-CN" sz="2600" baseline="0" dirty="0">
                  <a:solidFill>
                    <a:srgbClr val="00008C"/>
                  </a:solidFill>
                </a:rPr>
                <a:t>          else {</a:t>
              </a:r>
            </a:p>
            <a:p>
              <a:pPr lvl="2" indent="-247650" algn="just" fontAlgn="base">
                <a:lnSpc>
                  <a:spcPct val="75000"/>
                </a:lnSpc>
                <a:spcBef>
                  <a:spcPct val="0"/>
                </a:spcBef>
              </a:pPr>
              <a:r>
                <a:rPr lang="en-US" altLang="zh-CN" sz="2600" baseline="0" dirty="0">
                  <a:solidFill>
                    <a:srgbClr val="00008C"/>
                  </a:solidFill>
                </a:rPr>
                <a:t>                p</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&gt;link=r;          </a:t>
              </a:r>
              <a:r>
                <a:rPr lang="en-US" altLang="zh-CN" sz="2200" baseline="0" dirty="0">
                  <a:solidFill>
                    <a:srgbClr val="00008C"/>
                  </a:solidFill>
                </a:rPr>
                <a:t>/* </a:t>
              </a:r>
              <a:r>
                <a:rPr lang="zh-CN" altLang="en-US" sz="2200" baseline="0" dirty="0">
                  <a:solidFill>
                    <a:srgbClr val="00008C"/>
                  </a:solidFill>
                  <a:ea typeface="幼圆" pitchFamily="49" charset="-122"/>
                </a:rPr>
                <a:t>将新结点链接在链表尾部</a:t>
              </a:r>
              <a:r>
                <a:rPr lang="zh-CN" altLang="en-US" sz="2200" baseline="0" dirty="0">
                  <a:solidFill>
                    <a:srgbClr val="00008C"/>
                  </a:solidFill>
                </a:rPr>
                <a:t> */</a:t>
              </a:r>
            </a:p>
            <a:p>
              <a:pPr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p</a:t>
              </a:r>
              <a:r>
                <a:rPr lang="en-US" altLang="zh-CN" sz="2600" baseline="0" dirty="0">
                  <a:solidFill>
                    <a:srgbClr val="00008C"/>
                  </a:solidFill>
                </a:rPr>
                <a:t>=p-&gt;link;</a:t>
              </a:r>
            </a:p>
            <a:p>
              <a:pPr algn="just" fontAlgn="base">
                <a:lnSpc>
                  <a:spcPct val="75000"/>
                </a:lnSpc>
                <a:spcBef>
                  <a:spcPct val="0"/>
                </a:spcBef>
              </a:pPr>
              <a:r>
                <a:rPr lang="en-US" altLang="zh-CN" sz="2600" dirty="0">
                  <a:solidFill>
                    <a:srgbClr val="00008C"/>
                  </a:solidFill>
                </a:rPr>
                <a:t>                   }</a:t>
              </a:r>
              <a:endParaRPr lang="en-US" altLang="zh-CN" sz="2600" baseline="0" dirty="0">
                <a:solidFill>
                  <a:srgbClr val="00008C"/>
                </a:solidFill>
              </a:endParaRPr>
            </a:p>
            <a:p>
              <a:pPr algn="just" fontAlgn="base">
                <a:lnSpc>
                  <a:spcPct val="75000"/>
                </a:lnSpc>
                <a:spcBef>
                  <a:spcPct val="0"/>
                </a:spcBef>
              </a:pPr>
              <a:r>
                <a:rPr lang="en-US" altLang="zh-CN" sz="2600" baseline="0" dirty="0">
                  <a:solidFill>
                    <a:srgbClr val="00008C"/>
                  </a:solidFill>
                </a:rPr>
                <a:t>             }</a:t>
              </a:r>
            </a:p>
            <a:p>
              <a:pPr algn="just" fontAlgn="base">
                <a:lnSpc>
                  <a:spcPct val="75000"/>
                </a:lnSpc>
                <a:spcBef>
                  <a:spcPct val="0"/>
                </a:spcBef>
              </a:pPr>
              <a:r>
                <a:rPr lang="en-US" altLang="zh-CN" sz="2600" dirty="0">
                  <a:solidFill>
                    <a:srgbClr val="00008C"/>
                  </a:solidFill>
                </a:rPr>
                <a:t>             </a:t>
              </a:r>
              <a:r>
                <a:rPr lang="en-US" altLang="zh-CN" sz="2600" dirty="0">
                  <a:solidFill>
                    <a:srgbClr val="FF3300"/>
                  </a:solidFill>
                </a:rPr>
                <a:t>p</a:t>
              </a:r>
              <a:r>
                <a:rPr lang="en-US" altLang="zh-CN" sz="2600" dirty="0">
                  <a:solidFill>
                    <a:srgbClr val="FF3300"/>
                  </a:solidFill>
                  <a:latin typeface="宋体" charset="-122"/>
                  <a:ea typeface="宋体" charset="-122"/>
                </a:rPr>
                <a:t>-</a:t>
              </a:r>
              <a:r>
                <a:rPr lang="en-US" altLang="zh-CN" sz="2600" dirty="0">
                  <a:solidFill>
                    <a:srgbClr val="FF3300"/>
                  </a:solidFill>
                </a:rPr>
                <a:t>&gt;link=head;</a:t>
              </a:r>
            </a:p>
            <a:p>
              <a:pPr algn="just" fontAlgn="base">
                <a:lnSpc>
                  <a:spcPct val="75000"/>
                </a:lnSpc>
                <a:spcBef>
                  <a:spcPct val="0"/>
                </a:spcBef>
              </a:pPr>
              <a:r>
                <a:rPr lang="en-US" altLang="zh-CN" sz="2600" dirty="0">
                  <a:solidFill>
                    <a:srgbClr val="00008C"/>
                  </a:solidFill>
                </a:rPr>
                <a:t>             return head;</a:t>
              </a:r>
              <a:endParaRPr lang="en-US" altLang="zh-CN" sz="2600" baseline="0" dirty="0">
                <a:solidFill>
                  <a:srgbClr val="00008C"/>
                </a:solidFill>
              </a:endParaRPr>
            </a:p>
            <a:p>
              <a:pPr algn="just" fontAlgn="base">
                <a:lnSpc>
                  <a:spcPct val="75000"/>
                </a:lnSpc>
                <a:spcBef>
                  <a:spcPct val="0"/>
                </a:spcBef>
              </a:pPr>
              <a:r>
                <a:rPr lang="zh-CN" altLang="zh-CN" sz="2600" baseline="0" dirty="0">
                  <a:solidFill>
                    <a:srgbClr val="00008C"/>
                  </a:solidFill>
                </a:rPr>
                <a:t>        </a:t>
              </a:r>
              <a:r>
                <a:rPr lang="zh-CN" altLang="en-US" sz="2600" baseline="0" dirty="0">
                  <a:solidFill>
                    <a:srgbClr val="00008C"/>
                  </a:solidFill>
                </a:rPr>
                <a:t>}</a:t>
              </a:r>
              <a:endParaRPr lang="en-US" altLang="zh-CN" sz="2600" baseline="0" dirty="0">
                <a:solidFill>
                  <a:srgbClr val="00008C"/>
                </a:solidFill>
              </a:endParaRPr>
            </a:p>
          </p:txBody>
        </p:sp>
      </p:grpSp>
      <p:sp>
        <p:nvSpPr>
          <p:cNvPr id="498698" name="Rectangle 10"/>
          <p:cNvSpPr>
            <a:spLocks noChangeArrowheads="1"/>
          </p:cNvSpPr>
          <p:nvPr/>
        </p:nvSpPr>
        <p:spPr bwMode="auto">
          <a:xfrm>
            <a:off x="1403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547813"/>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baseline="0">
                <a:solidFill>
                  <a:srgbClr val="FFFF00"/>
                </a:solidFill>
                <a:ea typeface="幼圆" pitchFamily="49" charset="-122"/>
              </a:rPr>
              <a:t>1.</a:t>
            </a:r>
            <a:r>
              <a:rPr lang="zh-CN" altLang="en-US" sz="3000" baseline="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228600" y="3933825"/>
            <a:ext cx="8575675" cy="1084263"/>
            <a:chOff x="144" y="960"/>
            <a:chExt cx="5402"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016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4271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4095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4256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838200" y="404813"/>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1543050" y="1928813"/>
            <a:ext cx="4953000"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1</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1524000" y="2405063"/>
            <a:ext cx="5711825"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2</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a:t>
            </a:r>
            <a:r>
              <a:rPr lang="zh-CN" altLang="en-US" sz="3000" baseline="0" dirty="0">
                <a:solidFill>
                  <a:srgbClr val="FF0000"/>
                </a:solidFill>
                <a:latin typeface="黑体" pitchFamily="2" charset="-122"/>
                <a:ea typeface="黑体" pitchFamily="2" charset="-122"/>
              </a:rPr>
              <a:t>反复</a:t>
            </a:r>
            <a:r>
              <a:rPr lang="zh-CN" altLang="en-US" sz="3000" baseline="0" dirty="0">
                <a:solidFill>
                  <a:srgbClr val="00008C"/>
                </a:solidFill>
                <a:latin typeface="幼圆" pitchFamily="49" charset="-122"/>
                <a:ea typeface="幼圆" pitchFamily="49" charset="-122"/>
              </a:rPr>
              <a:t>删除第</a:t>
            </a:r>
            <a:r>
              <a:rPr lang="en-US" altLang="zh-CN" sz="3000" baseline="0" dirty="0">
                <a:solidFill>
                  <a:srgbClr val="00008C"/>
                </a:solidFill>
                <a:ea typeface="幼圆" pitchFamily="49" charset="-122"/>
              </a:rPr>
              <a:t>m</a:t>
            </a:r>
            <a:r>
              <a:rPr lang="zh-CN" altLang="en-US" sz="3000" baseline="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276350" y="5502275"/>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baseline="0">
                  <a:solidFill>
                    <a:srgbClr val="00008C"/>
                  </a:solidFill>
                </a:rPr>
                <a:t> </a:t>
              </a:r>
              <a:r>
                <a:rPr lang="zh-CN" altLang="en-US" sz="2600" baseline="0">
                  <a:solidFill>
                    <a:srgbClr val="00008C"/>
                  </a:solidFill>
                  <a:ea typeface="黑体" pitchFamily="2" charset="-122"/>
                </a:rPr>
                <a:t>若假设</a:t>
              </a:r>
              <a:r>
                <a:rPr lang="zh-CN" altLang="en-US" sz="2600" baseline="0">
                  <a:solidFill>
                    <a:srgbClr val="00008C"/>
                  </a:solidFill>
                </a:rPr>
                <a:t> </a:t>
              </a:r>
              <a:r>
                <a:rPr lang="en-US" altLang="zh-CN" sz="2600" baseline="0">
                  <a:solidFill>
                    <a:srgbClr val="00008C"/>
                  </a:solidFill>
                  <a:ea typeface="宋体" charset="-122"/>
                </a:rPr>
                <a:t>k=3,  m=4</a:t>
              </a:r>
            </a:p>
          </p:txBody>
        </p:sp>
      </p:grpSp>
      <p:grpSp>
        <p:nvGrpSpPr>
          <p:cNvPr id="15" name="Group 64"/>
          <p:cNvGrpSpPr>
            <a:grpSpLocks/>
          </p:cNvGrpSpPr>
          <p:nvPr/>
        </p:nvGrpSpPr>
        <p:grpSpPr bwMode="auto">
          <a:xfrm>
            <a:off x="5003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baseline="0">
                  <a:solidFill>
                    <a:srgbClr val="FF3300"/>
                  </a:solidFill>
                </a:rPr>
                <a:t>p=p</a:t>
              </a:r>
              <a:r>
                <a:rPr lang="en-US" altLang="zh-CN" sz="2800" baseline="0">
                  <a:solidFill>
                    <a:srgbClr val="FF3300"/>
                  </a:solidFill>
                  <a:latin typeface="宋体" charset="-122"/>
                  <a:ea typeface="宋体" charset="-122"/>
                </a:rPr>
                <a:t>-</a:t>
              </a:r>
              <a:r>
                <a:rPr lang="en-US" altLang="zh-CN" sz="2800" baseline="0">
                  <a:solidFill>
                    <a:srgbClr val="FF3300"/>
                  </a:solidFill>
                </a:rPr>
                <a:t>&gt;link;</a:t>
              </a:r>
              <a:endParaRPr lang="zh-CN" altLang="en-US" sz="2800" baseline="0">
                <a:solidFill>
                  <a:srgbClr val="FF3300"/>
                </a:solidFill>
              </a:endParaRPr>
            </a:p>
          </p:txBody>
        </p:sp>
      </p:grpSp>
      <p:sp>
        <p:nvSpPr>
          <p:cNvPr id="612419" name="Text Box 67"/>
          <p:cNvSpPr txBox="1">
            <a:spLocks noChangeArrowheads="1"/>
          </p:cNvSpPr>
          <p:nvPr/>
        </p:nvSpPr>
        <p:spPr bwMode="auto">
          <a:xfrm>
            <a:off x="5148263" y="6061075"/>
            <a:ext cx="1389062" cy="427038"/>
          </a:xfrm>
          <a:prstGeom prst="rect">
            <a:avLst/>
          </a:prstGeom>
          <a:noFill/>
          <a:ln w="9525">
            <a:noFill/>
            <a:miter lim="800000"/>
            <a:headEnd/>
            <a:tailEnd/>
          </a:ln>
        </p:spPr>
        <p:txBody>
          <a:bodyPr>
            <a:spAutoFit/>
          </a:bodyPr>
          <a:lstStyle/>
          <a:p>
            <a:r>
              <a:rPr lang="en-US" altLang="zh-CN" sz="2200" baseline="0">
                <a:solidFill>
                  <a:srgbClr val="000099"/>
                </a:solidFill>
              </a:rPr>
              <a:t>k</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
        <p:nvSpPr>
          <p:cNvPr id="612430" name="Text Box 78"/>
          <p:cNvSpPr txBox="1">
            <a:spLocks noChangeArrowheads="1"/>
          </p:cNvSpPr>
          <p:nvPr/>
        </p:nvSpPr>
        <p:spPr bwMode="auto">
          <a:xfrm>
            <a:off x="6189663" y="6027738"/>
            <a:ext cx="1389062" cy="427037"/>
          </a:xfrm>
          <a:prstGeom prst="rect">
            <a:avLst/>
          </a:prstGeom>
          <a:noFill/>
          <a:ln w="9525">
            <a:noFill/>
            <a:miter lim="800000"/>
            <a:headEnd/>
            <a:tailEnd/>
          </a:ln>
        </p:spPr>
        <p:txBody>
          <a:bodyPr>
            <a:spAutoFit/>
          </a:bodyPr>
          <a:lstStyle/>
          <a:p>
            <a:r>
              <a:rPr lang="en-US" altLang="zh-CN" sz="2200" baseline="0">
                <a:solidFill>
                  <a:srgbClr val="000099"/>
                </a:solidFill>
              </a:rPr>
              <a:t>m</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346075" y="201613"/>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baseline="0">
                  <a:ea typeface="黑体" pitchFamily="2" charset="-122"/>
                </a:rPr>
                <a:t>算法</a:t>
              </a:r>
            </a:p>
          </p:txBody>
        </p:sp>
      </p:grpSp>
      <p:sp>
        <p:nvSpPr>
          <p:cNvPr id="599045" name="Text Box 5"/>
          <p:cNvSpPr txBox="1">
            <a:spLocks noChangeArrowheads="1"/>
          </p:cNvSpPr>
          <p:nvPr/>
        </p:nvSpPr>
        <p:spPr bwMode="auto">
          <a:xfrm>
            <a:off x="-339725" y="1055688"/>
            <a:ext cx="6705600" cy="4524315"/>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baseline="0" dirty="0"/>
              <a:t>void </a:t>
            </a:r>
            <a:r>
              <a:rPr lang="en-US" altLang="zh-CN" sz="2400" baseline="0" dirty="0" err="1"/>
              <a:t>josephu</a:t>
            </a:r>
            <a:r>
              <a:rPr lang="en-US" altLang="zh-CN" sz="2400" baseline="0" dirty="0"/>
              <a:t>( </a:t>
            </a:r>
            <a:r>
              <a:rPr lang="en-US" altLang="zh-CN" sz="2400" baseline="0" dirty="0" err="1"/>
              <a:t>int</a:t>
            </a:r>
            <a:r>
              <a:rPr lang="en-US" altLang="zh-CN" sz="2400" baseline="0" dirty="0"/>
              <a:t> n, </a:t>
            </a:r>
            <a:r>
              <a:rPr lang="en-US" altLang="zh-CN" sz="2400" baseline="0" dirty="0" err="1"/>
              <a:t>int</a:t>
            </a:r>
            <a:r>
              <a:rPr lang="en-US" altLang="zh-CN" sz="2400" baseline="0" dirty="0"/>
              <a:t> k, </a:t>
            </a:r>
            <a:r>
              <a:rPr lang="en-US" altLang="zh-CN" sz="2400" baseline="0" dirty="0" err="1"/>
              <a:t>int</a:t>
            </a:r>
            <a:r>
              <a:rPr lang="en-US" altLang="zh-CN" sz="2400" baseline="0" dirty="0"/>
              <a:t> m )</a:t>
            </a:r>
          </a:p>
          <a:p>
            <a:pPr marL="571500" lvl="2" fontAlgn="base">
              <a:lnSpc>
                <a:spcPct val="75000"/>
              </a:lnSpc>
              <a:spcBef>
                <a:spcPct val="0"/>
              </a:spcBef>
            </a:pPr>
            <a:r>
              <a:rPr lang="en-US" altLang="zh-CN" sz="2400" baseline="0" dirty="0"/>
              <a:t>{    </a:t>
            </a:r>
            <a:r>
              <a:rPr lang="en-US" altLang="zh-CN" sz="2400" dirty="0" err="1"/>
              <a:t>Nodeptr</a:t>
            </a:r>
            <a:r>
              <a:rPr lang="en-US" altLang="zh-CN" sz="2400" dirty="0"/>
              <a:t> </a:t>
            </a:r>
            <a:r>
              <a:rPr lang="en-US" altLang="zh-CN" sz="2400" dirty="0" err="1"/>
              <a:t>list,</a:t>
            </a:r>
            <a:r>
              <a:rPr lang="en-US" altLang="zh-CN" sz="2400" baseline="0" dirty="0" err="1"/>
              <a:t>p,r</a:t>
            </a:r>
            <a:r>
              <a:rPr lang="en-US" altLang="zh-CN" sz="2400" baseline="0" dirty="0"/>
              <a:t>;</a:t>
            </a:r>
          </a:p>
          <a:p>
            <a:pPr marL="571500" lvl="2" fontAlgn="base">
              <a:lnSpc>
                <a:spcPct val="75000"/>
              </a:lnSpc>
              <a:spcBef>
                <a:spcPct val="0"/>
              </a:spcBef>
            </a:pPr>
            <a:r>
              <a:rPr lang="en-US" altLang="zh-CN" sz="2400" baseline="0" dirty="0"/>
              <a:t>      </a:t>
            </a:r>
            <a:r>
              <a:rPr lang="en-US" altLang="zh-CN" sz="2400" baseline="0" dirty="0" err="1"/>
              <a:t>int</a:t>
            </a:r>
            <a:r>
              <a:rPr lang="en-US" altLang="zh-CN" sz="2400" baseline="0" dirty="0"/>
              <a:t> </a:t>
            </a:r>
            <a:r>
              <a:rPr lang="en-US" altLang="zh-CN" sz="2400" baseline="0" err="1"/>
              <a:t>i</a:t>
            </a:r>
            <a:r>
              <a:rPr lang="en-US" altLang="zh-CN" sz="2400" baseline="0"/>
              <a:t>;</a:t>
            </a:r>
          </a:p>
          <a:p>
            <a:pPr marL="571500" lvl="2" fontAlgn="base">
              <a:lnSpc>
                <a:spcPct val="75000"/>
              </a:lnSpc>
              <a:spcBef>
                <a:spcPct val="0"/>
              </a:spcBef>
            </a:pPr>
            <a:r>
              <a:rPr lang="en-US" altLang="zh-CN" sz="2400"/>
              <a:t>      if(n&lt;=0) return ;</a:t>
            </a:r>
            <a:endParaRPr lang="en-US" altLang="zh-CN" sz="2000" baseline="0" dirty="0"/>
          </a:p>
          <a:p>
            <a:pPr marL="571500" lvl="2" fontAlgn="base">
              <a:lnSpc>
                <a:spcPct val="75000"/>
              </a:lnSpc>
              <a:spcBef>
                <a:spcPct val="0"/>
              </a:spcBef>
            </a:pPr>
            <a:r>
              <a:rPr lang="en-US" altLang="zh-CN" sz="2000" baseline="0" dirty="0">
                <a:solidFill>
                  <a:srgbClr val="008000"/>
                </a:solidFill>
              </a:rPr>
              <a:t>       </a:t>
            </a:r>
            <a:r>
              <a:rPr lang="en-US" altLang="zh-CN" sz="2400" dirty="0">
                <a:solidFill>
                  <a:srgbClr val="008000"/>
                </a:solidFill>
              </a:rPr>
              <a:t>list</a:t>
            </a:r>
            <a:r>
              <a:rPr lang="en-US" altLang="zh-CN" sz="2400" baseline="0" dirty="0">
                <a:solidFill>
                  <a:srgbClr val="008000"/>
                </a:solidFill>
              </a:rPr>
              <a:t>=NULL;</a:t>
            </a:r>
          </a:p>
          <a:p>
            <a:pPr marL="571500" lvl="2" fontAlgn="base">
              <a:lnSpc>
                <a:spcPct val="75000"/>
              </a:lnSpc>
              <a:spcBef>
                <a:spcPct val="0"/>
              </a:spcBef>
            </a:pPr>
            <a:r>
              <a:rPr lang="en-US" altLang="zh-CN" sz="2400" baseline="0" dirty="0">
                <a:solidFill>
                  <a:srgbClr val="008000"/>
                </a:solidFill>
              </a:rPr>
              <a:t>      for(</a:t>
            </a:r>
            <a:r>
              <a:rPr lang="en-US" altLang="zh-CN" sz="2400" baseline="0" dirty="0" err="1">
                <a:solidFill>
                  <a:srgbClr val="008000"/>
                </a:solidFill>
              </a:rPr>
              <a:t>i</a:t>
            </a:r>
            <a:r>
              <a:rPr lang="en-US" altLang="zh-CN" sz="2400" baseline="0" dirty="0">
                <a:solidFill>
                  <a:srgbClr val="008000"/>
                </a:solidFill>
              </a:rPr>
              <a:t>=0;i&lt;</a:t>
            </a:r>
            <a:r>
              <a:rPr lang="en-US" altLang="zh-CN" sz="2400" baseline="0" dirty="0" err="1">
                <a:solidFill>
                  <a:srgbClr val="008000"/>
                </a:solidFill>
              </a:rPr>
              <a:t>n;i</a:t>
            </a:r>
            <a:r>
              <a:rPr lang="en-US" altLang="zh-CN" sz="2400" baseline="0" dirty="0">
                <a:solidFill>
                  <a:srgbClr val="008000"/>
                </a:solidFill>
              </a:rPr>
              <a:t>++) { </a:t>
            </a:r>
          </a:p>
          <a:p>
            <a:pPr marL="571500" lvl="2" fontAlgn="base">
              <a:lnSpc>
                <a:spcPct val="75000"/>
              </a:lnSpc>
              <a:spcBef>
                <a:spcPct val="0"/>
              </a:spcBef>
            </a:pPr>
            <a:r>
              <a:rPr lang="en-US" altLang="zh-CN" sz="2400" baseline="0" dirty="0">
                <a:solidFill>
                  <a:srgbClr val="008000"/>
                </a:solidFill>
              </a:rPr>
              <a:t>          r=(</a:t>
            </a:r>
            <a:r>
              <a:rPr lang="en-US" altLang="zh-CN" sz="2400" dirty="0" err="1">
                <a:solidFill>
                  <a:srgbClr val="008000"/>
                </a:solidFill>
              </a:rPr>
              <a:t>Nodeptr</a:t>
            </a:r>
            <a:r>
              <a:rPr lang="en-US" altLang="zh-CN" sz="2400" baseline="0" dirty="0">
                <a:solidFill>
                  <a:srgbClr val="008000"/>
                </a:solidFill>
              </a:rPr>
              <a:t>)</a:t>
            </a:r>
            <a:r>
              <a:rPr lang="en-US" altLang="zh-CN" sz="2400" baseline="0" dirty="0" err="1">
                <a:solidFill>
                  <a:srgbClr val="008000"/>
                </a:solidFill>
              </a:rPr>
              <a:t>malloc</a:t>
            </a:r>
            <a:r>
              <a:rPr lang="en-US" altLang="zh-CN" sz="2400" baseline="0" dirty="0">
                <a:solidFill>
                  <a:srgbClr val="008000"/>
                </a:solidFill>
              </a:rPr>
              <a:t>(</a:t>
            </a:r>
            <a:r>
              <a:rPr lang="en-US" altLang="zh-CN" sz="2400" baseline="0" dirty="0" err="1">
                <a:solidFill>
                  <a:srgbClr val="008000"/>
                </a:solidFill>
              </a:rPr>
              <a:t>sizeof</a:t>
            </a:r>
            <a:r>
              <a:rPr lang="en-US" altLang="zh-CN" sz="2400" baseline="0" dirty="0">
                <a:solidFill>
                  <a:srgbClr val="008000"/>
                </a:solidFill>
              </a:rPr>
              <a:t>(Node));</a:t>
            </a:r>
          </a:p>
          <a:p>
            <a:pPr marL="571500" lvl="2" fontAlgn="base">
              <a:lnSpc>
                <a:spcPct val="75000"/>
              </a:lnSpc>
              <a:spcBef>
                <a:spcPct val="0"/>
              </a:spcBef>
            </a:pPr>
            <a:r>
              <a:rPr lang="en-US" altLang="zh-CN" sz="2400" baseline="0" dirty="0">
                <a:solidFill>
                  <a:srgbClr val="008000"/>
                </a:solidFill>
              </a:rPr>
              <a:t>          r-&gt;data=</a:t>
            </a:r>
            <a:r>
              <a:rPr lang="en-US" altLang="zh-CN" sz="2400" baseline="0" dirty="0" err="1">
                <a:solidFill>
                  <a:srgbClr val="008000"/>
                </a:solidFill>
              </a:rPr>
              <a:t>i</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if(list==NULL) </a:t>
            </a:r>
          </a:p>
          <a:p>
            <a:pPr marL="571500" lvl="2" fontAlgn="base">
              <a:lnSpc>
                <a:spcPct val="75000"/>
              </a:lnSpc>
              <a:spcBef>
                <a:spcPct val="0"/>
              </a:spcBef>
            </a:pPr>
            <a:r>
              <a:rPr lang="en-US" altLang="zh-CN" sz="2400" baseline="0" dirty="0">
                <a:solidFill>
                  <a:srgbClr val="008000"/>
                </a:solidFill>
              </a:rPr>
              <a:t>               </a:t>
            </a:r>
            <a:r>
              <a:rPr lang="en-US" altLang="zh-CN" sz="2400" dirty="0">
                <a:solidFill>
                  <a:srgbClr val="008000"/>
                </a:solidFill>
              </a:rPr>
              <a:t>list</a:t>
            </a:r>
            <a:r>
              <a:rPr lang="en-US" altLang="zh-CN" sz="2400" baseline="0" dirty="0">
                <a:solidFill>
                  <a:srgbClr val="008000"/>
                </a:solidFill>
              </a:rPr>
              <a:t>=p=r;</a:t>
            </a:r>
          </a:p>
          <a:p>
            <a:pPr marL="571500" lvl="2" fontAlgn="base">
              <a:lnSpc>
                <a:spcPct val="75000"/>
              </a:lnSpc>
              <a:spcBef>
                <a:spcPct val="0"/>
              </a:spcBef>
            </a:pPr>
            <a:r>
              <a:rPr lang="en-US" altLang="zh-CN" sz="2400" baseline="0" dirty="0">
                <a:solidFill>
                  <a:srgbClr val="008000"/>
                </a:solidFill>
              </a:rPr>
              <a:t>          else {</a:t>
            </a:r>
          </a:p>
          <a:p>
            <a:pPr marL="571500" lvl="2" fontAlgn="base">
              <a:lnSpc>
                <a:spcPct val="75000"/>
              </a:lnSpc>
              <a:spcBef>
                <a:spcPct val="0"/>
              </a:spcBef>
            </a:pPr>
            <a:r>
              <a:rPr lang="en-US" altLang="zh-CN" sz="2400" baseline="0" dirty="0">
                <a:solidFill>
                  <a:srgbClr val="008000"/>
                </a:solidFill>
              </a:rPr>
              <a:t>               p-&gt;link=r;</a:t>
            </a:r>
          </a:p>
          <a:p>
            <a:pPr marL="571500" lvl="2" fontAlgn="base">
              <a:lnSpc>
                <a:spcPct val="75000"/>
              </a:lnSpc>
              <a:spcBef>
                <a:spcPct val="0"/>
              </a:spcBef>
            </a:pPr>
            <a:r>
              <a:rPr lang="en-US" altLang="zh-CN" sz="2400" baseline="0" dirty="0">
                <a:solidFill>
                  <a:srgbClr val="008000"/>
                </a:solidFill>
              </a:rPr>
              <a:t>               p=p-&gt;link;</a:t>
            </a:r>
          </a:p>
          <a:p>
            <a:pPr marL="571500" lvl="2" fontAlgn="base">
              <a:lnSpc>
                <a:spcPct val="75000"/>
              </a:lnSpc>
              <a:spcBef>
                <a:spcPct val="0"/>
              </a:spcBef>
            </a:pPr>
            <a:r>
              <a:rPr lang="en-US" altLang="zh-CN" sz="2400" dirty="0">
                <a:solidFill>
                  <a:srgbClr val="008000"/>
                </a:solidFill>
              </a:rPr>
              <a:t>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p>
          <a:p>
            <a:pPr marL="571500" lvl="2" fontAlgn="base">
              <a:lnSpc>
                <a:spcPct val="75000"/>
              </a:lnSpc>
              <a:spcBef>
                <a:spcPct val="0"/>
              </a:spcBef>
            </a:pPr>
            <a:r>
              <a:rPr lang="en-US" altLang="zh-CN" sz="2400" baseline="0" dirty="0">
                <a:solidFill>
                  <a:schemeClr val="bg1"/>
                </a:solidFill>
              </a:rPr>
              <a:t>    </a:t>
            </a:r>
            <a:endParaRPr lang="zh-CN" altLang="en-US" sz="2400" baseline="0" dirty="0">
              <a:solidFill>
                <a:schemeClr val="bg1"/>
              </a:solidFill>
            </a:endParaRPr>
          </a:p>
        </p:txBody>
      </p:sp>
      <p:sp>
        <p:nvSpPr>
          <p:cNvPr id="599046" name="Rectangle 6"/>
          <p:cNvSpPr>
            <a:spLocks noChangeArrowheads="1"/>
          </p:cNvSpPr>
          <p:nvPr/>
        </p:nvSpPr>
        <p:spPr bwMode="auto">
          <a:xfrm>
            <a:off x="-252536" y="5080109"/>
            <a:ext cx="5943600" cy="461665"/>
          </a:xfrm>
          <a:prstGeom prst="rect">
            <a:avLst/>
          </a:prstGeom>
          <a:noFill/>
          <a:ln w="9525">
            <a:noFill/>
            <a:miter lim="800000"/>
            <a:headEnd/>
            <a:tailEnd/>
          </a:ln>
        </p:spPr>
        <p:txBody>
          <a:bodyPr>
            <a:spAutoFit/>
          </a:bodyPr>
          <a:lstStyle/>
          <a:p>
            <a:pPr lvl="2" fontAlgn="base"/>
            <a:r>
              <a:rPr lang="en-US" altLang="zh-CN" sz="2400" baseline="0" dirty="0">
                <a:solidFill>
                  <a:srgbClr val="FF3300"/>
                </a:solidFill>
              </a:rPr>
              <a:t>p</a:t>
            </a:r>
            <a:r>
              <a:rPr lang="en-US" altLang="zh-CN" sz="2400" baseline="0" dirty="0">
                <a:solidFill>
                  <a:srgbClr val="FF3300"/>
                </a:solidFill>
                <a:latin typeface="宋体" charset="-122"/>
                <a:ea typeface="宋体" charset="-122"/>
              </a:rPr>
              <a:t>-</a:t>
            </a:r>
            <a:r>
              <a:rPr lang="en-US" altLang="zh-CN" sz="2400" baseline="0" dirty="0">
                <a:solidFill>
                  <a:srgbClr val="FF3300"/>
                </a:solidFill>
              </a:rPr>
              <a:t>&gt;link=list;     </a:t>
            </a:r>
            <a:r>
              <a:rPr lang="en-US" altLang="zh-CN" sz="2200" baseline="0" dirty="0">
                <a:solidFill>
                  <a:srgbClr val="FF3300"/>
                </a:solidFill>
              </a:rPr>
              <a:t>/* </a:t>
            </a:r>
            <a:r>
              <a:rPr lang="zh-CN" altLang="en-US" sz="2000" baseline="0" dirty="0">
                <a:solidFill>
                  <a:srgbClr val="FF3300"/>
                </a:solidFill>
                <a:ea typeface="幼圆" pitchFamily="49" charset="-122"/>
              </a:rPr>
              <a:t>建立循环</a:t>
            </a:r>
            <a:r>
              <a:rPr lang="zh-CN" altLang="en-US" sz="2000" baseline="0">
                <a:solidFill>
                  <a:srgbClr val="FF3300"/>
                </a:solidFill>
                <a:ea typeface="幼圆" pitchFamily="49" charset="-122"/>
              </a:rPr>
              <a:t>链表</a:t>
            </a:r>
            <a:r>
              <a:rPr lang="zh-CN" altLang="en-US" sz="2000" baseline="0">
                <a:solidFill>
                  <a:srgbClr val="FF3300"/>
                </a:solidFill>
              </a:rPr>
              <a:t> </a:t>
            </a:r>
            <a:r>
              <a:rPr lang="zh-CN" altLang="en-US" sz="2200" baseline="0">
                <a:solidFill>
                  <a:srgbClr val="FF3300"/>
                </a:solidFill>
              </a:rPr>
              <a:t>*/</a:t>
            </a:r>
            <a:endParaRPr lang="en-US" altLang="zh-CN" sz="2200" baseline="0" dirty="0">
              <a:solidFill>
                <a:srgbClr val="FF3300"/>
              </a:solidFill>
            </a:endParaRPr>
          </a:p>
        </p:txBody>
      </p:sp>
      <p:sp>
        <p:nvSpPr>
          <p:cNvPr id="599047" name="Rectangle 7"/>
          <p:cNvSpPr>
            <a:spLocks noChangeArrowheads="1"/>
          </p:cNvSpPr>
          <p:nvPr/>
        </p:nvSpPr>
        <p:spPr bwMode="auto">
          <a:xfrm>
            <a:off x="-252536" y="5517232"/>
            <a:ext cx="556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baseline="0" dirty="0">
                <a:solidFill>
                  <a:srgbClr val="0033CC"/>
                </a:solidFill>
              </a:rPr>
              <a:t>for(p=</a:t>
            </a:r>
            <a:r>
              <a:rPr lang="en-US" altLang="zh-CN" sz="2400" dirty="0" err="1">
                <a:solidFill>
                  <a:srgbClr val="0033CC"/>
                </a:solidFill>
              </a:rPr>
              <a:t>list</a:t>
            </a:r>
            <a:r>
              <a:rPr lang="en-US" altLang="zh-CN" sz="2400" baseline="0" dirty="0" err="1">
                <a:solidFill>
                  <a:srgbClr val="0033CC"/>
                </a:solidFill>
              </a:rPr>
              <a:t>,i</a:t>
            </a:r>
            <a:r>
              <a:rPr lang="en-US" altLang="zh-CN" sz="2400" baseline="0" dirty="0">
                <a:solidFill>
                  <a:srgbClr val="0033CC"/>
                </a:solidFill>
              </a:rPr>
              <a:t>=0;i&lt;k-1;i++,r=</a:t>
            </a:r>
            <a:r>
              <a:rPr lang="en-US" altLang="zh-CN" sz="2400" baseline="0" dirty="0" err="1">
                <a:solidFill>
                  <a:srgbClr val="0033CC"/>
                </a:solidFill>
              </a:rPr>
              <a:t>p,p</a:t>
            </a:r>
            <a:r>
              <a:rPr lang="en-US" altLang="zh-CN" sz="2400" baseline="0" dirty="0">
                <a:solidFill>
                  <a:srgbClr val="0033CC"/>
                </a:solidFill>
              </a:rPr>
              <a:t>=p-&gt;link)</a:t>
            </a:r>
          </a:p>
          <a:p>
            <a:pPr lvl="2" fontAlgn="base">
              <a:lnSpc>
                <a:spcPct val="75000"/>
              </a:lnSpc>
              <a:spcBef>
                <a:spcPct val="0"/>
              </a:spcBef>
              <a:defRPr/>
            </a:pPr>
            <a:r>
              <a:rPr lang="en-US" altLang="zh-CN" sz="2400" baseline="0" dirty="0"/>
              <a:t>       ;  </a:t>
            </a:r>
          </a:p>
          <a:p>
            <a:pPr lvl="2" fontAlgn="base">
              <a:lnSpc>
                <a:spcPct val="75000"/>
              </a:lnSpc>
              <a:spcBef>
                <a:spcPct val="0"/>
              </a:spcBef>
              <a:defRPr/>
            </a:pPr>
            <a:r>
              <a:rPr lang="en-US" altLang="zh-CN" sz="2200" baseline="0" dirty="0">
                <a:solidFill>
                  <a:srgbClr val="0033CC"/>
                </a:solidFill>
              </a:rPr>
              <a:t>               /* </a:t>
            </a:r>
            <a:r>
              <a:rPr lang="zh-CN" altLang="en-US" sz="2000" baseline="0" dirty="0">
                <a:solidFill>
                  <a:srgbClr val="0033CC"/>
                </a:solidFill>
                <a:ea typeface="幼圆" pitchFamily="49" charset="-122"/>
              </a:rPr>
              <a:t>找到第一个点</a:t>
            </a:r>
            <a:r>
              <a:rPr lang="zh-CN" altLang="en-US" sz="2200" baseline="0" dirty="0">
                <a:solidFill>
                  <a:srgbClr val="0033CC"/>
                </a:solidFill>
              </a:rPr>
              <a:t> */</a:t>
            </a:r>
            <a:r>
              <a:rPr lang="zh-CN" altLang="en-US" sz="2400" baseline="0" dirty="0">
                <a:solidFill>
                  <a:srgbClr val="0033CC"/>
                </a:solidFill>
              </a:rPr>
              <a:t> </a:t>
            </a:r>
          </a:p>
        </p:txBody>
      </p:sp>
      <p:sp>
        <p:nvSpPr>
          <p:cNvPr id="599048" name="Line 8"/>
          <p:cNvSpPr>
            <a:spLocks noChangeShapeType="1"/>
          </p:cNvSpPr>
          <p:nvPr/>
        </p:nvSpPr>
        <p:spPr bwMode="auto">
          <a:xfrm>
            <a:off x="5334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4267200" y="1416050"/>
            <a:ext cx="5562600" cy="4908550"/>
            <a:chOff x="2688" y="892"/>
            <a:chExt cx="3504" cy="3092"/>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b="0" baseline="0" dirty="0">
                  <a:solidFill>
                    <a:schemeClr val="accent2"/>
                  </a:solidFill>
                  <a:latin typeface="宋体" charset="-122"/>
                  <a:ea typeface="宋体" charset="-122"/>
                </a:rPr>
                <a:t>  </a:t>
              </a:r>
              <a:r>
                <a:rPr lang="en-US" altLang="zh-CN" sz="2400" baseline="0" dirty="0">
                  <a:solidFill>
                    <a:schemeClr val="accent2"/>
                  </a:solidFill>
                </a:rPr>
                <a:t>while(p-&gt;link!=p){</a:t>
              </a:r>
            </a:p>
            <a:p>
              <a:pPr marL="1047750" lvl="2" indent="-133350" fontAlgn="base">
                <a:lnSpc>
                  <a:spcPct val="80000"/>
                </a:lnSpc>
                <a:spcBef>
                  <a:spcPct val="0"/>
                </a:spcBef>
              </a:pPr>
              <a:r>
                <a:rPr lang="en-US" altLang="zh-CN" sz="2400" baseline="0" dirty="0">
                  <a:solidFill>
                    <a:schemeClr val="accent2"/>
                  </a:solidFill>
                </a:rPr>
                <a:t>         for(</a:t>
              </a:r>
              <a:r>
                <a:rPr lang="en-US" altLang="zh-CN" sz="2400" baseline="0" dirty="0" err="1">
                  <a:solidFill>
                    <a:schemeClr val="accent2"/>
                  </a:solidFill>
                </a:rPr>
                <a:t>i</a:t>
              </a:r>
              <a:r>
                <a:rPr lang="en-US" altLang="zh-CN" sz="2400" baseline="0" dirty="0">
                  <a:solidFill>
                    <a:schemeClr val="accent2"/>
                  </a:solidFill>
                </a:rPr>
                <a:t>=0;i&lt;m-1;i++){</a:t>
              </a:r>
            </a:p>
            <a:p>
              <a:pPr marL="1047750" lvl="2" indent="-133350" fontAlgn="base">
                <a:lnSpc>
                  <a:spcPct val="80000"/>
                </a:lnSpc>
                <a:spcBef>
                  <a:spcPct val="0"/>
                </a:spcBef>
              </a:pPr>
              <a:r>
                <a:rPr lang="en-US" altLang="zh-CN" sz="2400" baseline="0" dirty="0">
                  <a:solidFill>
                    <a:schemeClr val="accent2"/>
                  </a:solidFill>
                </a:rPr>
                <a:t>               r=p;</a:t>
              </a:r>
            </a:p>
            <a:p>
              <a:pPr marL="1047750" lvl="2" indent="-133350" fontAlgn="base">
                <a:lnSpc>
                  <a:spcPct val="80000"/>
                </a:lnSpc>
                <a:spcBef>
                  <a:spcPct val="0"/>
                </a:spcBef>
              </a:pPr>
              <a:r>
                <a:rPr lang="en-US" altLang="zh-CN" sz="2400" baseline="0" dirty="0">
                  <a:solidFill>
                    <a:schemeClr val="accent2"/>
                  </a:solidFill>
                </a:rPr>
                <a:t>               p=p-&gt;link;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r-&gt;link=p-&gt;link;</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(“%3d”,p-&gt;data);</a:t>
              </a:r>
            </a:p>
            <a:p>
              <a:pPr marL="1047750" lvl="2" indent="-133350" fontAlgn="base">
                <a:lnSpc>
                  <a:spcPct val="80000"/>
                </a:lnSpc>
                <a:spcBef>
                  <a:spcPct val="0"/>
                </a:spcBef>
              </a:pPr>
              <a:r>
                <a:rPr lang="en-US" altLang="zh-CN" sz="2400" baseline="0" dirty="0">
                  <a:solidFill>
                    <a:schemeClr val="accent2"/>
                  </a:solidFill>
                </a:rPr>
                <a:t>          free(p);</a:t>
              </a:r>
            </a:p>
            <a:p>
              <a:pPr marL="1047750" lvl="2" indent="-133350" fontAlgn="base">
                <a:lnSpc>
                  <a:spcPct val="80000"/>
                </a:lnSpc>
                <a:spcBef>
                  <a:spcPct val="0"/>
                </a:spcBef>
              </a:pPr>
              <a:r>
                <a:rPr lang="en-US" altLang="zh-CN" sz="2400" baseline="0" dirty="0">
                  <a:solidFill>
                    <a:schemeClr val="accent2"/>
                  </a:solidFill>
                </a:rPr>
                <a:t>          p=r-&gt;link;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 p-&gt;data);</a:t>
              </a:r>
            </a:p>
            <a:p>
              <a:pPr fontAlgn="base">
                <a:lnSpc>
                  <a:spcPct val="80000"/>
                </a:lnSpc>
                <a:spcBef>
                  <a:spcPct val="0"/>
                </a:spcBef>
              </a:pPr>
              <a:r>
                <a:rPr lang="en-US" altLang="zh-CN" sz="2400" baseline="0" dirty="0">
                  <a:solidFill>
                    <a:schemeClr val="accent2"/>
                  </a:solidFill>
                </a:rPr>
                <a:t>              }</a:t>
              </a:r>
              <a:endParaRPr lang="en-US" altLang="zh-CN" sz="2000" b="0" baseline="0" dirty="0">
                <a:solidFill>
                  <a:schemeClr val="accent2"/>
                </a:solidFill>
              </a:endParaRPr>
            </a:p>
            <a:p>
              <a:pPr eaLnBrk="1" fontAlgn="base" hangingPunct="1">
                <a:lnSpc>
                  <a:spcPct val="80000"/>
                </a:lnSpc>
              </a:pPr>
              <a:endParaRPr kumimoji="1" lang="zh-CN" altLang="en-US" sz="2000" b="0" baseline="0" dirty="0">
                <a:solidFill>
                  <a:schemeClr val="accent2"/>
                </a:solidFill>
                <a:ea typeface="宋体" charset="-122"/>
              </a:endParaRPr>
            </a:p>
          </p:txBody>
        </p:sp>
        <p:grpSp>
          <p:nvGrpSpPr>
            <p:cNvPr id="5" name="Group 11"/>
            <p:cNvGrpSpPr>
              <a:grpSpLocks/>
            </p:cNvGrpSpPr>
            <p:nvPr/>
          </p:nvGrpSpPr>
          <p:grpSpPr bwMode="auto">
            <a:xfrm>
              <a:off x="3552" y="3552"/>
              <a:ext cx="2084" cy="432"/>
              <a:chOff x="3600" y="3600"/>
              <a:chExt cx="2084" cy="43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00"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76"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sz="1800" b="0" baseline="0">
                    <a:solidFill>
                      <a:srgbClr val="FF3300"/>
                    </a:solidFill>
                    <a:ea typeface="宋体" charset="-122"/>
                  </a:rPr>
                  <a:t>p</a:t>
                </a:r>
              </a:p>
            </p:txBody>
          </p:sp>
          <p:sp>
            <p:nvSpPr>
              <p:cNvPr id="45088" name="Text Box 28"/>
              <p:cNvSpPr txBox="1">
                <a:spLocks noChangeArrowheads="1"/>
              </p:cNvSpPr>
              <p:nvPr/>
            </p:nvSpPr>
            <p:spPr bwMode="auto">
              <a:xfrm>
                <a:off x="4080" y="3744"/>
                <a:ext cx="180" cy="288"/>
              </a:xfrm>
              <a:prstGeom prst="rect">
                <a:avLst/>
              </a:prstGeom>
              <a:noFill/>
              <a:ln w="9525">
                <a:noFill/>
                <a:miter lim="800000"/>
                <a:headEnd/>
                <a:tailEnd/>
              </a:ln>
            </p:spPr>
            <p:txBody>
              <a:bodyPr wrap="none">
                <a:spAutoFit/>
              </a:bodyPr>
              <a:lstStyle/>
              <a:p>
                <a:pPr algn="ctr"/>
                <a:r>
                  <a:rPr lang="en-US" altLang="zh-CN" sz="2400" b="0" baseline="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76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3275856" y="5805264"/>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101565"/>
                <a:gd name="adj2" fmla="val -22245"/>
              </a:avLst>
            </a:prstGeom>
            <a:noFill/>
            <a:ln w="50800" cap="sq">
              <a:solidFill>
                <a:srgbClr val="2EB9B6"/>
              </a:solidFill>
              <a:miter lim="800000"/>
              <a:headEnd/>
              <a:tailEnd/>
            </a:ln>
          </p:spPr>
          <p:txBody>
            <a:bodyPr anchor="ctr"/>
            <a:lstStyle/>
            <a:p>
              <a:pPr algn="ctr"/>
              <a:endParaRPr lang="zh-CN" altLang="en-US" sz="2600" b="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baseline="0">
                  <a:solidFill>
                    <a:schemeClr val="accent2"/>
                  </a:solidFill>
                  <a:ea typeface="黑体" pitchFamily="2" charset="-122"/>
                </a:rPr>
                <a:t>当 </a:t>
              </a:r>
              <a:r>
                <a:rPr lang="en-US" altLang="zh-CN" sz="2300" baseline="0">
                  <a:solidFill>
                    <a:schemeClr val="accent2"/>
                  </a:solidFill>
                  <a:ea typeface="黑体" pitchFamily="2" charset="-122"/>
                </a:rPr>
                <a:t>k</a:t>
              </a:r>
              <a:r>
                <a:rPr lang="en-US" altLang="zh-CN" sz="2300">
                  <a:solidFill>
                    <a:schemeClr val="accent2"/>
                  </a:solidFill>
                  <a:ea typeface="黑体" pitchFamily="2" charset="-122"/>
                  <a:sym typeface="Symbol" pitchFamily="18" charset="2"/>
                </a:rPr>
                <a:t>=1</a:t>
              </a:r>
              <a:r>
                <a:rPr lang="en-US" altLang="zh-CN" sz="2300" baseline="0">
                  <a:solidFill>
                    <a:schemeClr val="accent2"/>
                  </a:solidFill>
                  <a:ea typeface="黑体" pitchFamily="2" charset="-122"/>
                  <a:sym typeface="Symbol" pitchFamily="18" charset="2"/>
                </a:rPr>
                <a:t>,m=1</a:t>
              </a:r>
              <a:r>
                <a:rPr lang="zh-CN" altLang="en-US" sz="2300" baseline="0">
                  <a:solidFill>
                    <a:schemeClr val="accent2"/>
                  </a:solidFill>
                  <a:ea typeface="黑体" pitchFamily="2" charset="-122"/>
                  <a:sym typeface="Symbol" pitchFamily="18" charset="2"/>
                </a:rPr>
                <a:t>时</a:t>
              </a:r>
              <a:endParaRPr lang="zh-CN" altLang="en-US" sz="2300" baseline="0">
                <a:solidFill>
                  <a:schemeClr val="accent2"/>
                </a:solidFill>
                <a:ea typeface="黑体" pitchFamily="2" charset="-122"/>
              </a:endParaRPr>
            </a:p>
          </p:txBody>
        </p:sp>
      </p:grpSp>
      <p:grpSp>
        <p:nvGrpSpPr>
          <p:cNvPr id="11" name="Group 37"/>
          <p:cNvGrpSpPr>
            <a:grpSpLocks/>
          </p:cNvGrpSpPr>
          <p:nvPr/>
        </p:nvGrpSpPr>
        <p:grpSpPr bwMode="auto">
          <a:xfrm>
            <a:off x="5576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b="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baseline="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baseline="0" dirty="0">
                <a:solidFill>
                  <a:srgbClr val="000096"/>
                </a:solidFill>
              </a:endParaRPr>
            </a:p>
            <a:p>
              <a:pPr>
                <a:lnSpc>
                  <a:spcPct val="90000"/>
                </a:lnSpc>
                <a:spcBef>
                  <a:spcPct val="0"/>
                </a:spcBef>
              </a:pPr>
              <a:r>
                <a:rPr lang="zh-CN" altLang="en-US" sz="2600" baseline="0" dirty="0">
                  <a:solidFill>
                    <a:srgbClr val="000096"/>
                  </a:solidFill>
                </a:rPr>
                <a:t>       </a:t>
              </a:r>
              <a:r>
                <a:rPr lang="zh-CN" altLang="en-US" sz="2700" baseline="0" dirty="0">
                  <a:solidFill>
                    <a:srgbClr val="000096"/>
                  </a:solidFill>
                </a:rPr>
                <a:t>#</a:t>
              </a:r>
              <a:r>
                <a:rPr lang="en-US" altLang="zh-CN" sz="2700" baseline="0" dirty="0">
                  <a:solidFill>
                    <a:srgbClr val="000096"/>
                  </a:solidFill>
                </a:rPr>
                <a:t>include   &lt;</a:t>
              </a:r>
              <a:r>
                <a:rPr lang="en-US" altLang="zh-CN" sz="2700" dirty="0" err="1">
                  <a:solidFill>
                    <a:srgbClr val="000096"/>
                  </a:solidFill>
                </a:rPr>
                <a:t>stdlib</a:t>
              </a:r>
              <a:r>
                <a:rPr lang="en-US" altLang="zh-CN" sz="2700" baseline="0" dirty="0" err="1">
                  <a:solidFill>
                    <a:srgbClr val="000096"/>
                  </a:solidFill>
                </a:rPr>
                <a:t>.h</a:t>
              </a:r>
              <a:r>
                <a:rPr lang="en-US" altLang="zh-CN" sz="2700" baseline="0" dirty="0">
                  <a:solidFill>
                    <a:srgbClr val="000096"/>
                  </a:solidFill>
                </a:rPr>
                <a:t>&gt;</a:t>
              </a:r>
            </a:p>
            <a:p>
              <a:pPr>
                <a:lnSpc>
                  <a:spcPct val="90000"/>
                </a:lnSpc>
                <a:spcBef>
                  <a:spcPct val="0"/>
                </a:spcBef>
              </a:pPr>
              <a:r>
                <a:rPr lang="en-US" altLang="zh-CN" sz="2700" dirty="0">
                  <a:solidFill>
                    <a:srgbClr val="000096"/>
                  </a:solidFill>
                </a:rPr>
                <a:t>      void </a:t>
              </a:r>
              <a:r>
                <a:rPr lang="en-US" altLang="zh-CN" sz="2700" dirty="0" err="1">
                  <a:solidFill>
                    <a:srgbClr val="000096"/>
                  </a:solidFill>
                </a:rPr>
                <a:t>josephu</a:t>
              </a:r>
              <a:r>
                <a:rPr lang="en-US" altLang="zh-CN" sz="2700" dirty="0">
                  <a:solidFill>
                    <a:srgbClr val="000096"/>
                  </a:solidFill>
                </a:rPr>
                <a:t>(</a:t>
              </a:r>
              <a:r>
                <a:rPr lang="en-US" altLang="zh-CN" sz="2700" dirty="0" err="1">
                  <a:solidFill>
                    <a:srgbClr val="000096"/>
                  </a:solidFill>
                </a:rPr>
                <a:t>int</a:t>
              </a:r>
              <a:r>
                <a:rPr lang="en-US" altLang="zh-CN" sz="2700" dirty="0">
                  <a:solidFill>
                    <a:srgbClr val="000096"/>
                  </a:solidFill>
                </a:rPr>
                <a:t> n, </a:t>
              </a:r>
              <a:r>
                <a:rPr lang="en-US" altLang="zh-CN" sz="2700" dirty="0" err="1">
                  <a:solidFill>
                    <a:srgbClr val="000096"/>
                  </a:solidFill>
                </a:rPr>
                <a:t>int</a:t>
              </a:r>
              <a:r>
                <a:rPr lang="en-US" altLang="zh-CN" sz="2700" dirty="0">
                  <a:solidFill>
                    <a:srgbClr val="000096"/>
                  </a:solidFill>
                </a:rPr>
                <a:t> k, </a:t>
              </a:r>
              <a:r>
                <a:rPr lang="en-US" altLang="zh-CN" sz="2700" dirty="0" err="1">
                  <a:solidFill>
                    <a:srgbClr val="000096"/>
                  </a:solidFill>
                </a:rPr>
                <a:t>int</a:t>
              </a:r>
              <a:r>
                <a:rPr lang="en-US" altLang="zh-CN" sz="2700" dirty="0">
                  <a:solidFill>
                    <a:srgbClr val="000096"/>
                  </a:solidFill>
                </a:rPr>
                <a:t> m);</a:t>
              </a:r>
              <a:endParaRPr lang="en-US" altLang="zh-CN" sz="2700" baseline="0" dirty="0">
                <a:solidFill>
                  <a:srgbClr val="000096"/>
                </a:solidFill>
              </a:endParaRPr>
            </a:p>
            <a:p>
              <a:pPr>
                <a:lnSpc>
                  <a:spcPct val="90000"/>
                </a:lnSpc>
                <a:spcBef>
                  <a:spcPct val="0"/>
                </a:spcBef>
              </a:pPr>
              <a:r>
                <a:rPr lang="zh-CN" altLang="en-US"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main( )</a:t>
              </a:r>
            </a:p>
            <a:p>
              <a:pPr>
                <a:lnSpc>
                  <a:spcPct val="90000"/>
                </a:lnSpc>
                <a:spcBef>
                  <a:spcPct val="0"/>
                </a:spcBef>
              </a:pP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n, k, m;</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printf</a:t>
              </a:r>
              <a:r>
                <a:rPr lang="en-US" altLang="zh-CN" sz="2700" baseline="0" dirty="0">
                  <a:solidFill>
                    <a:srgbClr val="000096"/>
                  </a:solidFill>
                </a:rPr>
                <a:t>(“\</a:t>
              </a:r>
              <a:r>
                <a:rPr lang="en-US" altLang="zh-CN" sz="2700" baseline="0" dirty="0" err="1">
                  <a:solidFill>
                    <a:srgbClr val="000096"/>
                  </a:solidFill>
                </a:rPr>
                <a:t>nInput</a:t>
              </a:r>
              <a:r>
                <a:rPr lang="en-US" altLang="zh-CN" sz="2700" baseline="0" dirty="0">
                  <a:solidFill>
                    <a:srgbClr val="000096"/>
                  </a:solidFill>
                </a:rPr>
                <a:t> n, k, m: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scanf</a:t>
              </a:r>
              <a:r>
                <a:rPr lang="en-US" altLang="zh-CN" sz="2700" baseline="0" dirty="0">
                  <a:solidFill>
                    <a:srgbClr val="000096"/>
                  </a:solidFill>
                </a:rPr>
                <a:t>(“%d %d %</a:t>
              </a:r>
              <a:r>
                <a:rPr lang="en-US" altLang="zh-CN" sz="2700" baseline="0" dirty="0" err="1">
                  <a:solidFill>
                    <a:srgbClr val="000096"/>
                  </a:solidFill>
                </a:rPr>
                <a:t>d”,&amp;n</a:t>
              </a:r>
              <a:r>
                <a:rPr lang="en-US" altLang="zh-CN" sz="2700" baseline="0" dirty="0">
                  <a:solidFill>
                    <a:srgbClr val="000096"/>
                  </a:solidFill>
                </a:rPr>
                <a:t>, &amp;</a:t>
              </a:r>
              <a:r>
                <a:rPr lang="en-US" altLang="zh-CN" sz="2700" baseline="0" dirty="0" err="1">
                  <a:solidFill>
                    <a:srgbClr val="000096"/>
                  </a:solidFill>
                </a:rPr>
                <a:t>k,&amp;m</a:t>
              </a:r>
              <a:r>
                <a:rPr lang="en-US" altLang="zh-CN" sz="2700" baseline="0" dirty="0">
                  <a:solidFill>
                    <a:srgbClr val="000096"/>
                  </a:solidFill>
                </a:rPr>
                <a:t>);</a:t>
              </a:r>
            </a:p>
            <a:p>
              <a:pPr>
                <a:lnSpc>
                  <a:spcPct val="90000"/>
                </a:lnSpc>
                <a:spcBef>
                  <a:spcPct val="0"/>
                </a:spcBef>
              </a:pPr>
              <a:r>
                <a:rPr lang="en-US" altLang="zh-CN" sz="2700" baseline="0" dirty="0">
                  <a:solidFill>
                    <a:srgbClr val="000096"/>
                  </a:solidFill>
                </a:rPr>
                <a:t>              </a:t>
              </a:r>
              <a:r>
                <a:rPr lang="en-US" altLang="zh-CN" sz="2700" baseline="0" dirty="0" err="1">
                  <a:solidFill>
                    <a:srgbClr val="FF3300"/>
                  </a:solidFill>
                </a:rPr>
                <a:t>josephu</a:t>
              </a:r>
              <a:r>
                <a:rPr lang="en-US" altLang="zh-CN" sz="2700" baseline="0" dirty="0">
                  <a:solidFill>
                    <a:srgbClr val="FF3300"/>
                  </a:solidFill>
                </a:rPr>
                <a:t>(</a:t>
              </a:r>
              <a:r>
                <a:rPr lang="en-US" altLang="zh-CN" sz="2700" baseline="0" dirty="0" err="1">
                  <a:solidFill>
                    <a:srgbClr val="FF3300"/>
                  </a:solidFill>
                </a:rPr>
                <a:t>n,k,m</a:t>
              </a:r>
              <a:r>
                <a:rPr lang="en-US" altLang="zh-CN" sz="2700" baseline="0" dirty="0">
                  <a:solidFill>
                    <a:srgbClr val="FF3300"/>
                  </a:solidFill>
                </a:rPr>
                <a:t>);</a:t>
              </a:r>
            </a:p>
            <a:p>
              <a:pPr>
                <a:lnSpc>
                  <a:spcPct val="90000"/>
                </a:lnSpc>
                <a:spcBef>
                  <a:spcPct val="0"/>
                </a:spcBef>
              </a:pPr>
              <a:r>
                <a:rPr lang="en-US" altLang="zh-CN" sz="2700" dirty="0">
                  <a:solidFill>
                    <a:srgbClr val="7030A0"/>
                  </a:solidFill>
                </a:rPr>
                <a:t>              return 0;</a:t>
              </a:r>
              <a:endParaRPr lang="en-US" altLang="zh-CN" sz="2700" baseline="0" dirty="0">
                <a:solidFill>
                  <a:srgbClr val="7030A0"/>
                </a:solidFill>
              </a:endParaRPr>
            </a:p>
            <a:p>
              <a:pPr>
                <a:lnSpc>
                  <a:spcPct val="90000"/>
                </a:lnSpc>
                <a:spcBef>
                  <a:spcPct val="0"/>
                </a:spcBef>
              </a:pPr>
              <a:r>
                <a:rPr lang="en-US" altLang="zh-CN" sz="2700" baseline="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baseline="0">
                  <a:solidFill>
                    <a:srgbClr val="FF6600"/>
                  </a:solidFill>
                  <a:ea typeface="黑体" pitchFamily="2" charset="-122"/>
                </a:rPr>
                <a:t>主函数</a:t>
              </a:r>
            </a:p>
          </p:txBody>
        </p:sp>
      </p:grpSp>
      <p:grpSp>
        <p:nvGrpSpPr>
          <p:cNvPr id="3" name="Group 11"/>
          <p:cNvGrpSpPr>
            <a:grpSpLocks/>
          </p:cNvGrpSpPr>
          <p:nvPr/>
        </p:nvGrpSpPr>
        <p:grpSpPr bwMode="auto">
          <a:xfrm>
            <a:off x="5562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b="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baseline="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baseline="0">
                  <a:solidFill>
                    <a:schemeClr val="accent2"/>
                  </a:solidFill>
                  <a:ea typeface="黑体" pitchFamily="2" charset="-122"/>
                </a:rPr>
                <a:t>n</a:t>
              </a:r>
              <a:r>
                <a:rPr lang="en-US" altLang="zh-CN" sz="2300" baseline="0">
                  <a:solidFill>
                    <a:schemeClr val="accent2"/>
                  </a:solidFill>
                  <a:latin typeface="黑体" pitchFamily="2" charset="-122"/>
                  <a:ea typeface="黑体" pitchFamily="2" charset="-122"/>
                </a:rPr>
                <a:t>、</a:t>
              </a:r>
              <a:r>
                <a:rPr lang="zh-CN" altLang="en-US" sz="2300" baseline="0">
                  <a:solidFill>
                    <a:schemeClr val="accent2"/>
                  </a:solidFill>
                  <a:latin typeface="黑体" pitchFamily="2" charset="-122"/>
                  <a:ea typeface="黑体" pitchFamily="2" charset="-122"/>
                </a:rPr>
                <a:t>报数的起始位</a:t>
              </a:r>
            </a:p>
            <a:p>
              <a:pPr>
                <a:lnSpc>
                  <a:spcPct val="85000"/>
                </a:lnSpc>
                <a:spcBef>
                  <a:spcPct val="0"/>
                </a:spcBef>
              </a:pPr>
              <a:r>
                <a:rPr lang="zh-CN" altLang="en-US" sz="2300" baseline="0">
                  <a:solidFill>
                    <a:schemeClr val="accent2"/>
                  </a:solidFill>
                  <a:latin typeface="黑体" pitchFamily="2" charset="-122"/>
                  <a:ea typeface="黑体" pitchFamily="2" charset="-122"/>
                </a:rPr>
                <a:t>置</a:t>
              </a:r>
              <a:r>
                <a:rPr lang="en-US" altLang="zh-CN" sz="2300" baseline="0">
                  <a:solidFill>
                    <a:schemeClr val="accent2"/>
                  </a:solidFill>
                  <a:ea typeface="黑体" pitchFamily="2" charset="-122"/>
                </a:rPr>
                <a:t>k</a:t>
              </a:r>
              <a:r>
                <a:rPr lang="zh-CN" altLang="en-US" sz="2300" baseline="0">
                  <a:solidFill>
                    <a:schemeClr val="accent2"/>
                  </a:solidFill>
                  <a:latin typeface="黑体" pitchFamily="2" charset="-122"/>
                  <a:ea typeface="黑体" pitchFamily="2" charset="-122"/>
                </a:rPr>
                <a:t>与报数</a:t>
              </a:r>
              <a:r>
                <a:rPr lang="en-US" altLang="zh-CN" sz="2300" baseline="0">
                  <a:solidFill>
                    <a:schemeClr val="accent2"/>
                  </a:solidFill>
                  <a:ea typeface="黑体" pitchFamily="2" charset="-122"/>
                </a:rPr>
                <a:t>m</a:t>
              </a:r>
              <a:r>
                <a:rPr lang="en-US" altLang="zh-CN" sz="2300" baseline="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1979712" y="6021288"/>
            <a:ext cx="295084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b="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baseline="0" dirty="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7808</TotalTime>
  <Words>15236</Words>
  <Application>Microsoft Office PowerPoint</Application>
  <PresentationFormat>全屏显示(4:3)</PresentationFormat>
  <Paragraphs>2412</Paragraphs>
  <Slides>133</Slides>
  <Notes>22</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54" baseType="lpstr">
      <vt:lpstr>Dotum</vt:lpstr>
      <vt:lpstr>方正舒体</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Narrow</vt:lpstr>
      <vt:lpstr>Calibri</vt:lpstr>
      <vt:lpstr>Marlett</vt:lpstr>
      <vt:lpstr>Symbol</vt:lpstr>
      <vt:lpstr>Times New Roman</vt:lpstr>
      <vt:lpstr>Wingdings</vt:lpstr>
      <vt:lpstr>BUAA2</vt:lpstr>
      <vt:lpstr>Photo Editor 照片</vt:lpstr>
      <vt:lpstr>数据结构与程序设计 (Data Structure and Programming)</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折半查找算法（binary search）</vt:lpstr>
      <vt:lpstr>折半查找算法（续）</vt:lpstr>
      <vt:lpstr>折半查找算法（续）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外部（全局）变量</vt:lpstr>
      <vt:lpstr>外部变量说明（extern）</vt:lpstr>
      <vt:lpstr>外部变量说明（extern）（续）</vt:lpstr>
      <vt:lpstr>外部变量说明（extern）（续）*</vt:lpstr>
      <vt:lpstr>问题2.1：词频统计 – 代码实现</vt:lpstr>
      <vt:lpstr>问题2.1：词频统计 – 代码实现*</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问题2.3：显示文件最后n行</vt:lpstr>
      <vt:lpstr>问题2.3：问题分析</vt:lpstr>
      <vt:lpstr>问题2.3：算法设计</vt:lpstr>
      <vt:lpstr>问题2.3：代码实现（循环链表）</vt:lpstr>
      <vt:lpstr>问题2.3：代码实现</vt:lpstr>
      <vt:lpstr>问题2.3：代码实现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问题2.2：多项式相加（链表实现）*</vt:lpstr>
      <vt:lpstr>问题2.2：算法设计*</vt:lpstr>
      <vt:lpstr>问题2.2：算法设计*</vt:lpstr>
      <vt:lpstr>问题2.2：多项式相加*</vt:lpstr>
      <vt:lpstr>PowerPoint 演示文稿</vt:lpstr>
      <vt:lpstr>问题2.3：其它方法*</vt:lpstr>
      <vt:lpstr>问题2.4：(JOSEPHU )谁是幸运者（海盗游戏）？*</vt:lpstr>
      <vt:lpstr>问题2.4：算法分析*</vt:lpstr>
      <vt:lpstr>问题2.4：代码实现*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Shi Xiaohua</cp:lastModifiedBy>
  <cp:revision>96</cp:revision>
  <dcterms:created xsi:type="dcterms:W3CDTF">2015-06-18T09:40:41Z</dcterms:created>
  <dcterms:modified xsi:type="dcterms:W3CDTF">2021-04-08T03:02:23Z</dcterms:modified>
</cp:coreProperties>
</file>