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4"/>
  </p:notesMasterIdLst>
  <p:handoutMasterIdLst>
    <p:handoutMasterId r:id="rId145"/>
  </p:handoutMasterIdLst>
  <p:sldIdLst>
    <p:sldId id="465" r:id="rId2"/>
    <p:sldId id="257" r:id="rId3"/>
    <p:sldId id="468" r:id="rId4"/>
    <p:sldId id="469" r:id="rId5"/>
    <p:sldId id="470" r:id="rId6"/>
    <p:sldId id="471" r:id="rId7"/>
    <p:sldId id="472" r:id="rId8"/>
    <p:sldId id="473" r:id="rId9"/>
    <p:sldId id="474" r:id="rId10"/>
    <p:sldId id="475" r:id="rId11"/>
    <p:sldId id="476" r:id="rId12"/>
    <p:sldId id="262" r:id="rId13"/>
    <p:sldId id="485" r:id="rId14"/>
    <p:sldId id="487" r:id="rId15"/>
    <p:sldId id="488" r:id="rId16"/>
    <p:sldId id="477" r:id="rId17"/>
    <p:sldId id="259" r:id="rId18"/>
    <p:sldId id="263" r:id="rId19"/>
    <p:sldId id="307" r:id="rId20"/>
    <p:sldId id="260" r:id="rId21"/>
    <p:sldId id="261" r:id="rId22"/>
    <p:sldId id="478" r:id="rId23"/>
    <p:sldId id="479" r:id="rId24"/>
    <p:sldId id="480" r:id="rId25"/>
    <p:sldId id="481" r:id="rId26"/>
    <p:sldId id="482" r:id="rId27"/>
    <p:sldId id="483" r:id="rId28"/>
    <p:sldId id="265" r:id="rId29"/>
    <p:sldId id="484" r:id="rId30"/>
    <p:sldId id="489" r:id="rId31"/>
    <p:sldId id="357" r:id="rId32"/>
    <p:sldId id="358" r:id="rId33"/>
    <p:sldId id="360" r:id="rId34"/>
    <p:sldId id="444" r:id="rId35"/>
    <p:sldId id="445" r:id="rId36"/>
    <p:sldId id="287" r:id="rId37"/>
    <p:sldId id="289" r:id="rId38"/>
    <p:sldId id="288" r:id="rId39"/>
    <p:sldId id="290" r:id="rId40"/>
    <p:sldId id="291" r:id="rId41"/>
    <p:sldId id="292" r:id="rId42"/>
    <p:sldId id="332" r:id="rId43"/>
    <p:sldId id="293" r:id="rId44"/>
    <p:sldId id="294" r:id="rId45"/>
    <p:sldId id="426" r:id="rId46"/>
    <p:sldId id="427" r:id="rId47"/>
    <p:sldId id="428" r:id="rId48"/>
    <p:sldId id="295" r:id="rId49"/>
    <p:sldId id="296" r:id="rId50"/>
    <p:sldId id="366" r:id="rId51"/>
    <p:sldId id="367" r:id="rId52"/>
    <p:sldId id="368" r:id="rId53"/>
    <p:sldId id="369" r:id="rId54"/>
    <p:sldId id="370" r:id="rId55"/>
    <p:sldId id="371" r:id="rId56"/>
    <p:sldId id="342" r:id="rId57"/>
    <p:sldId id="343" r:id="rId58"/>
    <p:sldId id="344" r:id="rId59"/>
    <p:sldId id="300" r:id="rId60"/>
    <p:sldId id="301" r:id="rId61"/>
    <p:sldId id="302" r:id="rId62"/>
    <p:sldId id="298" r:id="rId63"/>
    <p:sldId id="299" r:id="rId64"/>
    <p:sldId id="303" r:id="rId65"/>
    <p:sldId id="304" r:id="rId66"/>
    <p:sldId id="305" r:id="rId67"/>
    <p:sldId id="306" r:id="rId68"/>
    <p:sldId id="440" r:id="rId69"/>
    <p:sldId id="461" r:id="rId70"/>
    <p:sldId id="308" r:id="rId71"/>
    <p:sldId id="309" r:id="rId72"/>
    <p:sldId id="310" r:id="rId73"/>
    <p:sldId id="311" r:id="rId74"/>
    <p:sldId id="312" r:id="rId75"/>
    <p:sldId id="314" r:id="rId76"/>
    <p:sldId id="315" r:id="rId77"/>
    <p:sldId id="316" r:id="rId78"/>
    <p:sldId id="317" r:id="rId79"/>
    <p:sldId id="318" r:id="rId80"/>
    <p:sldId id="353" r:id="rId81"/>
    <p:sldId id="466" r:id="rId82"/>
    <p:sldId id="319" r:id="rId83"/>
    <p:sldId id="320" r:id="rId84"/>
    <p:sldId id="329" r:id="rId85"/>
    <p:sldId id="330" r:id="rId86"/>
    <p:sldId id="439" r:id="rId87"/>
    <p:sldId id="462" r:id="rId88"/>
    <p:sldId id="372" r:id="rId89"/>
    <p:sldId id="373" r:id="rId90"/>
    <p:sldId id="374" r:id="rId91"/>
    <p:sldId id="375" r:id="rId92"/>
    <p:sldId id="376" r:id="rId93"/>
    <p:sldId id="377" r:id="rId94"/>
    <p:sldId id="378" r:id="rId95"/>
    <p:sldId id="379" r:id="rId96"/>
    <p:sldId id="380" r:id="rId97"/>
    <p:sldId id="381" r:id="rId98"/>
    <p:sldId id="382" r:id="rId99"/>
    <p:sldId id="383" r:id="rId100"/>
    <p:sldId id="384" r:id="rId101"/>
    <p:sldId id="385" r:id="rId102"/>
    <p:sldId id="386" r:id="rId103"/>
    <p:sldId id="389" r:id="rId104"/>
    <p:sldId id="390" r:id="rId105"/>
    <p:sldId id="391" r:id="rId106"/>
    <p:sldId id="392" r:id="rId107"/>
    <p:sldId id="435" r:id="rId108"/>
    <p:sldId id="393" r:id="rId109"/>
    <p:sldId id="394" r:id="rId110"/>
    <p:sldId id="434" r:id="rId111"/>
    <p:sldId id="395" r:id="rId112"/>
    <p:sldId id="396" r:id="rId113"/>
    <p:sldId id="397" r:id="rId114"/>
    <p:sldId id="398" r:id="rId115"/>
    <p:sldId id="399" r:id="rId116"/>
    <p:sldId id="429" r:id="rId117"/>
    <p:sldId id="430" r:id="rId118"/>
    <p:sldId id="431" r:id="rId119"/>
    <p:sldId id="432" r:id="rId120"/>
    <p:sldId id="433" r:id="rId121"/>
    <p:sldId id="436" r:id="rId122"/>
    <p:sldId id="400" r:id="rId123"/>
    <p:sldId id="401" r:id="rId124"/>
    <p:sldId id="402" r:id="rId125"/>
    <p:sldId id="403" r:id="rId126"/>
    <p:sldId id="404" r:id="rId127"/>
    <p:sldId id="417" r:id="rId128"/>
    <p:sldId id="418" r:id="rId129"/>
    <p:sldId id="419" r:id="rId130"/>
    <p:sldId id="420" r:id="rId131"/>
    <p:sldId id="421" r:id="rId132"/>
    <p:sldId id="422" r:id="rId133"/>
    <p:sldId id="424" r:id="rId134"/>
    <p:sldId id="425" r:id="rId135"/>
    <p:sldId id="463" r:id="rId136"/>
    <p:sldId id="464" r:id="rId137"/>
    <p:sldId id="412" r:id="rId138"/>
    <p:sldId id="413" r:id="rId139"/>
    <p:sldId id="414" r:id="rId140"/>
    <p:sldId id="415" r:id="rId141"/>
    <p:sldId id="416" r:id="rId142"/>
    <p:sldId id="441" r:id="rId143"/>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CC66"/>
    <a:srgbClr val="FFFF99"/>
    <a:srgbClr val="FFCC99"/>
    <a:srgbClr val="FFCD2D"/>
    <a:srgbClr val="FFC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p:cViewPr varScale="1">
        <p:scale>
          <a:sx n="72" d="100"/>
          <a:sy n="72" d="100"/>
        </p:scale>
        <p:origin x="1266" y="6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8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60331E-B6AA-45ED-A952-55158CD7558B}" type="datetimeFigureOut">
              <a:rPr lang="zh-CN" altLang="en-US" smtClean="0"/>
              <a:pPr/>
              <a:t>2021/3/25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2DAE4C-19ED-4C89-A34D-3AA6B14254A7}" type="slidenum">
              <a:rPr lang="zh-CN" altLang="en-US" smtClean="0"/>
              <a:pPr/>
              <a:t>‹#›</a:t>
            </a:fld>
            <a:endParaRPr lang="zh-CN" altLang="en-US"/>
          </a:p>
        </p:txBody>
      </p:sp>
    </p:spTree>
    <p:extLst>
      <p:ext uri="{BB962C8B-B14F-4D97-AF65-F5344CB8AC3E}">
        <p14:creationId xmlns:p14="http://schemas.microsoft.com/office/powerpoint/2010/main" val="4253947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CD16E7D-5580-4AD2-BDA7-7A2408CA08A0}" type="slidenum">
              <a:rPr lang="en-US" altLang="zh-CN"/>
              <a:pPr>
                <a:defRPr/>
              </a:pPr>
              <a:t>‹#›</a:t>
            </a:fld>
            <a:endParaRPr lang="en-US" altLang="zh-CN"/>
          </a:p>
        </p:txBody>
      </p:sp>
    </p:spTree>
    <p:extLst>
      <p:ext uri="{BB962C8B-B14F-4D97-AF65-F5344CB8AC3E}">
        <p14:creationId xmlns:p14="http://schemas.microsoft.com/office/powerpoint/2010/main" val="3961685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85349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11</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1AAC787F-C0D7-4BD0-9D7F-BAC49A363DA1}" type="slidenum">
              <a:rPr lang="en-US" altLang="zh-CN" smtClean="0"/>
              <a:pPr/>
              <a:t>112</a:t>
            </a:fld>
            <a:endParaRPr lang="en-US" altLang="zh-CN"/>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BC401451-9827-44FA-8089-AD1EFAC0A9F8}" type="slidenum">
              <a:rPr lang="en-US" altLang="zh-CN" smtClean="0"/>
              <a:pPr/>
              <a:t>113</a:t>
            </a:fld>
            <a:endParaRPr lang="en-US" altLang="zh-CN"/>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096FA739-D176-4958-AEBA-9269CE4A876F}" type="slidenum">
              <a:rPr lang="en-US" altLang="zh-CN" smtClean="0"/>
              <a:pPr/>
              <a:t>114</a:t>
            </a:fld>
            <a:endParaRPr lang="en-US" altLang="zh-CN"/>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1F68DE6D-38A7-411E-AB67-B309C6230D73}" type="slidenum">
              <a:rPr lang="en-US" altLang="zh-CN" smtClean="0"/>
              <a:pPr/>
              <a:t>115</a:t>
            </a:fld>
            <a:endParaRPr lang="en-US" altLang="zh-CN"/>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C630578F-9F17-4748-805C-7A7C65A50DD3}" type="slidenum">
              <a:rPr lang="en-US" altLang="zh-CN" smtClean="0"/>
              <a:pPr/>
              <a:t>116</a:t>
            </a:fld>
            <a:endParaRPr lang="en-US" altLang="zh-CN"/>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2B209089-5918-4670-A1E9-4F159041D9DF}" type="slidenum">
              <a:rPr lang="en-US" altLang="zh-CN" smtClean="0"/>
              <a:pPr/>
              <a:t>117</a:t>
            </a:fld>
            <a:endParaRPr lang="en-US" altLang="zh-CN"/>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E75E29FC-1C2D-4D27-A340-A7C095BF02B9}" type="slidenum">
              <a:rPr lang="en-US" altLang="zh-CN" smtClean="0"/>
              <a:pPr/>
              <a:t>118</a:t>
            </a:fld>
            <a:endParaRPr lang="en-US" altLang="zh-CN"/>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02B5E47A-8B48-408E-BC1E-69D27DF07F7D}" type="slidenum">
              <a:rPr lang="en-US" altLang="zh-CN" smtClean="0"/>
              <a:pPr/>
              <a:t>119</a:t>
            </a:fld>
            <a:endParaRPr lang="en-US" altLang="zh-CN"/>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5C78AE88-3BC1-4A92-9459-03090D3E29D3}" type="slidenum">
              <a:rPr lang="en-US" altLang="zh-CN" smtClean="0"/>
              <a:pPr/>
              <a:t>120</a:t>
            </a:fld>
            <a:endParaRPr lang="en-US" altLang="zh-CN"/>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E6D468E0-5F11-4C5D-A4E0-5E403B78693B}" type="slidenum">
              <a:rPr lang="en-US" altLang="zh-CN" smtClean="0"/>
              <a:pPr/>
              <a:t>122</a:t>
            </a:fld>
            <a:endParaRPr lang="en-US" altLang="zh-CN"/>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EC31BF0-F0CC-400E-84AB-EC6C73F13B4E}" type="slidenum">
              <a:rPr lang="en-US" altLang="zh-CN" smtClean="0"/>
              <a:pPr/>
              <a:t>12</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958F0E4D-5DC2-4A8C-B371-3B0925062635}" type="slidenum">
              <a:rPr lang="en-US" altLang="zh-CN" smtClean="0"/>
              <a:pPr/>
              <a:t>123</a:t>
            </a:fld>
            <a:endParaRPr lang="en-US" altLang="zh-CN"/>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25BE88D6-847D-4D0E-8CCD-82F91C8A7D26}" type="slidenum">
              <a:rPr lang="en-US" altLang="zh-CN" smtClean="0"/>
              <a:pPr/>
              <a:t>124</a:t>
            </a:fld>
            <a:endParaRPr lang="en-US" altLang="zh-CN"/>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6D0858BF-049C-45A8-861D-E2A8A14B32CD}" type="slidenum">
              <a:rPr lang="en-US" altLang="zh-CN" smtClean="0"/>
              <a:pPr/>
              <a:t>125</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126</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127</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128</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129</a:t>
            </a:fld>
            <a:endParaRPr lang="en-US" altLang="zh-CN"/>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8C99137F-C9CC-45F5-B5A5-5AD2C2BA1E61}" type="slidenum">
              <a:rPr lang="en-US" altLang="zh-CN" smtClean="0"/>
              <a:pPr/>
              <a:t>130</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131</a:t>
            </a:fld>
            <a:endParaRPr lang="en-US" altLang="zh-CN"/>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132</a:t>
            </a:fld>
            <a:endParaRPr lang="en-US" altLang="zh-CN"/>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85302F0-C753-480D-866C-F8DDBF800567}" type="slidenum">
              <a:rPr lang="en-US" altLang="zh-CN" smtClean="0"/>
              <a:pPr/>
              <a:t>13</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zh-CN" altLang="en-US"/>
              <a:t>第六讲应讲至位置</a:t>
            </a:r>
            <a:endParaRPr lang="zh-CN" altLang="zh-CN"/>
          </a:p>
        </p:txBody>
      </p:sp>
    </p:spTree>
    <p:extLst>
      <p:ext uri="{BB962C8B-B14F-4D97-AF65-F5344CB8AC3E}">
        <p14:creationId xmlns:p14="http://schemas.microsoft.com/office/powerpoint/2010/main" val="31106890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133</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134</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75914020-5D7C-4477-807E-DDB88B202B4A}" type="slidenum">
              <a:rPr lang="en-US" altLang="zh-CN" smtClean="0"/>
              <a:pPr/>
              <a:t>137</a:t>
            </a:fld>
            <a:endParaRPr lang="en-US" altLang="zh-CN"/>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A2597DF-290B-4305-BEED-C7DA3BE97396}" type="slidenum">
              <a:rPr lang="en-US" altLang="zh-CN" smtClean="0"/>
              <a:pPr/>
              <a:t>138</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B4F94E41-91F4-491D-9EB9-2F0CAFD04FC9}" type="slidenum">
              <a:rPr lang="en-US" altLang="zh-CN" smtClean="0"/>
              <a:pPr/>
              <a:t>139</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3B98B5BB-A4A5-4220-AC8E-163372E42148}" type="slidenum">
              <a:rPr lang="en-US" altLang="zh-CN" smtClean="0"/>
              <a:pPr/>
              <a:t>140</a:t>
            </a:fld>
            <a:endParaRPr lang="en-US" altLang="zh-CN"/>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6983E397-1948-49FF-B3D5-F86F332ACD35}" type="slidenum">
              <a:rPr lang="en-US" altLang="zh-CN" smtClean="0"/>
              <a:pPr/>
              <a:t>141</a:t>
            </a:fld>
            <a:endParaRPr lang="en-US" altLang="zh-CN"/>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648CC39-66B8-4550-A3A5-879FB88F5F47}" type="slidenum">
              <a:rPr lang="en-US" altLang="zh-CN" smtClean="0"/>
              <a:pPr/>
              <a:t>14</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23482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25D239F1-DAB8-497E-A7DA-0406222CA7F8}" type="slidenum">
              <a:rPr lang="en-US" altLang="zh-CN" smtClean="0"/>
              <a:pPr/>
              <a:t>15</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917361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ED93BEE-F1FE-41A7-B6CD-C5CF0782382C}" type="slidenum">
              <a:rPr lang="en-US" altLang="zh-CN" smtClean="0"/>
              <a:pPr/>
              <a:t>17</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4EBC437-22D6-4089-A3F7-CB5591381D30}" type="slidenum">
              <a:rPr lang="en-US" altLang="zh-CN" smtClean="0"/>
              <a:pPr/>
              <a:t>18</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6E03F8A-44C7-460B-8F00-9140F0FF5590}" type="slidenum">
              <a:rPr lang="en-US" altLang="zh-CN" smtClean="0"/>
              <a:pPr/>
              <a:t>19</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F1DB578-1916-4F2D-B5F7-EEF615C260C8}" type="slidenum">
              <a:rPr lang="en-US" altLang="zh-CN" smtClean="0"/>
              <a:pPr/>
              <a:t>20</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D29FCB0-DB96-4513-9B33-0E0C6B2DFFEE}" type="slidenum">
              <a:rPr lang="en-US" altLang="zh-CN" smtClean="0"/>
              <a:pPr/>
              <a:t>21</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B6B038-7A7E-4B03-AFCF-30AAE31E8C5F}" type="slidenum">
              <a:rPr lang="en-US" altLang="zh-CN" smtClean="0"/>
              <a:pPr/>
              <a:t>2</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E73DA85-E063-494C-AA1F-07ABF3B62045}" type="slidenum">
              <a:rPr lang="en-US" altLang="zh-CN" smtClean="0"/>
              <a:pPr/>
              <a:t>23</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9740814-EDF9-4E43-BE1C-270FB624D6B7}" type="slidenum">
              <a:rPr lang="en-US" altLang="zh-CN" smtClean="0"/>
              <a:pPr/>
              <a:t>24</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2BD7C25-BAC6-495B-B9B3-5C03CE98CBAB}" type="slidenum">
              <a:rPr lang="en-US" altLang="zh-CN" smtClean="0"/>
              <a:pPr/>
              <a:t>25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E42C348-1C6D-4258-8082-BB07AF7C41B3}" type="slidenum">
              <a:rPr lang="en-US" altLang="zh-CN" smtClean="0"/>
              <a:pPr/>
              <a:t>27</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F5CE29A-8E59-40AA-8248-3BB095086863}" type="slidenum">
              <a:rPr lang="en-US" altLang="zh-CN" smtClean="0"/>
              <a:pPr/>
              <a:t>28</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8879559-4322-4601-82E2-181C1BBE4464}" type="slidenum">
              <a:rPr lang="en-US" altLang="zh-CN" smtClean="0"/>
              <a:pPr/>
              <a:t>31</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498CCAB5-F208-4561-B803-A2DCD851B712}" type="slidenum">
              <a:rPr lang="en-US" altLang="zh-CN" smtClean="0"/>
              <a:pPr/>
              <a:t>32</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E613A66C-879B-4350-84CB-6F8E06FE3F4A}" type="slidenum">
              <a:rPr lang="en-US" altLang="zh-CN" smtClean="0"/>
              <a:pPr/>
              <a:t>33</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5B6400E-53F2-4908-9DEF-CD9EF8E86D83}" type="slidenum">
              <a:rPr lang="en-US" altLang="zh-CN" smtClean="0"/>
              <a:pPr/>
              <a:t>36</a:t>
            </a:fld>
            <a:endParaRPr lang="en-US" altLang="zh-CN"/>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r>
              <a:rPr lang="zh-CN" altLang="en-US"/>
              <a:t>第九讲讲至位置</a:t>
            </a:r>
            <a:endParaRPr lang="zh-CN" altLang="zh-CN"/>
          </a:p>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CC80A60-7748-4CF1-B778-CE0A4EE2C5E3}" type="slidenum">
              <a:rPr lang="en-US" altLang="zh-CN" smtClean="0"/>
              <a:pPr/>
              <a:t>37</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674D819-56A2-4726-A3EB-47120B4417FF}" type="slidenum">
              <a:rPr lang="en-US" altLang="zh-CN" smtClean="0"/>
              <a:pPr/>
              <a:t>3</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0B6A577-85DC-4B11-95BE-025B4B964E6A}" type="slidenum">
              <a:rPr lang="en-US" altLang="zh-CN" smtClean="0"/>
              <a:pPr/>
              <a:t>38</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5B163F9-7262-473B-99CD-8694DC5F9592}" type="slidenum">
              <a:rPr lang="en-US" altLang="zh-CN" smtClean="0"/>
              <a:pPr/>
              <a:t>39</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615813FD-FE73-4028-9A9D-96B164DF534C}" type="slidenum">
              <a:rPr lang="en-US" altLang="zh-CN" smtClean="0"/>
              <a:pPr/>
              <a:t>40</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37B4945-E88F-4962-8B8D-F9939DBCC335}" type="slidenum">
              <a:rPr lang="en-US" altLang="zh-CN" smtClean="0"/>
              <a:pPr/>
              <a:t>41</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B4F3332-EEF7-4066-BB4A-06A249B31412}" type="slidenum">
              <a:rPr lang="en-US" altLang="zh-CN" smtClean="0"/>
              <a:pPr/>
              <a:t>42</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40E74BA-620C-48CA-97B4-C4060007AE1D}" type="slidenum">
              <a:rPr lang="en-US" altLang="zh-CN" smtClean="0"/>
              <a:pPr/>
              <a:t>43</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r>
              <a:rPr lang="zh-CN" altLang="en-US"/>
              <a:t>第十一讲至位置</a:t>
            </a:r>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75229F01-B358-45C3-8028-5037B5024550}" type="slidenum">
              <a:rPr lang="en-US" altLang="zh-CN" smtClean="0"/>
              <a:pPr/>
              <a:t>44</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ADC8401-C0A0-4C59-90CE-EECD0ECBF75D}" type="slidenum">
              <a:rPr lang="en-US" altLang="zh-CN" smtClean="0"/>
              <a:pPr/>
              <a:t>45</a:t>
            </a:fld>
            <a:endParaRPr lang="en-US" altLang="zh-CN"/>
          </a:p>
        </p:txBody>
      </p:sp>
      <p:sp>
        <p:nvSpPr>
          <p:cNvPr id="1628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2FE93D6-3068-4677-9059-ED8FD6F4EB16}" type="slidenum">
              <a:rPr lang="en-US" altLang="zh-CN" sz="1200" b="0"/>
              <a:pPr algn="r" eaLnBrk="1" hangingPunct="1"/>
              <a:t>45</a:t>
            </a:fld>
            <a:endParaRPr lang="en-US" altLang="zh-CN" sz="1200" b="0"/>
          </a:p>
        </p:txBody>
      </p:sp>
      <p:sp>
        <p:nvSpPr>
          <p:cNvPr id="162820" name="Rectangle 2"/>
          <p:cNvSpPr>
            <a:spLocks noGrp="1" noRot="1" noChangeAspect="1" noChangeArrowheads="1" noTextEdit="1"/>
          </p:cNvSpPr>
          <p:nvPr>
            <p:ph type="sldImg"/>
          </p:nvPr>
        </p:nvSpPr>
        <p:spPr>
          <a:ln/>
        </p:spPr>
      </p:sp>
      <p:sp>
        <p:nvSpPr>
          <p:cNvPr id="162821"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AEE1708E-0456-4783-9360-A30DAE4A8887}" type="slidenum">
              <a:rPr lang="en-US" altLang="zh-CN" smtClean="0"/>
              <a:pPr/>
              <a:t>46</a:t>
            </a:fld>
            <a:endParaRPr lang="en-US" altLang="zh-CN"/>
          </a:p>
        </p:txBody>
      </p:sp>
      <p:sp>
        <p:nvSpPr>
          <p:cNvPr id="1638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6310E704-0B7A-4FB3-9708-2E485844E398}" type="slidenum">
              <a:rPr lang="en-US" altLang="zh-CN" sz="1200" b="0"/>
              <a:pPr algn="r" eaLnBrk="1" hangingPunct="1"/>
              <a:t>46</a:t>
            </a:fld>
            <a:endParaRPr lang="en-US" altLang="zh-CN" sz="1200" b="0"/>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3D45754-3C3C-4265-BE80-A1D4AE3FE927}" type="slidenum">
              <a:rPr lang="en-US" altLang="zh-CN" smtClean="0"/>
              <a:pPr/>
              <a:t>47</a:t>
            </a:fld>
            <a:endParaRPr lang="en-US" altLang="zh-CN"/>
          </a:p>
        </p:txBody>
      </p:sp>
      <p:sp>
        <p:nvSpPr>
          <p:cNvPr id="164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29957A48-91FF-49BD-B469-6825C9C57316}" type="slidenum">
              <a:rPr lang="en-US" altLang="zh-CN" sz="1200" b="0"/>
              <a:pPr algn="r" eaLnBrk="1" hangingPunct="1"/>
              <a:t>47</a:t>
            </a:fld>
            <a:endParaRPr lang="en-US" altLang="zh-CN" sz="1200" b="0"/>
          </a:p>
        </p:txBody>
      </p:sp>
      <p:sp>
        <p:nvSpPr>
          <p:cNvPr id="164868" name="Rectangle 2"/>
          <p:cNvSpPr>
            <a:spLocks noGrp="1" noRot="1" noChangeAspect="1" noChangeArrowheads="1" noTextEdit="1"/>
          </p:cNvSpPr>
          <p:nvPr>
            <p:ph type="sldImg"/>
          </p:nvPr>
        </p:nvSpPr>
        <p:spPr>
          <a:ln/>
        </p:spPr>
      </p:sp>
      <p:sp>
        <p:nvSpPr>
          <p:cNvPr id="164869"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AE05FB5-6E07-405C-9828-F6073CC3A5FD}" type="slidenum">
              <a:rPr lang="en-US" altLang="zh-CN" smtClean="0"/>
              <a:pPr/>
              <a:t>4</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7CD52ADC-AEF7-4AE4-A4F7-544171C6D3AA}" type="slidenum">
              <a:rPr lang="en-US" altLang="zh-CN" smtClean="0"/>
              <a:pPr/>
              <a:t>48</a:t>
            </a:fld>
            <a:endParaRPr lang="en-US" altLang="zh-CN"/>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C52AAE-1C07-4F53-8F22-82A8B8DF9CF9}" type="slidenum">
              <a:rPr lang="en-US" altLang="zh-CN" smtClean="0"/>
              <a:pPr/>
              <a:t>49</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r>
              <a:rPr lang="zh-CN" altLang="en-US" dirty="0"/>
              <a:t>第</a:t>
            </a:r>
            <a:r>
              <a:rPr lang="en-US" altLang="zh-CN" dirty="0"/>
              <a:t>11</a:t>
            </a:r>
            <a:r>
              <a:rPr lang="zh-CN" altLang="en-US" dirty="0"/>
              <a:t>讲结束</a:t>
            </a:r>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6C49E66-D4BC-406E-ACF4-508B6EA1A6E9}" type="slidenum">
              <a:rPr lang="en-US" altLang="zh-CN" smtClean="0"/>
              <a:pPr/>
              <a:t>50</a:t>
            </a:fld>
            <a:endParaRPr lang="en-US" altLang="zh-CN"/>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7ADAE85-0600-4A84-9084-6D403B8CFE57}" type="slidenum">
              <a:rPr lang="en-US" altLang="zh-CN" smtClean="0"/>
              <a:pPr/>
              <a:t>51</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75BA814-2997-4EEB-8A3B-368249D2B2E3}" type="slidenum">
              <a:rPr lang="en-US" altLang="zh-CN" smtClean="0"/>
              <a:pPr/>
              <a:t>52</a:t>
            </a:fld>
            <a:endParaRPr lang="en-US" altLang="zh-CN"/>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F575ADF-DB36-4DB7-B780-6E1176221CCD}" type="slidenum">
              <a:rPr lang="en-US" altLang="zh-CN" smtClean="0"/>
              <a:pPr/>
              <a:t>53</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8E08A04E-1875-4E49-8C46-88B1FEDD5F3E}" type="slidenum">
              <a:rPr lang="en-US" altLang="zh-CN" smtClean="0"/>
              <a:pPr/>
              <a:t>54</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55</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AF6963A-2A39-4B43-BCEA-ACCE06CE5FA0}" type="slidenum">
              <a:rPr lang="en-US" altLang="zh-CN" smtClean="0"/>
              <a:pPr/>
              <a:t>56</a:t>
            </a:fld>
            <a:endParaRPr lang="en-US" altLang="zh-CN"/>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069C476-A151-480B-83BA-2E1EC5C039C2}" type="slidenum">
              <a:rPr lang="en-US" altLang="zh-CN" smtClean="0"/>
              <a:pPr/>
              <a:t>57</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92F49F4-13CB-4A35-A076-7F81A07DAF17}" type="slidenum">
              <a:rPr lang="en-US" altLang="zh-CN" smtClean="0"/>
              <a:pPr/>
              <a:t>5</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19ED612-D46A-413B-B6F2-81ABAF6A3531}" type="slidenum">
              <a:rPr lang="en-US" altLang="zh-CN" smtClean="0"/>
              <a:pPr/>
              <a:t>58</a:t>
            </a:fld>
            <a:endParaRPr lang="en-US" altLang="zh-CN"/>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BC4C78F1-F3D8-4123-834C-5DF1F86E8381}" type="slidenum">
              <a:rPr lang="en-US" altLang="zh-CN" smtClean="0"/>
              <a:pPr/>
              <a:t>59</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FE8C046-1452-40ED-8A01-18D2868FC9EA}" type="slidenum">
              <a:rPr lang="en-US" altLang="zh-CN" smtClean="0"/>
              <a:pPr/>
              <a:t>60</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597BB71-1A54-40DF-A981-ECD6FBE94F8F}" type="slidenum">
              <a:rPr lang="en-US" altLang="zh-CN" smtClean="0"/>
              <a:pPr/>
              <a:t>61</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686905-4C0C-4BFB-9E10-28EF0DB055FD}" type="slidenum">
              <a:rPr lang="en-US" altLang="zh-CN" smtClean="0"/>
              <a:pPr/>
              <a:t>62</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85E6038D-DEE2-4360-99E3-1E29C6DDB4D0}" type="slidenum">
              <a:rPr lang="en-US" altLang="zh-CN" smtClean="0"/>
              <a:pPr/>
              <a:t>63</a:t>
            </a:fld>
            <a:endParaRPr lang="en-US" altLang="zh-CN"/>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2A26323-A825-4650-8FD8-33E74B9FA2F3}" type="slidenum">
              <a:rPr lang="en-US" altLang="zh-CN" smtClean="0"/>
              <a:pPr/>
              <a:t>64</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D34FE3B3-2624-43C6-B9E7-57274C3960A4}" type="slidenum">
              <a:rPr lang="en-US" altLang="zh-CN" smtClean="0"/>
              <a:pPr/>
              <a:t>65</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09B05A2-EEF2-4A71-BC8E-C628AC211EC9}" type="slidenum">
              <a:rPr lang="en-US" altLang="zh-CN" smtClean="0"/>
              <a:pPr/>
              <a:t>66</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0324B1AF-73A7-4978-82B0-5F2FFA3EEF4C}" type="slidenum">
              <a:rPr lang="en-US" altLang="zh-CN" smtClean="0"/>
              <a:pPr/>
              <a:t>67</a:t>
            </a:fld>
            <a:endParaRPr lang="en-US"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8533AF7-4B92-4CC8-9958-71EA7EC88B19}" type="slidenum">
              <a:rPr lang="en-US" altLang="zh-CN" smtClean="0"/>
              <a:pPr/>
              <a:t>6</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EF03DC3-57D4-49A4-ACF8-02348720E80E}" type="slidenum">
              <a:rPr lang="en-US" altLang="zh-CN" smtClean="0"/>
              <a:pPr/>
              <a:t>70</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r>
              <a:rPr lang="zh-CN" altLang="en-US"/>
              <a:t>第十讲讲至位置</a:t>
            </a:r>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6B94E7F-9E0F-467A-98E5-93A14CBD387F}" type="slidenum">
              <a:rPr lang="en-US" altLang="zh-CN" smtClean="0"/>
              <a:pPr/>
              <a:t>71</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5B39D4B-3B4B-4629-B109-36B5E3555141}" type="slidenum">
              <a:rPr lang="en-US" altLang="zh-CN" smtClean="0"/>
              <a:pPr/>
              <a:t>72</a:t>
            </a:fld>
            <a:endParaRPr lang="en-US" altLang="zh-CN"/>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A90F12F-EBCA-4C93-9BA5-73E73B0287F6}" type="slidenum">
              <a:rPr lang="en-US" altLang="zh-CN" smtClean="0"/>
              <a:pPr/>
              <a:t>73</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C0E5ECA2-2378-47F2-AF5B-24E0AEE4126A}" type="slidenum">
              <a:rPr lang="en-US" altLang="zh-CN" smtClean="0"/>
              <a:pPr/>
              <a:t>74</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E6C0760C-E8EF-4435-BD22-5584F55A6063}" type="slidenum">
              <a:rPr lang="en-US" altLang="zh-CN" smtClean="0"/>
              <a:pPr/>
              <a:t>75</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28230F31-5219-49A9-95ED-1AB9FC8DC6B3}" type="slidenum">
              <a:rPr lang="en-US" altLang="zh-CN" smtClean="0"/>
              <a:pPr/>
              <a:t>76</a:t>
            </a:fld>
            <a:endParaRPr lang="en-US" altLang="zh-CN"/>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33A2012F-069B-478E-8528-AE6DF30D9CBD}" type="slidenum">
              <a:rPr lang="en-US" altLang="zh-CN" smtClean="0"/>
              <a:pPr/>
              <a:t>77</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AABDB856-1686-47E4-B74E-C799D104CD26}" type="slidenum">
              <a:rPr lang="en-US" altLang="zh-CN" smtClean="0"/>
              <a:pPr/>
              <a:t>78</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9D9A31AE-05AF-4F5A-A6DE-7AD8E195C768}" type="slidenum">
              <a:rPr lang="en-US" altLang="zh-CN" smtClean="0"/>
              <a:pPr/>
              <a:t>79</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FF7A3E6-CFC4-4DB3-81F7-48A24C1A3298}" type="slidenum">
              <a:rPr lang="en-US" altLang="zh-CN" smtClean="0"/>
              <a:pPr/>
              <a:t>7</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6923730-67BF-4FD8-8197-93FB96539CA7}" type="slidenum">
              <a:rPr lang="en-US" altLang="zh-CN" smtClean="0"/>
              <a:pPr/>
              <a:t>80</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25B0AB4E-DD14-46BF-909C-01F6D66E2407}" type="slidenum">
              <a:rPr lang="en-US" altLang="zh-CN" smtClean="0"/>
              <a:pPr/>
              <a:t>81</a:t>
            </a:fld>
            <a:endParaRPr lang="en-US" altLang="zh-CN"/>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71002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EC77C78-91EC-446E-946F-5571EAE0FFA9}" type="slidenum">
              <a:rPr lang="en-US" altLang="zh-CN" smtClean="0"/>
              <a:pPr/>
              <a:t>82</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79BCCAEE-6D08-4A86-BB9C-E5D6803CDA12}" type="slidenum">
              <a:rPr lang="en-US" altLang="zh-CN" smtClean="0"/>
              <a:pPr/>
              <a:t>83</a:t>
            </a:fld>
            <a:endParaRPr lang="en-US" altLang="zh-CN"/>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964FBC57-1A36-46B9-B0B0-62A1D571E4A0}" type="slidenum">
              <a:rPr lang="en-US" altLang="zh-CN" smtClean="0"/>
              <a:pPr/>
              <a:t>84</a:t>
            </a:fld>
            <a:endParaRPr lang="en-US" altLang="zh-CN"/>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39943271-A2F1-4FF1-87FE-107C43E68194}" type="slidenum">
              <a:rPr lang="en-US" altLang="zh-CN" smtClean="0"/>
              <a:pPr/>
              <a:t>85</a:t>
            </a:fld>
            <a:endParaRPr lang="en-US" altLang="zh-CN"/>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B4D09857-A1AF-4C46-AAD4-D65C7ED97015}" type="slidenum">
              <a:rPr lang="en-US" altLang="zh-CN" smtClean="0"/>
              <a:pPr/>
              <a:t>88</a:t>
            </a:fld>
            <a:endParaRPr lang="en-US" altLang="zh-CN"/>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F2A93C79-9E2C-4BAE-8678-1B6B333120DB}" type="slidenum">
              <a:rPr lang="en-US" altLang="zh-CN" smtClean="0"/>
              <a:pPr/>
              <a:t>89</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9B3F4E3-B1FD-436A-98F2-7A99E8B7C8A2}" type="slidenum">
              <a:rPr lang="en-US" altLang="zh-CN" smtClean="0"/>
              <a:pPr/>
              <a:t>90</a:t>
            </a:fld>
            <a:endParaRPr lang="en-US" altLang="zh-CN"/>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BA6072B-BC2F-4616-B9A2-A056E73BB753}" type="slidenum">
              <a:rPr lang="en-US" altLang="zh-CN" smtClean="0"/>
              <a:pPr/>
              <a:t>91</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63903F8-54FC-40A7-936E-84624313CCD0}" type="slidenum">
              <a:rPr lang="en-US" altLang="zh-CN" smtClean="0"/>
              <a:pPr/>
              <a:t>8</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65A5B6CD-7A94-4F2A-86F8-681EBC24392E}" type="slidenum">
              <a:rPr lang="en-US" altLang="zh-CN" smtClean="0"/>
              <a:pPr/>
              <a:t>92</a:t>
            </a:fld>
            <a:endParaRPr lang="en-US" altLang="zh-CN"/>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2325FA6C-8BE8-466A-A147-AFCFD06DE715}" type="slidenum">
              <a:rPr lang="en-US" altLang="zh-CN" smtClean="0"/>
              <a:pPr/>
              <a:t>93</a:t>
            </a:fld>
            <a:endParaRPr lang="en-US" altLang="zh-CN"/>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642F9607-F78E-4417-B5DD-7E2A776EF921}" type="slidenum">
              <a:rPr lang="en-US" altLang="zh-CN" smtClean="0"/>
              <a:pPr/>
              <a:t>94</a:t>
            </a:fld>
            <a:endParaRPr lang="en-US" altLang="zh-CN"/>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A2C42D6-F01A-473B-85DC-C20B4E2790C0}" type="slidenum">
              <a:rPr lang="en-US" altLang="zh-CN" smtClean="0"/>
              <a:pPr/>
              <a:t>95</a:t>
            </a:fld>
            <a:endParaRPr lang="en-US" altLang="zh-CN"/>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D3246021-EE8E-45C6-A5BF-77D558BC6C21}" type="slidenum">
              <a:rPr lang="en-US" altLang="zh-CN" smtClean="0"/>
              <a:pPr/>
              <a:t>96</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2C5619C3-5D0A-48DC-9CBA-0CE962F46325}" type="slidenum">
              <a:rPr lang="en-US" altLang="zh-CN" smtClean="0"/>
              <a:pPr/>
              <a:t>97</a:t>
            </a:fld>
            <a:endParaRPr lang="en-US" altLang="zh-CN"/>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B6422435-F821-44A5-B1C7-14E2FF18B563}" type="slidenum">
              <a:rPr lang="en-US" altLang="zh-CN" smtClean="0"/>
              <a:pPr/>
              <a:t>98</a:t>
            </a:fld>
            <a:endParaRPr lang="en-US" altLang="zh-CN"/>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zh-CN" altLang="en-US"/>
              <a:t>第十一讲位置</a:t>
            </a:r>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C187127-06F0-453B-B8A6-FD1BD1524256}" type="slidenum">
              <a:rPr lang="en-US" altLang="zh-CN" smtClean="0"/>
              <a:pPr/>
              <a:t>99</a:t>
            </a:fld>
            <a:endParaRPr lang="en-US" altLang="zh-CN"/>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98CACA4-459B-4E97-9FEE-8AEB4BF32E81}" type="slidenum">
              <a:rPr lang="en-US" altLang="zh-CN" smtClean="0"/>
              <a:pPr/>
              <a:t>100</a:t>
            </a:fld>
            <a:endParaRPr lang="en-US" altLang="zh-CN"/>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757DA40C-4FF2-44C1-937D-7438E3086124}" type="slidenum">
              <a:rPr lang="en-US" altLang="zh-CN" smtClean="0"/>
              <a:pPr/>
              <a:t>101</a:t>
            </a:fld>
            <a:endParaRPr lang="en-US" altLang="zh-CN"/>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BE973A0-1CD9-4BFB-9509-B1B2942292C3}" type="slidenum">
              <a:rPr lang="en-US" altLang="zh-CN" smtClean="0"/>
              <a:pPr/>
              <a:t>9</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5797C12B-8642-4B50-983B-062BEE1FDE3E}" type="slidenum">
              <a:rPr lang="en-US" altLang="zh-CN" smtClean="0"/>
              <a:pPr/>
              <a:t>102</a:t>
            </a:fld>
            <a:endParaRPr lang="en-US" altLang="zh-CN"/>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8D16A5B2-9E27-4C42-B551-BAD82D2A0116}" type="slidenum">
              <a:rPr lang="en-US" altLang="zh-CN" smtClean="0"/>
              <a:pPr/>
              <a:t>103</a:t>
            </a:fld>
            <a:endParaRPr lang="en-US" altLang="zh-CN"/>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D8F8062-76B1-4B70-9327-9C3E723BFDF4}" type="slidenum">
              <a:rPr lang="en-US" altLang="zh-CN" smtClean="0"/>
              <a:pPr/>
              <a:t>104</a:t>
            </a:fld>
            <a:endParaRPr lang="en-US" altLang="zh-CN"/>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1355F2DD-FAFC-4F74-81EA-20BC107F5BC7}" type="slidenum">
              <a:rPr lang="en-US" altLang="zh-CN" smtClean="0"/>
              <a:pPr/>
              <a:t>105</a:t>
            </a:fld>
            <a:endParaRPr lang="en-US" altLang="zh-CN"/>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97ED16B-3C39-47B1-A3E1-DFA99B8FC0AB}" type="slidenum">
              <a:rPr lang="en-US" altLang="zh-CN" smtClean="0"/>
              <a:pPr/>
              <a:t>106</a:t>
            </a:fld>
            <a:endParaRPr lang="en-US" altLang="zh-CN"/>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522FC750-5435-4904-B93E-82DD4084FF02}" type="slidenum">
              <a:rPr lang="en-US" altLang="zh-CN" smtClean="0"/>
              <a:pPr/>
              <a:t>107</a:t>
            </a:fld>
            <a:endParaRPr lang="en-US" altLang="zh-CN"/>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108</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109</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110</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FF628DCD-0176-4F55-9711-4414F655B8D2}" type="slidenum">
              <a:rPr lang="en-US" altLang="zh-CN" smtClean="0"/>
              <a:pPr/>
              <a:t>111</a:t>
            </a:fld>
            <a:endParaRPr lang="en-US" altLang="zh-CN"/>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D41CE861-1D00-49C7-A6A8-74FF7F5AB29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53988"/>
            <a:ext cx="2046288" cy="58499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153988"/>
            <a:ext cx="5991225" cy="58499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098D4A30-CE07-4061-ACDE-10C5266A112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a:t>单击此处编辑母版标题样式</a:t>
            </a:r>
          </a:p>
        </p:txBody>
      </p:sp>
      <p:sp>
        <p:nvSpPr>
          <p:cNvPr id="3" name="文本占位符 2"/>
          <p:cNvSpPr>
            <a:spLocks noGrp="1"/>
          </p:cNvSpPr>
          <p:nvPr>
            <p:ph type="body" sz="half" idx="1"/>
          </p:nvPr>
        </p:nvSpPr>
        <p:spPr>
          <a:xfrm>
            <a:off x="977900"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06925" y="1447800"/>
            <a:ext cx="3476625" cy="2201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06925" y="3802063"/>
            <a:ext cx="3476625" cy="2201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7" name="Rectangle 7"/>
          <p:cNvSpPr>
            <a:spLocks noGrp="1" noChangeArrowheads="1"/>
          </p:cNvSpPr>
          <p:nvPr>
            <p:ph type="sldNum" sz="quarter" idx="11"/>
          </p:nvPr>
        </p:nvSpPr>
        <p:spPr>
          <a:ln/>
        </p:spPr>
        <p:txBody>
          <a:bodyPr/>
          <a:lstStyle>
            <a:lvl1pPr>
              <a:defRPr/>
            </a:lvl1pPr>
          </a:lstStyle>
          <a:p>
            <a:pPr>
              <a:defRPr/>
            </a:pPr>
            <a:fld id="{5800791D-BB17-4CF9-9137-EE75755810D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a:t>单击此处编辑母版标题样式</a:t>
            </a:r>
          </a:p>
        </p:txBody>
      </p:sp>
      <p:sp>
        <p:nvSpPr>
          <p:cNvPr id="3" name="表格占位符 2"/>
          <p:cNvSpPr>
            <a:spLocks noGrp="1"/>
          </p:cNvSpPr>
          <p:nvPr>
            <p:ph type="tbl" idx="1"/>
          </p:nvPr>
        </p:nvSpPr>
        <p:spPr>
          <a:xfrm>
            <a:off x="977900" y="1447800"/>
            <a:ext cx="7105650" cy="4556125"/>
          </a:xfrm>
        </p:spPr>
        <p:txBody>
          <a:bodyPr/>
          <a:lstStyle/>
          <a:p>
            <a:pPr lvl="0"/>
            <a:endParaRPr lang="zh-CN" altLang="en-US" noProof="0"/>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D313A1E5-E2B3-4302-923D-37EDA94B3E31}"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a:t>单击此处编辑母版标题样式</a:t>
            </a:r>
          </a:p>
        </p:txBody>
      </p:sp>
      <p:sp>
        <p:nvSpPr>
          <p:cNvPr id="3" name="文本占位符 2"/>
          <p:cNvSpPr>
            <a:spLocks noGrp="1"/>
          </p:cNvSpPr>
          <p:nvPr>
            <p:ph type="body" sz="half" idx="1"/>
          </p:nvPr>
        </p:nvSpPr>
        <p:spPr>
          <a:xfrm>
            <a:off x="977900"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3C797DD2-1DE3-41BF-AB38-B56ECBE3B40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2pPr>
              <a:defRPr>
                <a:latin typeface="楷体" pitchFamily="49" charset="-122"/>
                <a:ea typeface="楷体" pitchFamily="49" charset="-122"/>
              </a:defRPr>
            </a:lvl2pPr>
            <a:lvl3pPr>
              <a:defRPr sz="2000">
                <a:latin typeface="楷体" pitchFamily="49" charset="-122"/>
                <a:ea typeface="楷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CB7AD273-DB7E-40AE-9A92-188A2F35C0F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6DB10713-31A4-4109-AF0C-D2C27B6DCB3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688DC67D-07CB-460B-A7EE-5F250625C90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698FB8D-F012-492D-8713-BBA5A41BA8E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fld id="{DACD4159-AC97-40C5-BF2A-A412DE7AE6E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B0E1A176-A5C6-4ED8-A075-7923832429D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974FC3B5-68C6-49F3-93D6-185D109B908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C</a:t>
            </a:r>
            <a:r>
              <a:rPr lang="zh-CN" altLang="en-US"/>
              <a:t>程序设计基础</a:t>
            </a: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9CE7F8C2-A81B-4B0D-BC67-9CB96698299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r>
              <a:rPr lang="en-US" altLang="zh-CN"/>
              <a:t>C</a:t>
            </a:r>
            <a:r>
              <a:rPr lang="zh-CN" altLang="en-US"/>
              <a:t>程序设计基础</a:t>
            </a:r>
            <a:endParaRPr lang="en-US" altLang="zh-CN"/>
          </a:p>
        </p:txBody>
      </p:sp>
      <p:sp>
        <p:nvSpPr>
          <p:cNvPr id="41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390D559F-954C-4F08-A647-5880D940AE79}" type="slidenum">
              <a:rPr lang="en-US" altLang="zh-CN"/>
              <a:pPr>
                <a:defRPr/>
              </a:pPr>
              <a:t>‹#›</a:t>
            </a:fld>
            <a:endParaRPr lang="en-US" altLang="zh-CN"/>
          </a:p>
        </p:txBody>
      </p:sp>
      <p:pic>
        <p:nvPicPr>
          <p:cNvPr id="4104" name="Picture 8" descr="snap"/>
          <p:cNvPicPr>
            <a:picLocks noChangeAspect="1" noChangeArrowheads="1"/>
          </p:cNvPicPr>
          <p:nvPr userDrawn="1"/>
        </p:nvPicPr>
        <p:blipFill>
          <a:blip r:embed="rId16" cstate="print"/>
          <a:srcRect/>
          <a:stretch>
            <a:fillRect/>
          </a:stretch>
        </p:blipFill>
        <p:spPr bwMode="auto">
          <a:xfrm>
            <a:off x="5651500" y="0"/>
            <a:ext cx="3492500" cy="620713"/>
          </a:xfrm>
          <a:prstGeom prst="rect">
            <a:avLst/>
          </a:prstGeom>
          <a:noFill/>
          <a:ln w="9525">
            <a:noFill/>
            <a:miter lim="800000"/>
            <a:headEnd/>
            <a:tailEnd/>
          </a:ln>
        </p:spPr>
      </p:pic>
      <p:sp>
        <p:nvSpPr>
          <p:cNvPr id="4105" name="Text Box 9"/>
          <p:cNvSpPr txBox="1">
            <a:spLocks noChangeArrowheads="1"/>
          </p:cNvSpPr>
          <p:nvPr userDrawn="1"/>
        </p:nvSpPr>
        <p:spPr bwMode="auto">
          <a:xfrm>
            <a:off x="7164388" y="6308725"/>
            <a:ext cx="793750" cy="336550"/>
          </a:xfrm>
          <a:prstGeom prst="rect">
            <a:avLst/>
          </a:prstGeom>
          <a:noFill/>
          <a:ln w="9525">
            <a:noFill/>
            <a:miter lim="800000"/>
            <a:headEnd/>
            <a:tailEnd/>
          </a:ln>
          <a:effectLst/>
        </p:spPr>
        <p:txBody>
          <a:bodyPr wrap="none">
            <a:spAutoFit/>
          </a:bodyPr>
          <a:lstStyle/>
          <a:p>
            <a:pPr>
              <a:defRPr/>
            </a:pPr>
            <a:r>
              <a:rPr lang="zh-CN" altLang="en-US" sz="1600" b="0">
                <a:solidFill>
                  <a:srgbClr val="9F9F9F"/>
                </a:solidFill>
                <a:ea typeface="隶书" pitchFamily="49" charset="-122"/>
              </a:rPr>
              <a:t>晏海华</a:t>
            </a:r>
          </a:p>
        </p:txBody>
      </p:sp>
    </p:spTree>
  </p:cSld>
  <p:clrMap bg1="lt1" tx1="dk1" bg2="lt2" tx2="dk2" accent1="accent1" accent2="accent2" accent3="accent3" accent4="accent4" accent5="accent5" accent6="accent6" hlink="hlink" folHlink="folHlink"/>
  <p:sldLayoutIdLst>
    <p:sldLayoutId id="2147484608"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5" r:id="rId12"/>
    <p:sldLayoutId id="2147484606" r:id="rId13"/>
    <p:sldLayoutId id="2147484607" r:id="rId14"/>
  </p:sldLayoutIdLst>
  <p:hf hdr="0" dt="0"/>
  <p:txStyles>
    <p:titleStyle>
      <a:lvl1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3021491" y="5495751"/>
            <a:ext cx="2828018" cy="830997"/>
          </a:xfrm>
          <a:prstGeom prst="rect">
            <a:avLst/>
          </a:prstGeom>
        </p:spPr>
        <p:txBody>
          <a:bodyPr wrap="none">
            <a:spAutoFit/>
          </a:bodyPr>
          <a:lstStyle/>
          <a:p>
            <a:pPr marL="0" indent="0" algn="ctr">
              <a:buFont typeface="Wingdings" pitchFamily="2" charset="2"/>
              <a:buNone/>
            </a:pPr>
            <a:r>
              <a:rPr lang="zh-CN" altLang="en-US" sz="2400">
                <a:latin typeface="楷体" pitchFamily="49" charset="-122"/>
                <a:ea typeface="楷体" pitchFamily="49" charset="-122"/>
              </a:rPr>
              <a:t>史晓华</a:t>
            </a:r>
            <a:endParaRPr lang="en-US" altLang="zh-CN" sz="2400">
              <a:latin typeface="楷体" pitchFamily="49" charset="-122"/>
              <a:ea typeface="楷体" pitchFamily="49" charset="-122"/>
            </a:endParaRPr>
          </a:p>
          <a:p>
            <a:pPr marL="0" indent="0" algn="ctr">
              <a:buFont typeface="Wingdings" pitchFamily="2" charset="2"/>
              <a:buNone/>
            </a:pPr>
            <a:r>
              <a:rPr lang="en-US" altLang="zh-CN" sz="2400">
                <a:latin typeface="楷体" pitchFamily="49" charset="-122"/>
                <a:ea typeface="楷体" pitchFamily="49" charset="-122"/>
              </a:rPr>
              <a:t>xhshi@buaa.edu.cn</a:t>
            </a:r>
            <a:endParaRPr lang="zh-CN" altLang="en-US" sz="2400" dirty="0">
              <a:latin typeface="楷体" pitchFamily="49" charset="-122"/>
              <a:ea typeface="楷体" pitchFamily="49" charset="-122"/>
            </a:endParaRP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35096" y="3559176"/>
            <a:ext cx="6400800" cy="13379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数据结构基础</a:t>
            </a:r>
            <a:endParaRPr lang="en-US" altLang="zh-CN" sz="3200" dirty="0">
              <a:latin typeface="隶书" panose="02010509060101010101" pitchFamily="49" charset="-122"/>
              <a:ea typeface="隶书" panose="02010509060101010101" pitchFamily="49" charset="-122"/>
            </a:endParaRPr>
          </a:p>
          <a:p>
            <a:pPr marL="0" indent="0" algn="ctr">
              <a:buNone/>
            </a:pPr>
            <a:r>
              <a:rPr lang="zh-CN" altLang="en-US" sz="3200" b="0" dirty="0">
                <a:latin typeface="楷体" panose="02010609060101010101" pitchFamily="49" charset="-122"/>
                <a:ea typeface="楷体" panose="02010609060101010101" pitchFamily="49" charset="-122"/>
              </a:rPr>
              <a:t>复杂数据程序设计</a:t>
            </a: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3</a:t>
            </a:r>
            <a:r>
              <a:rPr lang="zh-CN" altLang="en-US" dirty="0">
                <a:ea typeface="宋体" pitchFamily="2" charset="-122"/>
              </a:rPr>
              <a:t>：将一个整数转换成字符串</a:t>
            </a:r>
            <a:r>
              <a:rPr lang="en-US" altLang="zh-CN" dirty="0">
                <a:ea typeface="宋体" pitchFamily="2" charset="-122"/>
              </a:rPr>
              <a:t>*</a:t>
            </a:r>
            <a:endParaRPr lang="zh-CN" altLang="en-US" dirty="0">
              <a:ea typeface="宋体" pitchFamily="2" charset="-122"/>
            </a:endParaRPr>
          </a:p>
        </p:txBody>
      </p:sp>
      <p:sp>
        <p:nvSpPr>
          <p:cNvPr id="50179"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0180" name="灯片编号占位符 4"/>
          <p:cNvSpPr>
            <a:spLocks noGrp="1"/>
          </p:cNvSpPr>
          <p:nvPr>
            <p:ph type="sldNum" sz="quarter" idx="11"/>
          </p:nvPr>
        </p:nvSpPr>
        <p:spPr>
          <a:noFill/>
        </p:spPr>
        <p:txBody>
          <a:bodyPr/>
          <a:lstStyle/>
          <a:p>
            <a:fld id="{0A91ED58-94EC-4CDB-B1B4-39AB4B4ACF97}" type="slidenum">
              <a:rPr lang="en-US" altLang="zh-CN" smtClean="0"/>
              <a:pPr/>
              <a:t>10</a:t>
            </a:fld>
            <a:endParaRPr lang="en-US" altLang="zh-CN"/>
          </a:p>
        </p:txBody>
      </p:sp>
      <p:sp>
        <p:nvSpPr>
          <p:cNvPr id="6" name="Text Box 3"/>
          <p:cNvSpPr txBox="1">
            <a:spLocks noChangeArrowheads="1"/>
          </p:cNvSpPr>
          <p:nvPr/>
        </p:nvSpPr>
        <p:spPr bwMode="auto">
          <a:xfrm>
            <a:off x="755650" y="1268413"/>
            <a:ext cx="3814763" cy="4732337"/>
          </a:xfrm>
          <a:prstGeom prst="rect">
            <a:avLst/>
          </a:prstGeom>
          <a:noFill/>
          <a:ln w="12700" cap="sq">
            <a:noFill/>
            <a:miter lim="800000"/>
            <a:headEnd type="none" w="sm" len="sm"/>
            <a:tailEnd type="none" w="sm" len="sm"/>
          </a:ln>
        </p:spPr>
        <p:txBody>
          <a:bodyPr>
            <a:spAutoFit/>
          </a:bodyPr>
          <a:lstStyle/>
          <a:p>
            <a:pPr algn="just">
              <a:lnSpc>
                <a:spcPct val="80000"/>
              </a:lnSpc>
              <a:spcBef>
                <a:spcPct val="50000"/>
              </a:spcBef>
            </a:pPr>
            <a:r>
              <a:rPr lang="zh-CN" altLang="en-US" sz="1600" b="0" dirty="0">
                <a:latin typeface="Times New Roman" pitchFamily="18" charset="0"/>
              </a:rPr>
              <a:t>例：将一个整型数转换成字符串。</a:t>
            </a:r>
          </a:p>
          <a:p>
            <a:pPr lvl="1" algn="just">
              <a:lnSpc>
                <a:spcPct val="80000"/>
              </a:lnSpc>
              <a:spcBef>
                <a:spcPct val="50000"/>
              </a:spcBef>
            </a:pPr>
            <a:r>
              <a:rPr lang="en-US" altLang="zh-CN" sz="1600" b="0" dirty="0">
                <a:latin typeface="Times New Roman" pitchFamily="18" charset="0"/>
              </a:rPr>
              <a:t>void </a:t>
            </a:r>
            <a:r>
              <a:rPr lang="en-US" altLang="zh-CN" sz="1600" b="0" dirty="0" err="1">
                <a:latin typeface="Times New Roman" pitchFamily="18" charset="0"/>
              </a:rPr>
              <a:t>itoa</a:t>
            </a:r>
            <a:r>
              <a:rPr lang="en-US" altLang="zh-CN" sz="1600" b="0" dirty="0">
                <a:latin typeface="Times New Roman" pitchFamily="18" charset="0"/>
              </a:rPr>
              <a:t>(</a:t>
            </a:r>
            <a:r>
              <a:rPr lang="en-US" altLang="zh-CN" sz="1600" b="0" dirty="0" err="1">
                <a:latin typeface="Times New Roman" pitchFamily="18" charset="0"/>
              </a:rPr>
              <a:t>int</a:t>
            </a:r>
            <a:r>
              <a:rPr lang="en-US" altLang="zh-CN" sz="1600" b="0" dirty="0">
                <a:latin typeface="Times New Roman" pitchFamily="18" charset="0"/>
              </a:rPr>
              <a:t> n, char s[ ])</a:t>
            </a:r>
          </a:p>
          <a:p>
            <a:pPr lvl="1" algn="just">
              <a:lnSpc>
                <a:spcPct val="80000"/>
              </a:lnSpc>
              <a:spcBef>
                <a:spcPct val="50000"/>
              </a:spcBef>
            </a:pPr>
            <a:r>
              <a:rPr lang="en-US" altLang="zh-CN" sz="1600" b="0" dirty="0">
                <a:latin typeface="Times New Roman" pitchFamily="18" charset="0"/>
              </a:rPr>
              <a:t>{</a:t>
            </a:r>
          </a:p>
          <a:p>
            <a:pPr lvl="2" algn="just">
              <a:lnSpc>
                <a:spcPct val="80000"/>
              </a:lnSpc>
              <a:spcBef>
                <a:spcPct val="50000"/>
              </a:spcBef>
            </a:pPr>
            <a:r>
              <a:rPr lang="en-US" altLang="zh-CN" sz="1600" b="0" dirty="0" err="1">
                <a:latin typeface="Times New Roman" pitchFamily="18" charset="0"/>
              </a:rPr>
              <a:t>int</a:t>
            </a:r>
            <a:r>
              <a:rPr lang="en-US" altLang="zh-CN" sz="1600" b="0" dirty="0">
                <a:latin typeface="Times New Roman" pitchFamily="18" charset="0"/>
              </a:rPr>
              <a:t> </a:t>
            </a:r>
            <a:r>
              <a:rPr lang="en-US" altLang="zh-CN" sz="1600" b="0" dirty="0" err="1">
                <a:latin typeface="Times New Roman" pitchFamily="18" charset="0"/>
              </a:rPr>
              <a:t>i</a:t>
            </a:r>
            <a:r>
              <a:rPr lang="en-US" altLang="zh-CN" sz="1600" b="0" dirty="0">
                <a:latin typeface="Times New Roman" pitchFamily="18" charset="0"/>
              </a:rPr>
              <a:t>, sign;</a:t>
            </a:r>
          </a:p>
          <a:p>
            <a:pPr lvl="2" algn="just">
              <a:lnSpc>
                <a:spcPct val="80000"/>
              </a:lnSpc>
              <a:spcBef>
                <a:spcPct val="50000"/>
              </a:spcBef>
            </a:pPr>
            <a:r>
              <a:rPr lang="en-US" altLang="zh-CN" sz="1600" b="0" dirty="0">
                <a:latin typeface="Times New Roman" pitchFamily="18" charset="0"/>
              </a:rPr>
              <a:t>if((sign = n) &lt; 0)</a:t>
            </a:r>
          </a:p>
          <a:p>
            <a:pPr lvl="3" algn="just">
              <a:lnSpc>
                <a:spcPct val="80000"/>
              </a:lnSpc>
              <a:spcBef>
                <a:spcPct val="50000"/>
              </a:spcBef>
            </a:pPr>
            <a:r>
              <a:rPr lang="en-US" altLang="zh-CN" sz="1600" b="0" dirty="0">
                <a:latin typeface="Times New Roman" pitchFamily="18" charset="0"/>
              </a:rPr>
              <a:t>n = -n;</a:t>
            </a:r>
          </a:p>
          <a:p>
            <a:pPr lvl="2" algn="just">
              <a:lnSpc>
                <a:spcPct val="80000"/>
              </a:lnSpc>
              <a:spcBef>
                <a:spcPct val="50000"/>
              </a:spcBef>
            </a:pPr>
            <a:r>
              <a:rPr lang="en-US" altLang="zh-CN" sz="1600" b="0" dirty="0" err="1">
                <a:latin typeface="Times New Roman" pitchFamily="18" charset="0"/>
              </a:rPr>
              <a:t>i</a:t>
            </a:r>
            <a:r>
              <a:rPr lang="en-US" altLang="zh-CN" sz="1600" b="0" dirty="0">
                <a:latin typeface="Times New Roman" pitchFamily="18" charset="0"/>
              </a:rPr>
              <a:t> = 0;</a:t>
            </a:r>
          </a:p>
          <a:p>
            <a:pPr lvl="2" algn="just">
              <a:lnSpc>
                <a:spcPct val="80000"/>
              </a:lnSpc>
              <a:spcBef>
                <a:spcPct val="50000"/>
              </a:spcBef>
            </a:pPr>
            <a:r>
              <a:rPr lang="en-US" altLang="zh-CN" sz="1600" b="0" dirty="0">
                <a:latin typeface="Times New Roman" pitchFamily="18" charset="0"/>
              </a:rPr>
              <a:t>do {  </a:t>
            </a:r>
          </a:p>
          <a:p>
            <a:pPr lvl="3" algn="just">
              <a:lnSpc>
                <a:spcPct val="80000"/>
              </a:lnSpc>
              <a:spcBef>
                <a:spcPct val="50000"/>
              </a:spcBef>
            </a:pPr>
            <a:r>
              <a:rPr lang="en-US" altLang="zh-CN" sz="1600" b="0" dirty="0">
                <a:latin typeface="Times New Roman" pitchFamily="18" charset="0"/>
              </a:rPr>
              <a:t>s[</a:t>
            </a:r>
            <a:r>
              <a:rPr lang="en-US" altLang="zh-CN" sz="1600" b="0" dirty="0" err="1">
                <a:latin typeface="Times New Roman" pitchFamily="18" charset="0"/>
              </a:rPr>
              <a:t>i</a:t>
            </a:r>
            <a:r>
              <a:rPr lang="en-US" altLang="zh-CN" sz="1600" b="0" dirty="0">
                <a:latin typeface="Times New Roman" pitchFamily="18" charset="0"/>
              </a:rPr>
              <a:t>++] = n%10 + ‘0’;</a:t>
            </a:r>
          </a:p>
          <a:p>
            <a:pPr lvl="2" algn="just">
              <a:lnSpc>
                <a:spcPct val="80000"/>
              </a:lnSpc>
              <a:spcBef>
                <a:spcPct val="50000"/>
              </a:spcBef>
            </a:pPr>
            <a:r>
              <a:rPr lang="en-US" altLang="zh-CN" sz="1600" b="0" dirty="0">
                <a:latin typeface="Times New Roman" pitchFamily="18" charset="0"/>
              </a:rPr>
              <a:t>} while( (n /= 10 ) &gt; 0);</a:t>
            </a:r>
          </a:p>
          <a:p>
            <a:pPr lvl="2" algn="just">
              <a:lnSpc>
                <a:spcPct val="80000"/>
              </a:lnSpc>
              <a:spcBef>
                <a:spcPct val="50000"/>
              </a:spcBef>
            </a:pPr>
            <a:r>
              <a:rPr lang="en-US" altLang="zh-CN" sz="1600" b="0" dirty="0">
                <a:latin typeface="Times New Roman" pitchFamily="18" charset="0"/>
              </a:rPr>
              <a:t>if(sign &lt; 0)</a:t>
            </a:r>
          </a:p>
          <a:p>
            <a:pPr lvl="3" algn="just">
              <a:lnSpc>
                <a:spcPct val="80000"/>
              </a:lnSpc>
              <a:spcBef>
                <a:spcPct val="50000"/>
              </a:spcBef>
            </a:pPr>
            <a:r>
              <a:rPr lang="en-US" altLang="zh-CN" sz="1600" b="0" dirty="0">
                <a:latin typeface="Times New Roman" pitchFamily="18" charset="0"/>
              </a:rPr>
              <a:t>s[</a:t>
            </a:r>
            <a:r>
              <a:rPr lang="en-US" altLang="zh-CN" sz="1600" b="0" dirty="0" err="1">
                <a:latin typeface="Times New Roman" pitchFamily="18" charset="0"/>
              </a:rPr>
              <a:t>i</a:t>
            </a:r>
            <a:r>
              <a:rPr lang="en-US" altLang="zh-CN" sz="1600" b="0" dirty="0">
                <a:latin typeface="Times New Roman" pitchFamily="18" charset="0"/>
              </a:rPr>
              <a:t>++] = ‘-‘;</a:t>
            </a:r>
          </a:p>
          <a:p>
            <a:pPr lvl="2" algn="just">
              <a:lnSpc>
                <a:spcPct val="80000"/>
              </a:lnSpc>
              <a:spcBef>
                <a:spcPct val="50000"/>
              </a:spcBef>
            </a:pPr>
            <a:r>
              <a:rPr lang="en-US" altLang="zh-CN" sz="1600" dirty="0">
                <a:latin typeface="Times New Roman" pitchFamily="18" charset="0"/>
              </a:rPr>
              <a:t>s[</a:t>
            </a:r>
            <a:r>
              <a:rPr lang="en-US" altLang="zh-CN" sz="1600" dirty="0" err="1">
                <a:latin typeface="Times New Roman" pitchFamily="18" charset="0"/>
              </a:rPr>
              <a:t>i</a:t>
            </a:r>
            <a:r>
              <a:rPr lang="en-US" altLang="zh-CN" sz="1600" dirty="0">
                <a:latin typeface="Times New Roman" pitchFamily="18" charset="0"/>
              </a:rPr>
              <a:t>] = ‘\0’;</a:t>
            </a:r>
          </a:p>
          <a:p>
            <a:pPr lvl="2" algn="just">
              <a:lnSpc>
                <a:spcPct val="80000"/>
              </a:lnSpc>
              <a:spcBef>
                <a:spcPct val="50000"/>
              </a:spcBef>
            </a:pPr>
            <a:r>
              <a:rPr lang="en-US" altLang="zh-CN" sz="1600" b="0" dirty="0">
                <a:latin typeface="Times New Roman" pitchFamily="18" charset="0"/>
              </a:rPr>
              <a:t>reverse(s);</a:t>
            </a:r>
          </a:p>
          <a:p>
            <a:pPr lvl="1" algn="just">
              <a:lnSpc>
                <a:spcPct val="80000"/>
              </a:lnSpc>
              <a:spcBef>
                <a:spcPct val="50000"/>
              </a:spcBef>
            </a:pPr>
            <a:r>
              <a:rPr lang="en-US" altLang="zh-CN" sz="1600" b="0" dirty="0">
                <a:latin typeface="Times New Roman" pitchFamily="18" charset="0"/>
              </a:rPr>
              <a:t>}</a:t>
            </a:r>
          </a:p>
        </p:txBody>
      </p:sp>
      <p:sp>
        <p:nvSpPr>
          <p:cNvPr id="8" name="Text Box 5"/>
          <p:cNvSpPr txBox="1">
            <a:spLocks noChangeArrowheads="1"/>
          </p:cNvSpPr>
          <p:nvPr/>
        </p:nvSpPr>
        <p:spPr bwMode="auto">
          <a:xfrm>
            <a:off x="4643438" y="2708275"/>
            <a:ext cx="3673475" cy="3914918"/>
          </a:xfrm>
          <a:prstGeom prst="rect">
            <a:avLst/>
          </a:prstGeom>
          <a:solidFill>
            <a:schemeClr val="accent1"/>
          </a:solidFill>
          <a:ln w="9525">
            <a:noFill/>
            <a:miter lim="800000"/>
            <a:headEnd/>
            <a:tailEnd/>
          </a:ln>
        </p:spPr>
        <p:txBody>
          <a:bodyPr>
            <a:spAutoFit/>
          </a:bodyPr>
          <a:lstStyle/>
          <a:p>
            <a:pPr>
              <a:lnSpc>
                <a:spcPct val="80000"/>
              </a:lnSpc>
              <a:spcBef>
                <a:spcPct val="50000"/>
              </a:spcBef>
            </a:pPr>
            <a:r>
              <a:rPr lang="en-US" altLang="zh-CN" sz="1800" b="0" dirty="0"/>
              <a:t>#include &lt;</a:t>
            </a:r>
            <a:r>
              <a:rPr lang="en-US" altLang="zh-CN" sz="1800" b="0" dirty="0" err="1"/>
              <a:t>stdio.h</a:t>
            </a:r>
            <a:r>
              <a:rPr lang="en-US" altLang="zh-CN" sz="1800" b="0" dirty="0"/>
              <a:t>&gt;</a:t>
            </a:r>
          </a:p>
          <a:p>
            <a:pPr>
              <a:lnSpc>
                <a:spcPct val="80000"/>
              </a:lnSpc>
              <a:spcBef>
                <a:spcPct val="50000"/>
              </a:spcBef>
            </a:pPr>
            <a:r>
              <a:rPr lang="en-US" altLang="zh-CN" sz="1800" b="0" dirty="0"/>
              <a:t>void </a:t>
            </a:r>
            <a:r>
              <a:rPr lang="en-US" altLang="zh-CN" sz="1800" b="0" dirty="0" err="1"/>
              <a:t>itoa</a:t>
            </a:r>
            <a:r>
              <a:rPr lang="en-US" altLang="zh-CN" sz="1800" b="0" dirty="0"/>
              <a:t>(</a:t>
            </a:r>
            <a:r>
              <a:rPr lang="en-US" altLang="zh-CN" sz="1800" b="0" dirty="0" err="1"/>
              <a:t>int</a:t>
            </a:r>
            <a:r>
              <a:rPr lang="en-US" altLang="zh-CN" sz="1800" b="0" dirty="0"/>
              <a:t> n, char s[ ]);</a:t>
            </a:r>
          </a:p>
          <a:p>
            <a:pPr>
              <a:lnSpc>
                <a:spcPct val="80000"/>
              </a:lnSpc>
              <a:spcBef>
                <a:spcPct val="50000"/>
              </a:spcBef>
            </a:pPr>
            <a:r>
              <a:rPr lang="en-US" altLang="zh-CN" sz="1800" b="0" dirty="0" err="1"/>
              <a:t>int</a:t>
            </a:r>
            <a:r>
              <a:rPr lang="en-US" altLang="zh-CN" sz="1800" b="0" dirty="0"/>
              <a:t> main()</a:t>
            </a:r>
          </a:p>
          <a:p>
            <a:pPr>
              <a:lnSpc>
                <a:spcPct val="80000"/>
              </a:lnSpc>
              <a:spcBef>
                <a:spcPct val="50000"/>
              </a:spcBef>
            </a:pPr>
            <a:r>
              <a:rPr lang="en-US" altLang="zh-CN" sz="1800" b="0" dirty="0"/>
              <a:t>{</a:t>
            </a:r>
          </a:p>
          <a:p>
            <a:pPr>
              <a:lnSpc>
                <a:spcPct val="80000"/>
              </a:lnSpc>
              <a:spcBef>
                <a:spcPct val="50000"/>
              </a:spcBef>
            </a:pPr>
            <a:r>
              <a:rPr lang="en-US" altLang="zh-CN" sz="1800" b="0" dirty="0"/>
              <a:t>    </a:t>
            </a:r>
            <a:r>
              <a:rPr lang="en-US" altLang="zh-CN" sz="1800" b="0" dirty="0" err="1"/>
              <a:t>int</a:t>
            </a:r>
            <a:r>
              <a:rPr lang="en-US" altLang="zh-CN" sz="1800" b="0" dirty="0"/>
              <a:t> n;</a:t>
            </a:r>
          </a:p>
          <a:p>
            <a:pPr>
              <a:lnSpc>
                <a:spcPct val="80000"/>
              </a:lnSpc>
              <a:spcBef>
                <a:spcPct val="50000"/>
              </a:spcBef>
            </a:pPr>
            <a:r>
              <a:rPr lang="en-US" altLang="zh-CN" sz="1800" b="0" dirty="0"/>
              <a:t>    char s[20];</a:t>
            </a:r>
          </a:p>
          <a:p>
            <a:pPr>
              <a:lnSpc>
                <a:spcPct val="80000"/>
              </a:lnSpc>
              <a:spcBef>
                <a:spcPct val="50000"/>
              </a:spcBef>
            </a:pPr>
            <a:r>
              <a:rPr lang="en-US" altLang="zh-CN" sz="1800" b="0" dirty="0"/>
              <a:t>    </a:t>
            </a:r>
            <a:r>
              <a:rPr lang="en-US" altLang="zh-CN" sz="1800" b="0" dirty="0" err="1"/>
              <a:t>scanf</a:t>
            </a:r>
            <a:r>
              <a:rPr lang="en-US" altLang="zh-CN" sz="1800" b="0" dirty="0"/>
              <a:t>(“%d”, &amp;n);</a:t>
            </a:r>
          </a:p>
          <a:p>
            <a:pPr>
              <a:lnSpc>
                <a:spcPct val="80000"/>
              </a:lnSpc>
              <a:spcBef>
                <a:spcPct val="50000"/>
              </a:spcBef>
            </a:pPr>
            <a:r>
              <a:rPr lang="en-US" altLang="zh-CN" sz="1800" b="0" dirty="0"/>
              <a:t>    </a:t>
            </a:r>
            <a:r>
              <a:rPr lang="en-US" altLang="zh-CN" sz="1800" b="0" dirty="0" err="1"/>
              <a:t>itoa</a:t>
            </a:r>
            <a:r>
              <a:rPr lang="en-US" altLang="zh-CN" sz="1800" b="0" dirty="0"/>
              <a:t>(</a:t>
            </a:r>
            <a:r>
              <a:rPr lang="en-US" altLang="zh-CN" sz="1800" b="0" dirty="0" err="1"/>
              <a:t>n,s</a:t>
            </a:r>
            <a:r>
              <a:rPr lang="en-US" altLang="zh-CN" sz="1800" b="0" dirty="0"/>
              <a:t>); </a:t>
            </a:r>
          </a:p>
          <a:p>
            <a:pPr>
              <a:lnSpc>
                <a:spcPct val="80000"/>
              </a:lnSpc>
              <a:spcBef>
                <a:spcPct val="50000"/>
              </a:spcBef>
            </a:pPr>
            <a:r>
              <a:rPr lang="en-US" altLang="zh-CN" sz="1800" b="0" dirty="0"/>
              <a:t>    </a:t>
            </a:r>
            <a:r>
              <a:rPr lang="en-US" altLang="zh-CN" sz="1800" b="0" dirty="0" err="1"/>
              <a:t>printf</a:t>
            </a:r>
            <a:r>
              <a:rPr lang="en-US" altLang="zh-CN" sz="1800" b="0" dirty="0"/>
              <a:t>(“%s\</a:t>
            </a:r>
            <a:r>
              <a:rPr lang="en-US" altLang="zh-CN" sz="1800" b="0" dirty="0" err="1"/>
              <a:t>n”,s</a:t>
            </a:r>
            <a:r>
              <a:rPr lang="en-US" altLang="zh-CN" sz="1800" b="0" dirty="0"/>
              <a:t>);</a:t>
            </a:r>
          </a:p>
          <a:p>
            <a:pPr>
              <a:lnSpc>
                <a:spcPct val="80000"/>
              </a:lnSpc>
              <a:spcBef>
                <a:spcPct val="50000"/>
              </a:spcBef>
            </a:pPr>
            <a:r>
              <a:rPr lang="en-US" altLang="zh-CN" sz="1800" b="0" dirty="0"/>
              <a:t>    return 0;</a:t>
            </a:r>
          </a:p>
          <a:p>
            <a:pPr>
              <a:lnSpc>
                <a:spcPct val="80000"/>
              </a:lnSpc>
              <a:spcBef>
                <a:spcPct val="50000"/>
              </a:spcBef>
            </a:pPr>
            <a:r>
              <a:rPr lang="en-US" altLang="zh-CN" sz="18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6019" name="灯片编号占位符 4"/>
          <p:cNvSpPr>
            <a:spLocks noGrp="1"/>
          </p:cNvSpPr>
          <p:nvPr>
            <p:ph type="sldNum" sz="quarter" idx="11"/>
          </p:nvPr>
        </p:nvSpPr>
        <p:spPr>
          <a:noFill/>
        </p:spPr>
        <p:txBody>
          <a:bodyPr/>
          <a:lstStyle/>
          <a:p>
            <a:fld id="{DB00FF35-D01C-4110-B418-B3DC2E3D544A}" type="slidenum">
              <a:rPr lang="en-US" altLang="zh-CN" smtClean="0"/>
              <a:pPr/>
              <a:t>100</a:t>
            </a:fld>
            <a:endParaRPr lang="en-US" altLang="zh-CN"/>
          </a:p>
        </p:txBody>
      </p:sp>
      <p:sp>
        <p:nvSpPr>
          <p:cNvPr id="86020"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6021" name="Rectangle 3"/>
          <p:cNvSpPr>
            <a:spLocks noGrp="1" noChangeArrowheads="1"/>
          </p:cNvSpPr>
          <p:nvPr>
            <p:ph type="body" idx="1"/>
          </p:nvPr>
        </p:nvSpPr>
        <p:spPr/>
        <p:txBody>
          <a:bodyPr/>
          <a:lstStyle/>
          <a:p>
            <a:r>
              <a:rPr lang="zh-CN" altLang="en-US" dirty="0">
                <a:ea typeface="宋体" pitchFamily="2" charset="-122"/>
              </a:rPr>
              <a:t>结构变量可进行如下操作：</a:t>
            </a:r>
          </a:p>
          <a:p>
            <a:pPr lvl="1"/>
            <a:r>
              <a:rPr lang="zh-CN" altLang="en-US" dirty="0">
                <a:ea typeface="宋体" pitchFamily="2" charset="-122"/>
              </a:rPr>
              <a:t>访问结构成员</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 emp.name</a:t>
            </a:r>
          </a:p>
          <a:p>
            <a:pPr lvl="1"/>
            <a:r>
              <a:rPr lang="zh-CN" altLang="en-US" dirty="0">
                <a:ea typeface="宋体" pitchFamily="2" charset="-122"/>
              </a:rPr>
              <a:t>作为一个整体复制、赋值</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a:t>
            </a:r>
          </a:p>
          <a:p>
            <a:pPr lvl="2">
              <a:buNone/>
            </a:pPr>
            <a:r>
              <a:rPr lang="en-US" altLang="zh-CN" sz="1800" dirty="0" err="1">
                <a:ea typeface="宋体" pitchFamily="2" charset="-122"/>
              </a:rPr>
              <a:t>struct</a:t>
            </a:r>
            <a:r>
              <a:rPr lang="en-US" altLang="zh-CN" sz="1800" dirty="0">
                <a:ea typeface="宋体" pitchFamily="2" charset="-122"/>
              </a:rPr>
              <a:t> person e1, </a:t>
            </a:r>
            <a:r>
              <a:rPr lang="en-US" altLang="zh-CN" sz="1800" dirty="0" err="1">
                <a:ea typeface="宋体" pitchFamily="2" charset="-122"/>
              </a:rPr>
              <a:t>emp</a:t>
            </a:r>
            <a:r>
              <a:rPr lang="en-US" altLang="zh-CN" sz="1800" dirty="0">
                <a:ea typeface="宋体" pitchFamily="2" charset="-122"/>
              </a:rPr>
              <a:t> ;</a:t>
            </a:r>
          </a:p>
          <a:p>
            <a:pPr lvl="2">
              <a:buNone/>
            </a:pPr>
            <a:r>
              <a:rPr lang="en-US" altLang="zh-CN" sz="1800" dirty="0">
                <a:ea typeface="宋体" pitchFamily="2" charset="-122"/>
              </a:rPr>
              <a:t>…</a:t>
            </a:r>
          </a:p>
          <a:p>
            <a:pPr lvl="2">
              <a:buNone/>
            </a:pPr>
            <a:r>
              <a:rPr lang="en-US" altLang="zh-CN" sz="1800" dirty="0">
                <a:ea typeface="宋体" pitchFamily="2" charset="-122"/>
              </a:rPr>
              <a:t>e1 = </a:t>
            </a:r>
            <a:r>
              <a:rPr lang="en-US" altLang="zh-CN" sz="1800" dirty="0" err="1">
                <a:ea typeface="宋体" pitchFamily="2" charset="-122"/>
              </a:rPr>
              <a:t>emp</a:t>
            </a:r>
            <a:r>
              <a:rPr lang="en-US" altLang="zh-CN" sz="1800" dirty="0">
                <a:ea typeface="宋体" pitchFamily="2" charset="-122"/>
              </a:rPr>
              <a:t>;</a:t>
            </a:r>
          </a:p>
          <a:p>
            <a:pPr lvl="1"/>
            <a:r>
              <a:rPr lang="zh-CN" altLang="en-US" dirty="0">
                <a:ea typeface="宋体" pitchFamily="2" charset="-122"/>
              </a:rPr>
              <a:t>取地址运算（</a:t>
            </a:r>
            <a:r>
              <a:rPr lang="en-US" altLang="zh-CN" dirty="0">
                <a:ea typeface="宋体" pitchFamily="2" charset="-122"/>
              </a:rPr>
              <a:t>&amp;</a:t>
            </a:r>
            <a:r>
              <a:rPr lang="zh-CN" altLang="en-US" dirty="0">
                <a:ea typeface="宋体" pitchFamily="2" charset="-122"/>
              </a:rPr>
              <a:t>）</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 </a:t>
            </a:r>
          </a:p>
          <a:p>
            <a:pPr lvl="2">
              <a:buNone/>
            </a:pPr>
            <a:r>
              <a:rPr lang="en-US" altLang="zh-CN" sz="2000" dirty="0" err="1">
                <a:ea typeface="宋体" pitchFamily="2" charset="-122"/>
              </a:rPr>
              <a:t>struct</a:t>
            </a:r>
            <a:r>
              <a:rPr lang="en-US" altLang="zh-CN" sz="2000" dirty="0">
                <a:ea typeface="宋体" pitchFamily="2" charset="-122"/>
              </a:rPr>
              <a:t> date d, *pd;</a:t>
            </a:r>
          </a:p>
          <a:p>
            <a:pPr lvl="2">
              <a:buNone/>
            </a:pPr>
            <a:r>
              <a:rPr lang="en-US" altLang="zh-CN" sz="2000" dirty="0">
                <a:ea typeface="宋体" pitchFamily="2" charset="-122"/>
              </a:rPr>
              <a:t>pd = &amp;d;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7043" name="灯片编号占位符 4"/>
          <p:cNvSpPr>
            <a:spLocks noGrp="1"/>
          </p:cNvSpPr>
          <p:nvPr>
            <p:ph type="sldNum" sz="quarter" idx="11"/>
          </p:nvPr>
        </p:nvSpPr>
        <p:spPr>
          <a:noFill/>
        </p:spPr>
        <p:txBody>
          <a:bodyPr/>
          <a:lstStyle/>
          <a:p>
            <a:fld id="{6F153245-86BC-4055-A0C2-F0A8EFF1C189}" type="slidenum">
              <a:rPr lang="en-US" altLang="zh-CN" smtClean="0"/>
              <a:pPr/>
              <a:t>101</a:t>
            </a:fld>
            <a:endParaRPr lang="en-US" altLang="zh-CN"/>
          </a:p>
        </p:txBody>
      </p:sp>
      <p:sp>
        <p:nvSpPr>
          <p:cNvPr id="87044"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7045" name="Rectangle 3"/>
          <p:cNvSpPr>
            <a:spLocks noGrp="1" noChangeArrowheads="1"/>
          </p:cNvSpPr>
          <p:nvPr>
            <p:ph type="body" idx="1"/>
          </p:nvPr>
        </p:nvSpPr>
        <p:spPr>
          <a:xfrm>
            <a:off x="977900" y="1196975"/>
            <a:ext cx="7698556" cy="5111750"/>
          </a:xfrm>
        </p:spPr>
        <p:txBody>
          <a:bodyPr/>
          <a:lstStyle/>
          <a:p>
            <a:pPr>
              <a:lnSpc>
                <a:spcPct val="70000"/>
              </a:lnSpc>
              <a:buFont typeface="Wingdings" pitchFamily="2" charset="2"/>
              <a:buNone/>
            </a:pPr>
            <a:r>
              <a:rPr lang="zh-CN" altLang="en-US" sz="1600" dirty="0">
                <a:ea typeface="宋体" pitchFamily="2" charset="-122"/>
              </a:rPr>
              <a:t>例：复数（加）运算</a:t>
            </a:r>
          </a:p>
          <a:p>
            <a:pPr lvl="1">
              <a:lnSpc>
                <a:spcPct val="70000"/>
              </a:lnSpc>
              <a:buFont typeface="Wingdings" pitchFamily="2" charset="2"/>
              <a:buNone/>
            </a:pPr>
            <a:r>
              <a:rPr lang="en-US" altLang="zh-CN" sz="1600" dirty="0">
                <a:ea typeface="宋体" pitchFamily="2" charset="-122"/>
              </a:rPr>
              <a:t>#include &lt;</a:t>
            </a:r>
            <a:r>
              <a:rPr lang="en-US" altLang="zh-CN" sz="1600" dirty="0" err="1">
                <a:ea typeface="宋体" pitchFamily="2" charset="-122"/>
              </a:rPr>
              <a:t>stdio.h</a:t>
            </a:r>
            <a:r>
              <a:rPr lang="en-US" altLang="zh-CN" sz="1600" dirty="0">
                <a:ea typeface="宋体" pitchFamily="2" charset="-122"/>
              </a:rPr>
              <a:t>&gt;</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complex {</a:t>
            </a:r>
          </a:p>
          <a:p>
            <a:pPr lvl="1">
              <a:lnSpc>
                <a:spcPct val="70000"/>
              </a:lnSpc>
              <a:buFont typeface="Wingdings" pitchFamily="2" charset="2"/>
              <a:buNone/>
            </a:pPr>
            <a:r>
              <a:rPr lang="en-US" altLang="zh-CN" sz="1600" dirty="0">
                <a:ea typeface="宋体" pitchFamily="2" charset="-122"/>
              </a:rPr>
              <a:t>    float  real;</a:t>
            </a:r>
          </a:p>
          <a:p>
            <a:pPr lvl="1">
              <a:lnSpc>
                <a:spcPct val="70000"/>
              </a:lnSpc>
              <a:buFont typeface="Wingdings" pitchFamily="2" charset="2"/>
              <a:buNone/>
            </a:pPr>
            <a:r>
              <a:rPr lang="en-US" altLang="zh-CN" sz="1600" dirty="0">
                <a:ea typeface="宋体" pitchFamily="2" charset="-122"/>
              </a:rPr>
              <a:t>    float  </a:t>
            </a:r>
            <a:r>
              <a:rPr lang="en-US" altLang="zh-CN" sz="1600" dirty="0" err="1">
                <a:ea typeface="宋体" pitchFamily="2" charset="-122"/>
              </a:rPr>
              <a:t>imag</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complex </a:t>
            </a:r>
            <a:r>
              <a:rPr lang="en-US" altLang="zh-CN" sz="1600" dirty="0" err="1">
                <a:ea typeface="宋体" pitchFamily="2" charset="-122"/>
              </a:rPr>
              <a:t>addComplex</a:t>
            </a:r>
            <a:r>
              <a:rPr lang="en-US" altLang="zh-CN" sz="1600" dirty="0">
                <a:ea typeface="宋体" pitchFamily="2" charset="-122"/>
              </a:rPr>
              <a:t>(</a:t>
            </a:r>
            <a:r>
              <a:rPr lang="en-US" altLang="zh-CN" sz="1600" dirty="0" err="1">
                <a:ea typeface="宋体" pitchFamily="2" charset="-122"/>
              </a:rPr>
              <a:t>struct</a:t>
            </a:r>
            <a:r>
              <a:rPr lang="en-US" altLang="zh-CN" sz="1600" dirty="0">
                <a:ea typeface="宋体" pitchFamily="2" charset="-122"/>
              </a:rPr>
              <a:t> complex c1, </a:t>
            </a:r>
            <a:r>
              <a:rPr lang="en-US" altLang="zh-CN" sz="1600" dirty="0" err="1">
                <a:ea typeface="宋体" pitchFamily="2" charset="-122"/>
              </a:rPr>
              <a:t>struct</a:t>
            </a:r>
            <a:r>
              <a:rPr lang="en-US" altLang="zh-CN" sz="1600" dirty="0">
                <a:ea typeface="宋体" pitchFamily="2" charset="-122"/>
              </a:rPr>
              <a:t> complex c2);</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main()</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struct</a:t>
            </a:r>
            <a:r>
              <a:rPr lang="en-US" altLang="zh-CN" sz="1600" dirty="0">
                <a:ea typeface="宋体" pitchFamily="2" charset="-122"/>
              </a:rPr>
              <a:t> complex c1, c2, c3;</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scanf</a:t>
            </a:r>
            <a:r>
              <a:rPr lang="en-US" altLang="zh-CN" sz="1600" dirty="0">
                <a:ea typeface="宋体" pitchFamily="2" charset="-122"/>
              </a:rPr>
              <a:t>(“%f %f %f %f”, &amp;c1.real, &amp;c1.imag,&amp;c2.real, &amp;c2.imag);</a:t>
            </a:r>
          </a:p>
          <a:p>
            <a:pPr lvl="1">
              <a:lnSpc>
                <a:spcPct val="70000"/>
              </a:lnSpc>
              <a:buFont typeface="Wingdings" pitchFamily="2" charset="2"/>
              <a:buNone/>
            </a:pPr>
            <a:r>
              <a:rPr lang="en-US" altLang="zh-CN" sz="1600" dirty="0">
                <a:ea typeface="宋体" pitchFamily="2" charset="-122"/>
              </a:rPr>
              <a:t>    c3 = </a:t>
            </a:r>
            <a:r>
              <a:rPr lang="en-US" altLang="zh-CN" sz="1600" dirty="0" err="1">
                <a:ea typeface="宋体" pitchFamily="2" charset="-122"/>
              </a:rPr>
              <a:t>addComplex</a:t>
            </a:r>
            <a:r>
              <a:rPr lang="en-US" altLang="zh-CN" sz="1600" dirty="0">
                <a:ea typeface="宋体" pitchFamily="2" charset="-122"/>
              </a:rPr>
              <a:t>(c1, c2);</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(“(%.2f, %.2f) + (%.2f, %.2f) = (%.2f, %.2f)\n”, c1.real, c1.imag, c2.real, c2.imag, c3.real, c3.imag);</a:t>
            </a:r>
          </a:p>
          <a:p>
            <a:pPr lvl="1">
              <a:lnSpc>
                <a:spcPct val="70000"/>
              </a:lnSpc>
              <a:buFont typeface="Wingdings" pitchFamily="2" charset="2"/>
              <a:buNone/>
            </a:pPr>
            <a:r>
              <a:rPr lang="en-US" altLang="zh-CN" sz="1600" dirty="0">
                <a:ea typeface="宋体" pitchFamily="2" charset="-122"/>
              </a:rPr>
              <a:t>    return 0;</a:t>
            </a:r>
          </a:p>
          <a:p>
            <a:pPr lvl="1">
              <a:lnSpc>
                <a:spcPct val="70000"/>
              </a:lnSpc>
              <a:buFont typeface="Wingdings" pitchFamily="2" charset="2"/>
              <a:buNone/>
            </a:pPr>
            <a:r>
              <a:rPr lang="en-US" altLang="zh-CN" sz="1600" dirty="0">
                <a:ea typeface="宋体" pitchFamily="2" charset="-122"/>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8067" name="灯片编号占位符 4"/>
          <p:cNvSpPr>
            <a:spLocks noGrp="1"/>
          </p:cNvSpPr>
          <p:nvPr>
            <p:ph type="sldNum" sz="quarter" idx="11"/>
          </p:nvPr>
        </p:nvSpPr>
        <p:spPr>
          <a:noFill/>
        </p:spPr>
        <p:txBody>
          <a:bodyPr/>
          <a:lstStyle/>
          <a:p>
            <a:fld id="{44856E0B-6C2E-4EC6-A7ED-87139275A0E9}" type="slidenum">
              <a:rPr lang="en-US" altLang="zh-CN" smtClean="0"/>
              <a:pPr/>
              <a:t>102</a:t>
            </a:fld>
            <a:endParaRPr lang="en-US" altLang="zh-CN"/>
          </a:p>
        </p:txBody>
      </p:sp>
      <p:sp>
        <p:nvSpPr>
          <p:cNvPr id="88068"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8069" name="Rectangle 3"/>
          <p:cNvSpPr>
            <a:spLocks noGrp="1" noChangeArrowheads="1"/>
          </p:cNvSpPr>
          <p:nvPr>
            <p:ph type="body" idx="1"/>
          </p:nvPr>
        </p:nvSpPr>
        <p:spPr>
          <a:xfrm>
            <a:off x="977900" y="1447800"/>
            <a:ext cx="7105650" cy="2917825"/>
          </a:xfrm>
        </p:spPr>
        <p:txBody>
          <a:bodyPr/>
          <a:lstStyle/>
          <a:p>
            <a:pPr>
              <a:buFont typeface="Wingdings" pitchFamily="2" charset="2"/>
              <a:buNone/>
            </a:pPr>
            <a:r>
              <a:rPr lang="en-US" altLang="zh-CN" sz="1800" b="0">
                <a:ea typeface="宋体" pitchFamily="2" charset="-122"/>
              </a:rPr>
              <a:t>struct complex addComplex(struct complex c1, struct complex c2)</a:t>
            </a:r>
          </a:p>
          <a:p>
            <a:pPr>
              <a:buFont typeface="Wingdings" pitchFamily="2" charset="2"/>
              <a:buNone/>
            </a:pPr>
            <a:r>
              <a:rPr lang="en-US" altLang="zh-CN" sz="1800" b="0">
                <a:ea typeface="宋体" pitchFamily="2" charset="-122"/>
              </a:rPr>
              <a:t>{</a:t>
            </a:r>
          </a:p>
          <a:p>
            <a:pPr>
              <a:buFont typeface="Wingdings" pitchFamily="2" charset="2"/>
              <a:buNone/>
            </a:pPr>
            <a:r>
              <a:rPr lang="en-US" altLang="zh-CN" sz="1800" b="0">
                <a:ea typeface="宋体" pitchFamily="2" charset="-122"/>
              </a:rPr>
              <a:t>    struct complex tmp;</a:t>
            </a:r>
          </a:p>
          <a:p>
            <a:pPr>
              <a:buFont typeface="Wingdings" pitchFamily="2" charset="2"/>
              <a:buNone/>
            </a:pPr>
            <a:r>
              <a:rPr lang="en-US" altLang="zh-CN" sz="1800" b="0">
                <a:ea typeface="宋体" pitchFamily="2" charset="-122"/>
              </a:rPr>
              <a:t>    tmp.real = c1.real + c2.real;</a:t>
            </a:r>
          </a:p>
          <a:p>
            <a:pPr>
              <a:buFont typeface="Wingdings" pitchFamily="2" charset="2"/>
              <a:buNone/>
            </a:pPr>
            <a:r>
              <a:rPr lang="en-US" altLang="zh-CN" sz="1800" b="0">
                <a:ea typeface="宋体" pitchFamily="2" charset="-122"/>
              </a:rPr>
              <a:t>    tmp.imag = c1.imag + c2.imag;</a:t>
            </a:r>
          </a:p>
          <a:p>
            <a:pPr>
              <a:buFont typeface="Wingdings" pitchFamily="2" charset="2"/>
              <a:buNone/>
            </a:pPr>
            <a:r>
              <a:rPr lang="en-US" altLang="zh-CN" sz="1800" b="0">
                <a:ea typeface="宋体" pitchFamily="2" charset="-122"/>
              </a:rPr>
              <a:t>    return tmp;</a:t>
            </a:r>
          </a:p>
          <a:p>
            <a:pPr>
              <a:buFont typeface="Wingdings" pitchFamily="2" charset="2"/>
              <a:buNone/>
            </a:pPr>
            <a:r>
              <a:rPr lang="en-US" altLang="zh-CN" sz="1800" b="0">
                <a:ea typeface="宋体" pitchFamily="2" charset="-122"/>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0115" name="灯片编号占位符 4"/>
          <p:cNvSpPr>
            <a:spLocks noGrp="1"/>
          </p:cNvSpPr>
          <p:nvPr>
            <p:ph type="sldNum" sz="quarter" idx="11"/>
          </p:nvPr>
        </p:nvSpPr>
        <p:spPr>
          <a:noFill/>
        </p:spPr>
        <p:txBody>
          <a:bodyPr/>
          <a:lstStyle/>
          <a:p>
            <a:fld id="{189F0521-D1DA-44AC-8AD1-F4034D212E1B}" type="slidenum">
              <a:rPr lang="en-US" altLang="zh-CN" smtClean="0"/>
              <a:pPr/>
              <a:t>103</a:t>
            </a:fld>
            <a:endParaRPr lang="en-US" altLang="zh-CN"/>
          </a:p>
        </p:txBody>
      </p:sp>
      <p:sp>
        <p:nvSpPr>
          <p:cNvPr id="90116"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90117" name="Rectangle 3"/>
          <p:cNvSpPr>
            <a:spLocks noGrp="1" noChangeArrowheads="1"/>
          </p:cNvSpPr>
          <p:nvPr>
            <p:ph type="body" idx="1"/>
          </p:nvPr>
        </p:nvSpPr>
        <p:spPr>
          <a:xfrm>
            <a:off x="971550" y="1268413"/>
            <a:ext cx="3095625" cy="3133725"/>
          </a:xfrm>
        </p:spPr>
        <p:txBody>
          <a:bodyPr/>
          <a:lstStyle/>
          <a:p>
            <a:pPr>
              <a:lnSpc>
                <a:spcPct val="70000"/>
              </a:lnSpc>
              <a:buFont typeface="Wingdings" pitchFamily="2" charset="2"/>
              <a:buNone/>
            </a:pPr>
            <a:r>
              <a:rPr lang="zh-CN" altLang="en-US" sz="1600" b="0" dirty="0">
                <a:ea typeface="宋体" pitchFamily="2" charset="-122"/>
              </a:rPr>
              <a:t>例：给出下面程序的运行结果。</a:t>
            </a:r>
          </a:p>
          <a:p>
            <a:pPr lvl="1">
              <a:lnSpc>
                <a:spcPct val="70000"/>
              </a:lnSpc>
              <a:buFont typeface="Wingdings" pitchFamily="2" charset="2"/>
              <a:buNone/>
            </a:pPr>
            <a:r>
              <a:rPr lang="en-US" altLang="zh-CN" sz="1600" dirty="0">
                <a:ea typeface="宋体" pitchFamily="2" charset="-122"/>
              </a:rPr>
              <a:t>#include &lt;</a:t>
            </a:r>
            <a:r>
              <a:rPr lang="en-US" altLang="zh-CN" sz="1600" dirty="0" err="1">
                <a:ea typeface="宋体" pitchFamily="2" charset="-122"/>
              </a:rPr>
              <a:t>stdio.h</a:t>
            </a:r>
            <a:r>
              <a:rPr lang="en-US" altLang="zh-CN" sz="1600" dirty="0">
                <a:ea typeface="宋体" pitchFamily="2" charset="-122"/>
              </a:rPr>
              <a:t>&gt;</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x;</a:t>
            </a:r>
          </a:p>
          <a:p>
            <a:pPr lvl="2" indent="0">
              <a:lnSpc>
                <a:spcPct val="80000"/>
              </a:lnSpc>
              <a:buFont typeface="Wingdings" pitchFamily="2" charset="2"/>
              <a:buNone/>
            </a:pPr>
            <a:r>
              <a:rPr lang="en-US" altLang="zh-CN" sz="1600" dirty="0">
                <a:ea typeface="宋体" pitchFamily="2" charset="-122"/>
              </a:rPr>
              <a:t>char *y;</a:t>
            </a:r>
          </a:p>
          <a:p>
            <a:pPr lvl="1">
              <a:lnSpc>
                <a:spcPct val="70000"/>
              </a:lnSpc>
              <a:buFont typeface="Wingdings" pitchFamily="2" charset="2"/>
              <a:buNone/>
            </a:pPr>
            <a:r>
              <a:rPr lang="en-US" altLang="zh-CN" sz="1600" dirty="0">
                <a:ea typeface="宋体" pitchFamily="2" charset="-122"/>
              </a:rPr>
              <a:t>} *p, A[ ] = {</a:t>
            </a:r>
          </a:p>
          <a:p>
            <a:pPr lvl="2" indent="0">
              <a:lnSpc>
                <a:spcPct val="80000"/>
              </a:lnSpc>
              <a:buFont typeface="Wingdings" pitchFamily="2" charset="2"/>
              <a:buNone/>
            </a:pPr>
            <a:r>
              <a:rPr lang="en-US" altLang="zh-CN" sz="1600" dirty="0">
                <a:ea typeface="宋体" pitchFamily="2" charset="-122"/>
              </a:rPr>
              <a:t>1, “for”,</a:t>
            </a:r>
          </a:p>
          <a:p>
            <a:pPr lvl="2" indent="0">
              <a:lnSpc>
                <a:spcPct val="80000"/>
              </a:lnSpc>
              <a:buFont typeface="Wingdings" pitchFamily="2" charset="2"/>
              <a:buNone/>
            </a:pPr>
            <a:r>
              <a:rPr lang="en-US" altLang="zh-CN" sz="1600" dirty="0">
                <a:ea typeface="宋体" pitchFamily="2" charset="-122"/>
              </a:rPr>
              <a:t>2, “while”,</a:t>
            </a:r>
          </a:p>
          <a:p>
            <a:pPr lvl="2" indent="0">
              <a:lnSpc>
                <a:spcPct val="80000"/>
              </a:lnSpc>
              <a:buFont typeface="Wingdings" pitchFamily="2" charset="2"/>
              <a:buNone/>
            </a:pPr>
            <a:r>
              <a:rPr lang="en-US" altLang="zh-CN" sz="1600" dirty="0">
                <a:ea typeface="宋体" pitchFamily="2" charset="-122"/>
              </a:rPr>
              <a:t>3, “</a:t>
            </a:r>
            <a:r>
              <a:rPr lang="en-US" altLang="zh-CN" sz="1600" dirty="0" err="1">
                <a:ea typeface="宋体" pitchFamily="2" charset="-122"/>
              </a:rPr>
              <a:t>do_while</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4, “switch”</a:t>
            </a:r>
          </a:p>
          <a:p>
            <a:pPr lvl="1">
              <a:lnSpc>
                <a:spcPct val="70000"/>
              </a:lnSpc>
              <a:buFont typeface="Wingdings" pitchFamily="2" charset="2"/>
              <a:buNone/>
            </a:pPr>
            <a:r>
              <a:rPr lang="en-US" altLang="zh-CN" sz="1600" dirty="0">
                <a:ea typeface="宋体" pitchFamily="2" charset="-122"/>
              </a:rPr>
              <a:t>};</a:t>
            </a:r>
          </a:p>
        </p:txBody>
      </p:sp>
      <p:sp>
        <p:nvSpPr>
          <p:cNvPr id="90118" name="Rectangle 4"/>
          <p:cNvSpPr>
            <a:spLocks noChangeArrowheads="1"/>
          </p:cNvSpPr>
          <p:nvPr/>
        </p:nvSpPr>
        <p:spPr bwMode="auto">
          <a:xfrm>
            <a:off x="3851275" y="1196975"/>
            <a:ext cx="4572000" cy="4967514"/>
          </a:xfrm>
          <a:prstGeom prst="rect">
            <a:avLst/>
          </a:prstGeom>
          <a:noFill/>
          <a:ln w="12700" cap="sq">
            <a:noFill/>
            <a:miter lim="800000"/>
            <a:headEnd type="none" w="sm" len="sm"/>
            <a:tailEnd type="none" w="sm" len="sm"/>
          </a:ln>
        </p:spPr>
        <p:txBody>
          <a:bodyPr>
            <a:spAutoFit/>
          </a:bodyPr>
          <a:lstStyle/>
          <a:p>
            <a:pPr>
              <a:lnSpc>
                <a:spcPct val="80000"/>
              </a:lnSpc>
              <a:spcBef>
                <a:spcPct val="40000"/>
              </a:spcBef>
            </a:pPr>
            <a:r>
              <a:rPr lang="en-US" altLang="zh-CN" sz="1800" b="0" dirty="0">
                <a:latin typeface="Times New Roman" pitchFamily="18" charset="0"/>
              </a:rPr>
              <a:t> main( )</a:t>
            </a:r>
          </a:p>
          <a:p>
            <a:pPr>
              <a:lnSpc>
                <a:spcPct val="80000"/>
              </a:lnSpc>
              <a:spcBef>
                <a:spcPct val="40000"/>
              </a:spcBef>
            </a:pPr>
            <a:r>
              <a:rPr lang="en-US" altLang="zh-CN" sz="1800" b="0" dirty="0">
                <a:latin typeface="Times New Roman" pitchFamily="18" charset="0"/>
              </a:rPr>
              <a:t>{</a:t>
            </a:r>
          </a:p>
          <a:p>
            <a:pPr lvl="1">
              <a:lnSpc>
                <a:spcPct val="80000"/>
              </a:lnSpc>
              <a:spcBef>
                <a:spcPct val="40000"/>
              </a:spcBef>
            </a:pPr>
            <a:r>
              <a:rPr lang="en-US" altLang="zh-CN" sz="1800" b="0" dirty="0" err="1">
                <a:latin typeface="Times New Roman" pitchFamily="18" charset="0"/>
              </a:rPr>
              <a:t>int</a:t>
            </a:r>
            <a:r>
              <a:rPr lang="en-US" altLang="zh-CN" sz="1800" b="0" dirty="0">
                <a:latin typeface="Times New Roman" pitchFamily="18" charset="0"/>
              </a:rPr>
              <a:t> </a:t>
            </a:r>
            <a:r>
              <a:rPr lang="en-US" altLang="zh-CN" sz="1800" b="0" dirty="0" err="1">
                <a:latin typeface="Times New Roman" pitchFamily="18" charset="0"/>
              </a:rPr>
              <a:t>i</a:t>
            </a:r>
            <a:r>
              <a:rPr lang="en-US" altLang="zh-CN" sz="1800" b="0" dirty="0">
                <a:latin typeface="Times New Roman" pitchFamily="18" charset="0"/>
              </a:rPr>
              <a:t>;</a:t>
            </a:r>
          </a:p>
          <a:p>
            <a:pPr lvl="1">
              <a:lnSpc>
                <a:spcPct val="80000"/>
              </a:lnSpc>
              <a:spcBef>
                <a:spcPct val="40000"/>
              </a:spcBef>
            </a:pPr>
            <a:r>
              <a:rPr lang="en-US" altLang="zh-CN" sz="1800" b="0" dirty="0">
                <a:latin typeface="Times New Roman" pitchFamily="18" charset="0"/>
              </a:rPr>
              <a:t>p = A;</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(“%d”, ++p-&gt;x);</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(“%d”, ++(p-&gt;x));</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(“%d”, (p++)-&gt;x);</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(“%d”, p++-&gt;x);</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(“%c”, *p-&gt;y);</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(“%c”, *p-&gt;y++);</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(“%c”, *(p-&gt;y++));</a:t>
            </a:r>
          </a:p>
          <a:p>
            <a:pPr lvl="1">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(“%c”, *p++-&gt;y);</a:t>
            </a:r>
          </a:p>
          <a:p>
            <a:pPr lvl="1">
              <a:lnSpc>
                <a:spcPct val="80000"/>
              </a:lnSpc>
              <a:spcBef>
                <a:spcPct val="40000"/>
              </a:spcBef>
            </a:pPr>
            <a:r>
              <a:rPr lang="en-US" altLang="zh-CN" sz="1800" b="0" dirty="0">
                <a:latin typeface="Times New Roman" pitchFamily="18" charset="0"/>
              </a:rPr>
              <a:t>for(</a:t>
            </a:r>
            <a:r>
              <a:rPr lang="en-US" altLang="zh-CN" sz="1800" b="0" dirty="0" err="1">
                <a:latin typeface="Times New Roman" pitchFamily="18" charset="0"/>
              </a:rPr>
              <a:t>i</a:t>
            </a:r>
            <a:r>
              <a:rPr lang="en-US" altLang="zh-CN" sz="1800" b="0" dirty="0">
                <a:latin typeface="Times New Roman" pitchFamily="18" charset="0"/>
              </a:rPr>
              <a:t>=0; </a:t>
            </a:r>
            <a:r>
              <a:rPr lang="en-US" altLang="zh-CN" sz="1800" b="0" dirty="0" err="1">
                <a:latin typeface="Times New Roman" pitchFamily="18" charset="0"/>
              </a:rPr>
              <a:t>i</a:t>
            </a:r>
            <a:r>
              <a:rPr lang="en-US" altLang="zh-CN" sz="1800" b="0" dirty="0">
                <a:latin typeface="Times New Roman" pitchFamily="18" charset="0"/>
              </a:rPr>
              <a:t>&lt;4; </a:t>
            </a:r>
            <a:r>
              <a:rPr lang="en-US" altLang="zh-CN" sz="1800" b="0" dirty="0" err="1">
                <a:latin typeface="Times New Roman" pitchFamily="18" charset="0"/>
              </a:rPr>
              <a:t>i</a:t>
            </a:r>
            <a:r>
              <a:rPr lang="en-US" altLang="zh-CN" sz="1800" b="0" dirty="0">
                <a:latin typeface="Times New Roman" pitchFamily="18" charset="0"/>
              </a:rPr>
              <a:t>++)</a:t>
            </a:r>
          </a:p>
          <a:p>
            <a:pPr lvl="2">
              <a:lnSpc>
                <a:spcPct val="80000"/>
              </a:lnSpc>
              <a:spcBef>
                <a:spcPct val="40000"/>
              </a:spcBef>
            </a:pPr>
            <a:r>
              <a:rPr lang="en-US" altLang="zh-CN" sz="1800" b="0" dirty="0" err="1">
                <a:latin typeface="Times New Roman" pitchFamily="18" charset="0"/>
              </a:rPr>
              <a:t>printf</a:t>
            </a:r>
            <a:r>
              <a:rPr lang="en-US" altLang="zh-CN" sz="1800" b="0" dirty="0">
                <a:latin typeface="Times New Roman" pitchFamily="18" charset="0"/>
              </a:rPr>
              <a:t>(“\</a:t>
            </a:r>
            <a:r>
              <a:rPr lang="en-US" altLang="zh-CN" sz="1800" b="0" dirty="0" err="1">
                <a:latin typeface="Times New Roman" pitchFamily="18" charset="0"/>
              </a:rPr>
              <a:t>n%d</a:t>
            </a:r>
            <a:r>
              <a:rPr lang="en-US" altLang="zh-CN" sz="1800" b="0" dirty="0">
                <a:latin typeface="Times New Roman" pitchFamily="18" charset="0"/>
              </a:rPr>
              <a:t>, </a:t>
            </a:r>
            <a:r>
              <a:rPr lang="en-US" altLang="zh-CN" sz="1800" b="0">
                <a:latin typeface="Times New Roman" pitchFamily="18" charset="0"/>
              </a:rPr>
              <a:t>%s”, </a:t>
            </a:r>
            <a:r>
              <a:rPr lang="en-US" altLang="zh-CN" sz="1800" b="0" dirty="0">
                <a:latin typeface="Times New Roman" pitchFamily="18" charset="0"/>
              </a:rPr>
              <a:t>A[</a:t>
            </a:r>
            <a:r>
              <a:rPr lang="en-US" altLang="zh-CN" sz="1800" b="0" dirty="0" err="1">
                <a:latin typeface="Times New Roman" pitchFamily="18" charset="0"/>
              </a:rPr>
              <a:t>i</a:t>
            </a:r>
            <a:r>
              <a:rPr lang="en-US" altLang="zh-CN" sz="1800" b="0" dirty="0">
                <a:latin typeface="Times New Roman" pitchFamily="18" charset="0"/>
              </a:rPr>
              <a:t>].x, A[</a:t>
            </a:r>
            <a:r>
              <a:rPr lang="en-US" altLang="zh-CN" sz="1800" b="0" dirty="0" err="1">
                <a:latin typeface="Times New Roman" pitchFamily="18" charset="0"/>
              </a:rPr>
              <a:t>i</a:t>
            </a:r>
            <a:r>
              <a:rPr lang="en-US" altLang="zh-CN" sz="1800" b="0" dirty="0">
                <a:latin typeface="Times New Roman" pitchFamily="18" charset="0"/>
              </a:rPr>
              <a:t>].y);</a:t>
            </a:r>
          </a:p>
          <a:p>
            <a:pPr>
              <a:lnSpc>
                <a:spcPct val="80000"/>
              </a:lnSpc>
              <a:spcBef>
                <a:spcPct val="40000"/>
              </a:spcBef>
            </a:pPr>
            <a:r>
              <a:rPr lang="en-US" altLang="zh-CN" sz="1800" b="0" dirty="0">
                <a:latin typeface="Times New Roman" pitchFamily="18" charset="0"/>
              </a:rPr>
              <a:t>}</a:t>
            </a:r>
          </a:p>
        </p:txBody>
      </p:sp>
      <p:sp>
        <p:nvSpPr>
          <p:cNvPr id="158725" name="Text Box 5"/>
          <p:cNvSpPr txBox="1">
            <a:spLocks noChangeArrowheads="1"/>
          </p:cNvSpPr>
          <p:nvPr/>
        </p:nvSpPr>
        <p:spPr bwMode="auto">
          <a:xfrm>
            <a:off x="971550" y="4221163"/>
            <a:ext cx="3200400" cy="2170112"/>
          </a:xfrm>
          <a:prstGeom prst="rect">
            <a:avLst/>
          </a:prstGeom>
          <a:noFill/>
          <a:ln w="12700" cap="sq">
            <a:noFill/>
            <a:miter lim="800000"/>
            <a:headEnd type="none" w="sm" len="sm"/>
            <a:tailEnd type="none" w="sm" len="sm"/>
          </a:ln>
        </p:spPr>
        <p:txBody>
          <a:bodyPr>
            <a:spAutoFit/>
          </a:bodyPr>
          <a:lstStyle/>
          <a:p>
            <a:pPr algn="just">
              <a:lnSpc>
                <a:spcPct val="80000"/>
              </a:lnSpc>
              <a:spcBef>
                <a:spcPct val="40000"/>
              </a:spcBef>
            </a:pPr>
            <a:r>
              <a:rPr lang="zh-CN" altLang="en-US" b="0" dirty="0">
                <a:solidFill>
                  <a:srgbClr val="0000CC"/>
                </a:solidFill>
                <a:latin typeface="Times New Roman" pitchFamily="18" charset="0"/>
              </a:rPr>
              <a:t>结果：</a:t>
            </a:r>
          </a:p>
          <a:p>
            <a:pPr lvl="1" algn="just">
              <a:lnSpc>
                <a:spcPct val="80000"/>
              </a:lnSpc>
              <a:spcBef>
                <a:spcPct val="40000"/>
              </a:spcBef>
            </a:pPr>
            <a:r>
              <a:rPr lang="en-US" altLang="zh-CN" b="0" dirty="0">
                <a:solidFill>
                  <a:srgbClr val="0000CC"/>
                </a:solidFill>
                <a:latin typeface="Times New Roman" pitchFamily="18" charset="0"/>
              </a:rPr>
              <a:t>2 3 3 2 d </a:t>
            </a:r>
            <a:r>
              <a:rPr lang="en-US" altLang="zh-CN" b="0" dirty="0" err="1">
                <a:solidFill>
                  <a:srgbClr val="0000CC"/>
                </a:solidFill>
                <a:latin typeface="Times New Roman" pitchFamily="18" charset="0"/>
              </a:rPr>
              <a:t>d</a:t>
            </a:r>
            <a:r>
              <a:rPr lang="en-US" altLang="zh-CN" b="0" dirty="0">
                <a:solidFill>
                  <a:srgbClr val="0000CC"/>
                </a:solidFill>
                <a:latin typeface="Times New Roman" pitchFamily="18" charset="0"/>
              </a:rPr>
              <a:t> o _ </a:t>
            </a:r>
          </a:p>
          <a:p>
            <a:pPr lvl="1" algn="just">
              <a:lnSpc>
                <a:spcPct val="80000"/>
              </a:lnSpc>
              <a:spcBef>
                <a:spcPct val="40000"/>
              </a:spcBef>
            </a:pPr>
            <a:r>
              <a:rPr lang="en-US" altLang="zh-CN" b="0" dirty="0">
                <a:solidFill>
                  <a:srgbClr val="0000CC"/>
                </a:solidFill>
                <a:latin typeface="Times New Roman" pitchFamily="18" charset="0"/>
              </a:rPr>
              <a:t>3, for</a:t>
            </a:r>
          </a:p>
          <a:p>
            <a:pPr lvl="1" algn="just">
              <a:lnSpc>
                <a:spcPct val="80000"/>
              </a:lnSpc>
              <a:spcBef>
                <a:spcPct val="40000"/>
              </a:spcBef>
            </a:pPr>
            <a:r>
              <a:rPr lang="en-US" altLang="zh-CN" b="0" dirty="0">
                <a:solidFill>
                  <a:srgbClr val="0000CC"/>
                </a:solidFill>
                <a:latin typeface="Times New Roman" pitchFamily="18" charset="0"/>
              </a:rPr>
              <a:t>2, while</a:t>
            </a:r>
          </a:p>
          <a:p>
            <a:pPr lvl="1" algn="just">
              <a:lnSpc>
                <a:spcPct val="80000"/>
              </a:lnSpc>
              <a:spcBef>
                <a:spcPct val="40000"/>
              </a:spcBef>
            </a:pPr>
            <a:r>
              <a:rPr lang="en-US" altLang="zh-CN" b="0" dirty="0">
                <a:solidFill>
                  <a:srgbClr val="0000CC"/>
                </a:solidFill>
                <a:latin typeface="Times New Roman" pitchFamily="18" charset="0"/>
              </a:rPr>
              <a:t>3, _while</a:t>
            </a:r>
          </a:p>
          <a:p>
            <a:pPr lvl="1" algn="just">
              <a:lnSpc>
                <a:spcPct val="80000"/>
              </a:lnSpc>
              <a:spcBef>
                <a:spcPct val="40000"/>
              </a:spcBef>
            </a:pPr>
            <a:r>
              <a:rPr lang="en-US" altLang="zh-CN" b="0" dirty="0">
                <a:solidFill>
                  <a:srgbClr val="0000CC"/>
                </a:solidFill>
                <a:latin typeface="Times New Roman" pitchFamily="18" charset="0"/>
              </a:rPr>
              <a:t>4,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 calcmode="lin" valueType="num">
                                      <p:cBhvr additive="base">
                                        <p:cTn id="7" dur="5000" fill="hold"/>
                                        <p:tgtEl>
                                          <p:spTgt spid="158725"/>
                                        </p:tgtEl>
                                        <p:attrNameLst>
                                          <p:attrName>ppt_x</p:attrName>
                                        </p:attrNameLst>
                                      </p:cBhvr>
                                      <p:tavLst>
                                        <p:tav tm="0">
                                          <p:val>
                                            <p:strVal val="#ppt_x"/>
                                          </p:val>
                                        </p:tav>
                                        <p:tav tm="100000">
                                          <p:val>
                                            <p:strVal val="#ppt_x"/>
                                          </p:val>
                                        </p:tav>
                                      </p:tavLst>
                                    </p:anim>
                                    <p:anim calcmode="lin" valueType="num">
                                      <p:cBhvr additive="base">
                                        <p:cTn id="8" dur="5000" fill="hold"/>
                                        <p:tgtEl>
                                          <p:spTgt spid="158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1139" name="灯片编号占位符 4"/>
          <p:cNvSpPr>
            <a:spLocks noGrp="1"/>
          </p:cNvSpPr>
          <p:nvPr>
            <p:ph type="sldNum" sz="quarter" idx="11"/>
          </p:nvPr>
        </p:nvSpPr>
        <p:spPr>
          <a:noFill/>
        </p:spPr>
        <p:txBody>
          <a:bodyPr/>
          <a:lstStyle/>
          <a:p>
            <a:fld id="{E42BCCD5-2353-4A6E-9BB2-1CB5CD95EED0}" type="slidenum">
              <a:rPr lang="en-US" altLang="zh-CN" smtClean="0"/>
              <a:pPr/>
              <a:t>104</a:t>
            </a:fld>
            <a:endParaRPr lang="en-US" altLang="zh-CN"/>
          </a:p>
        </p:txBody>
      </p:sp>
      <p:sp>
        <p:nvSpPr>
          <p:cNvPr id="91140" name="Rectangle 2"/>
          <p:cNvSpPr>
            <a:spLocks noGrp="1" noChangeArrowheads="1"/>
          </p:cNvSpPr>
          <p:nvPr>
            <p:ph type="title"/>
          </p:nvPr>
        </p:nvSpPr>
        <p:spPr/>
        <p:txBody>
          <a:bodyPr/>
          <a:lstStyle/>
          <a:p>
            <a:r>
              <a:rPr lang="zh-CN" altLang="en-US">
                <a:ea typeface="宋体" pitchFamily="2" charset="-122"/>
              </a:rPr>
              <a:t>结构数组</a:t>
            </a:r>
          </a:p>
        </p:txBody>
      </p:sp>
      <p:sp>
        <p:nvSpPr>
          <p:cNvPr id="91141" name="Rectangle 3"/>
          <p:cNvSpPr>
            <a:spLocks noGrp="1" noChangeArrowheads="1"/>
          </p:cNvSpPr>
          <p:nvPr>
            <p:ph type="body" idx="1"/>
          </p:nvPr>
        </p:nvSpPr>
        <p:spPr/>
        <p:txBody>
          <a:bodyPr/>
          <a:lstStyle/>
          <a:p>
            <a:r>
              <a:rPr lang="zh-CN" altLang="en-US" dirty="0">
                <a:ea typeface="宋体" pitchFamily="2" charset="-122"/>
              </a:rPr>
              <a:t>当数组中的每一个元素都是同一结构类型的变量时，则称该数组为</a:t>
            </a:r>
            <a:r>
              <a:rPr lang="zh-CN" altLang="en-US" dirty="0">
                <a:solidFill>
                  <a:srgbClr val="FF0000"/>
                </a:solidFill>
                <a:ea typeface="宋体" pitchFamily="2" charset="-122"/>
              </a:rPr>
              <a:t>结构数组</a:t>
            </a:r>
            <a:r>
              <a:rPr lang="zh-CN" altLang="en-US" dirty="0">
                <a:ea typeface="宋体" pitchFamily="2" charset="-122"/>
              </a:rPr>
              <a:t>。例如</a:t>
            </a:r>
            <a:r>
              <a:rPr lang="en-US" altLang="zh-CN" dirty="0">
                <a:ea typeface="宋体" pitchFamily="2" charset="-122"/>
              </a:rPr>
              <a:t>:</a:t>
            </a:r>
          </a:p>
        </p:txBody>
      </p:sp>
      <p:graphicFrame>
        <p:nvGraphicFramePr>
          <p:cNvPr id="6" name="表格 5"/>
          <p:cNvGraphicFramePr>
            <a:graphicFrameLocks noGrp="1"/>
          </p:cNvGraphicFramePr>
          <p:nvPr/>
        </p:nvGraphicFramePr>
        <p:xfrm>
          <a:off x="3048000" y="0"/>
          <a:ext cx="6096000" cy="1331400"/>
        </p:xfrm>
        <a:graphic>
          <a:graphicData uri="http://schemas.openxmlformats.org/drawingml/2006/table">
            <a:tbl>
              <a:tblPr firstRow="1" bandRow="1">
                <a:tableStyleId>{5C22544A-7EE6-4342-B048-85BDC9FD1C3A}</a:tableStyleId>
              </a:tblPr>
              <a:tblGrid>
                <a:gridCol w="65990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432048">
                  <a:extLst>
                    <a:ext uri="{9D8B030D-6E8A-4147-A177-3AD203B41FA5}">
                      <a16:colId xmlns:a16="http://schemas.microsoft.com/office/drawing/2014/main" val="20006"/>
                    </a:ext>
                  </a:extLst>
                </a:gridCol>
                <a:gridCol w="395536">
                  <a:extLst>
                    <a:ext uri="{9D8B030D-6E8A-4147-A177-3AD203B41FA5}">
                      <a16:colId xmlns:a16="http://schemas.microsoft.com/office/drawing/2014/main" val="20007"/>
                    </a:ext>
                  </a:extLst>
                </a:gridCol>
              </a:tblGrid>
              <a:tr h="82808">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1331640" y="5085184"/>
            <a:ext cx="6696744" cy="707886"/>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solidFill>
                  <a:srgbClr val="0033CC"/>
                </a:solidFill>
                <a:latin typeface="楷体" pitchFamily="49" charset="-122"/>
                <a:ea typeface="楷体" pitchFamily="49" charset="-122"/>
              </a:rPr>
              <a:t>结构数组</a:t>
            </a:r>
            <a:r>
              <a:rPr lang="zh-CN" altLang="en-US" b="0" dirty="0">
                <a:latin typeface="楷体" pitchFamily="49" charset="-122"/>
                <a:ea typeface="楷体" pitchFamily="49" charset="-122"/>
              </a:rPr>
              <a:t>通常用来实现表单（如员工表、学生记录表、产品表等）这类数据结构。</a:t>
            </a:r>
          </a:p>
        </p:txBody>
      </p:sp>
      <p:sp>
        <p:nvSpPr>
          <p:cNvPr id="8" name="矩形 7"/>
          <p:cNvSpPr/>
          <p:nvPr/>
        </p:nvSpPr>
        <p:spPr>
          <a:xfrm>
            <a:off x="2195736" y="2276872"/>
            <a:ext cx="4572000" cy="2516073"/>
          </a:xfrm>
          <a:prstGeom prst="rect">
            <a:avLst/>
          </a:prstGeom>
        </p:spPr>
        <p:txBody>
          <a:bodyPr wrap="square">
            <a:spAutoFit/>
          </a:bodyPr>
          <a:lstStyle/>
          <a:p>
            <a:pPr>
              <a:lnSpc>
                <a:spcPts val="2100"/>
              </a:lnSpc>
              <a:buNone/>
            </a:pPr>
            <a:r>
              <a:rPr lang="en-US" altLang="zh-CN" sz="1800" b="0" dirty="0" err="1"/>
              <a:t>struct</a:t>
            </a:r>
            <a:r>
              <a:rPr lang="en-US" altLang="zh-CN" sz="1800" b="0" dirty="0"/>
              <a:t> person  {</a:t>
            </a:r>
          </a:p>
          <a:p>
            <a:pPr>
              <a:lnSpc>
                <a:spcPts val="2100"/>
              </a:lnSpc>
              <a:buNone/>
            </a:pPr>
            <a:r>
              <a:rPr lang="en-US" altLang="zh-CN" sz="1800" b="0" dirty="0"/>
              <a:t>        </a:t>
            </a:r>
            <a:r>
              <a:rPr lang="en-US" altLang="zh-CN" sz="1800" b="0" dirty="0" err="1"/>
              <a:t>int</a:t>
            </a:r>
            <a:r>
              <a:rPr lang="en-US" altLang="zh-CN" sz="1800" b="0" dirty="0"/>
              <a:t> ID; </a:t>
            </a:r>
          </a:p>
          <a:p>
            <a:pPr lvl="1" indent="0">
              <a:lnSpc>
                <a:spcPts val="2100"/>
              </a:lnSpc>
              <a:buNone/>
            </a:pPr>
            <a:r>
              <a:rPr lang="en-US" altLang="zh-CN" sz="1800" b="0" dirty="0"/>
              <a:t>char name[32];</a:t>
            </a:r>
          </a:p>
          <a:p>
            <a:pPr lvl="1" indent="0">
              <a:lnSpc>
                <a:spcPts val="2100"/>
              </a:lnSpc>
              <a:buNone/>
            </a:pPr>
            <a:r>
              <a:rPr lang="en-US" altLang="zh-CN" sz="1800" b="0" dirty="0"/>
              <a:t>char address[64];</a:t>
            </a:r>
          </a:p>
          <a:p>
            <a:pPr lvl="1" indent="0">
              <a:lnSpc>
                <a:spcPts val="2100"/>
              </a:lnSpc>
              <a:buNone/>
            </a:pPr>
            <a:r>
              <a:rPr lang="en-US" altLang="zh-CN" sz="1800" b="0" dirty="0"/>
              <a:t>char department[64];</a:t>
            </a:r>
          </a:p>
          <a:p>
            <a:pPr lvl="1" indent="0">
              <a:lnSpc>
                <a:spcPts val="2100"/>
              </a:lnSpc>
              <a:buNone/>
            </a:pPr>
            <a:r>
              <a:rPr lang="en-US" altLang="zh-CN" sz="1800" b="0" dirty="0"/>
              <a:t>double salary;</a:t>
            </a:r>
          </a:p>
          <a:p>
            <a:pPr lvl="1" indent="0">
              <a:lnSpc>
                <a:spcPts val="2100"/>
              </a:lnSpc>
              <a:buNone/>
            </a:pPr>
            <a:r>
              <a:rPr lang="en-US" altLang="zh-CN" sz="1800" b="0" dirty="0" err="1"/>
              <a:t>struct</a:t>
            </a:r>
            <a:r>
              <a:rPr lang="en-US" altLang="zh-CN" sz="1800" b="0" dirty="0"/>
              <a:t> date </a:t>
            </a:r>
            <a:r>
              <a:rPr lang="en-US" altLang="zh-CN" sz="1800" b="0" dirty="0" err="1"/>
              <a:t>birthdate</a:t>
            </a:r>
            <a:r>
              <a:rPr lang="en-US" altLang="zh-CN" sz="1800" b="0" dirty="0"/>
              <a:t>;</a:t>
            </a:r>
          </a:p>
          <a:p>
            <a:pPr>
              <a:lnSpc>
                <a:spcPts val="2100"/>
              </a:lnSpc>
              <a:buNone/>
            </a:pPr>
            <a:r>
              <a:rPr lang="en-US" altLang="zh-CN" sz="1800" b="0" dirty="0"/>
              <a:t>};</a:t>
            </a:r>
            <a:endParaRPr lang="en-US" altLang="zh-CN" dirty="0"/>
          </a:p>
          <a:p>
            <a:pPr>
              <a:lnSpc>
                <a:spcPts val="2100"/>
              </a:lnSpc>
              <a:buNone/>
            </a:pPr>
            <a:r>
              <a:rPr lang="en-US" altLang="zh-CN" dirty="0" err="1"/>
              <a:t>struct</a:t>
            </a:r>
            <a:r>
              <a:rPr lang="en-US" altLang="zh-CN" dirty="0"/>
              <a:t> person </a:t>
            </a:r>
            <a:r>
              <a:rPr lang="en-US" altLang="zh-CN" dirty="0" err="1"/>
              <a:t>emplist</a:t>
            </a:r>
            <a:r>
              <a:rPr lang="en-US" altLang="zh-CN" dirty="0"/>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2163" name="灯片编号占位符 4"/>
          <p:cNvSpPr>
            <a:spLocks noGrp="1"/>
          </p:cNvSpPr>
          <p:nvPr>
            <p:ph type="sldNum" sz="quarter" idx="11"/>
          </p:nvPr>
        </p:nvSpPr>
        <p:spPr>
          <a:noFill/>
        </p:spPr>
        <p:txBody>
          <a:bodyPr/>
          <a:lstStyle/>
          <a:p>
            <a:fld id="{4BFEA75A-B4FC-4450-A9CD-2D54CFA76E6E}" type="slidenum">
              <a:rPr lang="en-US" altLang="zh-CN" smtClean="0"/>
              <a:pPr/>
              <a:t>105</a:t>
            </a:fld>
            <a:endParaRPr lang="en-US" altLang="zh-CN"/>
          </a:p>
        </p:txBody>
      </p:sp>
      <p:sp>
        <p:nvSpPr>
          <p:cNvPr id="921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：问题分析</a:t>
            </a:r>
          </a:p>
        </p:txBody>
      </p:sp>
      <p:sp>
        <p:nvSpPr>
          <p:cNvPr id="160771" name="Rectangle 3"/>
          <p:cNvSpPr>
            <a:spLocks noGrp="1" noChangeArrowheads="1"/>
          </p:cNvSpPr>
          <p:nvPr>
            <p:ph type="body" idx="1"/>
          </p:nvPr>
        </p:nvSpPr>
        <p:spPr/>
        <p:txBody>
          <a:bodyPr/>
          <a:lstStyle/>
          <a:p>
            <a:pPr>
              <a:lnSpc>
                <a:spcPct val="80000"/>
              </a:lnSpc>
            </a:pPr>
            <a:r>
              <a:rPr lang="zh-CN" altLang="en-US" sz="1800" dirty="0">
                <a:ea typeface="宋体" pitchFamily="2" charset="-122"/>
              </a:rPr>
              <a:t>问题：编写 一个程序，统计输入中</a:t>
            </a:r>
            <a:r>
              <a:rPr lang="en-US" altLang="zh-CN" sz="1800" dirty="0">
                <a:ea typeface="宋体" pitchFamily="2" charset="-122"/>
              </a:rPr>
              <a:t>C</a:t>
            </a:r>
            <a:r>
              <a:rPr lang="zh-CN" altLang="en-US" sz="1800" dirty="0">
                <a:ea typeface="宋体" pitchFamily="2" charset="-122"/>
              </a:rPr>
              <a:t>语言每个关键字的出现次数。</a:t>
            </a:r>
          </a:p>
          <a:p>
            <a:pPr>
              <a:lnSpc>
                <a:spcPct val="80000"/>
              </a:lnSpc>
            </a:pPr>
            <a:r>
              <a:rPr lang="zh-CN" altLang="en-US" sz="1800" b="0" dirty="0">
                <a:ea typeface="宋体" pitchFamily="2" charset="-122"/>
              </a:rPr>
              <a:t>定义一个结构说明用以表示关键字与其出现次数：</a:t>
            </a:r>
          </a:p>
          <a:p>
            <a:pPr lvl="1">
              <a:lnSpc>
                <a:spcPct val="80000"/>
              </a:lnSpc>
              <a:spcBef>
                <a:spcPct val="40000"/>
              </a:spcBef>
              <a:buFont typeface="Wingdings" pitchFamily="2" charset="2"/>
              <a:buNone/>
            </a:pPr>
            <a:r>
              <a:rPr lang="en-US" altLang="zh-CN" sz="1800" b="1" dirty="0" err="1">
                <a:ea typeface="宋体" pitchFamily="2" charset="-122"/>
              </a:rPr>
              <a:t>struct</a:t>
            </a:r>
            <a:r>
              <a:rPr lang="en-US" altLang="zh-CN" sz="1800" b="1" dirty="0">
                <a:ea typeface="宋体" pitchFamily="2" charset="-122"/>
              </a:rPr>
              <a:t> Key {</a:t>
            </a:r>
          </a:p>
          <a:p>
            <a:pPr lvl="1">
              <a:lnSpc>
                <a:spcPct val="80000"/>
              </a:lnSpc>
              <a:spcBef>
                <a:spcPct val="40000"/>
              </a:spcBef>
              <a:buFont typeface="Wingdings" pitchFamily="2" charset="2"/>
              <a:buNone/>
            </a:pPr>
            <a:r>
              <a:rPr lang="en-US" altLang="zh-CN" sz="1800" b="1" dirty="0">
                <a:ea typeface="宋体" pitchFamily="2" charset="-122"/>
              </a:rPr>
              <a:t>    char *keyword;</a:t>
            </a:r>
          </a:p>
          <a:p>
            <a:pPr lvl="1">
              <a:lnSpc>
                <a:spcPct val="80000"/>
              </a:lnSpc>
              <a:spcBef>
                <a:spcPct val="40000"/>
              </a:spcBef>
              <a:buFont typeface="Wingdings" pitchFamily="2" charset="2"/>
              <a:buNone/>
            </a:pPr>
            <a:r>
              <a:rPr lang="en-US" altLang="zh-CN" sz="1800" b="1" dirty="0">
                <a:ea typeface="宋体" pitchFamily="2" charset="-122"/>
              </a:rPr>
              <a:t>    </a:t>
            </a:r>
            <a:r>
              <a:rPr lang="en-US" altLang="zh-CN" sz="1800" b="1" dirty="0" err="1">
                <a:ea typeface="宋体" pitchFamily="2" charset="-122"/>
              </a:rPr>
              <a:t>int</a:t>
            </a:r>
            <a:r>
              <a:rPr lang="en-US" altLang="zh-CN" sz="1800" b="1" dirty="0">
                <a:ea typeface="宋体" pitchFamily="2" charset="-122"/>
              </a:rPr>
              <a:t> count;</a:t>
            </a:r>
          </a:p>
          <a:p>
            <a:pPr lvl="1">
              <a:lnSpc>
                <a:spcPct val="80000"/>
              </a:lnSpc>
              <a:spcBef>
                <a:spcPct val="40000"/>
              </a:spcBef>
              <a:buFont typeface="Wingdings" pitchFamily="2" charset="2"/>
              <a:buNone/>
            </a:pPr>
            <a:r>
              <a:rPr lang="en-US" altLang="zh-CN" sz="1800" b="1" dirty="0">
                <a:ea typeface="宋体" pitchFamily="2" charset="-122"/>
              </a:rPr>
              <a:t>};</a:t>
            </a:r>
          </a:p>
          <a:p>
            <a:pPr>
              <a:lnSpc>
                <a:spcPct val="80000"/>
              </a:lnSpc>
            </a:pPr>
            <a:r>
              <a:rPr lang="zh-CN" altLang="en-US" sz="1800" b="0" dirty="0">
                <a:ea typeface="宋体" pitchFamily="2" charset="-122"/>
              </a:rPr>
              <a:t>关键字表的组织：使用一个</a:t>
            </a:r>
            <a:r>
              <a:rPr lang="zh-CN" altLang="en-US" sz="1800" dirty="0">
                <a:solidFill>
                  <a:srgbClr val="0000CC"/>
                </a:solidFill>
                <a:ea typeface="宋体" pitchFamily="2" charset="-122"/>
              </a:rPr>
              <a:t>有序</a:t>
            </a:r>
            <a:r>
              <a:rPr lang="zh-CN" altLang="en-US" sz="1800" b="0" dirty="0">
                <a:ea typeface="宋体" pitchFamily="2" charset="-122"/>
              </a:rPr>
              <a:t>的结构数组来存放关键字表及关键字出现次数：</a:t>
            </a:r>
          </a:p>
          <a:p>
            <a:pPr lvl="1">
              <a:lnSpc>
                <a:spcPct val="80000"/>
              </a:lnSpc>
              <a:buFont typeface="Wingdings" pitchFamily="2" charset="2"/>
              <a:buNone/>
            </a:pPr>
            <a:r>
              <a:rPr lang="en-US" altLang="zh-CN" sz="1800" b="1" dirty="0" err="1">
                <a:ea typeface="宋体" pitchFamily="2" charset="-122"/>
              </a:rPr>
              <a:t>struct</a:t>
            </a:r>
            <a:r>
              <a:rPr lang="en-US" altLang="zh-CN" sz="1800" b="1" dirty="0">
                <a:ea typeface="宋体" pitchFamily="2" charset="-122"/>
              </a:rPr>
              <a:t> Key </a:t>
            </a:r>
            <a:r>
              <a:rPr lang="en-US" altLang="zh-CN" sz="1800" b="1" dirty="0" err="1">
                <a:ea typeface="宋体" pitchFamily="2" charset="-122"/>
              </a:rPr>
              <a:t>Keytab</a:t>
            </a:r>
            <a:r>
              <a:rPr lang="en-US" altLang="zh-CN" sz="1800" b="1" dirty="0">
                <a:ea typeface="宋体" pitchFamily="2" charset="-122"/>
              </a:rPr>
              <a:t>[ ] = {</a:t>
            </a:r>
          </a:p>
          <a:p>
            <a:pPr lvl="2" indent="0">
              <a:lnSpc>
                <a:spcPct val="90000"/>
              </a:lnSpc>
              <a:buFont typeface="Wingdings" pitchFamily="2" charset="2"/>
              <a:buNone/>
            </a:pPr>
            <a:r>
              <a:rPr lang="en-US" altLang="zh-CN" sz="1800" b="1" dirty="0">
                <a:ea typeface="宋体" pitchFamily="2" charset="-122"/>
              </a:rPr>
              <a:t>“auto”, 0,</a:t>
            </a:r>
          </a:p>
          <a:p>
            <a:pPr lvl="2" indent="0">
              <a:lnSpc>
                <a:spcPct val="90000"/>
              </a:lnSpc>
              <a:buFont typeface="Wingdings" pitchFamily="2" charset="2"/>
              <a:buNone/>
            </a:pPr>
            <a:r>
              <a:rPr lang="en-US" altLang="zh-CN" sz="1800" b="1" dirty="0">
                <a:ea typeface="宋体" pitchFamily="2" charset="-122"/>
              </a:rPr>
              <a:t>“break”,0,</a:t>
            </a:r>
          </a:p>
          <a:p>
            <a:pPr lvl="2" indent="0">
              <a:lnSpc>
                <a:spcPct val="90000"/>
              </a:lnSpc>
              <a:buFont typeface="Wingdings" pitchFamily="2" charset="2"/>
              <a:buNone/>
            </a:pPr>
            <a:r>
              <a:rPr lang="en-US" altLang="zh-CN" sz="1800" b="1" dirty="0">
                <a:ea typeface="宋体" pitchFamily="2" charset="-122"/>
              </a:rPr>
              <a:t>“case”, 0,</a:t>
            </a:r>
          </a:p>
          <a:p>
            <a:pPr lvl="2" indent="0">
              <a:lnSpc>
                <a:spcPct val="90000"/>
              </a:lnSpc>
              <a:buFont typeface="Wingdings" pitchFamily="2" charset="2"/>
              <a:buNone/>
            </a:pPr>
            <a:r>
              <a:rPr lang="en-US" altLang="zh-CN" sz="1800" b="1" dirty="0">
                <a:ea typeface="宋体" pitchFamily="2" charset="-122"/>
              </a:rPr>
              <a:t>…</a:t>
            </a:r>
          </a:p>
          <a:p>
            <a:pPr lvl="2" indent="0">
              <a:lnSpc>
                <a:spcPct val="90000"/>
              </a:lnSpc>
              <a:buFont typeface="Wingdings" pitchFamily="2" charset="2"/>
              <a:buNone/>
            </a:pPr>
            <a:r>
              <a:rPr lang="en-US" altLang="zh-CN" sz="1800" b="1" dirty="0">
                <a:ea typeface="宋体" pitchFamily="2" charset="-122"/>
              </a:rPr>
              <a:t>“while”, 0</a:t>
            </a:r>
          </a:p>
          <a:p>
            <a:pPr lvl="1">
              <a:lnSpc>
                <a:spcPct val="80000"/>
              </a:lnSpc>
              <a:buFont typeface="Wingdings" pitchFamily="2" charset="2"/>
              <a:buNone/>
            </a:pPr>
            <a:r>
              <a:rPr lang="en-US" altLang="zh-CN" sz="1800" b="1" dirty="0">
                <a:ea typeface="宋体" pitchFamily="2" charset="-122"/>
              </a:rPr>
              <a:t>};</a:t>
            </a:r>
          </a:p>
        </p:txBody>
      </p:sp>
      <p:sp>
        <p:nvSpPr>
          <p:cNvPr id="160772" name="AutoShape 4"/>
          <p:cNvSpPr>
            <a:spLocks noChangeArrowheads="1"/>
          </p:cNvSpPr>
          <p:nvPr/>
        </p:nvSpPr>
        <p:spPr bwMode="auto">
          <a:xfrm>
            <a:off x="6877050" y="1988840"/>
            <a:ext cx="2266950" cy="1223963"/>
          </a:xfrm>
          <a:prstGeom prst="wedgeRoundRectCallout">
            <a:avLst>
              <a:gd name="adj1" fmla="val -83488"/>
              <a:gd name="adj2" fmla="val 62012"/>
              <a:gd name="adj3" fmla="val 16667"/>
            </a:avLst>
          </a:prstGeom>
          <a:solidFill>
            <a:schemeClr val="accent1"/>
          </a:solidFill>
          <a:ln w="9525">
            <a:solidFill>
              <a:schemeClr val="tx1"/>
            </a:solidFill>
            <a:miter lim="800000"/>
            <a:headEnd/>
            <a:tailEnd/>
          </a:ln>
        </p:spPr>
        <p:txBody>
          <a:bodyPr/>
          <a:lstStyle/>
          <a:p>
            <a:r>
              <a:rPr lang="zh-CN" altLang="en-US"/>
              <a:t>将关键字有序存放能提高关键字的查找效率。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5" dur="500"/>
                                        <p:tgtEl>
                                          <p:spTgt spid="160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18" dur="500"/>
                                        <p:tgtEl>
                                          <p:spTgt spid="160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1" dur="500"/>
                                        <p:tgtEl>
                                          <p:spTgt spid="160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4" dur="500"/>
                                        <p:tgtEl>
                                          <p:spTgt spid="1607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29" dur="500"/>
                                        <p:tgtEl>
                                          <p:spTgt spid="16077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2" dur="500"/>
                                        <p:tgtEl>
                                          <p:spTgt spid="16077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5" dur="500"/>
                                        <p:tgtEl>
                                          <p:spTgt spid="16077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8" dur="500"/>
                                        <p:tgtEl>
                                          <p:spTgt spid="16077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1" dur="500"/>
                                        <p:tgtEl>
                                          <p:spTgt spid="16077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4" dur="500"/>
                                        <p:tgtEl>
                                          <p:spTgt spid="16077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7" dur="500"/>
                                        <p:tgtEl>
                                          <p:spTgt spid="16077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0" dur="500"/>
                                        <p:tgtEl>
                                          <p:spTgt spid="160771">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0772"/>
                                        </p:tgtEl>
                                        <p:attrNameLst>
                                          <p:attrName>style.visibility</p:attrName>
                                        </p:attrNameLst>
                                      </p:cBhvr>
                                      <p:to>
                                        <p:strVal val="visible"/>
                                      </p:to>
                                    </p:set>
                                    <p:animEffect transition="in" filter="blinds(horizontal)">
                                      <p:cBhvr>
                                        <p:cTn id="55"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3187" name="灯片编号占位符 4"/>
          <p:cNvSpPr>
            <a:spLocks noGrp="1"/>
          </p:cNvSpPr>
          <p:nvPr>
            <p:ph type="sldNum" sz="quarter" idx="11"/>
          </p:nvPr>
        </p:nvSpPr>
        <p:spPr>
          <a:noFill/>
        </p:spPr>
        <p:txBody>
          <a:bodyPr/>
          <a:lstStyle/>
          <a:p>
            <a:fld id="{7E8600AC-67AF-4051-81F3-877BBEF6AFB4}" type="slidenum">
              <a:rPr lang="en-US" altLang="zh-CN" smtClean="0"/>
              <a:pPr/>
              <a:t>106</a:t>
            </a:fld>
            <a:endParaRPr lang="en-US" altLang="zh-CN"/>
          </a:p>
        </p:txBody>
      </p:sp>
      <p:sp>
        <p:nvSpPr>
          <p:cNvPr id="931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：算法设计</a:t>
            </a:r>
          </a:p>
        </p:txBody>
      </p:sp>
      <p:sp>
        <p:nvSpPr>
          <p:cNvPr id="161795" name="Rectangle 3"/>
          <p:cNvSpPr>
            <a:spLocks noGrp="1" noChangeArrowheads="1"/>
          </p:cNvSpPr>
          <p:nvPr>
            <p:ph type="body" idx="1"/>
          </p:nvPr>
        </p:nvSpPr>
        <p:spPr/>
        <p:txBody>
          <a:bodyPr/>
          <a:lstStyle/>
          <a:p>
            <a:r>
              <a:rPr lang="zh-CN" altLang="en-US">
                <a:ea typeface="宋体" pitchFamily="2" charset="-122"/>
              </a:rPr>
              <a:t>主要算法：</a:t>
            </a:r>
          </a:p>
          <a:p>
            <a:pPr lvl="1">
              <a:buFont typeface="Wingdings" pitchFamily="2" charset="2"/>
              <a:buNone/>
            </a:pPr>
            <a:r>
              <a:rPr lang="en-US" altLang="zh-CN" sz="2000"/>
              <a:t>While ( </a:t>
            </a:r>
            <a:r>
              <a:rPr lang="zh-CN" altLang="en-US" sz="2000"/>
              <a:t>仍有新单词读入）</a:t>
            </a:r>
          </a:p>
          <a:p>
            <a:pPr lvl="2" indent="0">
              <a:buFont typeface="Wingdings" pitchFamily="2" charset="2"/>
              <a:buNone/>
            </a:pPr>
            <a:r>
              <a:rPr lang="en-US" altLang="zh-CN" sz="2000">
                <a:latin typeface="楷体" pitchFamily="49" charset="-122"/>
                <a:ea typeface="楷体" pitchFamily="49" charset="-122"/>
              </a:rPr>
              <a:t>If(</a:t>
            </a:r>
            <a:r>
              <a:rPr lang="zh-CN" altLang="en-US" sz="2000">
                <a:latin typeface="楷体" pitchFamily="49" charset="-122"/>
                <a:ea typeface="楷体" pitchFamily="49" charset="-122"/>
              </a:rPr>
              <a:t>在关键字表中查找并找到输入的单词）</a:t>
            </a:r>
          </a:p>
          <a:p>
            <a:pPr lvl="2" indent="0">
              <a:buFont typeface="Wingdings" pitchFamily="2" charset="2"/>
              <a:buNone/>
            </a:pPr>
            <a:r>
              <a:rPr lang="zh-CN" altLang="en-US" sz="2000">
                <a:latin typeface="楷体" pitchFamily="49" charset="-122"/>
                <a:ea typeface="楷体" pitchFamily="49" charset="-122"/>
              </a:rPr>
              <a:t>        相应关键字次数加</a:t>
            </a:r>
            <a:r>
              <a:rPr lang="en-US" altLang="zh-CN" sz="2000">
                <a:latin typeface="楷体" pitchFamily="49" charset="-122"/>
                <a:ea typeface="楷体" pitchFamily="49" charset="-122"/>
              </a:rPr>
              <a:t>1</a:t>
            </a:r>
            <a:r>
              <a:rPr lang="zh-CN" altLang="en-US" sz="2000">
                <a:latin typeface="楷体" pitchFamily="49" charset="-122"/>
                <a:ea typeface="楷体" pitchFamily="49" charset="-122"/>
              </a:rPr>
              <a:t>；</a:t>
            </a:r>
          </a:p>
          <a:p>
            <a:pPr lvl="1">
              <a:buFont typeface="Wingdings" pitchFamily="2" charset="2"/>
              <a:buNone/>
            </a:pPr>
            <a:r>
              <a:rPr lang="zh-CN" altLang="en-US" sz="2000"/>
              <a:t>输出关键字及出现次数；</a:t>
            </a:r>
          </a:p>
        </p:txBody>
      </p:sp>
      <p:sp>
        <p:nvSpPr>
          <p:cNvPr id="161796" name="AutoShape 4"/>
          <p:cNvSpPr>
            <a:spLocks noChangeArrowheads="1"/>
          </p:cNvSpPr>
          <p:nvPr/>
        </p:nvSpPr>
        <p:spPr bwMode="auto">
          <a:xfrm>
            <a:off x="5148263" y="0"/>
            <a:ext cx="3995737" cy="2166938"/>
          </a:xfrm>
          <a:prstGeom prst="wedgeRoundRectCallout">
            <a:avLst>
              <a:gd name="adj1" fmla="val -64249"/>
              <a:gd name="adj2" fmla="val 36612"/>
              <a:gd name="adj3" fmla="val 16667"/>
            </a:avLst>
          </a:prstGeom>
          <a:solidFill>
            <a:schemeClr val="accent1"/>
          </a:solidFill>
          <a:ln w="9525">
            <a:solidFill>
              <a:schemeClr val="tx1"/>
            </a:solidFill>
            <a:miter lim="800000"/>
            <a:headEnd/>
            <a:tailEnd/>
          </a:ln>
        </p:spPr>
        <p:txBody>
          <a:bodyPr/>
          <a:lstStyle/>
          <a:p>
            <a:r>
              <a:rPr lang="zh-CN" altLang="en-US" sz="1800" b="0" dirty="0"/>
              <a:t>设函数</a:t>
            </a:r>
          </a:p>
          <a:p>
            <a:r>
              <a:rPr lang="en-US" altLang="zh-CN" sz="1800" b="0" dirty="0"/>
              <a:t>char </a:t>
            </a:r>
            <a:r>
              <a:rPr lang="en-US" altLang="zh-CN" sz="1800" b="0" dirty="0" err="1"/>
              <a:t>getWord</a:t>
            </a:r>
            <a:r>
              <a:rPr lang="en-US" altLang="zh-CN" sz="1800" b="0" dirty="0"/>
              <a:t>(char word[],</a:t>
            </a:r>
            <a:r>
              <a:rPr lang="en-US" altLang="zh-CN" sz="1800" b="0" dirty="0" err="1"/>
              <a:t>int</a:t>
            </a:r>
            <a:r>
              <a:rPr lang="en-US" altLang="zh-CN" sz="1800" b="0" dirty="0"/>
              <a:t> </a:t>
            </a:r>
            <a:r>
              <a:rPr lang="en-US" altLang="zh-CN" sz="1800" b="0" dirty="0" err="1"/>
              <a:t>lim</a:t>
            </a:r>
            <a:r>
              <a:rPr lang="en-US" altLang="zh-CN" sz="1800" b="0" dirty="0"/>
              <a:t>) </a:t>
            </a:r>
          </a:p>
          <a:p>
            <a:r>
              <a:rPr lang="zh-CN" altLang="en-US" sz="1800" b="0" dirty="0"/>
              <a:t>从标准输入中读入一个长度不超过</a:t>
            </a:r>
            <a:r>
              <a:rPr lang="en-US" altLang="zh-CN" sz="1800" b="0" dirty="0"/>
              <a:t>lim-1</a:t>
            </a:r>
            <a:r>
              <a:rPr lang="zh-CN" altLang="en-US" sz="1800" b="0" dirty="0"/>
              <a:t>的单词，并返回单词类型。</a:t>
            </a:r>
          </a:p>
          <a:p>
            <a:r>
              <a:rPr lang="zh-CN" altLang="en-US" sz="1800" dirty="0">
                <a:solidFill>
                  <a:srgbClr val="0000CC"/>
                </a:solidFill>
              </a:rPr>
              <a:t>为何不用</a:t>
            </a:r>
            <a:r>
              <a:rPr lang="en-US" altLang="zh-CN" sz="1800" dirty="0" err="1">
                <a:solidFill>
                  <a:srgbClr val="0000CC"/>
                </a:solidFill>
              </a:rPr>
              <a:t>scanf</a:t>
            </a:r>
            <a:r>
              <a:rPr lang="zh-CN" altLang="en-US" sz="1800" dirty="0">
                <a:solidFill>
                  <a:srgbClr val="0000CC"/>
                </a:solidFill>
              </a:rPr>
              <a:t>的</a:t>
            </a:r>
            <a:r>
              <a:rPr lang="en-US" altLang="zh-CN" sz="1800" dirty="0">
                <a:solidFill>
                  <a:srgbClr val="0000CC"/>
                </a:solidFill>
              </a:rPr>
              <a:t>%s</a:t>
            </a:r>
            <a:r>
              <a:rPr lang="zh-CN" altLang="en-US" sz="1800" dirty="0">
                <a:solidFill>
                  <a:srgbClr val="0000CC"/>
                </a:solidFill>
              </a:rPr>
              <a:t>来读</a:t>
            </a:r>
            <a:r>
              <a:rPr lang="en-US" altLang="zh-CN" sz="1800" dirty="0">
                <a:solidFill>
                  <a:srgbClr val="0000CC"/>
                </a:solidFill>
              </a:rPr>
              <a:t>?</a:t>
            </a:r>
          </a:p>
          <a:p>
            <a:r>
              <a:rPr lang="zh-CN" altLang="en-US" sz="1800" b="0" dirty="0">
                <a:solidFill>
                  <a:srgbClr val="0000CC"/>
                </a:solidFill>
              </a:rPr>
              <a:t>如：</a:t>
            </a:r>
            <a:endParaRPr lang="en-US" altLang="zh-CN" sz="1800" b="0" dirty="0">
              <a:solidFill>
                <a:srgbClr val="0000CC"/>
              </a:solidFill>
            </a:endParaRPr>
          </a:p>
          <a:p>
            <a:r>
              <a:rPr lang="en-US" altLang="zh-CN" sz="1800" b="0" dirty="0">
                <a:solidFill>
                  <a:srgbClr val="0000CC"/>
                </a:solidFill>
              </a:rPr>
              <a:t>while(</a:t>
            </a:r>
            <a:r>
              <a:rPr lang="en-US" altLang="zh-CN" sz="1800" b="0" dirty="0" err="1">
                <a:solidFill>
                  <a:srgbClr val="0000CC"/>
                </a:solidFill>
              </a:rPr>
              <a:t>scanf</a:t>
            </a:r>
            <a:r>
              <a:rPr lang="en-US" altLang="zh-CN" sz="1800" b="0" dirty="0">
                <a:solidFill>
                  <a:srgbClr val="0000CC"/>
                </a:solidFill>
              </a:rPr>
              <a:t>(‘%s”, word) &gt; 0)…</a:t>
            </a:r>
          </a:p>
        </p:txBody>
      </p:sp>
      <p:sp>
        <p:nvSpPr>
          <p:cNvPr id="161797" name="AutoShape 5"/>
          <p:cNvSpPr>
            <a:spLocks noChangeArrowheads="1"/>
          </p:cNvSpPr>
          <p:nvPr/>
        </p:nvSpPr>
        <p:spPr bwMode="auto">
          <a:xfrm>
            <a:off x="5148263" y="3212976"/>
            <a:ext cx="3995737" cy="2087562"/>
          </a:xfrm>
          <a:prstGeom prst="wedgeRoundRectCallout">
            <a:avLst>
              <a:gd name="adj1" fmla="val -31153"/>
              <a:gd name="adj2" fmla="val -70273"/>
              <a:gd name="adj3" fmla="val 16667"/>
            </a:avLst>
          </a:prstGeom>
          <a:solidFill>
            <a:schemeClr val="accent1"/>
          </a:solidFill>
          <a:ln w="9525">
            <a:solidFill>
              <a:schemeClr val="tx1"/>
            </a:solidFill>
            <a:miter lim="800000"/>
            <a:headEnd/>
            <a:tailEnd/>
          </a:ln>
        </p:spPr>
        <p:txBody>
          <a:bodyPr/>
          <a:lstStyle/>
          <a:p>
            <a:r>
              <a:rPr lang="zh-CN" altLang="en-US" sz="1800" b="0" dirty="0"/>
              <a:t>设函数</a:t>
            </a:r>
          </a:p>
          <a:p>
            <a:r>
              <a:rPr lang="en-US" altLang="zh-CN" sz="1800" b="0" dirty="0" err="1"/>
              <a:t>struct</a:t>
            </a:r>
            <a:r>
              <a:rPr lang="en-US" altLang="zh-CN" sz="1800" b="0" dirty="0"/>
              <a:t> Key *binary(char *word, </a:t>
            </a:r>
            <a:r>
              <a:rPr lang="en-US" altLang="zh-CN" sz="1800" b="0" dirty="0" err="1"/>
              <a:t>struct</a:t>
            </a:r>
            <a:r>
              <a:rPr lang="en-US" altLang="zh-CN" sz="1800" b="0" dirty="0"/>
              <a:t> Key tab[ ], </a:t>
            </a:r>
            <a:r>
              <a:rPr lang="en-US" altLang="zh-CN" sz="1800" b="0" dirty="0" err="1"/>
              <a:t>int</a:t>
            </a:r>
            <a:r>
              <a:rPr lang="en-US" altLang="zh-CN" sz="1800" b="0" dirty="0"/>
              <a:t> n)</a:t>
            </a:r>
          </a:p>
          <a:p>
            <a:r>
              <a:rPr lang="zh-CN" altLang="en-US" sz="1800" b="0" dirty="0"/>
              <a:t>在关键字表</a:t>
            </a:r>
            <a:r>
              <a:rPr lang="en-US" altLang="zh-CN" sz="1800" b="0" dirty="0"/>
              <a:t>tab</a:t>
            </a:r>
            <a:r>
              <a:rPr lang="zh-CN" altLang="en-US" sz="1800" b="0" dirty="0"/>
              <a:t>中查找单词</a:t>
            </a:r>
            <a:r>
              <a:rPr lang="en-US" altLang="zh-CN" sz="1800" b="0" dirty="0"/>
              <a:t>word</a:t>
            </a:r>
            <a:r>
              <a:rPr lang="zh-CN" altLang="en-US" sz="1800" b="0" dirty="0"/>
              <a:t>是否存在。如果找到，则返回其出现位置。</a:t>
            </a:r>
            <a:r>
              <a:rPr lang="en-US" altLang="zh-CN" sz="1800" b="0" dirty="0"/>
              <a:t>n</a:t>
            </a:r>
            <a:r>
              <a:rPr lang="zh-CN" altLang="en-US" sz="1800" b="0" dirty="0"/>
              <a:t>为关键字表的长度（关键字个数）。</a:t>
            </a:r>
          </a:p>
        </p:txBody>
      </p:sp>
      <p:sp>
        <p:nvSpPr>
          <p:cNvPr id="161798" name="AutoShape 6"/>
          <p:cNvSpPr>
            <a:spLocks noChangeArrowheads="1"/>
          </p:cNvSpPr>
          <p:nvPr/>
        </p:nvSpPr>
        <p:spPr bwMode="auto">
          <a:xfrm>
            <a:off x="827584" y="5157192"/>
            <a:ext cx="3995737" cy="1152525"/>
          </a:xfrm>
          <a:prstGeom prst="wedgeRoundRectCallout">
            <a:avLst>
              <a:gd name="adj1" fmla="val -20360"/>
              <a:gd name="adj2" fmla="val -165978"/>
              <a:gd name="adj3" fmla="val 16667"/>
            </a:avLst>
          </a:prstGeom>
          <a:solidFill>
            <a:schemeClr val="accent1"/>
          </a:solidFill>
          <a:ln w="9525">
            <a:solidFill>
              <a:schemeClr val="tx1"/>
            </a:solidFill>
            <a:miter lim="800000"/>
            <a:headEnd/>
            <a:tailEnd/>
          </a:ln>
        </p:spPr>
        <p:txBody>
          <a:bodyPr/>
          <a:lstStyle/>
          <a:p>
            <a:r>
              <a:rPr lang="zh-CN" altLang="en-US" sz="1800" b="0"/>
              <a:t>设函数</a:t>
            </a:r>
          </a:p>
          <a:p>
            <a:r>
              <a:rPr lang="en-US" altLang="zh-CN" sz="1600" b="0"/>
              <a:t>void printKey(</a:t>
            </a:r>
            <a:r>
              <a:rPr lang="en-US" altLang="zh-CN" sz="1800" b="0"/>
              <a:t>struct Key tab[ ], int n) </a:t>
            </a:r>
          </a:p>
          <a:p>
            <a:r>
              <a:rPr lang="zh-CN" altLang="en-US" sz="1800" b="0"/>
              <a:t>输出关键字及出现次数。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7" dur="500"/>
                                        <p:tgtEl>
                                          <p:spTgt spid="1617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0" dur="500"/>
                                        <p:tgtEl>
                                          <p:spTgt spid="1617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13" dur="500"/>
                                        <p:tgtEl>
                                          <p:spTgt spid="1617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1795">
                                            <p:txEl>
                                              <p:pRg st="4" end="4"/>
                                            </p:txEl>
                                          </p:spTgt>
                                        </p:tgtEl>
                                        <p:attrNameLst>
                                          <p:attrName>style.visibility</p:attrName>
                                        </p:attrNameLst>
                                      </p:cBhvr>
                                      <p:to>
                                        <p:strVal val="visible"/>
                                      </p:to>
                                    </p:set>
                                    <p:animEffect transition="in" filter="blinds(horizontal)">
                                      <p:cBhvr>
                                        <p:cTn id="16" dur="500"/>
                                        <p:tgtEl>
                                          <p:spTgt spid="16179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6"/>
                                        </p:tgtEl>
                                        <p:attrNameLst>
                                          <p:attrName>style.visibility</p:attrName>
                                        </p:attrNameLst>
                                      </p:cBhvr>
                                      <p:to>
                                        <p:strVal val="visible"/>
                                      </p:to>
                                    </p:set>
                                    <p:animEffect transition="in" filter="blinds(horizontal)">
                                      <p:cBhvr>
                                        <p:cTn id="21" dur="500"/>
                                        <p:tgtEl>
                                          <p:spTgt spid="16179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1797"/>
                                        </p:tgtEl>
                                        <p:attrNameLst>
                                          <p:attrName>style.visibility</p:attrName>
                                        </p:attrNameLst>
                                      </p:cBhvr>
                                      <p:to>
                                        <p:strVal val="visible"/>
                                      </p:to>
                                    </p:set>
                                    <p:animEffect transition="in" filter="blinds(horizontal)">
                                      <p:cBhvr>
                                        <p:cTn id="26" dur="500"/>
                                        <p:tgtEl>
                                          <p:spTgt spid="1617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1798"/>
                                        </p:tgtEl>
                                        <p:attrNameLst>
                                          <p:attrName>style.visibility</p:attrName>
                                        </p:attrNameLst>
                                      </p:cBhvr>
                                      <p:to>
                                        <p:strVal val="visible"/>
                                      </p:to>
                                    </p:set>
                                    <p:animEffect transition="in" filter="blinds(horizontal)">
                                      <p:cBhvr>
                                        <p:cTn id="31"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P spid="161798"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4211" name="灯片编号占位符 4"/>
          <p:cNvSpPr>
            <a:spLocks noGrp="1"/>
          </p:cNvSpPr>
          <p:nvPr>
            <p:ph type="sldNum" sz="quarter" idx="11"/>
          </p:nvPr>
        </p:nvSpPr>
        <p:spPr>
          <a:noFill/>
        </p:spPr>
        <p:txBody>
          <a:bodyPr/>
          <a:lstStyle/>
          <a:p>
            <a:fld id="{ADF04133-6757-461F-B0B3-104AAD1F1648}" type="slidenum">
              <a:rPr lang="en-US" altLang="zh-CN" smtClean="0"/>
              <a:pPr/>
              <a:t>107</a:t>
            </a:fld>
            <a:endParaRPr lang="en-US" altLang="zh-CN"/>
          </a:p>
        </p:txBody>
      </p:sp>
      <p:sp>
        <p:nvSpPr>
          <p:cNvPr id="94212" name="Rectangle 2"/>
          <p:cNvSpPr>
            <a:spLocks noGrp="1" noChangeArrowheads="1"/>
          </p:cNvSpPr>
          <p:nvPr>
            <p:ph type="title"/>
          </p:nvPr>
        </p:nvSpPr>
        <p:spPr/>
        <p:txBody>
          <a:bodyPr/>
          <a:lstStyle/>
          <a:p>
            <a:r>
              <a:rPr lang="zh-CN" altLang="en-US">
                <a:ea typeface="宋体" pitchFamily="2" charset="-122"/>
              </a:rPr>
              <a:t>顺序查找算法</a:t>
            </a:r>
          </a:p>
        </p:txBody>
      </p:sp>
      <p:sp>
        <p:nvSpPr>
          <p:cNvPr id="94213" name="Rectangle 3"/>
          <p:cNvSpPr>
            <a:spLocks noGrp="1" noChangeArrowheads="1"/>
          </p:cNvSpPr>
          <p:nvPr>
            <p:ph type="body" idx="1"/>
          </p:nvPr>
        </p:nvSpPr>
        <p:spPr/>
        <p:txBody>
          <a:bodyPr/>
          <a:lstStyle/>
          <a:p>
            <a:r>
              <a:rPr lang="zh-CN" altLang="en-US">
                <a:ea typeface="宋体" pitchFamily="2" charset="-122"/>
              </a:rPr>
              <a:t>在有序数据集中查找指定元素的最简单方法是顺序查找</a:t>
            </a:r>
            <a:r>
              <a:rPr lang="en-US" altLang="zh-CN">
                <a:ea typeface="宋体" pitchFamily="2" charset="-122"/>
              </a:rPr>
              <a:t>, </a:t>
            </a:r>
            <a:r>
              <a:rPr lang="zh-CN" altLang="en-US">
                <a:ea typeface="宋体" pitchFamily="2" charset="-122"/>
              </a:rPr>
              <a:t>即指定数据依次与数据集中数据比较</a:t>
            </a:r>
            <a:r>
              <a:rPr lang="en-US" altLang="zh-CN">
                <a:ea typeface="宋体" pitchFamily="2" charset="-122"/>
              </a:rPr>
              <a:t>, </a:t>
            </a:r>
            <a:r>
              <a:rPr lang="zh-CN" altLang="en-US">
                <a:ea typeface="宋体" pitchFamily="2" charset="-122"/>
              </a:rPr>
              <a:t>直到找到或查到数据集结束。</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108</a:t>
            </a:fld>
            <a:endParaRPr lang="en-US" altLang="zh-CN"/>
          </a:p>
        </p:txBody>
      </p:sp>
      <p:sp>
        <p:nvSpPr>
          <p:cNvPr id="95236" name="Rectangle 2"/>
          <p:cNvSpPr>
            <a:spLocks noGrp="1" noChangeArrowheads="1"/>
          </p:cNvSpPr>
          <p:nvPr>
            <p:ph type="title"/>
          </p:nvPr>
        </p:nvSpPr>
        <p:spPr/>
        <p:txBody>
          <a:bodyPr/>
          <a:lstStyle/>
          <a:p>
            <a:r>
              <a:rPr lang="zh-CN" altLang="en-US">
                <a:ea typeface="宋体" pitchFamily="2" charset="-122"/>
              </a:rPr>
              <a:t>折半查找算法（</a:t>
            </a:r>
            <a:r>
              <a:rPr lang="en-US" altLang="zh-CN">
                <a:ea typeface="宋体" pitchFamily="2" charset="-122"/>
              </a:rPr>
              <a:t>binary search</a:t>
            </a:r>
            <a:r>
              <a:rPr lang="zh-CN" altLang="en-US">
                <a:ea typeface="宋体" pitchFamily="2" charset="-122"/>
              </a:rPr>
              <a:t>）</a:t>
            </a:r>
          </a:p>
        </p:txBody>
      </p:sp>
      <p:sp>
        <p:nvSpPr>
          <p:cNvPr id="95237" name="Rectangle 3"/>
          <p:cNvSpPr>
            <a:spLocks noGrp="1" noChangeArrowheads="1"/>
          </p:cNvSpPr>
          <p:nvPr>
            <p:ph type="body" idx="1"/>
          </p:nvPr>
        </p:nvSpPr>
        <p:spPr>
          <a:xfrm>
            <a:off x="755650" y="1447800"/>
            <a:ext cx="7704138" cy="4556125"/>
          </a:xfrm>
        </p:spPr>
        <p:txBody>
          <a:bodyPr/>
          <a:lstStyle/>
          <a:p>
            <a:pPr marL="457200" indent="-457200">
              <a:lnSpc>
                <a:spcPct val="80000"/>
              </a:lnSpc>
            </a:pPr>
            <a:r>
              <a:rPr lang="zh-CN" altLang="en-US" sz="2000">
                <a:ea typeface="宋体" pitchFamily="2" charset="-122"/>
              </a:rPr>
              <a:t>在</a:t>
            </a:r>
            <a:r>
              <a:rPr lang="zh-CN" altLang="en-US" sz="2000">
                <a:solidFill>
                  <a:srgbClr val="0000CC"/>
                </a:solidFill>
                <a:ea typeface="宋体" pitchFamily="2" charset="-122"/>
              </a:rPr>
              <a:t>有序数据集</a:t>
            </a:r>
            <a:r>
              <a:rPr lang="zh-CN" altLang="en-US" sz="2000">
                <a:ea typeface="宋体" pitchFamily="2" charset="-122"/>
              </a:rPr>
              <a:t>中查找指定数据项最常用及最快的算法是</a:t>
            </a:r>
            <a:r>
              <a:rPr lang="zh-CN" altLang="en-US" sz="2000">
                <a:solidFill>
                  <a:srgbClr val="0000CC"/>
                </a:solidFill>
                <a:ea typeface="宋体" pitchFamily="2" charset="-122"/>
              </a:rPr>
              <a:t>折半查找算法</a:t>
            </a:r>
            <a:r>
              <a:rPr lang="zh-CN" altLang="en-US" sz="2000">
                <a:ea typeface="宋体" pitchFamily="2" charset="-122"/>
              </a:rPr>
              <a:t>。</a:t>
            </a:r>
          </a:p>
          <a:p>
            <a:pPr marL="457200" indent="-457200">
              <a:lnSpc>
                <a:spcPct val="80000"/>
              </a:lnSpc>
            </a:pPr>
            <a:r>
              <a:rPr lang="zh-CN" altLang="en-US" sz="2000">
                <a:ea typeface="宋体" pitchFamily="2" charset="-122"/>
              </a:rPr>
              <a:t>假设数据集按由小到大排列，</a:t>
            </a:r>
            <a:r>
              <a:rPr lang="zh-CN" altLang="en-US" sz="2000">
                <a:solidFill>
                  <a:srgbClr val="0000CC"/>
                </a:solidFill>
                <a:ea typeface="宋体" pitchFamily="2" charset="-122"/>
              </a:rPr>
              <a:t>折半查找算法</a:t>
            </a:r>
            <a:r>
              <a:rPr lang="zh-CN" altLang="en-US" sz="2000">
                <a:ea typeface="宋体" pitchFamily="2" charset="-122"/>
              </a:rPr>
              <a:t>的核心思想是：</a:t>
            </a:r>
          </a:p>
          <a:p>
            <a:pPr marL="850900" lvl="1" indent="-457200">
              <a:lnSpc>
                <a:spcPct val="80000"/>
              </a:lnSpc>
              <a:buFont typeface="Wingdings" pitchFamily="2" charset="2"/>
              <a:buAutoNum type="arabicPeriod"/>
            </a:pPr>
            <a:r>
              <a:rPr lang="zh-CN" altLang="en-US" sz="2000"/>
              <a:t>将要查找的有序数据集的中间元素与指定数据项相比较；</a:t>
            </a:r>
          </a:p>
          <a:p>
            <a:pPr marL="850900" lvl="1" indent="-457200">
              <a:lnSpc>
                <a:spcPct val="80000"/>
              </a:lnSpc>
              <a:buFont typeface="Wingdings" pitchFamily="2" charset="2"/>
              <a:buAutoNum type="arabicPeriod"/>
            </a:pPr>
            <a:r>
              <a:rPr lang="zh-CN" altLang="en-US" sz="2000"/>
              <a:t>如果指定数据项小于该中间元素，则将数据集的前半部分指定为要查找的数据集，然后转步骤</a:t>
            </a:r>
            <a:r>
              <a:rPr lang="en-US" altLang="zh-CN" sz="2000"/>
              <a:t>1</a:t>
            </a:r>
            <a:r>
              <a:rPr lang="zh-CN" altLang="en-US" sz="2000"/>
              <a:t>；</a:t>
            </a:r>
          </a:p>
          <a:p>
            <a:pPr marL="850900" lvl="1" indent="-457200">
              <a:lnSpc>
                <a:spcPct val="80000"/>
              </a:lnSpc>
              <a:buFont typeface="Wingdings" pitchFamily="2" charset="2"/>
              <a:buAutoNum type="arabicPeriod"/>
            </a:pPr>
            <a:r>
              <a:rPr lang="zh-CN" altLang="en-US" sz="2000"/>
              <a:t>如果指定数据项大于该中间元素，则将数据集的后半部分指定为要查找的数据集，然后转步骤</a:t>
            </a:r>
            <a:r>
              <a:rPr lang="en-US" altLang="zh-CN" sz="2000"/>
              <a:t>1</a:t>
            </a:r>
            <a:r>
              <a:rPr lang="zh-CN" altLang="en-US" sz="2000"/>
              <a:t>；</a:t>
            </a:r>
          </a:p>
          <a:p>
            <a:pPr marL="850900" lvl="1" indent="-457200">
              <a:lnSpc>
                <a:spcPct val="80000"/>
              </a:lnSpc>
              <a:buFont typeface="Wingdings" pitchFamily="2" charset="2"/>
              <a:buAutoNum type="arabicPeriod"/>
            </a:pPr>
            <a:r>
              <a:rPr lang="zh-CN" altLang="en-US" sz="2000"/>
              <a:t>如果指定数据项等于中间元素，则查找成功结束。</a:t>
            </a:r>
          </a:p>
          <a:p>
            <a:pPr marL="850900" lvl="1" indent="-457200">
              <a:lnSpc>
                <a:spcPct val="80000"/>
              </a:lnSpc>
              <a:buFont typeface="Wingdings" pitchFamily="2" charset="2"/>
              <a:buAutoNum type="arabicPeriod"/>
            </a:pPr>
            <a:r>
              <a:rPr lang="zh-CN" altLang="en-US" sz="2000"/>
              <a:t>最后如果数据集中没有元素再可进行查找，则查找失败。</a:t>
            </a:r>
          </a:p>
          <a:p>
            <a:pPr marL="850900" lvl="1" indent="-457200">
              <a:lnSpc>
                <a:spcPct val="80000"/>
              </a:lnSpc>
              <a:buFont typeface="Wingdings" pitchFamily="2" charset="2"/>
              <a:buNone/>
            </a:pPr>
            <a:r>
              <a:rPr lang="zh-CN" altLang="en-US" sz="2000">
                <a:ea typeface="宋体" pitchFamily="2" charset="-122"/>
              </a:rPr>
              <a:t>下面以在一个有序整型数据集中查找给定整数为例来说明折半查找。</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109</a:t>
            </a:fld>
            <a:endParaRPr lang="en-US" altLang="zh-CN"/>
          </a:p>
        </p:txBody>
      </p:sp>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96261" name="Group 3"/>
          <p:cNvGrpSpPr>
            <a:grpSpLocks/>
          </p:cNvGrpSpPr>
          <p:nvPr/>
        </p:nvGrpSpPr>
        <p:grpSpPr bwMode="auto">
          <a:xfrm>
            <a:off x="827088" y="1628775"/>
            <a:ext cx="4629150" cy="1543050"/>
            <a:chOff x="599" y="1026"/>
            <a:chExt cx="2916" cy="972"/>
          </a:xfrm>
        </p:grpSpPr>
        <p:grpSp>
          <p:nvGrpSpPr>
            <p:cNvPr id="96350"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827088" y="1196975"/>
            <a:ext cx="4530725" cy="396875"/>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508625" y="1628775"/>
            <a:ext cx="3679825" cy="1465263"/>
          </a:xfrm>
          <a:prstGeom prst="rect">
            <a:avLst/>
          </a:prstGeom>
          <a:noFill/>
          <a:ln w="9525">
            <a:noFill/>
            <a:miter lim="800000"/>
            <a:headEnd/>
            <a:tailEnd/>
          </a:ln>
        </p:spPr>
        <p:txBody>
          <a:bodyPr wrap="none">
            <a:spAutoFit/>
          </a:bodyPr>
          <a:lstStyle/>
          <a:p>
            <a:r>
              <a:rPr lang="en-US" altLang="zh-CN" sz="1800" b="0"/>
              <a:t>item = 62</a:t>
            </a:r>
            <a:r>
              <a:rPr lang="en-US" altLang="zh-CN" sz="1600" b="0"/>
              <a:t>(</a:t>
            </a:r>
            <a:r>
              <a:rPr lang="zh-CN" altLang="en-US" sz="1600" b="0"/>
              <a:t>查找顶</a:t>
            </a:r>
            <a:r>
              <a:rPr lang="en-US" altLang="zh-CN" sz="1600" b="0"/>
              <a:t>)</a:t>
            </a:r>
          </a:p>
          <a:p>
            <a:r>
              <a:rPr lang="en-US" altLang="zh-CN" sz="1800" b="0"/>
              <a:t>low = 0</a:t>
            </a:r>
            <a:r>
              <a:rPr lang="en-US" altLang="zh-CN" sz="1600" b="0"/>
              <a:t>(</a:t>
            </a:r>
            <a:r>
              <a:rPr lang="zh-CN" altLang="en-US" sz="1600" b="0"/>
              <a:t>查找范围开始</a:t>
            </a:r>
            <a:r>
              <a:rPr lang="en-US" altLang="zh-CN" sz="1600" b="0"/>
              <a:t>)</a:t>
            </a:r>
          </a:p>
          <a:p>
            <a:r>
              <a:rPr lang="en-US" altLang="zh-CN" sz="1800" b="0"/>
              <a:t>high = 9(</a:t>
            </a:r>
            <a:r>
              <a:rPr lang="zh-CN" altLang="en-US" sz="1800" b="0"/>
              <a:t>查找范围结束</a:t>
            </a:r>
            <a:r>
              <a:rPr lang="en-US" altLang="zh-CN" sz="1800" b="0"/>
              <a:t>)</a:t>
            </a:r>
            <a:endParaRPr lang="en-US" altLang="zh-CN" sz="1600" b="0"/>
          </a:p>
          <a:p>
            <a:r>
              <a:rPr lang="en-US" altLang="zh-CN" sz="1800" b="0"/>
              <a:t>mid = (low+high)/2=4</a:t>
            </a:r>
            <a:r>
              <a:rPr lang="en-US" altLang="zh-CN" sz="1600" b="0"/>
              <a:t>(</a:t>
            </a:r>
            <a:r>
              <a:rPr lang="zh-CN" altLang="en-US" sz="1600" b="0"/>
              <a:t>查找范围中间</a:t>
            </a:r>
            <a:r>
              <a:rPr lang="en-US" altLang="zh-CN" sz="1600" b="0"/>
              <a:t>)</a:t>
            </a:r>
          </a:p>
          <a:p>
            <a:endParaRPr lang="en-US" altLang="zh-CN" sz="1800" b="0"/>
          </a:p>
        </p:txBody>
      </p:sp>
      <p:sp>
        <p:nvSpPr>
          <p:cNvPr id="163885" name="Text Box 45"/>
          <p:cNvSpPr txBox="1">
            <a:spLocks noChangeArrowheads="1"/>
          </p:cNvSpPr>
          <p:nvPr/>
        </p:nvSpPr>
        <p:spPr bwMode="auto">
          <a:xfrm>
            <a:off x="1692275" y="2781300"/>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700338" y="3141663"/>
            <a:ext cx="360362"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900113" y="3284538"/>
            <a:ext cx="6913562" cy="1476375"/>
            <a:chOff x="579" y="2160"/>
            <a:chExt cx="4355" cy="930"/>
          </a:xfrm>
        </p:grpSpPr>
        <p:grpSp>
          <p:nvGrpSpPr>
            <p:cNvPr id="96310"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476375" y="4581525"/>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771775" y="4941888"/>
            <a:ext cx="360363"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900113" y="5013325"/>
            <a:ext cx="6913562" cy="1476375"/>
            <a:chOff x="567" y="3158"/>
            <a:chExt cx="4355" cy="930"/>
          </a:xfrm>
        </p:grpSpPr>
        <p:grpSp>
          <p:nvGrpSpPr>
            <p:cNvPr id="96271"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042988" y="5949950"/>
            <a:ext cx="3170237" cy="396875"/>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8915" name="灯片编号占位符 4"/>
          <p:cNvSpPr>
            <a:spLocks noGrp="1"/>
          </p:cNvSpPr>
          <p:nvPr>
            <p:ph type="sldNum" sz="quarter" idx="11"/>
          </p:nvPr>
        </p:nvSpPr>
        <p:spPr>
          <a:noFill/>
        </p:spPr>
        <p:txBody>
          <a:bodyPr/>
          <a:lstStyle/>
          <a:p>
            <a:fld id="{B247D067-BFB7-41B2-BDA6-44FD909D684B}" type="slidenum">
              <a:rPr lang="en-US" altLang="zh-CN" smtClean="0"/>
              <a:pPr/>
              <a:t>11</a:t>
            </a:fld>
            <a:endParaRPr lang="en-US" altLang="zh-CN"/>
          </a:p>
        </p:txBody>
      </p:sp>
      <p:sp>
        <p:nvSpPr>
          <p:cNvPr id="38916" name="Rectangle 2"/>
          <p:cNvSpPr>
            <a:spLocks noGrp="1" noChangeArrowheads="1"/>
          </p:cNvSpPr>
          <p:nvPr>
            <p:ph type="title"/>
          </p:nvPr>
        </p:nvSpPr>
        <p:spPr/>
        <p:txBody>
          <a:bodyPr/>
          <a:lstStyle/>
          <a:p>
            <a:r>
              <a:rPr lang="zh-CN" altLang="en-US" dirty="0">
                <a:ea typeface="宋体" pitchFamily="2" charset="-122"/>
              </a:rPr>
              <a:t>常用标准字符串库函数</a:t>
            </a:r>
            <a:r>
              <a:rPr lang="en-US" altLang="zh-CN" dirty="0">
                <a:ea typeface="宋体" pitchFamily="2" charset="-122"/>
              </a:rPr>
              <a:t>*</a:t>
            </a:r>
            <a:endParaRPr lang="zh-CN" altLang="en-US" dirty="0">
              <a:ea typeface="宋体" pitchFamily="2" charset="-122"/>
            </a:endParaRPr>
          </a:p>
        </p:txBody>
      </p:sp>
      <p:sp>
        <p:nvSpPr>
          <p:cNvPr id="38917" name="Rectangle 3"/>
          <p:cNvSpPr>
            <a:spLocks noGrp="1" noChangeArrowheads="1"/>
          </p:cNvSpPr>
          <p:nvPr>
            <p:ph type="body" idx="1"/>
          </p:nvPr>
        </p:nvSpPr>
        <p:spPr>
          <a:xfrm>
            <a:off x="691660" y="1334351"/>
            <a:ext cx="8189913" cy="4614929"/>
          </a:xfrm>
        </p:spPr>
        <p:txBody>
          <a:bodyPr/>
          <a:lstStyle/>
          <a:p>
            <a:r>
              <a:rPr lang="en-US" altLang="zh-CN" dirty="0">
                <a:ea typeface="宋体" pitchFamily="2" charset="-122"/>
              </a:rPr>
              <a:t>#include &lt;</a:t>
            </a:r>
            <a:r>
              <a:rPr lang="en-US" altLang="zh-CN" dirty="0" err="1">
                <a:ea typeface="宋体" pitchFamily="2" charset="-122"/>
              </a:rPr>
              <a:t>string.h</a:t>
            </a:r>
            <a:r>
              <a:rPr lang="en-US" altLang="zh-CN" dirty="0">
                <a:ea typeface="宋体" pitchFamily="2" charset="-122"/>
              </a:rPr>
              <a:t>&gt; - </a:t>
            </a:r>
            <a:r>
              <a:rPr lang="zh-CN" altLang="en-US" dirty="0">
                <a:ea typeface="宋体" pitchFamily="2" charset="-122"/>
              </a:rPr>
              <a:t>字符串处理函数</a:t>
            </a:r>
            <a:endParaRPr lang="en-US" altLang="zh-CN" dirty="0">
              <a:ea typeface="宋体" pitchFamily="2" charset="-122"/>
            </a:endParaRPr>
          </a:p>
          <a:p>
            <a:pPr lvl="1">
              <a:spcBef>
                <a:spcPts val="600"/>
              </a:spcBef>
              <a:buFont typeface="Wingdings" pitchFamily="2" charset="2"/>
              <a:buNone/>
            </a:pPr>
            <a:r>
              <a:rPr lang="en-US" altLang="zh-CN" sz="1800" dirty="0" err="1">
                <a:latin typeface="+mn-ea"/>
                <a:ea typeface="+mn-ea"/>
              </a:rPr>
              <a:t>int</a:t>
            </a:r>
            <a:r>
              <a:rPr lang="en-US" altLang="zh-CN" sz="1800" dirty="0">
                <a:latin typeface="+mn-ea"/>
                <a:ea typeface="+mn-ea"/>
              </a:rPr>
              <a:t> </a:t>
            </a:r>
            <a:r>
              <a:rPr lang="en-US" altLang="zh-CN" sz="1800" dirty="0" err="1">
                <a:latin typeface="+mn-ea"/>
                <a:ea typeface="+mn-ea"/>
              </a:rPr>
              <a:t>strlen</a:t>
            </a:r>
            <a:r>
              <a:rPr lang="en-US" altLang="zh-CN" sz="1800" dirty="0">
                <a:latin typeface="+mn-ea"/>
                <a:ea typeface="+mn-ea"/>
              </a:rPr>
              <a:t>(char s[]);   /*</a:t>
            </a:r>
            <a:r>
              <a:rPr lang="zh-CN" altLang="en-US" sz="1800" dirty="0">
                <a:latin typeface="+mn-ea"/>
                <a:ea typeface="+mn-ea"/>
              </a:rPr>
              <a:t>计算字符串长度</a:t>
            </a:r>
            <a:r>
              <a:rPr lang="en-US" altLang="zh-CN" sz="1800" dirty="0">
                <a:latin typeface="+mn-ea"/>
                <a:ea typeface="+mn-ea"/>
              </a:rPr>
              <a:t>, </a:t>
            </a:r>
            <a:r>
              <a:rPr lang="zh-CN" altLang="en-US" sz="1800" dirty="0">
                <a:latin typeface="+mn-ea"/>
                <a:ea typeface="+mn-ea"/>
              </a:rPr>
              <a:t>字符串以</a:t>
            </a:r>
            <a:r>
              <a:rPr lang="en-US" altLang="zh-CN" sz="1800" dirty="0">
                <a:latin typeface="+mn-ea"/>
                <a:ea typeface="+mn-ea"/>
              </a:rPr>
              <a:t>\0</a:t>
            </a:r>
            <a:r>
              <a:rPr lang="zh-CN" altLang="en-US" sz="1800" dirty="0">
                <a:latin typeface="+mn-ea"/>
                <a:ea typeface="+mn-ea"/>
              </a:rPr>
              <a:t>结果*</a:t>
            </a:r>
            <a:r>
              <a:rPr lang="en-US" altLang="zh-CN" sz="1800" dirty="0">
                <a:latin typeface="+mn-ea"/>
                <a:ea typeface="+mn-ea"/>
              </a:rPr>
              <a:t>/</a:t>
            </a:r>
          </a:p>
          <a:p>
            <a:pPr lvl="1">
              <a:spcBef>
                <a:spcPts val="600"/>
              </a:spcBef>
              <a:buFont typeface="Wingdings" pitchFamily="2" charset="2"/>
              <a:buNone/>
            </a:pPr>
            <a:r>
              <a:rPr lang="en-US" altLang="zh-CN" sz="1800" dirty="0">
                <a:latin typeface="+mn-ea"/>
                <a:ea typeface="+mn-ea"/>
              </a:rPr>
              <a:t>char *</a:t>
            </a:r>
            <a:r>
              <a:rPr lang="en-US" altLang="zh-CN" sz="1800" dirty="0" err="1">
                <a:latin typeface="+mn-ea"/>
                <a:ea typeface="+mn-ea"/>
              </a:rPr>
              <a:t>strcpy</a:t>
            </a:r>
            <a:r>
              <a:rPr lang="en-US" altLang="zh-CN" sz="1800" dirty="0">
                <a:latin typeface="+mn-ea"/>
                <a:ea typeface="+mn-ea"/>
              </a:rPr>
              <a:t>(char s[], char t[]); /*</a:t>
            </a:r>
            <a:r>
              <a:rPr lang="zh-CN" altLang="en-US" sz="1800" dirty="0">
                <a:latin typeface="+mn-ea"/>
                <a:ea typeface="+mn-ea"/>
              </a:rPr>
              <a:t>将字符串</a:t>
            </a:r>
            <a:r>
              <a:rPr lang="en-US" altLang="zh-CN" sz="1800" dirty="0">
                <a:latin typeface="+mn-ea"/>
                <a:ea typeface="+mn-ea"/>
              </a:rPr>
              <a:t>t</a:t>
            </a:r>
            <a:r>
              <a:rPr lang="zh-CN" altLang="en-US" sz="1800" dirty="0">
                <a:latin typeface="+mn-ea"/>
                <a:ea typeface="+mn-ea"/>
              </a:rPr>
              <a:t>拷贝到字符串</a:t>
            </a:r>
            <a:r>
              <a:rPr lang="en-US" altLang="zh-CN" sz="1800" dirty="0">
                <a:latin typeface="+mn-ea"/>
                <a:ea typeface="+mn-ea"/>
              </a:rPr>
              <a:t>s</a:t>
            </a:r>
            <a:r>
              <a:rPr lang="zh-CN" altLang="en-US" sz="1800" dirty="0">
                <a:latin typeface="+mn-ea"/>
                <a:ea typeface="+mn-ea"/>
              </a:rPr>
              <a:t>中*</a:t>
            </a:r>
            <a:r>
              <a:rPr lang="en-US" altLang="zh-CN" sz="1800" dirty="0">
                <a:latin typeface="+mn-ea"/>
                <a:ea typeface="+mn-ea"/>
              </a:rPr>
              <a:t>/</a:t>
            </a:r>
          </a:p>
          <a:p>
            <a:pPr lvl="1">
              <a:spcBef>
                <a:spcPts val="600"/>
              </a:spcBef>
              <a:buFont typeface="Wingdings" pitchFamily="2" charset="2"/>
              <a:buNone/>
            </a:pPr>
            <a:r>
              <a:rPr lang="en-US" altLang="zh-CN" sz="1800" dirty="0">
                <a:latin typeface="+mn-ea"/>
                <a:ea typeface="+mn-ea"/>
              </a:rPr>
              <a:t>char *</a:t>
            </a:r>
            <a:r>
              <a:rPr lang="en-US" altLang="zh-CN" sz="1800" dirty="0" err="1">
                <a:latin typeface="+mn-ea"/>
                <a:ea typeface="+mn-ea"/>
              </a:rPr>
              <a:t>strcat</a:t>
            </a:r>
            <a:r>
              <a:rPr lang="en-US" altLang="zh-CN" sz="1800" dirty="0">
                <a:latin typeface="+mn-ea"/>
                <a:ea typeface="+mn-ea"/>
              </a:rPr>
              <a:t>(char s[], char t[]);  /*</a:t>
            </a:r>
            <a:r>
              <a:rPr lang="zh-CN" altLang="en-US" sz="1800" dirty="0">
                <a:latin typeface="+mn-ea"/>
                <a:ea typeface="+mn-ea"/>
              </a:rPr>
              <a:t>将字符串</a:t>
            </a:r>
            <a:r>
              <a:rPr lang="en-US" altLang="zh-CN" sz="1800" dirty="0">
                <a:latin typeface="+mn-ea"/>
                <a:ea typeface="+mn-ea"/>
              </a:rPr>
              <a:t>t</a:t>
            </a:r>
            <a:r>
              <a:rPr lang="zh-CN" altLang="en-US" sz="1800" dirty="0">
                <a:latin typeface="+mn-ea"/>
                <a:ea typeface="+mn-ea"/>
              </a:rPr>
              <a:t>拷贝到字符串</a:t>
            </a:r>
            <a:r>
              <a:rPr lang="en-US" altLang="zh-CN" sz="1800" dirty="0">
                <a:latin typeface="+mn-ea"/>
                <a:ea typeface="+mn-ea"/>
              </a:rPr>
              <a:t>s</a:t>
            </a:r>
            <a:r>
              <a:rPr lang="zh-CN" altLang="en-US" sz="1800" dirty="0">
                <a:latin typeface="+mn-ea"/>
                <a:ea typeface="+mn-ea"/>
              </a:rPr>
              <a:t>尾部*</a:t>
            </a:r>
            <a:r>
              <a:rPr lang="en-US" altLang="zh-CN" sz="1800" dirty="0">
                <a:latin typeface="+mn-ea"/>
                <a:ea typeface="+mn-ea"/>
              </a:rPr>
              <a:t>/ </a:t>
            </a:r>
          </a:p>
          <a:p>
            <a:pPr lvl="1">
              <a:spcBef>
                <a:spcPts val="600"/>
              </a:spcBef>
              <a:buFont typeface="Wingdings" pitchFamily="2" charset="2"/>
              <a:buNone/>
            </a:pPr>
            <a:r>
              <a:rPr lang="en-US" altLang="zh-CN" sz="1800" dirty="0" err="1">
                <a:latin typeface="+mn-ea"/>
                <a:ea typeface="+mn-ea"/>
              </a:rPr>
              <a:t>int</a:t>
            </a:r>
            <a:r>
              <a:rPr lang="en-US" altLang="zh-CN" sz="1800" dirty="0">
                <a:latin typeface="+mn-ea"/>
                <a:ea typeface="+mn-ea"/>
              </a:rPr>
              <a:t> </a:t>
            </a:r>
            <a:r>
              <a:rPr lang="en-US" altLang="zh-CN" sz="1800" dirty="0" err="1">
                <a:latin typeface="+mn-ea"/>
                <a:ea typeface="+mn-ea"/>
              </a:rPr>
              <a:t>strcmp</a:t>
            </a:r>
            <a:r>
              <a:rPr lang="en-US" altLang="zh-CN" sz="1800" dirty="0">
                <a:latin typeface="+mn-ea"/>
                <a:ea typeface="+mn-ea"/>
              </a:rPr>
              <a:t>(char s[], char t[]);  /*</a:t>
            </a:r>
            <a:r>
              <a:rPr lang="zh-CN" altLang="en-US" sz="1800" dirty="0">
                <a:latin typeface="+mn-ea"/>
                <a:ea typeface="+mn-ea"/>
              </a:rPr>
              <a:t>比较两个字符串</a:t>
            </a:r>
            <a:r>
              <a:rPr lang="en-US" altLang="zh-CN" sz="1800" dirty="0">
                <a:latin typeface="+mn-ea"/>
                <a:ea typeface="+mn-ea"/>
              </a:rPr>
              <a:t>,</a:t>
            </a:r>
            <a:r>
              <a:rPr lang="zh-CN" altLang="en-US" sz="1800" b="1" dirty="0">
                <a:solidFill>
                  <a:srgbClr val="FF0000"/>
                </a:solidFill>
                <a:latin typeface="+mn-ea"/>
                <a:ea typeface="+mn-ea"/>
              </a:rPr>
              <a:t>若</a:t>
            </a:r>
            <a:r>
              <a:rPr lang="en-US" altLang="zh-CN" sz="1800" b="1" dirty="0">
                <a:solidFill>
                  <a:srgbClr val="FF0000"/>
                </a:solidFill>
                <a:latin typeface="+mn-ea"/>
                <a:ea typeface="+mn-ea"/>
              </a:rPr>
              <a:t>s&gt;t,</a:t>
            </a:r>
            <a:r>
              <a:rPr lang="zh-CN" altLang="en-US" sz="1800" b="1" dirty="0">
                <a:solidFill>
                  <a:srgbClr val="FF0000"/>
                </a:solidFill>
                <a:latin typeface="+mn-ea"/>
                <a:ea typeface="+mn-ea"/>
              </a:rPr>
              <a:t>则返回大于</a:t>
            </a:r>
            <a:r>
              <a:rPr lang="en-US" altLang="zh-CN" sz="1800" b="1" dirty="0">
                <a:solidFill>
                  <a:srgbClr val="FF0000"/>
                </a:solidFill>
                <a:latin typeface="+mn-ea"/>
                <a:ea typeface="+mn-ea"/>
              </a:rPr>
              <a:t>0</a:t>
            </a:r>
            <a:r>
              <a:rPr lang="zh-CN" altLang="en-US" sz="1800" b="1" dirty="0">
                <a:solidFill>
                  <a:srgbClr val="FF0000"/>
                </a:solidFill>
                <a:latin typeface="+mn-ea"/>
                <a:ea typeface="+mn-ea"/>
              </a:rPr>
              <a:t>的数</a:t>
            </a:r>
            <a:r>
              <a:rPr lang="en-US" altLang="zh-CN" sz="1800" b="1" dirty="0">
                <a:solidFill>
                  <a:srgbClr val="FF0000"/>
                </a:solidFill>
                <a:latin typeface="+mn-ea"/>
                <a:ea typeface="+mn-ea"/>
              </a:rPr>
              <a:t>;</a:t>
            </a:r>
            <a:r>
              <a:rPr lang="zh-CN" altLang="en-US" sz="1800" b="1" dirty="0">
                <a:solidFill>
                  <a:srgbClr val="FF0000"/>
                </a:solidFill>
                <a:ea typeface="宋体" pitchFamily="2" charset="-122"/>
              </a:rPr>
              <a:t>若</a:t>
            </a:r>
            <a:r>
              <a:rPr lang="en-US" altLang="zh-CN" sz="1800" b="1" dirty="0">
                <a:solidFill>
                  <a:srgbClr val="FF0000"/>
                </a:solidFill>
                <a:ea typeface="宋体" pitchFamily="2" charset="-122"/>
              </a:rPr>
              <a:t>s&lt;t,</a:t>
            </a:r>
            <a:r>
              <a:rPr lang="zh-CN" altLang="en-US" sz="1800" b="1" dirty="0">
                <a:solidFill>
                  <a:srgbClr val="FF0000"/>
                </a:solidFill>
                <a:ea typeface="宋体" pitchFamily="2" charset="-122"/>
              </a:rPr>
              <a:t>则返回小于</a:t>
            </a:r>
            <a:r>
              <a:rPr lang="en-US" altLang="zh-CN" sz="1800" b="1" dirty="0">
                <a:solidFill>
                  <a:srgbClr val="FF0000"/>
                </a:solidFill>
                <a:ea typeface="宋体" pitchFamily="2" charset="-122"/>
              </a:rPr>
              <a:t>0</a:t>
            </a:r>
            <a:r>
              <a:rPr lang="zh-CN" altLang="en-US" sz="1800" b="1" dirty="0">
                <a:solidFill>
                  <a:srgbClr val="FF0000"/>
                </a:solidFill>
                <a:ea typeface="宋体" pitchFamily="2" charset="-122"/>
              </a:rPr>
              <a:t>的数</a:t>
            </a:r>
            <a:r>
              <a:rPr lang="en-US" altLang="zh-CN" sz="1800" dirty="0">
                <a:ea typeface="宋体" pitchFamily="2" charset="-122"/>
              </a:rPr>
              <a:t>;</a:t>
            </a:r>
            <a:r>
              <a:rPr lang="zh-CN" altLang="en-US" sz="1800" dirty="0">
                <a:ea typeface="宋体" pitchFamily="2" charset="-122"/>
              </a:rPr>
              <a:t>若相等</a:t>
            </a:r>
            <a:r>
              <a:rPr lang="en-US" altLang="zh-CN" sz="1800" dirty="0">
                <a:ea typeface="宋体" pitchFamily="2" charset="-122"/>
              </a:rPr>
              <a:t>, </a:t>
            </a:r>
            <a:r>
              <a:rPr lang="zh-CN" altLang="en-US" sz="1800" dirty="0">
                <a:ea typeface="宋体" pitchFamily="2" charset="-122"/>
              </a:rPr>
              <a:t>返回</a:t>
            </a:r>
            <a:r>
              <a:rPr lang="en-US" altLang="zh-CN" sz="1800" dirty="0">
                <a:ea typeface="宋体" pitchFamily="2" charset="-122"/>
              </a:rPr>
              <a:t>0 */</a:t>
            </a:r>
          </a:p>
          <a:p>
            <a:r>
              <a:rPr lang="en-US" altLang="zh-CN" dirty="0">
                <a:ea typeface="宋体" pitchFamily="2" charset="-122"/>
              </a:rPr>
              <a:t>#include &lt;</a:t>
            </a:r>
            <a:r>
              <a:rPr lang="en-US" altLang="zh-CN" dirty="0" err="1">
                <a:ea typeface="宋体" pitchFamily="2" charset="-122"/>
              </a:rPr>
              <a:t>stdlib.h</a:t>
            </a:r>
            <a:r>
              <a:rPr lang="en-US" altLang="zh-CN" dirty="0">
                <a:ea typeface="宋体" pitchFamily="2" charset="-122"/>
              </a:rPr>
              <a:t>&gt; - </a:t>
            </a:r>
            <a:r>
              <a:rPr lang="zh-CN" altLang="en-US" dirty="0">
                <a:ea typeface="宋体" pitchFamily="2" charset="-122"/>
              </a:rPr>
              <a:t>实用函数</a:t>
            </a:r>
            <a:endParaRPr lang="en-US" altLang="zh-CN" dirty="0">
              <a:ea typeface="宋体" pitchFamily="2" charset="-122"/>
            </a:endParaRPr>
          </a:p>
          <a:p>
            <a:pPr lvl="1">
              <a:spcBef>
                <a:spcPts val="600"/>
              </a:spcBef>
              <a:buNone/>
            </a:pPr>
            <a:r>
              <a:rPr lang="en-US" altLang="zh-CN" sz="1800" dirty="0">
                <a:latin typeface="+mn-ea"/>
                <a:ea typeface="+mn-ea"/>
              </a:rPr>
              <a:t>int   </a:t>
            </a:r>
            <a:r>
              <a:rPr lang="en-US" altLang="zh-CN" sz="1800" dirty="0" err="1">
                <a:latin typeface="+mn-ea"/>
                <a:ea typeface="+mn-ea"/>
              </a:rPr>
              <a:t>atoi</a:t>
            </a:r>
            <a:r>
              <a:rPr lang="en-US" altLang="zh-CN" sz="1800" dirty="0">
                <a:latin typeface="+mn-ea"/>
                <a:ea typeface="+mn-ea"/>
              </a:rPr>
              <a:t>(char  s[ ]); 	/* </a:t>
            </a:r>
            <a:r>
              <a:rPr lang="zh-CN" altLang="en-US" sz="1800" dirty="0">
                <a:latin typeface="+mn-ea"/>
                <a:ea typeface="+mn-ea"/>
              </a:rPr>
              <a:t>将字符串转换成相应整数 </a:t>
            </a:r>
            <a:r>
              <a:rPr lang="en-US" altLang="zh-CN" sz="1800" dirty="0">
                <a:latin typeface="+mn-ea"/>
                <a:ea typeface="+mn-ea"/>
              </a:rPr>
              <a:t>*/</a:t>
            </a:r>
          </a:p>
          <a:p>
            <a:r>
              <a:rPr lang="en-US" altLang="zh-CN" dirty="0">
                <a:ea typeface="宋体" pitchFamily="2" charset="-122"/>
              </a:rPr>
              <a:t>#include &lt;</a:t>
            </a:r>
            <a:r>
              <a:rPr lang="en-US" altLang="zh-CN" dirty="0" err="1">
                <a:ea typeface="宋体" pitchFamily="2" charset="-122"/>
              </a:rPr>
              <a:t>stdio.h</a:t>
            </a:r>
            <a:r>
              <a:rPr lang="en-US" altLang="zh-CN" dirty="0">
                <a:ea typeface="宋体" pitchFamily="2" charset="-122"/>
              </a:rPr>
              <a:t>&gt; - </a:t>
            </a:r>
            <a:r>
              <a:rPr lang="zh-CN" altLang="en-US" dirty="0">
                <a:ea typeface="宋体" pitchFamily="2" charset="-122"/>
              </a:rPr>
              <a:t>输入</a:t>
            </a:r>
            <a:r>
              <a:rPr lang="en-US" altLang="zh-CN" dirty="0">
                <a:ea typeface="宋体" pitchFamily="2" charset="-122"/>
              </a:rPr>
              <a:t>/</a:t>
            </a:r>
            <a:r>
              <a:rPr lang="zh-CN" altLang="en-US" dirty="0">
                <a:ea typeface="宋体" pitchFamily="2" charset="-122"/>
              </a:rPr>
              <a:t>输出函数</a:t>
            </a:r>
            <a:endParaRPr lang="en-US" altLang="zh-CN" dirty="0">
              <a:ea typeface="宋体" pitchFamily="2" charset="-122"/>
            </a:endParaRPr>
          </a:p>
          <a:p>
            <a:pPr lvl="1">
              <a:spcBef>
                <a:spcPts val="600"/>
              </a:spcBef>
              <a:buNone/>
            </a:pPr>
            <a:r>
              <a:rPr lang="en-US" altLang="zh-CN" sz="1800" dirty="0" err="1">
                <a:latin typeface="+mn-ea"/>
              </a:rPr>
              <a:t>getchar</a:t>
            </a:r>
            <a:r>
              <a:rPr lang="en-US" altLang="zh-CN" sz="1800" dirty="0">
                <a:latin typeface="+mn-ea"/>
              </a:rPr>
              <a:t>()/</a:t>
            </a:r>
            <a:r>
              <a:rPr lang="en-US" altLang="zh-CN" sz="1800" dirty="0" err="1">
                <a:latin typeface="+mn-ea"/>
              </a:rPr>
              <a:t>putchar</a:t>
            </a:r>
            <a:r>
              <a:rPr lang="en-US" altLang="zh-CN" sz="1800" dirty="0">
                <a:latin typeface="+mn-ea"/>
              </a:rPr>
              <a:t>(c) 	/*</a:t>
            </a:r>
            <a:r>
              <a:rPr lang="zh-CN" altLang="en-US" sz="1800" dirty="0">
                <a:latin typeface="+mn-ea"/>
              </a:rPr>
              <a:t>按字符输入输出 </a:t>
            </a:r>
            <a:r>
              <a:rPr lang="en-US" altLang="zh-CN" sz="1800" dirty="0">
                <a:latin typeface="+mn-ea"/>
              </a:rPr>
              <a:t>*/</a:t>
            </a:r>
          </a:p>
          <a:p>
            <a:pPr lvl="1">
              <a:spcBef>
                <a:spcPts val="600"/>
              </a:spcBef>
              <a:buNone/>
            </a:pPr>
            <a:r>
              <a:rPr lang="en-US" altLang="zh-CN" sz="1800" dirty="0" err="1">
                <a:latin typeface="+mn-ea"/>
              </a:rPr>
              <a:t>scanf</a:t>
            </a:r>
            <a:r>
              <a:rPr lang="en-US" altLang="zh-CN" sz="1800" dirty="0">
                <a:latin typeface="+mn-ea"/>
              </a:rPr>
              <a:t>(“%s…)		/*</a:t>
            </a:r>
            <a:r>
              <a:rPr lang="zh-CN" altLang="en-US" sz="1800" dirty="0">
                <a:latin typeface="+mn-ea"/>
              </a:rPr>
              <a:t>输入由</a:t>
            </a:r>
            <a:r>
              <a:rPr lang="zh-CN" altLang="en-US" sz="1800" b="1" dirty="0">
                <a:solidFill>
                  <a:srgbClr val="FF0000"/>
                </a:solidFill>
                <a:latin typeface="+mn-ea"/>
              </a:rPr>
              <a:t>非空字符</a:t>
            </a:r>
            <a:r>
              <a:rPr lang="zh-CN" altLang="en-US" sz="1800" dirty="0">
                <a:latin typeface="+mn-ea"/>
              </a:rPr>
              <a:t>组成的串</a:t>
            </a:r>
            <a:r>
              <a:rPr lang="en-US" altLang="zh-CN" sz="1800" dirty="0">
                <a:latin typeface="+mn-ea"/>
              </a:rPr>
              <a:t>*/</a:t>
            </a:r>
          </a:p>
          <a:p>
            <a:pPr lvl="1">
              <a:spcBef>
                <a:spcPts val="600"/>
              </a:spcBef>
              <a:buNone/>
            </a:pPr>
            <a:r>
              <a:rPr lang="en-US" altLang="zh-CN" sz="1800" dirty="0" err="1">
                <a:latin typeface="+mn-ea"/>
              </a:rPr>
              <a:t>printf</a:t>
            </a:r>
            <a:r>
              <a:rPr lang="en-US" altLang="zh-CN" sz="1800" dirty="0">
                <a:latin typeface="+mn-ea"/>
              </a:rPr>
              <a:t>(“%s…)		/*</a:t>
            </a:r>
            <a:r>
              <a:rPr lang="zh-CN" altLang="en-US" sz="1800" dirty="0">
                <a:latin typeface="+mn-ea"/>
              </a:rPr>
              <a:t>输出由</a:t>
            </a:r>
            <a:r>
              <a:rPr lang="en-US" altLang="zh-CN" sz="1800" dirty="0">
                <a:latin typeface="+mn-ea"/>
                <a:ea typeface="仿宋" panose="02010609060101010101" pitchFamily="49" charset="-122"/>
              </a:rPr>
              <a:t>‘\0</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结束的串</a:t>
            </a:r>
            <a:r>
              <a:rPr lang="en-US" altLang="zh-CN" sz="1800" dirty="0">
                <a:latin typeface="仿宋" panose="02010609060101010101" pitchFamily="49" charset="-122"/>
                <a:ea typeface="仿宋" panose="02010609060101010101" pitchFamily="49" charset="-122"/>
              </a:rPr>
              <a:t>*/</a:t>
            </a:r>
          </a:p>
          <a:p>
            <a:pPr lvl="1">
              <a:spcBef>
                <a:spcPts val="600"/>
              </a:spcBef>
              <a:buNone/>
            </a:pPr>
            <a:r>
              <a:rPr lang="en-US" altLang="zh-CN" sz="1800" dirty="0">
                <a:latin typeface="仿宋" panose="02010609060101010101" pitchFamily="49" charset="-122"/>
                <a:ea typeface="仿宋" panose="02010609060101010101" pitchFamily="49" charset="-122"/>
              </a:rPr>
              <a:t>gets(char s[])		/*</a:t>
            </a:r>
            <a:r>
              <a:rPr lang="zh-CN" altLang="en-US" sz="1800" dirty="0">
                <a:latin typeface="仿宋" panose="02010609060101010101" pitchFamily="49" charset="-122"/>
                <a:ea typeface="仿宋" panose="02010609060101010101" pitchFamily="49" charset="-122"/>
              </a:rPr>
              <a:t>输入由回车结束的串，回车本身不读入</a:t>
            </a:r>
            <a:r>
              <a:rPr lang="en-US" altLang="zh-CN" sz="1800" dirty="0">
                <a:latin typeface="仿宋" panose="02010609060101010101" pitchFamily="49" charset="-122"/>
                <a:ea typeface="仿宋" panose="02010609060101010101" pitchFamily="49" charset="-122"/>
              </a:rPr>
              <a:t>*/</a:t>
            </a:r>
          </a:p>
          <a:p>
            <a:pPr lvl="1">
              <a:spcBef>
                <a:spcPts val="600"/>
              </a:spcBef>
              <a:buNone/>
            </a:pPr>
            <a:r>
              <a:rPr lang="en-US" altLang="zh-CN" sz="1800" dirty="0">
                <a:latin typeface="仿宋" panose="02010609060101010101" pitchFamily="49" charset="-122"/>
                <a:ea typeface="仿宋" panose="02010609060101010101" pitchFamily="49" charset="-122"/>
              </a:rPr>
              <a:t>puts(char s[])		/*</a:t>
            </a:r>
            <a:r>
              <a:rPr lang="zh-CN" altLang="en-US" sz="1800" dirty="0">
                <a:latin typeface="仿宋" panose="02010609060101010101" pitchFamily="49" charset="-122"/>
                <a:ea typeface="仿宋" panose="02010609060101010101" pitchFamily="49" charset="-122"/>
              </a:rPr>
              <a:t>输出由</a:t>
            </a:r>
            <a:r>
              <a:rPr lang="en-US" altLang="zh-CN" sz="1800" dirty="0">
                <a:latin typeface="+mn-ea"/>
                <a:ea typeface="仿宋" panose="02010609060101010101" pitchFamily="49" charset="-122"/>
              </a:rPr>
              <a:t>‘\0</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结束的串，自动加回车</a:t>
            </a:r>
            <a:r>
              <a:rPr lang="en-US" altLang="zh-CN" sz="1800" dirty="0">
                <a:latin typeface="仿宋" panose="02010609060101010101" pitchFamily="49" charset="-122"/>
                <a:ea typeface="仿宋" panose="02010609060101010101" pitchFamily="49" charset="-122"/>
              </a:rPr>
              <a:t>*/</a:t>
            </a:r>
            <a:endParaRPr lang="en-US" altLang="zh-CN" sz="1800" dirty="0">
              <a:latin typeface="+mn-ea"/>
            </a:endParaRPr>
          </a:p>
          <a:p>
            <a:pPr lvl="1">
              <a:spcBef>
                <a:spcPts val="600"/>
              </a:spcBef>
              <a:buNone/>
            </a:pPr>
            <a:endParaRPr lang="en-US" altLang="zh-CN" sz="1800" dirty="0">
              <a:latin typeface="+mn-ea"/>
              <a:ea typeface="+mn-ea"/>
            </a:endParaRPr>
          </a:p>
        </p:txBody>
      </p:sp>
      <p:sp>
        <p:nvSpPr>
          <p:cNvPr id="140292" name="AutoShape 4"/>
          <p:cNvSpPr>
            <a:spLocks noChangeArrowheads="1"/>
          </p:cNvSpPr>
          <p:nvPr/>
        </p:nvSpPr>
        <p:spPr bwMode="auto">
          <a:xfrm>
            <a:off x="5652120" y="0"/>
            <a:ext cx="3491880" cy="1844824"/>
          </a:xfrm>
          <a:prstGeom prst="wedgeEllipseCallout">
            <a:avLst>
              <a:gd name="adj1" fmla="val -21672"/>
              <a:gd name="adj2" fmla="val 75530"/>
            </a:avLst>
          </a:prstGeom>
          <a:solidFill>
            <a:srgbClr val="0033CC"/>
          </a:solidFill>
          <a:ln w="9525">
            <a:noFill/>
            <a:miter lim="800000"/>
            <a:headEnd/>
            <a:tailEnd/>
          </a:ln>
        </p:spPr>
        <p:txBody>
          <a:bodyPr/>
          <a:lstStyle/>
          <a:p>
            <a:pPr algn="ctr"/>
            <a:r>
              <a:rPr lang="zh-CN" altLang="en-US" dirty="0">
                <a:solidFill>
                  <a:schemeClr val="bg1"/>
                </a:solidFill>
                <a:latin typeface="楷体" pitchFamily="49" charset="-122"/>
                <a:ea typeface="楷体" pitchFamily="49" charset="-122"/>
              </a:rPr>
              <a:t>使用</a:t>
            </a:r>
            <a:r>
              <a:rPr lang="en-US" altLang="zh-CN" dirty="0" err="1">
                <a:solidFill>
                  <a:schemeClr val="bg1"/>
                </a:solidFill>
                <a:latin typeface="楷体" pitchFamily="49" charset="-122"/>
                <a:ea typeface="楷体" pitchFamily="49" charset="-122"/>
              </a:rPr>
              <a:t>strcpy</a:t>
            </a:r>
            <a:r>
              <a:rPr lang="zh-CN" altLang="en-US" dirty="0">
                <a:solidFill>
                  <a:schemeClr val="bg1"/>
                </a:solidFill>
                <a:latin typeface="楷体" pitchFamily="49" charset="-122"/>
                <a:ea typeface="楷体" pitchFamily="49" charset="-122"/>
              </a:rPr>
              <a:t>、</a:t>
            </a:r>
            <a:r>
              <a:rPr lang="en-US" altLang="zh-CN" dirty="0" err="1">
                <a:solidFill>
                  <a:schemeClr val="bg1"/>
                </a:solidFill>
                <a:latin typeface="楷体" pitchFamily="49" charset="-122"/>
                <a:ea typeface="楷体" pitchFamily="49" charset="-122"/>
              </a:rPr>
              <a:t>strcat</a:t>
            </a:r>
            <a:r>
              <a:rPr lang="zh-CN" altLang="en-US" dirty="0">
                <a:solidFill>
                  <a:schemeClr val="bg1"/>
                </a:solidFill>
                <a:latin typeface="楷体" pitchFamily="49" charset="-122"/>
                <a:ea typeface="楷体" pitchFamily="49" charset="-122"/>
              </a:rPr>
              <a:t>函数之前，必须保证</a:t>
            </a:r>
            <a:r>
              <a:rPr lang="en-US" altLang="zh-CN" dirty="0">
                <a:solidFill>
                  <a:schemeClr val="bg1"/>
                </a:solidFill>
                <a:latin typeface="楷体" pitchFamily="49" charset="-122"/>
                <a:ea typeface="楷体" pitchFamily="49" charset="-122"/>
              </a:rPr>
              <a:t>s</a:t>
            </a:r>
            <a:r>
              <a:rPr lang="zh-CN" altLang="en-US" dirty="0">
                <a:solidFill>
                  <a:schemeClr val="bg1"/>
                </a:solidFill>
                <a:latin typeface="楷体" pitchFamily="49" charset="-122"/>
                <a:ea typeface="楷体" pitchFamily="49" charset="-122"/>
              </a:rPr>
              <a:t>有足够的空间容纳操作后的字符串！</a:t>
            </a:r>
          </a:p>
        </p:txBody>
      </p:sp>
      <p:sp>
        <p:nvSpPr>
          <p:cNvPr id="7" name="TextBox 6"/>
          <p:cNvSpPr txBox="1">
            <a:spLocks noChangeArrowheads="1"/>
          </p:cNvSpPr>
          <p:nvPr/>
        </p:nvSpPr>
        <p:spPr bwMode="auto">
          <a:xfrm>
            <a:off x="1798148" y="6245225"/>
            <a:ext cx="5953125" cy="522287"/>
          </a:xfrm>
          <a:prstGeom prst="rect">
            <a:avLst/>
          </a:prstGeom>
          <a:solidFill>
            <a:schemeClr val="bg1">
              <a:lumMod val="95000"/>
            </a:schemeClr>
          </a:solidFill>
          <a:ln w="9525">
            <a:noFill/>
            <a:miter lim="800000"/>
            <a:headEnd/>
            <a:tailEnd/>
          </a:ln>
        </p:spPr>
        <p:txBody>
          <a:bodyPr wrap="none">
            <a:spAutoFit/>
          </a:bodyPr>
          <a:lstStyle/>
          <a:p>
            <a:r>
              <a:rPr lang="zh-CN" altLang="en-US" sz="2800" dirty="0">
                <a:solidFill>
                  <a:srgbClr val="0033CC"/>
                </a:solidFill>
                <a:latin typeface="楷体" pitchFamily="49" charset="-122"/>
                <a:ea typeface="楷体" pitchFamily="49" charset="-122"/>
              </a:rPr>
              <a:t>子曰：工欲善其事，必先利其器。</a:t>
            </a:r>
            <a:r>
              <a:rPr lang="en-US" altLang="zh-CN" sz="2800" dirty="0">
                <a:solidFill>
                  <a:srgbClr val="0033CC"/>
                </a:solidFill>
                <a:latin typeface="楷体" pitchFamily="49" charset="-122"/>
                <a:ea typeface="楷体" pitchFamily="49" charset="-122"/>
              </a:rPr>
              <a:t>…</a:t>
            </a:r>
            <a:endParaRPr lang="zh-CN" altLang="en-US" sz="2800" dirty="0">
              <a:solidFill>
                <a:srgbClr val="0033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1+#ppt_w/2"/>
                                          </p:val>
                                        </p:tav>
                                        <p:tav tm="100000">
                                          <p:val>
                                            <p:strVal val="#ppt_x"/>
                                          </p:val>
                                        </p:tav>
                                      </p:tavLst>
                                    </p:anim>
                                    <p:anim calcmode="lin" valueType="num">
                                      <p:cBhvr additive="base">
                                        <p:cTn id="8"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110</a:t>
            </a:fld>
            <a:endParaRPr lang="en-US" altLang="zh-CN"/>
          </a:p>
        </p:txBody>
      </p:sp>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sp>
        <p:nvSpPr>
          <p:cNvPr id="97285" name="Rectangle 3"/>
          <p:cNvSpPr>
            <a:spLocks noGrp="1" noChangeArrowheads="1"/>
          </p:cNvSpPr>
          <p:nvPr>
            <p:ph type="body" idx="1"/>
          </p:nvPr>
        </p:nvSpPr>
        <p:spPr/>
        <p:txBody>
          <a:bodyPr/>
          <a:lstStyle/>
          <a:p>
            <a:pPr>
              <a:buFont typeface="Wingdings" pitchFamily="2" charset="2"/>
              <a:buNone/>
            </a:pPr>
            <a:r>
              <a:rPr lang="zh-CN" altLang="en-US" sz="1400">
                <a:ea typeface="宋体" pitchFamily="2" charset="-122"/>
              </a:rPr>
              <a:t>在有序整数数组中查找给定元素的折半查找算法如下</a:t>
            </a:r>
            <a:r>
              <a:rPr lang="en-US" altLang="zh-CN" sz="1400">
                <a:ea typeface="宋体" pitchFamily="2" charset="-122"/>
              </a:rPr>
              <a:t>:</a:t>
            </a:r>
          </a:p>
          <a:p>
            <a:pPr>
              <a:buFont typeface="Wingdings" pitchFamily="2" charset="2"/>
              <a:buNone/>
            </a:pPr>
            <a:r>
              <a:rPr lang="en-US" altLang="zh-CN" sz="1400" b="0">
                <a:ea typeface="宋体" pitchFamily="2" charset="-122"/>
              </a:rPr>
              <a:t>int bsearch(int item, int array[ ], int len)</a:t>
            </a:r>
          </a:p>
          <a:p>
            <a:pPr>
              <a:buFont typeface="Wingdings" pitchFamily="2" charset="2"/>
              <a:buNone/>
            </a:pPr>
            <a:r>
              <a:rPr lang="en-US" altLang="zh-CN" sz="1400" b="0">
                <a:ea typeface="宋体" pitchFamily="2" charset="-122"/>
              </a:rPr>
              <a:t>{</a:t>
            </a:r>
          </a:p>
          <a:p>
            <a:pPr lvl="1">
              <a:buFont typeface="Wingdings" pitchFamily="2" charset="2"/>
              <a:buNone/>
            </a:pPr>
            <a:r>
              <a:rPr lang="en-US" altLang="zh-CN" sz="1400">
                <a:ea typeface="宋体" pitchFamily="2" charset="-122"/>
              </a:rPr>
              <a:t>int low=0, high=len-1, mid;</a:t>
            </a:r>
          </a:p>
          <a:p>
            <a:pPr lvl="1">
              <a:buFont typeface="Wingdings" pitchFamily="2" charset="2"/>
              <a:buNone/>
            </a:pPr>
            <a:r>
              <a:rPr lang="en-US" altLang="zh-CN" sz="1400">
                <a:ea typeface="宋体" pitchFamily="2" charset="-122"/>
              </a:rPr>
              <a:t>while(low &lt;= high){</a:t>
            </a:r>
          </a:p>
          <a:p>
            <a:pPr lvl="2" indent="0">
              <a:buFont typeface="Wingdings" pitchFamily="2" charset="2"/>
              <a:buNone/>
            </a:pPr>
            <a:r>
              <a:rPr lang="en-US" altLang="zh-CN" sz="1400">
                <a:ea typeface="宋体" pitchFamily="2" charset="-122"/>
              </a:rPr>
              <a:t>mid = (high + low) / 2;</a:t>
            </a:r>
          </a:p>
          <a:p>
            <a:pPr lvl="2" indent="0">
              <a:buFont typeface="Wingdings" pitchFamily="2" charset="2"/>
              <a:buNone/>
            </a:pPr>
            <a:r>
              <a:rPr lang="en-US" altLang="zh-CN" sz="1400">
                <a:ea typeface="宋体" pitchFamily="2" charset="-122"/>
              </a:rPr>
              <a:t>if(( item &lt; array[mid])</a:t>
            </a:r>
          </a:p>
          <a:p>
            <a:pPr lvl="3" indent="0"/>
            <a:r>
              <a:rPr lang="en-US" altLang="zh-CN" sz="1400">
                <a:ea typeface="宋体" pitchFamily="2" charset="-122"/>
              </a:rPr>
              <a:t>   high = mid – 1;</a:t>
            </a:r>
          </a:p>
          <a:p>
            <a:pPr lvl="2" indent="0">
              <a:buFont typeface="Wingdings" pitchFamily="2" charset="2"/>
              <a:buNone/>
            </a:pPr>
            <a:r>
              <a:rPr lang="en-US" altLang="zh-CN" sz="1400">
                <a:ea typeface="宋体" pitchFamily="2" charset="-122"/>
              </a:rPr>
              <a:t>else if ( item &gt; array[mid])</a:t>
            </a:r>
          </a:p>
          <a:p>
            <a:pPr lvl="3" indent="0"/>
            <a:r>
              <a:rPr lang="en-US" altLang="zh-CN" sz="1400">
                <a:ea typeface="宋体" pitchFamily="2" charset="-122"/>
              </a:rPr>
              <a:t>   low = mid + 1;</a:t>
            </a:r>
          </a:p>
          <a:p>
            <a:pPr lvl="2" indent="0">
              <a:buFont typeface="Wingdings" pitchFamily="2" charset="2"/>
              <a:buNone/>
            </a:pPr>
            <a:r>
              <a:rPr lang="en-US" altLang="zh-CN" sz="1400">
                <a:ea typeface="宋体" pitchFamily="2" charset="-122"/>
              </a:rPr>
              <a:t>else</a:t>
            </a:r>
          </a:p>
          <a:p>
            <a:pPr lvl="3" indent="0"/>
            <a:r>
              <a:rPr lang="en-US" altLang="zh-CN" sz="1400">
                <a:ea typeface="宋体" pitchFamily="2" charset="-122"/>
              </a:rPr>
              <a:t>   return (mid);</a:t>
            </a:r>
          </a:p>
          <a:p>
            <a:pPr lvl="1">
              <a:buFont typeface="Wingdings" pitchFamily="2" charset="2"/>
              <a:buNone/>
            </a:pPr>
            <a:r>
              <a:rPr lang="en-US" altLang="zh-CN" sz="1400">
                <a:ea typeface="宋体" pitchFamily="2" charset="-122"/>
              </a:rPr>
              <a:t>}</a:t>
            </a:r>
          </a:p>
          <a:p>
            <a:pPr lvl="1">
              <a:buFont typeface="Wingdings" pitchFamily="2" charset="2"/>
              <a:buNone/>
            </a:pPr>
            <a:r>
              <a:rPr lang="en-US" altLang="zh-CN" sz="1400">
                <a:ea typeface="宋体" pitchFamily="2" charset="-122"/>
              </a:rPr>
              <a:t>return -1;</a:t>
            </a:r>
          </a:p>
          <a:p>
            <a:pPr>
              <a:buFont typeface="Wingdings" pitchFamily="2" charset="2"/>
              <a:buNone/>
            </a:pPr>
            <a:r>
              <a:rPr lang="en-US" altLang="zh-CN" sz="1400" b="0">
                <a:ea typeface="宋体" pitchFamily="2" charset="-122"/>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8307" name="灯片编号占位符 4"/>
          <p:cNvSpPr>
            <a:spLocks noGrp="1"/>
          </p:cNvSpPr>
          <p:nvPr>
            <p:ph type="sldNum" sz="quarter" idx="11"/>
          </p:nvPr>
        </p:nvSpPr>
        <p:spPr>
          <a:noFill/>
        </p:spPr>
        <p:txBody>
          <a:bodyPr/>
          <a:lstStyle/>
          <a:p>
            <a:fld id="{06E4AFE4-8CE3-4FEF-8E0C-FD49065B7A0A}" type="slidenum">
              <a:rPr lang="en-US" altLang="zh-CN" smtClean="0"/>
              <a:pPr/>
              <a:t>111</a:t>
            </a:fld>
            <a:endParaRPr lang="en-US" altLang="zh-CN"/>
          </a:p>
        </p:txBody>
      </p:sp>
      <p:sp>
        <p:nvSpPr>
          <p:cNvPr id="9830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a:t>
            </a:r>
          </a:p>
        </p:txBody>
      </p:sp>
      <p:sp>
        <p:nvSpPr>
          <p:cNvPr id="98309" name="Rectangle 3"/>
          <p:cNvSpPr>
            <a:spLocks noGrp="1" noChangeArrowheads="1"/>
          </p:cNvSpPr>
          <p:nvPr>
            <p:ph type="body" idx="1"/>
          </p:nvPr>
        </p:nvSpPr>
        <p:spPr>
          <a:xfrm>
            <a:off x="977900" y="1196975"/>
            <a:ext cx="7105650" cy="5400675"/>
          </a:xfrm>
        </p:spPr>
        <p:txBody>
          <a:bodyPr/>
          <a:lstStyle/>
          <a:p>
            <a:pPr>
              <a:lnSpc>
                <a:spcPct val="70000"/>
              </a:lnSpc>
              <a:spcBef>
                <a:spcPct val="50000"/>
              </a:spcBef>
              <a:buFont typeface="Wingdings" pitchFamily="2" charset="2"/>
              <a:buNone/>
            </a:pPr>
            <a:r>
              <a:rPr lang="en-US" altLang="zh-CN" sz="1400" b="0" dirty="0">
                <a:ea typeface="宋体" pitchFamily="2" charset="-122"/>
              </a:rPr>
              <a:t>/*c5_5.c</a:t>
            </a:r>
          </a:p>
          <a:p>
            <a:pPr>
              <a:lnSpc>
                <a:spcPct val="70000"/>
              </a:lnSpc>
              <a:spcBef>
                <a:spcPct val="5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spcBef>
                <a:spcPct val="50000"/>
              </a:spcBef>
              <a:buFont typeface="Wingdings" pitchFamily="2" charset="2"/>
              <a:buNone/>
            </a:pPr>
            <a:r>
              <a:rPr lang="en-US" altLang="zh-CN" sz="1400" b="0" dirty="0" err="1">
                <a:ea typeface="宋体" pitchFamily="2" charset="-122"/>
              </a:rPr>
              <a:t>struct</a:t>
            </a:r>
            <a:r>
              <a:rPr lang="en-US" altLang="zh-CN" sz="1400" b="0" dirty="0">
                <a:ea typeface="宋体" pitchFamily="2" charset="-122"/>
              </a:rPr>
              <a:t> Key {</a:t>
            </a:r>
          </a:p>
          <a:p>
            <a:pPr lvl="1">
              <a:lnSpc>
                <a:spcPct val="70000"/>
              </a:lnSpc>
              <a:spcBef>
                <a:spcPct val="50000"/>
              </a:spcBef>
              <a:buFont typeface="Wingdings" pitchFamily="2" charset="2"/>
              <a:buNone/>
            </a:pPr>
            <a:r>
              <a:rPr lang="en-US" altLang="zh-CN" sz="1400" dirty="0">
                <a:ea typeface="宋体" pitchFamily="2" charset="-122"/>
              </a:rPr>
              <a:t>char  *keyword;</a:t>
            </a:r>
          </a:p>
          <a:p>
            <a:pPr lvl="1">
              <a:lnSpc>
                <a:spcPct val="70000"/>
              </a:lnSpc>
              <a:spcBef>
                <a:spcPct val="50000"/>
              </a:spcBef>
              <a:buFont typeface="Wingdings" pitchFamily="2" charset="2"/>
              <a:buNone/>
            </a:pPr>
            <a:r>
              <a:rPr lang="en-US" altLang="zh-CN" sz="1400" dirty="0" err="1">
                <a:ea typeface="宋体" pitchFamily="2" charset="-122"/>
              </a:rPr>
              <a:t>int</a:t>
            </a:r>
            <a:r>
              <a:rPr lang="en-US" altLang="zh-CN" sz="1400" dirty="0">
                <a:ea typeface="宋体" pitchFamily="2" charset="-122"/>
              </a:rPr>
              <a:t>  </a:t>
            </a:r>
            <a:r>
              <a:rPr lang="en-US" altLang="zh-CN" sz="1400" dirty="0" err="1">
                <a:ea typeface="宋体" pitchFamily="2" charset="-122"/>
              </a:rPr>
              <a:t>keycount</a:t>
            </a:r>
            <a:r>
              <a:rPr lang="en-US" altLang="zh-CN" sz="140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 </a:t>
            </a:r>
            <a:r>
              <a:rPr lang="en-US" altLang="zh-CN" sz="1400" b="0" dirty="0" err="1">
                <a:ea typeface="宋体" pitchFamily="2" charset="-122"/>
              </a:rPr>
              <a:t>Keytab</a:t>
            </a:r>
            <a:r>
              <a:rPr lang="en-US" altLang="zh-CN" sz="1400" b="0" dirty="0">
                <a:ea typeface="宋体" pitchFamily="2" charset="-122"/>
              </a:rPr>
              <a:t>[ ] = {</a:t>
            </a:r>
          </a:p>
          <a:p>
            <a:pPr lvl="1">
              <a:lnSpc>
                <a:spcPct val="70000"/>
              </a:lnSpc>
              <a:spcBef>
                <a:spcPct val="50000"/>
              </a:spcBef>
              <a:buFont typeface="Wingdings" pitchFamily="2" charset="2"/>
              <a:buNone/>
            </a:pPr>
            <a:r>
              <a:rPr lang="en-US" altLang="zh-CN" sz="1400" dirty="0">
                <a:ea typeface="宋体" pitchFamily="2" charset="-122"/>
              </a:rPr>
              <a:t>“auto”, 0,</a:t>
            </a:r>
          </a:p>
          <a:p>
            <a:pPr lvl="1">
              <a:lnSpc>
                <a:spcPct val="70000"/>
              </a:lnSpc>
              <a:spcBef>
                <a:spcPct val="50000"/>
              </a:spcBef>
              <a:buFont typeface="Wingdings" pitchFamily="2" charset="2"/>
              <a:buNone/>
            </a:pPr>
            <a:r>
              <a:rPr lang="en-US" altLang="zh-CN" sz="1400" dirty="0">
                <a:ea typeface="宋体" pitchFamily="2" charset="-122"/>
              </a:rPr>
              <a:t>“break”, 0,</a:t>
            </a:r>
          </a:p>
          <a:p>
            <a:pPr lvl="1">
              <a:lnSpc>
                <a:spcPct val="70000"/>
              </a:lnSpc>
              <a:spcBef>
                <a:spcPct val="50000"/>
              </a:spcBef>
              <a:buFont typeface="Wingdings" pitchFamily="2" charset="2"/>
              <a:buNone/>
            </a:pPr>
            <a:r>
              <a:rPr lang="en-US" altLang="zh-CN" sz="1400" dirty="0">
                <a:ea typeface="宋体" pitchFamily="2" charset="-122"/>
              </a:rPr>
              <a:t>“case”, 0,</a:t>
            </a:r>
          </a:p>
          <a:p>
            <a:pPr lvl="1">
              <a:lnSpc>
                <a:spcPct val="70000"/>
              </a:lnSpc>
              <a:spcBef>
                <a:spcPct val="50000"/>
              </a:spcBef>
              <a:buFont typeface="Wingdings" pitchFamily="2" charset="2"/>
              <a:buNone/>
            </a:pPr>
            <a:r>
              <a:rPr lang="en-US" altLang="zh-CN" sz="1400" dirty="0">
                <a:ea typeface="宋体" pitchFamily="2" charset="-122"/>
              </a:rPr>
              <a:t>…</a:t>
            </a:r>
          </a:p>
          <a:p>
            <a:pPr lvl="1">
              <a:lnSpc>
                <a:spcPct val="70000"/>
              </a:lnSpc>
              <a:spcBef>
                <a:spcPct val="50000"/>
              </a:spcBef>
              <a:buFont typeface="Wingdings" pitchFamily="2" charset="2"/>
              <a:buNone/>
            </a:pPr>
            <a:r>
              <a:rPr lang="en-US" altLang="zh-CN" sz="1400" dirty="0">
                <a:ea typeface="宋体" pitchFamily="2" charset="-122"/>
              </a:rPr>
              <a:t>“while”, 0</a:t>
            </a:r>
          </a:p>
          <a:p>
            <a:pPr>
              <a:lnSpc>
                <a:spcPct val="70000"/>
              </a:lnSpc>
              <a:spcBef>
                <a:spcPct val="50000"/>
              </a:spcBef>
              <a:buFont typeface="Wingdings" pitchFamily="2" charset="2"/>
              <a:buNone/>
            </a:pPr>
            <a:r>
              <a:rPr lang="en-US" altLang="zh-CN" sz="1400" b="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 #define  MAXWORD  20</a:t>
            </a:r>
          </a:p>
          <a:p>
            <a:pPr>
              <a:lnSpc>
                <a:spcPct val="70000"/>
              </a:lnSpc>
              <a:spcBef>
                <a:spcPct val="50000"/>
              </a:spcBef>
              <a:buFont typeface="Wingdings" pitchFamily="2" charset="2"/>
              <a:buNone/>
            </a:pPr>
            <a:r>
              <a:rPr lang="en-US" altLang="zh-CN" sz="1400" b="0" dirty="0">
                <a:ea typeface="宋体" pitchFamily="2" charset="-122"/>
              </a:rPr>
              <a:t>#define  NKEYS  </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sizeof</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Keytab</a:t>
            </a:r>
            <a:r>
              <a:rPr lang="en-US" altLang="zh-CN" sz="1400" dirty="0">
                <a:solidFill>
                  <a:srgbClr val="0033CC"/>
                </a:solidFill>
                <a:ea typeface="宋体" pitchFamily="2" charset="-122"/>
              </a:rPr>
              <a:t>) / </a:t>
            </a:r>
            <a:r>
              <a:rPr lang="en-US" altLang="zh-CN" sz="1400" dirty="0" err="1">
                <a:solidFill>
                  <a:srgbClr val="0033CC"/>
                </a:solidFill>
                <a:ea typeface="宋体" pitchFamily="2" charset="-122"/>
              </a:rPr>
              <a:t>sizeof</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struct</a:t>
            </a:r>
            <a:r>
              <a:rPr lang="en-US" altLang="zh-CN" sz="1400" dirty="0">
                <a:solidFill>
                  <a:srgbClr val="0033CC"/>
                </a:solidFill>
                <a:ea typeface="宋体" pitchFamily="2" charset="-122"/>
              </a:rPr>
              <a:t>  Key))</a:t>
            </a:r>
          </a:p>
          <a:p>
            <a:pPr>
              <a:lnSpc>
                <a:spcPct val="70000"/>
              </a:lnSpc>
              <a:spcBef>
                <a:spcPct val="50000"/>
              </a:spcBef>
              <a:buFont typeface="Wingdings" pitchFamily="2" charset="2"/>
              <a:buNone/>
            </a:pPr>
            <a:r>
              <a:rPr lang="en-US" altLang="zh-CN" sz="1400" b="0" dirty="0">
                <a:ea typeface="宋体" pitchFamily="2" charset="-122"/>
              </a:rPr>
              <a:t>#define  LETTER  ‘a’</a:t>
            </a:r>
          </a:p>
          <a:p>
            <a:pPr>
              <a:lnSpc>
                <a:spcPct val="70000"/>
              </a:lnSpc>
              <a:spcBef>
                <a:spcPct val="50000"/>
              </a:spcBef>
              <a:buFont typeface="Wingdings" pitchFamily="2" charset="2"/>
              <a:buNone/>
            </a:pPr>
            <a:r>
              <a:rPr lang="en-US" altLang="zh-CN" sz="1400" b="0" dirty="0">
                <a:ea typeface="宋体" pitchFamily="2" charset="-122"/>
              </a:rPr>
              <a:t>#define  DIGIT  ‘0’</a:t>
            </a:r>
          </a:p>
          <a:p>
            <a:pPr>
              <a:lnSpc>
                <a:spcPct val="70000"/>
              </a:lnSpc>
              <a:spcBef>
                <a:spcPct val="50000"/>
              </a:spcBef>
              <a:buFont typeface="Wingdings" pitchFamily="2" charset="2"/>
              <a:buNone/>
            </a:pPr>
            <a:r>
              <a:rPr lang="en-US" altLang="zh-CN" sz="1400" b="0" dirty="0" err="1">
                <a:ea typeface="宋体" pitchFamily="2" charset="-122"/>
              </a:rPr>
              <a:t>struct</a:t>
            </a:r>
            <a:r>
              <a:rPr lang="en-US" altLang="zh-CN" sz="1400" b="0" dirty="0">
                <a:ea typeface="宋体" pitchFamily="2" charset="-122"/>
              </a:rPr>
              <a:t>  Key  *binary(char  *word,  </a:t>
            </a:r>
            <a:r>
              <a:rPr lang="en-US" altLang="zh-CN" sz="1400" b="0" dirty="0" err="1">
                <a:ea typeface="宋体" pitchFamily="2" charset="-122"/>
              </a:rPr>
              <a:t>struct</a:t>
            </a:r>
            <a:r>
              <a:rPr lang="en-US" altLang="zh-CN" sz="1400" b="0" dirty="0">
                <a:ea typeface="宋体" pitchFamily="2" charset="-122"/>
              </a:rPr>
              <a:t> Key  tab[ ],  </a:t>
            </a:r>
            <a:r>
              <a:rPr lang="en-US" altLang="zh-CN" sz="1400" b="0" dirty="0" err="1">
                <a:ea typeface="宋体" pitchFamily="2" charset="-122"/>
              </a:rPr>
              <a:t>int</a:t>
            </a:r>
            <a:r>
              <a:rPr lang="en-US" altLang="zh-CN" sz="1400" b="0" dirty="0">
                <a:ea typeface="宋体" pitchFamily="2" charset="-122"/>
              </a:rPr>
              <a:t>  n);</a:t>
            </a:r>
          </a:p>
          <a:p>
            <a:pPr>
              <a:lnSpc>
                <a:spcPct val="70000"/>
              </a:lnSpc>
              <a:spcBef>
                <a:spcPct val="50000"/>
              </a:spcBef>
              <a:buFont typeface="Wingdings" pitchFamily="2" charset="2"/>
              <a:buNone/>
            </a:pPr>
            <a:r>
              <a:rPr lang="en-US" altLang="zh-CN" sz="1400" b="0" dirty="0">
                <a:ea typeface="宋体" pitchFamily="2" charset="-122"/>
              </a:rPr>
              <a:t>char  </a:t>
            </a:r>
            <a:r>
              <a:rPr lang="en-US" altLang="zh-CN" sz="1400" b="0" dirty="0" err="1">
                <a:ea typeface="宋体" pitchFamily="2" charset="-122"/>
              </a:rPr>
              <a:t>getword</a:t>
            </a:r>
            <a:r>
              <a:rPr lang="en-US" altLang="zh-CN" sz="1400" b="0" dirty="0">
                <a:ea typeface="宋体" pitchFamily="2" charset="-122"/>
              </a:rPr>
              <a:t>(char  *w,  </a:t>
            </a:r>
            <a:r>
              <a:rPr lang="en-US" altLang="zh-CN" sz="1400" b="0" dirty="0" err="1">
                <a:ea typeface="宋体" pitchFamily="2" charset="-122"/>
              </a:rPr>
              <a:t>int</a:t>
            </a:r>
            <a:r>
              <a:rPr lang="en-US" altLang="zh-CN" sz="1400" b="0" dirty="0">
                <a:ea typeface="宋体" pitchFamily="2" charset="-122"/>
              </a:rPr>
              <a:t> </a:t>
            </a:r>
            <a:r>
              <a:rPr lang="en-US" altLang="zh-CN" sz="1400" b="0" dirty="0" err="1">
                <a:ea typeface="宋体" pitchFamily="2" charset="-122"/>
              </a:rPr>
              <a:t>lim</a:t>
            </a:r>
            <a:r>
              <a:rPr lang="en-US" altLang="zh-CN" sz="1400" b="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char  type( </a:t>
            </a:r>
            <a:r>
              <a:rPr lang="en-US" altLang="zh-CN" sz="1400" b="0" dirty="0" err="1">
                <a:ea typeface="宋体" pitchFamily="2" charset="-122"/>
              </a:rPr>
              <a:t>int</a:t>
            </a:r>
            <a:r>
              <a:rPr lang="en-US" altLang="zh-CN" sz="1400" b="0" dirty="0">
                <a:ea typeface="宋体" pitchFamily="2" charset="-122"/>
              </a:rPr>
              <a:t> c);</a:t>
            </a:r>
          </a:p>
          <a:p>
            <a:pPr>
              <a:lnSpc>
                <a:spcPct val="70000"/>
              </a:lnSpc>
              <a:spcBef>
                <a:spcPct val="5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printKey</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Key  tab[ ],  </a:t>
            </a:r>
            <a:r>
              <a:rPr lang="en-US" altLang="zh-CN" sz="1400" b="0" dirty="0" err="1">
                <a:ea typeface="宋体" pitchFamily="2" charset="-122"/>
              </a:rPr>
              <a:t>int</a:t>
            </a:r>
            <a:r>
              <a:rPr lang="en-US" altLang="zh-CN" sz="1400" b="0" dirty="0">
                <a:ea typeface="宋体" pitchFamily="2" charset="-122"/>
              </a:rPr>
              <a:t>  n);</a:t>
            </a:r>
          </a:p>
        </p:txBody>
      </p:sp>
      <p:sp>
        <p:nvSpPr>
          <p:cNvPr id="164868" name="AutoShape 4"/>
          <p:cNvSpPr>
            <a:spLocks noChangeArrowheads="1"/>
          </p:cNvSpPr>
          <p:nvPr/>
        </p:nvSpPr>
        <p:spPr bwMode="auto">
          <a:xfrm>
            <a:off x="6084888" y="1628775"/>
            <a:ext cx="2808287" cy="936625"/>
          </a:xfrm>
          <a:prstGeom prst="wedgeRoundRectCallout">
            <a:avLst>
              <a:gd name="adj1" fmla="val -127333"/>
              <a:gd name="adj2" fmla="val 249829"/>
              <a:gd name="adj3" fmla="val 16667"/>
            </a:avLst>
          </a:prstGeom>
          <a:solidFill>
            <a:schemeClr val="accent1"/>
          </a:solidFill>
          <a:ln w="9525">
            <a:solidFill>
              <a:schemeClr val="tx1"/>
            </a:solidFill>
            <a:miter lim="800000"/>
            <a:headEnd/>
            <a:tailEnd/>
          </a:ln>
        </p:spPr>
        <p:txBody>
          <a:bodyPr/>
          <a:lstStyle/>
          <a:p>
            <a:r>
              <a:rPr lang="zh-CN" altLang="en-US" sz="1800" dirty="0"/>
              <a:t>关键字表长度（即关键字个数，或数组元素个数）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9331" name="灯片编号占位符 4"/>
          <p:cNvSpPr>
            <a:spLocks noGrp="1"/>
          </p:cNvSpPr>
          <p:nvPr>
            <p:ph type="sldNum" sz="quarter" idx="11"/>
          </p:nvPr>
        </p:nvSpPr>
        <p:spPr>
          <a:noFill/>
        </p:spPr>
        <p:txBody>
          <a:bodyPr/>
          <a:lstStyle/>
          <a:p>
            <a:fld id="{B8D7684B-EFFB-48AE-AF74-45F118977DFC}" type="slidenum">
              <a:rPr lang="en-US" altLang="zh-CN" smtClean="0"/>
              <a:pPr/>
              <a:t>112</a:t>
            </a:fld>
            <a:endParaRPr lang="en-US" altLang="zh-CN"/>
          </a:p>
        </p:txBody>
      </p:sp>
      <p:sp>
        <p:nvSpPr>
          <p:cNvPr id="993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99333" name="Rectangle 3"/>
          <p:cNvSpPr>
            <a:spLocks noGrp="1" noChangeArrowheads="1"/>
          </p:cNvSpPr>
          <p:nvPr>
            <p:ph type="body" idx="1"/>
          </p:nvPr>
        </p:nvSpPr>
        <p:spPr>
          <a:xfrm>
            <a:off x="977900" y="1196975"/>
            <a:ext cx="7105650" cy="4806950"/>
          </a:xfrm>
        </p:spPr>
        <p:txBody>
          <a:bodyPr/>
          <a:lstStyle/>
          <a:p>
            <a:pPr>
              <a:lnSpc>
                <a:spcPct val="70000"/>
              </a:lnSpc>
              <a:buFont typeface="Wingdings" pitchFamily="2" charset="2"/>
              <a:buNone/>
            </a:pPr>
            <a:r>
              <a:rPr lang="en-US" altLang="zh-CN" sz="2000" b="0" dirty="0" err="1">
                <a:ea typeface="宋体" pitchFamily="2" charset="-122"/>
              </a:rPr>
              <a:t>int</a:t>
            </a:r>
            <a:r>
              <a:rPr lang="en-US" altLang="zh-CN" sz="2000" b="0" dirty="0">
                <a:ea typeface="宋体" pitchFamily="2" charset="-122"/>
              </a:rPr>
              <a:t> main( )	/* count  C keyword */</a:t>
            </a:r>
          </a:p>
          <a:p>
            <a:pPr>
              <a:lnSpc>
                <a:spcPct val="70000"/>
              </a:lnSpc>
              <a:buFont typeface="Wingdings" pitchFamily="2" charset="2"/>
              <a:buNone/>
            </a:pPr>
            <a:r>
              <a:rPr lang="en-US" altLang="zh-CN" sz="2000" b="0" dirty="0">
                <a:ea typeface="宋体" pitchFamily="2" charset="-122"/>
              </a:rPr>
              <a:t>{</a:t>
            </a:r>
          </a:p>
          <a:p>
            <a:pPr lvl="1">
              <a:lnSpc>
                <a:spcPct val="70000"/>
              </a:lnSpc>
              <a:buFont typeface="Wingdings" pitchFamily="2" charset="2"/>
              <a:buNone/>
            </a:pPr>
            <a:r>
              <a:rPr lang="en-US" altLang="zh-CN" sz="2000" dirty="0" err="1">
                <a:ea typeface="宋体" pitchFamily="2" charset="-122"/>
              </a:rPr>
              <a:t>int</a:t>
            </a:r>
            <a:r>
              <a:rPr lang="en-US" altLang="zh-CN" sz="2000" dirty="0">
                <a:ea typeface="宋体" pitchFamily="2" charset="-122"/>
              </a:rPr>
              <a:t> t;</a:t>
            </a:r>
          </a:p>
          <a:p>
            <a:pPr lvl="1">
              <a:lnSpc>
                <a:spcPct val="70000"/>
              </a:lnSpc>
              <a:buFont typeface="Wingdings" pitchFamily="2" charset="2"/>
              <a:buNone/>
            </a:pPr>
            <a:r>
              <a:rPr lang="en-US" altLang="zh-CN" sz="2000" dirty="0">
                <a:ea typeface="宋体" pitchFamily="2" charset="-122"/>
              </a:rPr>
              <a:t>char word[MAXWORD];</a:t>
            </a:r>
          </a:p>
          <a:p>
            <a:pPr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Key *p;</a:t>
            </a:r>
          </a:p>
          <a:p>
            <a:pPr lvl="1">
              <a:lnSpc>
                <a:spcPct val="70000"/>
              </a:lnSpc>
              <a:buFont typeface="Wingdings" pitchFamily="2" charset="2"/>
              <a:buNone/>
            </a:pPr>
            <a:endParaRPr lang="en-US" altLang="zh-CN" sz="2000" dirty="0">
              <a:ea typeface="宋体" pitchFamily="2" charset="-122"/>
            </a:endParaRPr>
          </a:p>
          <a:p>
            <a:pPr lvl="1">
              <a:lnSpc>
                <a:spcPct val="70000"/>
              </a:lnSpc>
              <a:buFont typeface="Wingdings" pitchFamily="2" charset="2"/>
              <a:buNone/>
            </a:pPr>
            <a:r>
              <a:rPr lang="en-US" altLang="zh-CN" sz="2000" dirty="0">
                <a:ea typeface="宋体" pitchFamily="2" charset="-122"/>
              </a:rPr>
              <a:t>while((t = </a:t>
            </a:r>
            <a:r>
              <a:rPr lang="en-US" altLang="zh-CN" sz="2000" dirty="0" err="1">
                <a:ea typeface="宋体" pitchFamily="2" charset="-122"/>
              </a:rPr>
              <a:t>getword</a:t>
            </a:r>
            <a:r>
              <a:rPr lang="en-US" altLang="zh-CN" sz="2000" dirty="0">
                <a:ea typeface="宋体" pitchFamily="2" charset="-122"/>
              </a:rPr>
              <a:t>(word, MAXWORD)) != EOF)</a:t>
            </a:r>
          </a:p>
          <a:p>
            <a:pPr lvl="2" indent="0">
              <a:lnSpc>
                <a:spcPct val="80000"/>
              </a:lnSpc>
              <a:buFont typeface="Wingdings" pitchFamily="2" charset="2"/>
              <a:buNone/>
            </a:pPr>
            <a:r>
              <a:rPr lang="en-US" altLang="zh-CN" sz="2000" dirty="0">
                <a:ea typeface="宋体" pitchFamily="2" charset="-122"/>
              </a:rPr>
              <a:t>if( t == LETTER)</a:t>
            </a:r>
          </a:p>
          <a:p>
            <a:pPr lvl="3" indent="0">
              <a:lnSpc>
                <a:spcPct val="80000"/>
              </a:lnSpc>
            </a:pPr>
            <a:r>
              <a:rPr lang="en-US" altLang="zh-CN" sz="1800" dirty="0">
                <a:ea typeface="宋体" pitchFamily="2" charset="-122"/>
              </a:rPr>
              <a:t>    if(( p = binary(word, </a:t>
            </a:r>
            <a:r>
              <a:rPr lang="en-US" altLang="zh-CN" sz="1800" dirty="0" err="1">
                <a:ea typeface="宋体" pitchFamily="2" charset="-122"/>
              </a:rPr>
              <a:t>Keytab</a:t>
            </a:r>
            <a:r>
              <a:rPr lang="en-US" altLang="zh-CN" sz="1800" dirty="0">
                <a:ea typeface="宋体" pitchFamily="2" charset="-122"/>
              </a:rPr>
              <a:t>, NKEYS)) != NULL)</a:t>
            </a:r>
          </a:p>
          <a:p>
            <a:pPr lvl="4" indent="0">
              <a:lnSpc>
                <a:spcPct val="80000"/>
              </a:lnSpc>
            </a:pPr>
            <a:r>
              <a:rPr lang="en-US" altLang="zh-CN" sz="1800" dirty="0">
                <a:ea typeface="宋体" pitchFamily="2" charset="-122"/>
              </a:rPr>
              <a:t>      p-&gt;</a:t>
            </a:r>
            <a:r>
              <a:rPr lang="en-US" altLang="zh-CN" sz="1800" dirty="0" err="1">
                <a:ea typeface="宋体" pitchFamily="2" charset="-122"/>
              </a:rPr>
              <a:t>keycount</a:t>
            </a:r>
            <a:r>
              <a:rPr lang="en-US" altLang="zh-CN" sz="1800" dirty="0">
                <a:ea typeface="宋体" pitchFamily="2" charset="-122"/>
              </a:rPr>
              <a:t>++;</a:t>
            </a:r>
          </a:p>
          <a:p>
            <a:pPr lvl="1">
              <a:lnSpc>
                <a:spcPct val="70000"/>
              </a:lnSpc>
              <a:buFont typeface="Wingdings" pitchFamily="2" charset="2"/>
              <a:buNone/>
            </a:pPr>
            <a:r>
              <a:rPr lang="en-US" altLang="zh-CN" sz="2000" dirty="0" err="1">
                <a:ea typeface="宋体" pitchFamily="2" charset="-122"/>
              </a:rPr>
              <a:t>printKey</a:t>
            </a:r>
            <a:r>
              <a:rPr lang="en-US" altLang="zh-CN" sz="2000" dirty="0">
                <a:ea typeface="宋体" pitchFamily="2" charset="-122"/>
              </a:rPr>
              <a:t>(</a:t>
            </a:r>
            <a:r>
              <a:rPr lang="en-US" altLang="zh-CN" sz="2000" dirty="0" err="1">
                <a:ea typeface="宋体" pitchFamily="2" charset="-122"/>
              </a:rPr>
              <a:t>keytab</a:t>
            </a:r>
            <a:r>
              <a:rPr lang="en-US" altLang="zh-CN" sz="2000" dirty="0">
                <a:ea typeface="宋体" pitchFamily="2" charset="-122"/>
              </a:rPr>
              <a:t>, NKEYS);</a:t>
            </a:r>
          </a:p>
          <a:p>
            <a:pPr lvl="1">
              <a:lnSpc>
                <a:spcPct val="70000"/>
              </a:lnSpc>
              <a:buFont typeface="Wingdings" pitchFamily="2" charset="2"/>
              <a:buNone/>
            </a:pPr>
            <a:r>
              <a:rPr lang="en-US" altLang="zh-CN" sz="2000" dirty="0">
                <a:ea typeface="宋体" pitchFamily="2" charset="-122"/>
              </a:rPr>
              <a:t>return 0;</a:t>
            </a:r>
          </a:p>
          <a:p>
            <a:pPr>
              <a:lnSpc>
                <a:spcPct val="70000"/>
              </a:lnSpc>
              <a:buFont typeface="Wingdings" pitchFamily="2" charset="2"/>
              <a:buNone/>
            </a:pPr>
            <a:r>
              <a:rPr lang="en-US" altLang="zh-CN" sz="2000" b="0" dirty="0">
                <a:ea typeface="宋体" pitchFamily="2" charset="-122"/>
              </a:rPr>
              <a:t>}</a:t>
            </a:r>
            <a:endParaRPr lang="en-US" altLang="zh-CN" sz="2000" dirty="0">
              <a:ea typeface="宋体"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0355" name="灯片编号占位符 4"/>
          <p:cNvSpPr>
            <a:spLocks noGrp="1"/>
          </p:cNvSpPr>
          <p:nvPr>
            <p:ph type="sldNum" sz="quarter" idx="11"/>
          </p:nvPr>
        </p:nvSpPr>
        <p:spPr>
          <a:noFill/>
        </p:spPr>
        <p:txBody>
          <a:bodyPr/>
          <a:lstStyle/>
          <a:p>
            <a:fld id="{B2B83768-F183-47A4-907D-BD628BEBC00F}" type="slidenum">
              <a:rPr lang="en-US" altLang="zh-CN" smtClean="0"/>
              <a:pPr/>
              <a:t>113</a:t>
            </a:fld>
            <a:endParaRPr lang="en-US" altLang="zh-CN"/>
          </a:p>
        </p:txBody>
      </p:sp>
      <p:sp>
        <p:nvSpPr>
          <p:cNvPr id="10035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100357" name="Rectangle 3"/>
          <p:cNvSpPr>
            <a:spLocks noGrp="1" noChangeArrowheads="1"/>
          </p:cNvSpPr>
          <p:nvPr>
            <p:ph type="body" idx="1"/>
          </p:nvPr>
        </p:nvSpPr>
        <p:spPr>
          <a:xfrm>
            <a:off x="977900" y="1268413"/>
            <a:ext cx="7105650" cy="4897437"/>
          </a:xfrm>
        </p:spPr>
        <p:txBody>
          <a:bodyPr/>
          <a:lstStyle/>
          <a:p>
            <a:pPr>
              <a:lnSpc>
                <a:spcPct val="70000"/>
              </a:lnSpc>
              <a:buFont typeface="Wingdings" pitchFamily="2" charset="2"/>
              <a:buNone/>
            </a:pPr>
            <a:r>
              <a:rPr lang="en-US" altLang="zh-CN" sz="1400" b="0">
                <a:ea typeface="宋体" pitchFamily="2" charset="-122"/>
              </a:rPr>
              <a:t>struct Key *binary(char *word, struct Key tab[ ], int n)</a:t>
            </a:r>
          </a:p>
          <a:p>
            <a:pPr>
              <a:lnSpc>
                <a:spcPct val="70000"/>
              </a:lnSpc>
              <a:buFont typeface="Wingdings" pitchFamily="2" charset="2"/>
              <a:buNone/>
            </a:pPr>
            <a:r>
              <a:rPr lang="en-US" altLang="zh-CN" sz="1400" b="0">
                <a:ea typeface="宋体" pitchFamily="2" charset="-122"/>
              </a:rPr>
              <a:t>{</a:t>
            </a:r>
          </a:p>
          <a:p>
            <a:pPr lvl="1">
              <a:lnSpc>
                <a:spcPct val="70000"/>
              </a:lnSpc>
              <a:buFont typeface="Wingdings" pitchFamily="2" charset="2"/>
              <a:buNone/>
            </a:pPr>
            <a:r>
              <a:rPr lang="en-US" altLang="zh-CN" sz="1400">
                <a:ea typeface="宋体" pitchFamily="2" charset="-122"/>
              </a:rPr>
              <a:t>int cond;</a:t>
            </a:r>
          </a:p>
          <a:p>
            <a:pPr lvl="1">
              <a:lnSpc>
                <a:spcPct val="70000"/>
              </a:lnSpc>
              <a:buFont typeface="Wingdings" pitchFamily="2" charset="2"/>
              <a:buNone/>
            </a:pPr>
            <a:r>
              <a:rPr lang="en-US" altLang="zh-CN" sz="1400">
                <a:ea typeface="宋体" pitchFamily="2" charset="-122"/>
              </a:rPr>
              <a:t>struct Key *low = &amp;tab[0];</a:t>
            </a:r>
          </a:p>
          <a:p>
            <a:pPr lvl="1">
              <a:lnSpc>
                <a:spcPct val="70000"/>
              </a:lnSpc>
              <a:buFont typeface="Wingdings" pitchFamily="2" charset="2"/>
              <a:buNone/>
            </a:pPr>
            <a:r>
              <a:rPr lang="en-US" altLang="zh-CN" sz="1400">
                <a:ea typeface="宋体" pitchFamily="2" charset="-122"/>
              </a:rPr>
              <a:t>struct Key *high = &amp;tab[n-1];</a:t>
            </a:r>
          </a:p>
          <a:p>
            <a:pPr lvl="1">
              <a:lnSpc>
                <a:spcPct val="70000"/>
              </a:lnSpc>
              <a:buFont typeface="Wingdings" pitchFamily="2" charset="2"/>
              <a:buNone/>
            </a:pPr>
            <a:r>
              <a:rPr lang="en-US" altLang="zh-CN" sz="1400">
                <a:ea typeface="宋体" pitchFamily="2" charset="-122"/>
              </a:rPr>
              <a:t>struct Key *mid;</a:t>
            </a:r>
          </a:p>
          <a:p>
            <a:pPr lvl="1">
              <a:lnSpc>
                <a:spcPct val="70000"/>
              </a:lnSpc>
              <a:buFont typeface="Wingdings" pitchFamily="2" charset="2"/>
              <a:buNone/>
            </a:pPr>
            <a:r>
              <a:rPr lang="en-US" altLang="zh-CN" sz="1400">
                <a:ea typeface="宋体" pitchFamily="2" charset="-122"/>
              </a:rPr>
              <a:t> </a:t>
            </a:r>
          </a:p>
          <a:p>
            <a:pPr lvl="1">
              <a:lnSpc>
                <a:spcPct val="70000"/>
              </a:lnSpc>
              <a:buFont typeface="Wingdings" pitchFamily="2" charset="2"/>
              <a:buNone/>
            </a:pPr>
            <a:r>
              <a:rPr lang="en-US" altLang="zh-CN" sz="1400">
                <a:solidFill>
                  <a:srgbClr val="0000CC"/>
                </a:solidFill>
                <a:ea typeface="宋体" pitchFamily="2" charset="-122"/>
              </a:rPr>
              <a:t>while(low &lt;= high){</a:t>
            </a:r>
          </a:p>
          <a:p>
            <a:pPr lvl="2" indent="0">
              <a:lnSpc>
                <a:spcPct val="80000"/>
              </a:lnSpc>
              <a:buFont typeface="Wingdings" pitchFamily="2" charset="2"/>
              <a:buNone/>
            </a:pPr>
            <a:r>
              <a:rPr lang="en-US" altLang="zh-CN" sz="1400">
                <a:solidFill>
                  <a:srgbClr val="0000CC"/>
                </a:solidFill>
                <a:ea typeface="宋体" pitchFamily="2" charset="-122"/>
              </a:rPr>
              <a:t>mid = low + (high – low) / 2;</a:t>
            </a:r>
          </a:p>
          <a:p>
            <a:pPr lvl="2" indent="0">
              <a:lnSpc>
                <a:spcPct val="80000"/>
              </a:lnSpc>
              <a:buFont typeface="Wingdings" pitchFamily="2" charset="2"/>
              <a:buNone/>
            </a:pPr>
            <a:r>
              <a:rPr lang="en-US" altLang="zh-CN" sz="1400">
                <a:solidFill>
                  <a:srgbClr val="0000CC"/>
                </a:solidFill>
                <a:ea typeface="宋体" pitchFamily="2" charset="-122"/>
              </a:rPr>
              <a:t>if((cond = strcmp(word, mid-&gt;keyword)) &lt; 0)</a:t>
            </a:r>
          </a:p>
          <a:p>
            <a:pPr lvl="3" indent="0">
              <a:lnSpc>
                <a:spcPct val="80000"/>
              </a:lnSpc>
            </a:pPr>
            <a:r>
              <a:rPr lang="en-US" altLang="zh-CN" sz="1200">
                <a:solidFill>
                  <a:srgbClr val="0000CC"/>
                </a:solidFill>
                <a:ea typeface="宋体" pitchFamily="2" charset="-122"/>
              </a:rPr>
              <a:t>   high = mid – 1;</a:t>
            </a:r>
          </a:p>
          <a:p>
            <a:pPr lvl="2" indent="0">
              <a:lnSpc>
                <a:spcPct val="80000"/>
              </a:lnSpc>
              <a:buFont typeface="Wingdings" pitchFamily="2" charset="2"/>
              <a:buNone/>
            </a:pPr>
            <a:r>
              <a:rPr lang="en-US" altLang="zh-CN" sz="1400">
                <a:solidFill>
                  <a:srgbClr val="0000CC"/>
                </a:solidFill>
                <a:ea typeface="宋体" pitchFamily="2" charset="-122"/>
              </a:rPr>
              <a:t>else if ( cond &gt; 0)</a:t>
            </a:r>
          </a:p>
          <a:p>
            <a:pPr lvl="3" indent="0">
              <a:lnSpc>
                <a:spcPct val="80000"/>
              </a:lnSpc>
            </a:pPr>
            <a:r>
              <a:rPr lang="en-US" altLang="zh-CN" sz="1200">
                <a:solidFill>
                  <a:srgbClr val="0000CC"/>
                </a:solidFill>
                <a:ea typeface="宋体" pitchFamily="2" charset="-122"/>
              </a:rPr>
              <a:t>   low = mid + 1;</a:t>
            </a:r>
          </a:p>
          <a:p>
            <a:pPr lvl="2" indent="0">
              <a:lnSpc>
                <a:spcPct val="80000"/>
              </a:lnSpc>
              <a:buFont typeface="Wingdings" pitchFamily="2" charset="2"/>
              <a:buNone/>
            </a:pPr>
            <a:r>
              <a:rPr lang="en-US" altLang="zh-CN" sz="1400">
                <a:solidFill>
                  <a:srgbClr val="0000CC"/>
                </a:solidFill>
                <a:ea typeface="宋体" pitchFamily="2" charset="-122"/>
              </a:rPr>
              <a:t>else</a:t>
            </a:r>
          </a:p>
          <a:p>
            <a:pPr lvl="3" indent="0">
              <a:lnSpc>
                <a:spcPct val="80000"/>
              </a:lnSpc>
            </a:pPr>
            <a:r>
              <a:rPr lang="en-US" altLang="zh-CN" sz="1200">
                <a:solidFill>
                  <a:srgbClr val="0000CC"/>
                </a:solidFill>
                <a:ea typeface="宋体" pitchFamily="2" charset="-122"/>
              </a:rPr>
              <a:t>   return (mid);</a:t>
            </a:r>
          </a:p>
          <a:p>
            <a:pPr lvl="1">
              <a:lnSpc>
                <a:spcPct val="70000"/>
              </a:lnSpc>
              <a:buFont typeface="Wingdings" pitchFamily="2" charset="2"/>
              <a:buNone/>
            </a:pPr>
            <a:r>
              <a:rPr lang="en-US" altLang="zh-CN" sz="1400">
                <a:solidFill>
                  <a:srgbClr val="0000CC"/>
                </a:solidFill>
                <a:ea typeface="宋体" pitchFamily="2" charset="-122"/>
              </a:rPr>
              <a:t>}</a:t>
            </a:r>
          </a:p>
          <a:p>
            <a:pPr lvl="1">
              <a:lnSpc>
                <a:spcPct val="70000"/>
              </a:lnSpc>
              <a:buFont typeface="Wingdings" pitchFamily="2" charset="2"/>
              <a:buNone/>
            </a:pPr>
            <a:r>
              <a:rPr lang="en-US" altLang="zh-CN" sz="1400">
                <a:ea typeface="宋体" pitchFamily="2" charset="-122"/>
              </a:rPr>
              <a:t>return (NULL);</a:t>
            </a:r>
          </a:p>
          <a:p>
            <a:pPr>
              <a:lnSpc>
                <a:spcPct val="70000"/>
              </a:lnSpc>
              <a:buFont typeface="Wingdings" pitchFamily="2" charset="2"/>
              <a:buNone/>
            </a:pPr>
            <a:r>
              <a:rPr lang="en-US" altLang="zh-CN" sz="1400" b="0">
                <a:ea typeface="宋体" pitchFamily="2" charset="-122"/>
              </a:rPr>
              <a:t>}</a:t>
            </a:r>
            <a:endParaRPr lang="en-US" altLang="zh-CN" sz="1400">
              <a:ea typeface="宋体" pitchFamily="2" charset="-122"/>
            </a:endParaRPr>
          </a:p>
        </p:txBody>
      </p:sp>
      <p:sp>
        <p:nvSpPr>
          <p:cNvPr id="166916" name="AutoShape 4"/>
          <p:cNvSpPr>
            <a:spLocks noChangeArrowheads="1"/>
          </p:cNvSpPr>
          <p:nvPr/>
        </p:nvSpPr>
        <p:spPr bwMode="auto">
          <a:xfrm>
            <a:off x="6084888" y="1628775"/>
            <a:ext cx="2879725" cy="1800225"/>
          </a:xfrm>
          <a:prstGeom prst="wedgeRoundRectCallout">
            <a:avLst>
              <a:gd name="adj1" fmla="val -84676"/>
              <a:gd name="adj2" fmla="val 49296"/>
              <a:gd name="adj3" fmla="val 16667"/>
            </a:avLst>
          </a:prstGeom>
          <a:solidFill>
            <a:schemeClr val="accent1"/>
          </a:solidFill>
          <a:ln w="9525">
            <a:solidFill>
              <a:schemeClr val="tx1"/>
            </a:solidFill>
            <a:miter lim="800000"/>
            <a:headEnd/>
            <a:tailEnd/>
          </a:ln>
        </p:spPr>
        <p:txBody>
          <a:bodyPr/>
          <a:lstStyle/>
          <a:p>
            <a:r>
              <a:rPr lang="zh-CN" altLang="en-US"/>
              <a:t>折半查找</a:t>
            </a:r>
          </a:p>
          <a:p>
            <a:r>
              <a:rPr lang="zh-CN" altLang="en-US" b="0"/>
              <a:t>注意：基于指针运算的折半查找算法在计算中间元素位置时与前面的不同。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1379" name="灯片编号占位符 4"/>
          <p:cNvSpPr>
            <a:spLocks noGrp="1"/>
          </p:cNvSpPr>
          <p:nvPr>
            <p:ph type="sldNum" sz="quarter" idx="11"/>
          </p:nvPr>
        </p:nvSpPr>
        <p:spPr>
          <a:noFill/>
        </p:spPr>
        <p:txBody>
          <a:bodyPr/>
          <a:lstStyle/>
          <a:p>
            <a:fld id="{C1DBC2A4-A421-45C3-AB22-BF4BFB7138FC}" type="slidenum">
              <a:rPr lang="en-US" altLang="zh-CN" smtClean="0"/>
              <a:pPr/>
              <a:t>114</a:t>
            </a:fld>
            <a:endParaRPr lang="en-US" altLang="zh-CN"/>
          </a:p>
        </p:txBody>
      </p:sp>
      <p:sp>
        <p:nvSpPr>
          <p:cNvPr id="10138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101381" name="Rectangle 3"/>
          <p:cNvSpPr>
            <a:spLocks noGrp="1" noChangeArrowheads="1"/>
          </p:cNvSpPr>
          <p:nvPr>
            <p:ph type="body" idx="1"/>
          </p:nvPr>
        </p:nvSpPr>
        <p:spPr>
          <a:xfrm>
            <a:off x="683568" y="1340768"/>
            <a:ext cx="7105650" cy="4556125"/>
          </a:xfrm>
        </p:spPr>
        <p:txBody>
          <a:bodyPr/>
          <a:lstStyle/>
          <a:p>
            <a:pPr>
              <a:lnSpc>
                <a:spcPct val="70000"/>
              </a:lnSpc>
              <a:buFont typeface="Wingdings" pitchFamily="2" charset="2"/>
              <a:buNone/>
            </a:pPr>
            <a:r>
              <a:rPr lang="en-US" altLang="zh-CN" sz="1400" b="0" dirty="0">
                <a:ea typeface="宋体" pitchFamily="2" charset="-122"/>
              </a:rPr>
              <a:t> char </a:t>
            </a:r>
            <a:r>
              <a:rPr lang="en-US" altLang="zh-CN" sz="1400" b="0" dirty="0" err="1">
                <a:ea typeface="宋体" pitchFamily="2" charset="-122"/>
              </a:rPr>
              <a:t>getword</a:t>
            </a:r>
            <a:r>
              <a:rPr lang="en-US" altLang="zh-CN" sz="1400" b="0" dirty="0">
                <a:ea typeface="宋体" pitchFamily="2" charset="-122"/>
              </a:rPr>
              <a:t>(char *w, </a:t>
            </a:r>
            <a:r>
              <a:rPr lang="en-US" altLang="zh-CN" sz="1400" b="0" dirty="0" err="1">
                <a:ea typeface="宋体" pitchFamily="2" charset="-122"/>
              </a:rPr>
              <a:t>int</a:t>
            </a:r>
            <a:r>
              <a:rPr lang="en-US" altLang="zh-CN" sz="1400" b="0" dirty="0">
                <a:ea typeface="宋体" pitchFamily="2" charset="-122"/>
              </a:rPr>
              <a:t> </a:t>
            </a:r>
            <a:r>
              <a:rPr lang="en-US" altLang="zh-CN" sz="1400" b="0" dirty="0" err="1">
                <a:ea typeface="宋体" pitchFamily="2" charset="-122"/>
              </a:rPr>
              <a:t>lim</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a:t>
            </a:r>
          </a:p>
          <a:p>
            <a:pPr lvl="1">
              <a:lnSpc>
                <a:spcPct val="70000"/>
              </a:lnSpc>
              <a:buFont typeface="Wingdings" pitchFamily="2" charset="2"/>
              <a:buNone/>
            </a:pPr>
            <a:r>
              <a:rPr lang="en-US" altLang="zh-CN" sz="1400" dirty="0" err="1">
                <a:ea typeface="宋体" pitchFamily="2" charset="-122"/>
              </a:rPr>
              <a:t>int</a:t>
            </a:r>
            <a:r>
              <a:rPr lang="en-US" altLang="zh-CN" sz="1400" dirty="0">
                <a:ea typeface="宋体" pitchFamily="2" charset="-122"/>
              </a:rPr>
              <a:t> c, t;</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if(type(c = *w++ = </a:t>
            </a:r>
            <a:r>
              <a:rPr lang="en-US" altLang="zh-CN" sz="1400" dirty="0" err="1">
                <a:ea typeface="宋体" pitchFamily="2" charset="-122"/>
              </a:rPr>
              <a:t>getchar</a:t>
            </a:r>
            <a:r>
              <a:rPr lang="en-US" altLang="zh-CN" sz="1400" dirty="0">
                <a:ea typeface="宋体" pitchFamily="2" charset="-122"/>
              </a:rPr>
              <a:t>( )) != LETTER){</a:t>
            </a:r>
          </a:p>
          <a:p>
            <a:pPr lvl="2" indent="0">
              <a:lnSpc>
                <a:spcPct val="80000"/>
              </a:lnSpc>
              <a:buFont typeface="Wingdings" pitchFamily="2" charset="2"/>
              <a:buNone/>
            </a:pPr>
            <a:r>
              <a:rPr lang="en-US" altLang="zh-CN" sz="1400" dirty="0">
                <a:ea typeface="宋体" pitchFamily="2" charset="-122"/>
              </a:rPr>
              <a:t>*w = ‘\0’;</a:t>
            </a:r>
          </a:p>
          <a:p>
            <a:pPr lvl="2" indent="0">
              <a:lnSpc>
                <a:spcPct val="80000"/>
              </a:lnSpc>
              <a:buFont typeface="Wingdings" pitchFamily="2" charset="2"/>
              <a:buNone/>
            </a:pPr>
            <a:r>
              <a:rPr lang="en-US" altLang="zh-CN" sz="1400" dirty="0">
                <a:ea typeface="宋体" pitchFamily="2" charset="-122"/>
              </a:rPr>
              <a:t>return ( c);</a:t>
            </a:r>
          </a:p>
          <a:p>
            <a:pPr lvl="1">
              <a:lnSpc>
                <a:spcPct val="70000"/>
              </a:lnSpc>
              <a:buFont typeface="Wingdings" pitchFamily="2" charset="2"/>
              <a:buNone/>
            </a:pPr>
            <a:r>
              <a:rPr lang="en-US" altLang="zh-CN" sz="1400" dirty="0">
                <a:ea typeface="宋体" pitchFamily="2" charset="-122"/>
              </a:rPr>
              <a:t>}</a:t>
            </a:r>
          </a:p>
          <a:p>
            <a:pPr lvl="1">
              <a:lnSpc>
                <a:spcPct val="70000"/>
              </a:lnSpc>
              <a:buFont typeface="Wingdings" pitchFamily="2" charset="2"/>
              <a:buNone/>
            </a:pPr>
            <a:r>
              <a:rPr lang="en-US" altLang="zh-CN" sz="1400" dirty="0">
                <a:ea typeface="宋体" pitchFamily="2" charset="-122"/>
              </a:rPr>
              <a:t>while(--</a:t>
            </a:r>
            <a:r>
              <a:rPr lang="en-US" altLang="zh-CN" sz="1400" dirty="0" err="1">
                <a:ea typeface="宋体" pitchFamily="2" charset="-122"/>
              </a:rPr>
              <a:t>lim</a:t>
            </a:r>
            <a:r>
              <a:rPr lang="en-US" altLang="zh-CN" sz="1400" dirty="0">
                <a:ea typeface="宋体" pitchFamily="2" charset="-122"/>
              </a:rPr>
              <a:t> &gt; 0) {</a:t>
            </a:r>
          </a:p>
          <a:p>
            <a:pPr lvl="2" indent="0">
              <a:lnSpc>
                <a:spcPct val="80000"/>
              </a:lnSpc>
              <a:buFont typeface="Wingdings" pitchFamily="2" charset="2"/>
              <a:buNone/>
            </a:pPr>
            <a:r>
              <a:rPr lang="en-US" altLang="zh-CN" sz="1400" dirty="0">
                <a:ea typeface="宋体" pitchFamily="2" charset="-122"/>
              </a:rPr>
              <a:t>t = type(c = *w++ = </a:t>
            </a:r>
            <a:r>
              <a:rPr lang="en-US" altLang="zh-CN" sz="1400" dirty="0" err="1">
                <a:ea typeface="宋体" pitchFamily="2" charset="-122"/>
              </a:rPr>
              <a:t>getchar</a:t>
            </a:r>
            <a:r>
              <a:rPr lang="en-US" altLang="zh-CN" sz="1400" dirty="0">
                <a:ea typeface="宋体" pitchFamily="2" charset="-122"/>
              </a:rPr>
              <a:t>( ));</a:t>
            </a:r>
          </a:p>
          <a:p>
            <a:pPr lvl="2" indent="0">
              <a:lnSpc>
                <a:spcPct val="80000"/>
              </a:lnSpc>
              <a:buFont typeface="Wingdings" pitchFamily="2" charset="2"/>
              <a:buNone/>
            </a:pPr>
            <a:r>
              <a:rPr lang="en-US" altLang="zh-CN" sz="1400" dirty="0">
                <a:ea typeface="宋体" pitchFamily="2" charset="-122"/>
              </a:rPr>
              <a:t>if( t != LETTER &amp;&amp; t != DIGIT){</a:t>
            </a:r>
          </a:p>
          <a:p>
            <a:pPr lvl="3" indent="0">
              <a:lnSpc>
                <a:spcPct val="80000"/>
              </a:lnSpc>
            </a:pPr>
            <a:r>
              <a:rPr lang="en-US" altLang="zh-CN" sz="1200" dirty="0" err="1">
                <a:ea typeface="宋体" pitchFamily="2" charset="-122"/>
              </a:rPr>
              <a:t>ungetc</a:t>
            </a:r>
            <a:r>
              <a:rPr lang="en-US" altLang="zh-CN" sz="1200" dirty="0">
                <a:ea typeface="宋体" pitchFamily="2" charset="-122"/>
              </a:rPr>
              <a:t>(c);</a:t>
            </a:r>
          </a:p>
          <a:p>
            <a:pPr lvl="3" indent="0">
              <a:lnSpc>
                <a:spcPct val="80000"/>
              </a:lnSpc>
            </a:pPr>
            <a:r>
              <a:rPr lang="en-US" altLang="zh-CN" sz="1200" dirty="0">
                <a:ea typeface="宋体" pitchFamily="2" charset="-122"/>
              </a:rPr>
              <a:t>break;</a:t>
            </a:r>
          </a:p>
          <a:p>
            <a:pPr lvl="2" indent="0">
              <a:lnSpc>
                <a:spcPct val="80000"/>
              </a:lnSpc>
              <a:buFont typeface="Wingdings" pitchFamily="2" charset="2"/>
              <a:buNone/>
            </a:pPr>
            <a:r>
              <a:rPr lang="en-US" altLang="zh-CN" sz="1400" dirty="0">
                <a:ea typeface="宋体" pitchFamily="2" charset="-122"/>
              </a:rPr>
              <a:t>}</a:t>
            </a:r>
          </a:p>
          <a:p>
            <a:pPr lvl="1">
              <a:lnSpc>
                <a:spcPct val="70000"/>
              </a:lnSpc>
              <a:buFont typeface="Wingdings" pitchFamily="2" charset="2"/>
              <a:buNone/>
            </a:pPr>
            <a:r>
              <a:rPr lang="en-US" altLang="zh-CN" sz="1400" dirty="0">
                <a:ea typeface="宋体" pitchFamily="2" charset="-122"/>
              </a:rPr>
              <a:t>}</a:t>
            </a:r>
          </a:p>
          <a:p>
            <a:pPr lvl="1">
              <a:lnSpc>
                <a:spcPct val="70000"/>
              </a:lnSpc>
              <a:buFont typeface="Wingdings" pitchFamily="2" charset="2"/>
              <a:buNone/>
            </a:pPr>
            <a:r>
              <a:rPr lang="en-US" altLang="zh-CN" sz="1400" dirty="0">
                <a:ea typeface="宋体" pitchFamily="2" charset="-122"/>
              </a:rPr>
              <a:t>*(w-1) = ‘\0’;</a:t>
            </a:r>
          </a:p>
          <a:p>
            <a:pPr lvl="1">
              <a:lnSpc>
                <a:spcPct val="70000"/>
              </a:lnSpc>
              <a:buFont typeface="Wingdings" pitchFamily="2" charset="2"/>
              <a:buNone/>
            </a:pPr>
            <a:r>
              <a:rPr lang="en-US" altLang="zh-CN" sz="1400" dirty="0">
                <a:ea typeface="宋体" pitchFamily="2" charset="-122"/>
              </a:rPr>
              <a:t>return ( LETTER);</a:t>
            </a:r>
          </a:p>
          <a:p>
            <a:pPr>
              <a:lnSpc>
                <a:spcPct val="70000"/>
              </a:lnSpc>
              <a:buFont typeface="Wingdings" pitchFamily="2" charset="2"/>
              <a:buNone/>
            </a:pPr>
            <a:r>
              <a:rPr lang="en-US" altLang="zh-CN" sz="1400" b="0" dirty="0">
                <a:ea typeface="宋体" pitchFamily="2" charset="-122"/>
              </a:rPr>
              <a:t>}</a:t>
            </a:r>
            <a:endParaRPr lang="en-US" altLang="zh-CN" sz="1400" dirty="0">
              <a:ea typeface="宋体" pitchFamily="2" charset="-122"/>
            </a:endParaRPr>
          </a:p>
        </p:txBody>
      </p:sp>
      <p:sp>
        <p:nvSpPr>
          <p:cNvPr id="6" name="TextBox 5"/>
          <p:cNvSpPr txBox="1"/>
          <p:nvPr/>
        </p:nvSpPr>
        <p:spPr>
          <a:xfrm>
            <a:off x="4572000" y="2852936"/>
            <a:ext cx="4572000" cy="4062651"/>
          </a:xfrm>
          <a:prstGeom prst="rect">
            <a:avLst/>
          </a:prstGeom>
          <a:solidFill>
            <a:schemeClr val="accent1">
              <a:lumMod val="90000"/>
            </a:schemeClr>
          </a:solidFill>
        </p:spPr>
        <p:txBody>
          <a:bodyPr wrap="square">
            <a:spAutoFit/>
          </a:bodyPr>
          <a:lstStyle/>
          <a:p>
            <a:pPr>
              <a:defRPr/>
            </a:pPr>
            <a:r>
              <a:rPr lang="zh-CN" altLang="en-US" sz="1800" dirty="0">
                <a:solidFill>
                  <a:srgbClr val="0033CC"/>
                </a:solidFill>
              </a:rPr>
              <a:t>如何从文件中识别出标识符？</a:t>
            </a:r>
            <a:endParaRPr lang="en-US" altLang="zh-CN" sz="1800" dirty="0">
              <a:solidFill>
                <a:srgbClr val="0033CC"/>
              </a:solidFill>
            </a:endParaRPr>
          </a:p>
          <a:p>
            <a:pPr>
              <a:defRPr/>
            </a:pPr>
            <a:r>
              <a:rPr lang="en-US" altLang="zh-CN" sz="1600" b="0" dirty="0" err="1"/>
              <a:t>int</a:t>
            </a:r>
            <a:r>
              <a:rPr lang="en-US" altLang="zh-CN" sz="1600" b="0" dirty="0"/>
              <a:t>  </a:t>
            </a:r>
            <a:r>
              <a:rPr lang="en-US" altLang="zh-CN" sz="1600" b="0" dirty="0" err="1"/>
              <a:t>getword</a:t>
            </a:r>
            <a:r>
              <a:rPr lang="zh-CN" altLang="en-US" sz="1600" b="0" dirty="0"/>
              <a:t>（</a:t>
            </a:r>
            <a:r>
              <a:rPr lang="en-US" altLang="zh-CN" sz="1600" b="0" dirty="0"/>
              <a:t>char s[], FILE *</a:t>
            </a:r>
            <a:r>
              <a:rPr lang="en-US" altLang="zh-CN" sz="1600" b="0" dirty="0" err="1"/>
              <a:t>fp</a:t>
            </a:r>
            <a:r>
              <a:rPr lang="en-US" altLang="zh-CN" sz="1600" b="0" dirty="0"/>
              <a:t>){</a:t>
            </a:r>
          </a:p>
          <a:p>
            <a:pPr>
              <a:defRPr/>
            </a:pPr>
            <a:r>
              <a:rPr lang="en-US" altLang="zh-CN" sz="1600" b="0" dirty="0"/>
              <a:t>{</a:t>
            </a:r>
          </a:p>
          <a:p>
            <a:pPr>
              <a:defRPr/>
            </a:pPr>
            <a:r>
              <a:rPr lang="en-US" altLang="zh-CN" sz="1600" b="0" dirty="0"/>
              <a:t>    </a:t>
            </a:r>
            <a:r>
              <a:rPr lang="en-US" altLang="zh-CN" sz="1600" b="0" dirty="0" err="1"/>
              <a:t>int</a:t>
            </a:r>
            <a:r>
              <a:rPr lang="en-US" altLang="zh-CN" sz="1600" b="0" dirty="0"/>
              <a:t> c,  </a:t>
            </a:r>
            <a:r>
              <a:rPr lang="en-US" altLang="zh-CN" sz="1600" b="0" dirty="0" err="1"/>
              <a:t>i</a:t>
            </a:r>
            <a:r>
              <a:rPr lang="en-US" altLang="zh-CN" sz="1600" b="0" dirty="0"/>
              <a:t> = 0;</a:t>
            </a:r>
          </a:p>
          <a:p>
            <a:pPr>
              <a:defRPr/>
            </a:pPr>
            <a:r>
              <a:rPr lang="en-US" altLang="zh-CN" sz="1600" b="0" dirty="0"/>
              <a:t>    while(type(c=</a:t>
            </a:r>
            <a:r>
              <a:rPr lang="en-US" altLang="zh-CN" sz="1600" b="0" dirty="0" err="1"/>
              <a:t>fgetc</a:t>
            </a:r>
            <a:r>
              <a:rPr lang="en-US" altLang="zh-CN" sz="1600" b="0" dirty="0"/>
              <a:t>(</a:t>
            </a:r>
            <a:r>
              <a:rPr lang="en-US" altLang="zh-CN" sz="1600" b="0" dirty="0" err="1"/>
              <a:t>fp</a:t>
            </a:r>
            <a:r>
              <a:rPr lang="en-US" altLang="zh-CN" sz="1600" b="0" dirty="0"/>
              <a:t>))</a:t>
            </a:r>
            <a:r>
              <a:rPr lang="zh-CN" altLang="en-US" sz="1600" b="0" dirty="0"/>
              <a:t>！</a:t>
            </a:r>
            <a:r>
              <a:rPr lang="en-US" altLang="zh-CN" sz="1600" b="0" dirty="0"/>
              <a:t>= LETTER)  </a:t>
            </a:r>
          </a:p>
          <a:p>
            <a:pPr>
              <a:defRPr/>
            </a:pPr>
            <a:r>
              <a:rPr lang="en-US" altLang="zh-CN" sz="1600" b="0" dirty="0"/>
              <a:t>        if(c == EOF) return c;  </a:t>
            </a:r>
          </a:p>
          <a:p>
            <a:pPr>
              <a:defRPr/>
            </a:pPr>
            <a:r>
              <a:rPr lang="en-US" altLang="zh-CN" sz="1600" b="0" dirty="0"/>
              <a:t>        else continue;</a:t>
            </a:r>
          </a:p>
          <a:p>
            <a:pPr>
              <a:defRPr/>
            </a:pPr>
            <a:r>
              <a:rPr lang="en-US" altLang="zh-CN" sz="1600" b="0" dirty="0"/>
              <a:t>    s[</a:t>
            </a:r>
            <a:r>
              <a:rPr lang="en-US" altLang="zh-CN" sz="1600" b="0" dirty="0" err="1"/>
              <a:t>i</a:t>
            </a:r>
            <a:r>
              <a:rPr lang="en-US" altLang="zh-CN" sz="1600" b="0" dirty="0"/>
              <a:t>++] = c;</a:t>
            </a:r>
          </a:p>
          <a:p>
            <a:pPr>
              <a:defRPr/>
            </a:pPr>
            <a:r>
              <a:rPr lang="en-US" altLang="zh-CN" sz="1600" b="0" dirty="0"/>
              <a:t>    while((c=</a:t>
            </a:r>
            <a:r>
              <a:rPr lang="en-US" altLang="zh-CN" sz="1600" b="0" dirty="0" err="1"/>
              <a:t>fgetc</a:t>
            </a:r>
            <a:r>
              <a:rPr lang="en-US" altLang="zh-CN" sz="1600" b="0" dirty="0"/>
              <a:t>(</a:t>
            </a:r>
            <a:r>
              <a:rPr lang="en-US" altLang="zh-CN" sz="1600" b="0" dirty="0" err="1"/>
              <a:t>fp</a:t>
            </a:r>
            <a:r>
              <a:rPr lang="en-US" altLang="zh-CN" sz="1600" b="0" dirty="0"/>
              <a:t>))!=EOF</a:t>
            </a:r>
            <a:r>
              <a:rPr lang="zh-CN" altLang="en-US" sz="1600" b="0" dirty="0"/>
              <a:t>）</a:t>
            </a:r>
            <a:r>
              <a:rPr lang="en-US" altLang="zh-CN" sz="1600" b="0" dirty="0"/>
              <a:t>{</a:t>
            </a:r>
          </a:p>
          <a:p>
            <a:pPr>
              <a:defRPr/>
            </a:pPr>
            <a:r>
              <a:rPr lang="en-US" altLang="zh-CN" sz="1600" b="0" dirty="0"/>
              <a:t>         if(type(c)!=LETTER||type(c)!=DIGTH)</a:t>
            </a:r>
          </a:p>
          <a:p>
            <a:pPr>
              <a:defRPr/>
            </a:pPr>
            <a:r>
              <a:rPr lang="en-US" altLang="zh-CN" sz="1600" b="0" dirty="0"/>
              <a:t>              break; </a:t>
            </a:r>
          </a:p>
          <a:p>
            <a:pPr>
              <a:defRPr/>
            </a:pPr>
            <a:r>
              <a:rPr lang="en-US" altLang="zh-CN" sz="1600" b="0" dirty="0"/>
              <a:t>         s[</a:t>
            </a:r>
            <a:r>
              <a:rPr lang="en-US" altLang="zh-CN" sz="1600" b="0" dirty="0" err="1"/>
              <a:t>i</a:t>
            </a:r>
            <a:r>
              <a:rPr lang="en-US" altLang="zh-CN" sz="1600" b="0" dirty="0"/>
              <a:t>++] = c;</a:t>
            </a:r>
          </a:p>
          <a:p>
            <a:pPr>
              <a:defRPr/>
            </a:pPr>
            <a:r>
              <a:rPr lang="en-US" altLang="zh-CN" sz="1600" b="0" dirty="0"/>
              <a:t>    }</a:t>
            </a:r>
          </a:p>
          <a:p>
            <a:pPr>
              <a:defRPr/>
            </a:pPr>
            <a:r>
              <a:rPr lang="en-US" altLang="zh-CN" sz="1600" b="0" dirty="0"/>
              <a:t>    s[</a:t>
            </a:r>
            <a:r>
              <a:rPr lang="en-US" altLang="zh-CN" sz="1600" b="0" dirty="0" err="1"/>
              <a:t>i</a:t>
            </a:r>
            <a:r>
              <a:rPr lang="en-US" altLang="zh-CN" sz="1600" b="0" dirty="0"/>
              <a:t>]=‘\0’;</a:t>
            </a:r>
          </a:p>
          <a:p>
            <a:pPr>
              <a:defRPr/>
            </a:pPr>
            <a:r>
              <a:rPr lang="en-US" altLang="zh-CN" sz="1600" b="0" dirty="0"/>
              <a:t>    return 1;</a:t>
            </a:r>
          </a:p>
          <a:p>
            <a:pPr>
              <a:defRPr/>
            </a:pPr>
            <a:r>
              <a:rPr lang="en-US" altLang="zh-CN" sz="16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2403" name="灯片编号占位符 4"/>
          <p:cNvSpPr>
            <a:spLocks noGrp="1"/>
          </p:cNvSpPr>
          <p:nvPr>
            <p:ph type="sldNum" sz="quarter" idx="11"/>
          </p:nvPr>
        </p:nvSpPr>
        <p:spPr>
          <a:noFill/>
        </p:spPr>
        <p:txBody>
          <a:bodyPr/>
          <a:lstStyle/>
          <a:p>
            <a:fld id="{083F8B0A-1E95-407F-999F-74F564CB05A9}" type="slidenum">
              <a:rPr lang="en-US" altLang="zh-CN" smtClean="0"/>
              <a:pPr/>
              <a:t>115</a:t>
            </a:fld>
            <a:endParaRPr lang="en-US" altLang="zh-CN"/>
          </a:p>
        </p:txBody>
      </p:sp>
      <p:sp>
        <p:nvSpPr>
          <p:cNvPr id="10240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：代码实现（续）</a:t>
            </a:r>
          </a:p>
        </p:txBody>
      </p:sp>
      <p:sp>
        <p:nvSpPr>
          <p:cNvPr id="102405" name="Rectangle 3"/>
          <p:cNvSpPr>
            <a:spLocks noGrp="1" noChangeArrowheads="1"/>
          </p:cNvSpPr>
          <p:nvPr>
            <p:ph type="body" idx="1"/>
          </p:nvPr>
        </p:nvSpPr>
        <p:spPr>
          <a:xfrm>
            <a:off x="977900" y="1196975"/>
            <a:ext cx="7105650" cy="4968875"/>
          </a:xfrm>
        </p:spPr>
        <p:txBody>
          <a:bodyPr/>
          <a:lstStyle/>
          <a:p>
            <a:pPr>
              <a:lnSpc>
                <a:spcPct val="70000"/>
              </a:lnSpc>
              <a:buFont typeface="Wingdings" pitchFamily="2" charset="2"/>
              <a:buNone/>
            </a:pPr>
            <a:r>
              <a:rPr lang="en-US" altLang="zh-CN" sz="1800" b="0" dirty="0">
                <a:ea typeface="宋体" pitchFamily="2" charset="-122"/>
              </a:rPr>
              <a:t>char type(</a:t>
            </a:r>
            <a:r>
              <a:rPr lang="en-US" altLang="zh-CN" sz="1800" b="0" dirty="0" err="1">
                <a:ea typeface="宋体" pitchFamily="2" charset="-122"/>
              </a:rPr>
              <a:t>int</a:t>
            </a:r>
            <a:r>
              <a:rPr lang="en-US" altLang="zh-CN" sz="1800" b="0" dirty="0">
                <a:ea typeface="宋体" pitchFamily="2" charset="-122"/>
              </a:rPr>
              <a:t> c)	/* return type of ASCII character */</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a:ea typeface="宋体" pitchFamily="2" charset="-122"/>
              </a:rPr>
              <a:t>if( c &gt;= ‘a’ &amp;&amp; c &lt;= ‘z’ || c &gt;= ‘A’ &amp;&amp; c &lt;= ‘Z’)</a:t>
            </a:r>
          </a:p>
          <a:p>
            <a:pPr lvl="2" indent="0">
              <a:lnSpc>
                <a:spcPct val="80000"/>
              </a:lnSpc>
              <a:buFont typeface="Wingdings" pitchFamily="2" charset="2"/>
              <a:buNone/>
            </a:pPr>
            <a:r>
              <a:rPr lang="en-US" altLang="zh-CN" sz="1800" dirty="0">
                <a:ea typeface="宋体" pitchFamily="2" charset="-122"/>
              </a:rPr>
              <a:t>return ( LETTER );</a:t>
            </a:r>
          </a:p>
          <a:p>
            <a:pPr lvl="1">
              <a:lnSpc>
                <a:spcPct val="70000"/>
              </a:lnSpc>
              <a:buFont typeface="Wingdings" pitchFamily="2" charset="2"/>
              <a:buNone/>
            </a:pPr>
            <a:r>
              <a:rPr lang="en-US" altLang="zh-CN" sz="1800" dirty="0">
                <a:ea typeface="宋体" pitchFamily="2" charset="-122"/>
              </a:rPr>
              <a:t>else if ( c &gt;= ‘0’ &amp;&amp; c &lt;= ‘9’)</a:t>
            </a:r>
          </a:p>
          <a:p>
            <a:pPr lvl="2" indent="0">
              <a:lnSpc>
                <a:spcPct val="80000"/>
              </a:lnSpc>
              <a:buFont typeface="Wingdings" pitchFamily="2" charset="2"/>
              <a:buNone/>
            </a:pPr>
            <a:r>
              <a:rPr lang="en-US" altLang="zh-CN" sz="1800" dirty="0">
                <a:ea typeface="宋体" pitchFamily="2" charset="-122"/>
              </a:rPr>
              <a:t>return ( DIGIT );</a:t>
            </a:r>
          </a:p>
          <a:p>
            <a:pPr lvl="1">
              <a:lnSpc>
                <a:spcPct val="70000"/>
              </a:lnSpc>
              <a:buFont typeface="Wingdings" pitchFamily="2" charset="2"/>
              <a:buNone/>
            </a:pPr>
            <a:r>
              <a:rPr lang="en-US" altLang="zh-CN" sz="1800" dirty="0">
                <a:ea typeface="宋体" pitchFamily="2" charset="-122"/>
              </a:rPr>
              <a:t>else return (c);</a:t>
            </a: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void </a:t>
            </a:r>
            <a:r>
              <a:rPr lang="en-US" altLang="zh-CN" sz="1800" b="0" dirty="0" err="1">
                <a:ea typeface="宋体" pitchFamily="2" charset="-122"/>
              </a:rPr>
              <a:t>printKey</a:t>
            </a:r>
            <a:r>
              <a:rPr lang="en-US" altLang="zh-CN" sz="1800" b="0" dirty="0">
                <a:ea typeface="宋体" pitchFamily="2" charset="-122"/>
              </a:rPr>
              <a:t>(</a:t>
            </a:r>
            <a:r>
              <a:rPr lang="en-US" altLang="zh-CN" sz="1800" b="0" dirty="0" err="1">
                <a:ea typeface="宋体" pitchFamily="2" charset="-122"/>
              </a:rPr>
              <a:t>struct</a:t>
            </a:r>
            <a:r>
              <a:rPr lang="en-US" altLang="zh-CN" sz="1800" b="0" dirty="0">
                <a:ea typeface="宋体" pitchFamily="2" charset="-122"/>
              </a:rPr>
              <a:t> Key  tab[ ],  </a:t>
            </a:r>
            <a:r>
              <a:rPr lang="en-US" altLang="zh-CN" sz="1800" b="0" dirty="0" err="1">
                <a:ea typeface="宋体" pitchFamily="2" charset="-122"/>
              </a:rPr>
              <a:t>int</a:t>
            </a:r>
            <a:r>
              <a:rPr lang="en-US" altLang="zh-CN" sz="1800" b="0" dirty="0">
                <a:ea typeface="宋体" pitchFamily="2" charset="-122"/>
              </a:rPr>
              <a:t>  n)</a:t>
            </a: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        </a:t>
            </a:r>
            <a:r>
              <a:rPr lang="en-US" altLang="zh-CN" sz="1800" b="0" dirty="0" err="1">
                <a:ea typeface="宋体" pitchFamily="2" charset="-122"/>
              </a:rPr>
              <a:t>struct</a:t>
            </a:r>
            <a:r>
              <a:rPr lang="en-US" altLang="zh-CN" sz="1800" b="0" dirty="0">
                <a:ea typeface="宋体" pitchFamily="2" charset="-122"/>
              </a:rPr>
              <a:t> Key *p;</a:t>
            </a:r>
          </a:p>
          <a:p>
            <a:pPr lvl="1">
              <a:lnSpc>
                <a:spcPct val="70000"/>
              </a:lnSpc>
              <a:buFont typeface="Wingdings" pitchFamily="2" charset="2"/>
              <a:buNone/>
            </a:pPr>
            <a:r>
              <a:rPr lang="en-US" altLang="zh-CN" sz="1800" dirty="0">
                <a:ea typeface="宋体" pitchFamily="2" charset="-122"/>
              </a:rPr>
              <a:t>for(p=tab, p &lt; </a:t>
            </a:r>
            <a:r>
              <a:rPr lang="en-US" altLang="zh-CN" sz="1800" dirty="0" err="1">
                <a:ea typeface="宋体" pitchFamily="2" charset="-122"/>
              </a:rPr>
              <a:t>tab+n</a:t>
            </a:r>
            <a:r>
              <a:rPr lang="en-US" altLang="zh-CN" sz="1800" dirty="0">
                <a:ea typeface="宋体" pitchFamily="2" charset="-122"/>
              </a:rPr>
              <a:t>; p++)</a:t>
            </a:r>
          </a:p>
          <a:p>
            <a:pPr lvl="2" indent="0">
              <a:lnSpc>
                <a:spcPct val="80000"/>
              </a:lnSpc>
              <a:buFont typeface="Wingdings" pitchFamily="2" charset="2"/>
              <a:buNone/>
            </a:pPr>
            <a:r>
              <a:rPr lang="en-US" altLang="zh-CN" sz="1800" dirty="0">
                <a:ea typeface="宋体" pitchFamily="2" charset="-122"/>
              </a:rPr>
              <a:t>if(p-&gt;</a:t>
            </a:r>
            <a:r>
              <a:rPr lang="en-US" altLang="zh-CN" sz="1800" dirty="0" err="1">
                <a:ea typeface="宋体" pitchFamily="2" charset="-122"/>
              </a:rPr>
              <a:t>keycount</a:t>
            </a:r>
            <a:r>
              <a:rPr lang="en-US" altLang="zh-CN" sz="1800" dirty="0">
                <a:ea typeface="宋体" pitchFamily="2" charset="-122"/>
              </a:rPr>
              <a:t> &gt; 0)</a:t>
            </a:r>
          </a:p>
          <a:p>
            <a:pPr lvl="3" indent="0">
              <a:lnSpc>
                <a:spcPct val="80000"/>
              </a:lnSpc>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(“%4d%s\n”, p-&gt;</a:t>
            </a:r>
            <a:r>
              <a:rPr lang="en-US" altLang="zh-CN" sz="1600" dirty="0" err="1">
                <a:ea typeface="宋体" pitchFamily="2" charset="-122"/>
              </a:rPr>
              <a:t>keycount</a:t>
            </a:r>
            <a:r>
              <a:rPr lang="en-US" altLang="zh-CN" sz="1600" dirty="0">
                <a:ea typeface="宋体" pitchFamily="2" charset="-122"/>
              </a:rPr>
              <a:t>, p-&gt;keyword);</a:t>
            </a:r>
          </a:p>
          <a:p>
            <a:pPr>
              <a:lnSpc>
                <a:spcPct val="70000"/>
              </a:lnSpc>
              <a:buFont typeface="Wingdings" pitchFamily="2" charset="2"/>
              <a:buNone/>
            </a:pPr>
            <a:r>
              <a:rPr lang="en-US" altLang="zh-CN" sz="1800" b="0" dirty="0">
                <a:ea typeface="宋体" pitchFamily="2" charset="-122"/>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3427" name="灯片编号占位符 4"/>
          <p:cNvSpPr>
            <a:spLocks noGrp="1"/>
          </p:cNvSpPr>
          <p:nvPr>
            <p:ph type="sldNum" sz="quarter" idx="11"/>
          </p:nvPr>
        </p:nvSpPr>
        <p:spPr>
          <a:noFill/>
        </p:spPr>
        <p:txBody>
          <a:bodyPr/>
          <a:lstStyle/>
          <a:p>
            <a:fld id="{1EDAB2F8-882A-4D44-B8BA-7F3493FCCC7C}" type="slidenum">
              <a:rPr lang="en-US" altLang="zh-CN" smtClean="0"/>
              <a:pPr/>
              <a:t>116</a:t>
            </a:fld>
            <a:endParaRPr lang="en-US" altLang="zh-CN"/>
          </a:p>
        </p:txBody>
      </p:sp>
      <p:sp>
        <p:nvSpPr>
          <p:cNvPr id="10342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：学生信息排序</a:t>
            </a:r>
          </a:p>
        </p:txBody>
      </p:sp>
      <p:sp>
        <p:nvSpPr>
          <p:cNvPr id="203779" name="Rectangle 3"/>
          <p:cNvSpPr>
            <a:spLocks noGrp="1" noChangeArrowheads="1"/>
          </p:cNvSpPr>
          <p:nvPr>
            <p:ph type="body" idx="1"/>
          </p:nvPr>
        </p:nvSpPr>
        <p:spPr>
          <a:noFill/>
        </p:spPr>
        <p:txBody>
          <a:bodyPr/>
          <a:lstStyle/>
          <a:p>
            <a:pPr>
              <a:lnSpc>
                <a:spcPct val="100000"/>
              </a:lnSpc>
              <a:spcBef>
                <a:spcPct val="50000"/>
              </a:spcBef>
              <a:buNone/>
            </a:pPr>
            <a:r>
              <a:rPr lang="en-US" altLang="zh-CN" sz="1800" dirty="0">
                <a:ea typeface="宋体" pitchFamily="2" charset="-122"/>
              </a:rPr>
              <a:t>    【</a:t>
            </a:r>
            <a:r>
              <a:rPr lang="zh-CN" altLang="en-US" sz="1800" dirty="0">
                <a:ea typeface="宋体" pitchFamily="2" charset="-122"/>
              </a:rPr>
              <a:t>问题描述</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从文件</a:t>
            </a:r>
            <a:r>
              <a:rPr lang="en-US" altLang="zh-CN" sz="1800" dirty="0">
                <a:ea typeface="宋体" pitchFamily="2" charset="-122"/>
              </a:rPr>
              <a:t>sorelist.txt</a:t>
            </a:r>
            <a:r>
              <a:rPr lang="zh-CN" altLang="en-US" sz="1800" dirty="0">
                <a:ea typeface="宋体" pitchFamily="2" charset="-122"/>
              </a:rPr>
              <a:t>中读入最多不超过</a:t>
            </a:r>
            <a:r>
              <a:rPr lang="en-US" altLang="zh-CN" sz="1800" dirty="0">
                <a:ea typeface="宋体" pitchFamily="2" charset="-122"/>
              </a:rPr>
              <a:t>50</a:t>
            </a:r>
            <a:r>
              <a:rPr lang="zh-CN" altLang="en-US" sz="1800" dirty="0">
                <a:ea typeface="宋体" pitchFamily="2" charset="-122"/>
              </a:rPr>
              <a:t>个学生的学生信息（包括空格隔开的学号、姓名、成绩信息，以学号从低到高排序），分别按姓名和成绩排序输出学生信息到文件</a:t>
            </a:r>
            <a:r>
              <a:rPr lang="en-US" altLang="zh-CN" sz="1800" dirty="0">
                <a:ea typeface="宋体" pitchFamily="2" charset="-122"/>
              </a:rPr>
              <a:t>sorelist_sort.txt</a:t>
            </a:r>
            <a:r>
              <a:rPr lang="zh-CN" altLang="en-US" sz="1800" dirty="0">
                <a:ea typeface="宋体" pitchFamily="2" charset="-122"/>
              </a:rPr>
              <a:t>中。</a:t>
            </a:r>
            <a:br>
              <a:rPr lang="zh-CN" altLang="en-US" sz="1800" dirty="0">
                <a:ea typeface="宋体" pitchFamily="2" charset="-122"/>
              </a:rPr>
            </a:br>
            <a:r>
              <a:rPr lang="en-US" altLang="zh-CN" sz="1800" dirty="0">
                <a:ea typeface="宋体" pitchFamily="2" charset="-122"/>
              </a:rPr>
              <a:t>【</a:t>
            </a:r>
            <a:r>
              <a:rPr lang="zh-CN" altLang="en-US" sz="1800" dirty="0">
                <a:ea typeface="宋体" pitchFamily="2" charset="-122"/>
              </a:rPr>
              <a:t>输入形式</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从文件</a:t>
            </a:r>
            <a:r>
              <a:rPr lang="en-US" altLang="zh-CN" sz="1800" dirty="0">
                <a:ea typeface="宋体" pitchFamily="2" charset="-122"/>
              </a:rPr>
              <a:t>scorelist.txt</a:t>
            </a:r>
            <a:r>
              <a:rPr lang="zh-CN" altLang="en-US" sz="1800" dirty="0">
                <a:ea typeface="宋体" pitchFamily="2" charset="-122"/>
              </a:rPr>
              <a:t>中读入最多不超过</a:t>
            </a:r>
            <a:r>
              <a:rPr lang="en-US" altLang="zh-CN" sz="1800" dirty="0">
                <a:ea typeface="宋体" pitchFamily="2" charset="-122"/>
              </a:rPr>
              <a:t>50</a:t>
            </a:r>
            <a:r>
              <a:rPr lang="zh-CN" altLang="en-US" sz="1800" dirty="0">
                <a:ea typeface="宋体" pitchFamily="2" charset="-122"/>
              </a:rPr>
              <a:t>个学生的学生信息：</a:t>
            </a:r>
            <a:br>
              <a:rPr lang="zh-CN" altLang="en-US" sz="1800" dirty="0">
                <a:ea typeface="宋体" pitchFamily="2" charset="-122"/>
              </a:rPr>
            </a:br>
            <a:r>
              <a:rPr lang="zh-CN" altLang="en-US" sz="1800" dirty="0">
                <a:ea typeface="宋体" pitchFamily="2" charset="-122"/>
              </a:rPr>
              <a:t>第一行为学生人数；</a:t>
            </a:r>
            <a:br>
              <a:rPr lang="zh-CN" altLang="en-US" sz="1800" dirty="0">
                <a:ea typeface="宋体" pitchFamily="2" charset="-122"/>
              </a:rPr>
            </a:br>
            <a:r>
              <a:rPr lang="zh-CN" altLang="en-US" sz="1800" dirty="0">
                <a:ea typeface="宋体" pitchFamily="2" charset="-122"/>
              </a:rPr>
              <a:t>后面每一行为空格隔开的学生学号、姓名、成绩，其中学号和成绩为整数，姓名为字符串，不超过</a:t>
            </a:r>
            <a:r>
              <a:rPr lang="en-US" altLang="zh-CN" sz="1800" dirty="0">
                <a:ea typeface="宋体" pitchFamily="2" charset="-122"/>
              </a:rPr>
              <a:t>5</a:t>
            </a:r>
            <a:r>
              <a:rPr lang="zh-CN" altLang="en-US" sz="1800" dirty="0">
                <a:ea typeface="宋体" pitchFamily="2" charset="-122"/>
              </a:rPr>
              <a:t>位英文字符。</a:t>
            </a:r>
            <a:br>
              <a:rPr lang="zh-CN" altLang="en-US" sz="1800" dirty="0">
                <a:ea typeface="宋体" pitchFamily="2" charset="-122"/>
              </a:rPr>
            </a:br>
            <a:r>
              <a:rPr lang="en-US" altLang="zh-CN" sz="1800" dirty="0">
                <a:ea typeface="宋体" pitchFamily="2" charset="-122"/>
              </a:rPr>
              <a:t>【</a:t>
            </a:r>
            <a:r>
              <a:rPr lang="zh-CN" altLang="en-US" sz="1800" dirty="0">
                <a:ea typeface="宋体" pitchFamily="2" charset="-122"/>
              </a:rPr>
              <a:t>输出形式</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以姓名顺序（按字典顺序）及成绩顺序（从高到低）将学生信息分别输出到文件</a:t>
            </a:r>
            <a:r>
              <a:rPr lang="en-US" altLang="zh-CN" sz="1800" dirty="0">
                <a:ea typeface="宋体" pitchFamily="2" charset="-122"/>
              </a:rPr>
              <a:t>scorelist_sort.txt</a:t>
            </a:r>
            <a:r>
              <a:rPr lang="zh-CN" altLang="en-US" sz="1800" dirty="0">
                <a:ea typeface="宋体" pitchFamily="2" charset="-122"/>
              </a:rPr>
              <a:t>中，中间用一空行分隔。每行输出一位学生的信息，其中学号占</a:t>
            </a:r>
            <a:r>
              <a:rPr lang="en-US" altLang="zh-CN" sz="1800" dirty="0">
                <a:ea typeface="宋体" pitchFamily="2" charset="-122"/>
              </a:rPr>
              <a:t>3</a:t>
            </a:r>
            <a:r>
              <a:rPr lang="zh-CN" altLang="en-US" sz="1800" dirty="0">
                <a:ea typeface="宋体" pitchFamily="2" charset="-122"/>
              </a:rPr>
              <a:t>位，姓名（英文）占</a:t>
            </a:r>
            <a:r>
              <a:rPr lang="en-US" altLang="zh-CN" sz="1800" dirty="0">
                <a:ea typeface="宋体" pitchFamily="2" charset="-122"/>
              </a:rPr>
              <a:t>6</a:t>
            </a:r>
            <a:r>
              <a:rPr lang="zh-CN" altLang="en-US" sz="1800" dirty="0">
                <a:ea typeface="宋体" pitchFamily="2" charset="-122"/>
              </a:rPr>
              <a:t>位，成绩占</a:t>
            </a:r>
            <a:r>
              <a:rPr lang="en-US" altLang="zh-CN" sz="1800" dirty="0">
                <a:ea typeface="宋体" pitchFamily="2" charset="-122"/>
              </a:rPr>
              <a:t>5</a:t>
            </a:r>
            <a:r>
              <a:rPr lang="zh-CN" altLang="en-US" sz="1800" dirty="0">
                <a:ea typeface="宋体" pitchFamily="2"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dissolve">
                                      <p:cBhvr>
                                        <p:cTn id="7" dur="500"/>
                                        <p:tgtEl>
                                          <p:spTgt spid="203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4451" name="灯片编号占位符 4"/>
          <p:cNvSpPr>
            <a:spLocks noGrp="1"/>
          </p:cNvSpPr>
          <p:nvPr>
            <p:ph type="sldNum" sz="quarter" idx="11"/>
          </p:nvPr>
        </p:nvSpPr>
        <p:spPr>
          <a:noFill/>
        </p:spPr>
        <p:txBody>
          <a:bodyPr/>
          <a:lstStyle/>
          <a:p>
            <a:fld id="{60CF6005-2032-458E-9ED5-989620E972EB}" type="slidenum">
              <a:rPr lang="en-US" altLang="zh-CN" smtClean="0"/>
              <a:pPr/>
              <a:t>117</a:t>
            </a:fld>
            <a:endParaRPr lang="en-US" altLang="zh-CN"/>
          </a:p>
        </p:txBody>
      </p:sp>
      <p:sp>
        <p:nvSpPr>
          <p:cNvPr id="104452" name="Rectangle 2"/>
          <p:cNvSpPr>
            <a:spLocks noGrp="1" noChangeArrowheads="1"/>
          </p:cNvSpPr>
          <p:nvPr>
            <p:ph type="body" idx="1"/>
          </p:nvPr>
        </p:nvSpPr>
        <p:spPr>
          <a:xfrm>
            <a:off x="971550" y="1268413"/>
            <a:ext cx="7105650" cy="4556125"/>
          </a:xfrm>
          <a:noFill/>
        </p:spPr>
        <p:txBody>
          <a:bodyPr/>
          <a:lstStyle/>
          <a:p>
            <a:pPr>
              <a:lnSpc>
                <a:spcPct val="100000"/>
              </a:lnSpc>
              <a:spcBef>
                <a:spcPct val="50000"/>
              </a:spcBef>
              <a:buNone/>
            </a:pPr>
            <a:r>
              <a:rPr lang="en-US" altLang="zh-CN" sz="1400" dirty="0">
                <a:ea typeface="宋体" pitchFamily="2" charset="-122"/>
              </a:rPr>
              <a:t>【</a:t>
            </a:r>
            <a:r>
              <a:rPr lang="zh-CN" altLang="en-US" sz="1400" dirty="0">
                <a:ea typeface="宋体" pitchFamily="2" charset="-122"/>
              </a:rPr>
              <a:t>输入样例</a:t>
            </a:r>
            <a:r>
              <a:rPr lang="en-US" altLang="zh-CN" sz="1400" dirty="0">
                <a:ea typeface="宋体" pitchFamily="2" charset="-122"/>
              </a:rPr>
              <a:t>】</a:t>
            </a:r>
            <a:r>
              <a:rPr lang="zh-CN" altLang="en-US" sz="1400" dirty="0">
                <a:ea typeface="宋体" pitchFamily="2" charset="-122"/>
              </a:rPr>
              <a:t>文件</a:t>
            </a:r>
            <a:r>
              <a:rPr lang="en-US" altLang="zh-CN" sz="1400" dirty="0">
                <a:ea typeface="宋体" pitchFamily="2" charset="-122"/>
              </a:rPr>
              <a:t>scorelist.txt</a:t>
            </a:r>
            <a:r>
              <a:rPr lang="zh-CN" altLang="en-US" sz="1400" dirty="0">
                <a:ea typeface="宋体" pitchFamily="2" charset="-122"/>
              </a:rPr>
              <a:t>中内容为：</a:t>
            </a:r>
            <a:br>
              <a:rPr lang="zh-CN" altLang="en-US" sz="1400" dirty="0">
                <a:ea typeface="宋体" pitchFamily="2" charset="-122"/>
              </a:rPr>
            </a:br>
            <a:r>
              <a:rPr lang="en-US" altLang="zh-CN" sz="1400" dirty="0">
                <a:ea typeface="宋体" pitchFamily="2" charset="-122"/>
              </a:rPr>
              <a:t>4</a:t>
            </a:r>
            <a:br>
              <a:rPr lang="en-US" altLang="zh-CN" sz="1400" dirty="0">
                <a:ea typeface="宋体" pitchFamily="2" charset="-122"/>
              </a:rPr>
            </a:br>
            <a:r>
              <a:rPr lang="en-US" altLang="zh-CN" sz="1400" dirty="0">
                <a:ea typeface="宋体" pitchFamily="2" charset="-122"/>
              </a:rPr>
              <a:t>1  Li    86</a:t>
            </a:r>
            <a:br>
              <a:rPr lang="en-US" altLang="zh-CN" sz="1400" dirty="0">
                <a:ea typeface="宋体" pitchFamily="2" charset="-122"/>
              </a:rPr>
            </a:br>
            <a:r>
              <a:rPr lang="en-US" altLang="zh-CN" sz="1400" dirty="0">
                <a:ea typeface="宋体" pitchFamily="2" charset="-122"/>
              </a:rPr>
              <a:t>2  Zhao  90</a:t>
            </a:r>
            <a:br>
              <a:rPr lang="en-US" altLang="zh-CN" sz="1400" dirty="0">
                <a:ea typeface="宋体" pitchFamily="2" charset="-122"/>
              </a:rPr>
            </a:br>
            <a:r>
              <a:rPr lang="en-US" altLang="zh-CN" sz="1400" dirty="0">
                <a:ea typeface="宋体" pitchFamily="2" charset="-122"/>
              </a:rPr>
              <a:t>3  Wang  87</a:t>
            </a:r>
            <a:br>
              <a:rPr lang="en-US" altLang="zh-CN" sz="1400" dirty="0">
                <a:ea typeface="宋体" pitchFamily="2" charset="-122"/>
              </a:rPr>
            </a:br>
            <a:r>
              <a:rPr lang="en-US" altLang="zh-CN" sz="1400" dirty="0">
                <a:ea typeface="宋体" pitchFamily="2" charset="-122"/>
              </a:rPr>
              <a:t>4  Zhang  56</a:t>
            </a:r>
            <a:br>
              <a:rPr lang="en-US" altLang="zh-CN" sz="1400" dirty="0">
                <a:ea typeface="宋体" pitchFamily="2" charset="-122"/>
              </a:rPr>
            </a:br>
            <a:r>
              <a:rPr lang="en-US" altLang="zh-CN" sz="1400" dirty="0">
                <a:ea typeface="宋体" pitchFamily="2" charset="-122"/>
              </a:rPr>
              <a:t>                  </a:t>
            </a:r>
          </a:p>
          <a:p>
            <a:pPr>
              <a:lnSpc>
                <a:spcPct val="100000"/>
              </a:lnSpc>
              <a:spcBef>
                <a:spcPct val="50000"/>
              </a:spcBef>
              <a:buNone/>
            </a:pPr>
            <a:r>
              <a:rPr lang="en-US" altLang="zh-CN" sz="1400" dirty="0">
                <a:ea typeface="宋体" pitchFamily="2" charset="-122"/>
              </a:rPr>
              <a:t>【</a:t>
            </a:r>
            <a:r>
              <a:rPr lang="zh-CN" altLang="en-US" sz="1400" dirty="0">
                <a:ea typeface="宋体" pitchFamily="2" charset="-122"/>
              </a:rPr>
              <a:t>输出样例</a:t>
            </a:r>
            <a:r>
              <a:rPr lang="en-US" altLang="zh-CN" sz="1400" dirty="0">
                <a:ea typeface="宋体" pitchFamily="2" charset="-122"/>
              </a:rPr>
              <a:t>】 </a:t>
            </a:r>
            <a:r>
              <a:rPr lang="zh-CN" altLang="en-US" sz="1400" dirty="0">
                <a:ea typeface="宋体" pitchFamily="2" charset="-122"/>
              </a:rPr>
              <a:t>程序运行后，文件</a:t>
            </a:r>
            <a:r>
              <a:rPr lang="en-US" altLang="zh-CN" sz="1400" dirty="0">
                <a:ea typeface="宋体" pitchFamily="2" charset="-122"/>
              </a:rPr>
              <a:t>scorelist_sort.txt</a:t>
            </a:r>
            <a:r>
              <a:rPr lang="zh-CN" altLang="en-US" sz="1400" dirty="0">
                <a:ea typeface="宋体" pitchFamily="2" charset="-122"/>
              </a:rPr>
              <a:t>中内容为：</a:t>
            </a:r>
          </a:p>
          <a:p>
            <a:pPr>
              <a:lnSpc>
                <a:spcPct val="60000"/>
              </a:lnSpc>
              <a:spcBef>
                <a:spcPct val="40000"/>
              </a:spcBef>
              <a:buFont typeface="Wingdings" pitchFamily="2" charset="2"/>
              <a:buNone/>
            </a:pPr>
            <a:r>
              <a:rPr lang="zh-CN" altLang="en-US" dirty="0">
                <a:ea typeface="宋体" pitchFamily="2" charset="-122"/>
              </a:rPr>
              <a:t> </a:t>
            </a:r>
            <a:r>
              <a:rPr lang="en-US" altLang="zh-CN" sz="1600" dirty="0">
                <a:ea typeface="宋体" pitchFamily="2" charset="-122"/>
              </a:rPr>
              <a:t>1  Li   86</a:t>
            </a:r>
          </a:p>
          <a:p>
            <a:pPr>
              <a:lnSpc>
                <a:spcPct val="60000"/>
              </a:lnSpc>
              <a:spcBef>
                <a:spcPct val="40000"/>
              </a:spcBef>
              <a:buFont typeface="Wingdings" pitchFamily="2" charset="2"/>
              <a:buNone/>
            </a:pPr>
            <a:r>
              <a:rPr lang="en-US" altLang="zh-CN" sz="1600" dirty="0">
                <a:ea typeface="宋体" pitchFamily="2" charset="-122"/>
              </a:rPr>
              <a:t>  3  Wang   87</a:t>
            </a:r>
          </a:p>
          <a:p>
            <a:pPr>
              <a:lnSpc>
                <a:spcPct val="60000"/>
              </a:lnSpc>
              <a:spcBef>
                <a:spcPct val="40000"/>
              </a:spcBef>
              <a:buFont typeface="Wingdings" pitchFamily="2" charset="2"/>
              <a:buNone/>
            </a:pPr>
            <a:r>
              <a:rPr lang="en-US" altLang="zh-CN" sz="1600" dirty="0">
                <a:ea typeface="宋体" pitchFamily="2" charset="-122"/>
              </a:rPr>
              <a:t>  4  Zhang   56</a:t>
            </a:r>
          </a:p>
          <a:p>
            <a:pPr>
              <a:lnSpc>
                <a:spcPct val="60000"/>
              </a:lnSpc>
              <a:spcBef>
                <a:spcPct val="40000"/>
              </a:spcBef>
              <a:buFont typeface="Wingdings" pitchFamily="2" charset="2"/>
              <a:buNone/>
            </a:pPr>
            <a:r>
              <a:rPr lang="en-US" altLang="zh-CN" sz="1600" dirty="0">
                <a:ea typeface="宋体" pitchFamily="2" charset="-122"/>
              </a:rPr>
              <a:t>  2  Zhao   90</a:t>
            </a:r>
          </a:p>
          <a:p>
            <a:pPr>
              <a:lnSpc>
                <a:spcPct val="60000"/>
              </a:lnSpc>
              <a:spcBef>
                <a:spcPct val="40000"/>
              </a:spcBef>
              <a:buFont typeface="Wingdings" pitchFamily="2" charset="2"/>
              <a:buNone/>
            </a:pPr>
            <a:endParaRPr lang="en-US" altLang="zh-CN" sz="1600" dirty="0">
              <a:ea typeface="宋体" pitchFamily="2" charset="-122"/>
            </a:endParaRPr>
          </a:p>
          <a:p>
            <a:pPr>
              <a:lnSpc>
                <a:spcPct val="60000"/>
              </a:lnSpc>
              <a:spcBef>
                <a:spcPct val="40000"/>
              </a:spcBef>
              <a:buFont typeface="Wingdings" pitchFamily="2" charset="2"/>
              <a:buNone/>
            </a:pPr>
            <a:r>
              <a:rPr lang="en-US" altLang="zh-CN" sz="1600" dirty="0">
                <a:ea typeface="宋体" pitchFamily="2" charset="-122"/>
              </a:rPr>
              <a:t>  2  Zhao   90</a:t>
            </a:r>
          </a:p>
          <a:p>
            <a:pPr>
              <a:lnSpc>
                <a:spcPct val="60000"/>
              </a:lnSpc>
              <a:spcBef>
                <a:spcPct val="40000"/>
              </a:spcBef>
              <a:buFont typeface="Wingdings" pitchFamily="2" charset="2"/>
              <a:buNone/>
            </a:pPr>
            <a:r>
              <a:rPr lang="en-US" altLang="zh-CN" sz="1600" dirty="0">
                <a:ea typeface="宋体" pitchFamily="2" charset="-122"/>
              </a:rPr>
              <a:t>  3  Wang   87</a:t>
            </a:r>
          </a:p>
          <a:p>
            <a:pPr>
              <a:lnSpc>
                <a:spcPct val="60000"/>
              </a:lnSpc>
              <a:spcBef>
                <a:spcPct val="40000"/>
              </a:spcBef>
              <a:buFont typeface="Wingdings" pitchFamily="2" charset="2"/>
              <a:buNone/>
            </a:pPr>
            <a:r>
              <a:rPr lang="en-US" altLang="zh-CN" sz="1600" dirty="0">
                <a:ea typeface="宋体" pitchFamily="2" charset="-122"/>
              </a:rPr>
              <a:t>  1  Li   86</a:t>
            </a:r>
          </a:p>
          <a:p>
            <a:pPr>
              <a:lnSpc>
                <a:spcPct val="60000"/>
              </a:lnSpc>
              <a:spcBef>
                <a:spcPct val="40000"/>
              </a:spcBef>
              <a:buFont typeface="Wingdings" pitchFamily="2" charset="2"/>
              <a:buNone/>
            </a:pPr>
            <a:r>
              <a:rPr lang="en-US" altLang="zh-CN" sz="1600" dirty="0">
                <a:ea typeface="宋体" pitchFamily="2" charset="-122"/>
              </a:rPr>
              <a:t>  4  Zhang   56</a:t>
            </a:r>
          </a:p>
        </p:txBody>
      </p:sp>
      <p:sp>
        <p:nvSpPr>
          <p:cNvPr id="104453" name="Rectangle 3"/>
          <p:cNvSpPr>
            <a:spLocks noGrp="1" noChangeArrowheads="1"/>
          </p:cNvSpPr>
          <p:nvPr>
            <p:ph type="title"/>
          </p:nvPr>
        </p:nvSpPr>
        <p:spPr>
          <a:noFill/>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（续）</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5475" name="灯片编号占位符 4"/>
          <p:cNvSpPr>
            <a:spLocks noGrp="1"/>
          </p:cNvSpPr>
          <p:nvPr>
            <p:ph type="sldNum" sz="quarter" idx="11"/>
          </p:nvPr>
        </p:nvSpPr>
        <p:spPr>
          <a:noFill/>
        </p:spPr>
        <p:txBody>
          <a:bodyPr/>
          <a:lstStyle/>
          <a:p>
            <a:fld id="{D48B8110-6E06-4C73-AD84-CF4C774F91CA}" type="slidenum">
              <a:rPr lang="en-US" altLang="zh-CN" smtClean="0"/>
              <a:pPr/>
              <a:t>118</a:t>
            </a:fld>
            <a:endParaRPr lang="en-US" altLang="zh-CN"/>
          </a:p>
        </p:txBody>
      </p:sp>
      <p:sp>
        <p:nvSpPr>
          <p:cNvPr id="10547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：代码实现</a:t>
            </a:r>
          </a:p>
        </p:txBody>
      </p:sp>
      <p:sp>
        <p:nvSpPr>
          <p:cNvPr id="105477" name="Rectangle 3"/>
          <p:cNvSpPr>
            <a:spLocks noGrp="1" noChangeArrowheads="1"/>
          </p:cNvSpPr>
          <p:nvPr>
            <p:ph type="body" idx="1"/>
          </p:nvPr>
        </p:nvSpPr>
        <p:spPr>
          <a:xfrm>
            <a:off x="0" y="1268760"/>
            <a:ext cx="3521075" cy="2160588"/>
          </a:xfrm>
        </p:spPr>
        <p:txBody>
          <a:bodyPr/>
          <a:lstStyle/>
          <a:p>
            <a:pPr>
              <a:lnSpc>
                <a:spcPct val="50000"/>
              </a:lnSpc>
              <a:spcBef>
                <a:spcPct val="40000"/>
              </a:spcBef>
              <a:buFont typeface="Wingdings" pitchFamily="2" charset="2"/>
              <a:buNone/>
            </a:pPr>
            <a:r>
              <a:rPr lang="en-US" altLang="zh-CN" sz="1400" b="0" dirty="0">
                <a:ea typeface="宋体" pitchFamily="2" charset="-122"/>
              </a:rPr>
              <a:t>/* c5_5.c */</a:t>
            </a:r>
          </a:p>
          <a:p>
            <a:pPr>
              <a:lnSpc>
                <a:spcPct val="50000"/>
              </a:lnSpc>
              <a:spcBef>
                <a:spcPct val="4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50000"/>
              </a:lnSpc>
              <a:spcBef>
                <a:spcPct val="4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string.h</a:t>
            </a:r>
            <a:r>
              <a:rPr lang="en-US" altLang="zh-CN" sz="1400" b="0" dirty="0">
                <a:ea typeface="宋体" pitchFamily="2" charset="-122"/>
              </a:rPr>
              <a:t>&gt;</a:t>
            </a:r>
          </a:p>
          <a:p>
            <a:pPr>
              <a:lnSpc>
                <a:spcPct val="50000"/>
              </a:lnSpc>
              <a:spcBef>
                <a:spcPct val="40000"/>
              </a:spcBef>
              <a:buFont typeface="Wingdings" pitchFamily="2" charset="2"/>
              <a:buNone/>
            </a:pPr>
            <a:r>
              <a:rPr lang="en-US" altLang="zh-CN" sz="1400" dirty="0" err="1">
                <a:solidFill>
                  <a:srgbClr val="0033CC"/>
                </a:solidFill>
                <a:ea typeface="宋体" pitchFamily="2" charset="-122"/>
              </a:rPr>
              <a:t>struct</a:t>
            </a:r>
            <a:r>
              <a:rPr lang="en-US" altLang="zh-CN" sz="1400" dirty="0">
                <a:solidFill>
                  <a:srgbClr val="0033CC"/>
                </a:solidFill>
                <a:ea typeface="宋体" pitchFamily="2" charset="-122"/>
              </a:rPr>
              <a:t> Student {</a:t>
            </a:r>
          </a:p>
          <a:p>
            <a:pPr>
              <a:lnSpc>
                <a:spcPct val="50000"/>
              </a:lnSpc>
              <a:spcBef>
                <a:spcPct val="40000"/>
              </a:spcBef>
              <a:buFont typeface="Wingdings" pitchFamily="2" charset="2"/>
              <a:buNone/>
            </a:pPr>
            <a:r>
              <a:rPr lang="en-US" altLang="zh-CN" sz="1400" dirty="0">
                <a:solidFill>
                  <a:srgbClr val="0033CC"/>
                </a:solidFill>
                <a:ea typeface="宋体" pitchFamily="2" charset="-122"/>
              </a:rPr>
              <a:t>	</a:t>
            </a:r>
            <a:r>
              <a:rPr lang="en-US" altLang="zh-CN" sz="1400" dirty="0" err="1">
                <a:solidFill>
                  <a:srgbClr val="0033CC"/>
                </a:solidFill>
                <a:ea typeface="宋体" pitchFamily="2" charset="-122"/>
              </a:rPr>
              <a:t>int</a:t>
            </a:r>
            <a:r>
              <a:rPr lang="en-US" altLang="zh-CN" sz="1400" dirty="0">
                <a:solidFill>
                  <a:srgbClr val="0033CC"/>
                </a:solidFill>
                <a:ea typeface="宋体" pitchFamily="2" charset="-122"/>
              </a:rPr>
              <a:t> no;</a:t>
            </a:r>
          </a:p>
          <a:p>
            <a:pPr>
              <a:lnSpc>
                <a:spcPct val="50000"/>
              </a:lnSpc>
              <a:spcBef>
                <a:spcPct val="40000"/>
              </a:spcBef>
              <a:buFont typeface="Wingdings" pitchFamily="2" charset="2"/>
              <a:buNone/>
            </a:pPr>
            <a:r>
              <a:rPr lang="en-US" altLang="zh-CN" sz="1400" dirty="0">
                <a:solidFill>
                  <a:srgbClr val="0033CC"/>
                </a:solidFill>
                <a:ea typeface="宋体" pitchFamily="2" charset="-122"/>
              </a:rPr>
              <a:t>	char name[6];</a:t>
            </a:r>
          </a:p>
          <a:p>
            <a:pPr>
              <a:lnSpc>
                <a:spcPct val="50000"/>
              </a:lnSpc>
              <a:spcBef>
                <a:spcPct val="40000"/>
              </a:spcBef>
              <a:buFont typeface="Wingdings" pitchFamily="2" charset="2"/>
              <a:buNone/>
            </a:pPr>
            <a:r>
              <a:rPr lang="en-US" altLang="zh-CN" sz="1400" dirty="0">
                <a:solidFill>
                  <a:srgbClr val="0033CC"/>
                </a:solidFill>
                <a:ea typeface="宋体" pitchFamily="2" charset="-122"/>
              </a:rPr>
              <a:t>	</a:t>
            </a:r>
            <a:r>
              <a:rPr lang="en-US" altLang="zh-CN" sz="1400" dirty="0" err="1">
                <a:solidFill>
                  <a:srgbClr val="0033CC"/>
                </a:solidFill>
                <a:ea typeface="宋体" pitchFamily="2" charset="-122"/>
              </a:rPr>
              <a:t>int</a:t>
            </a:r>
            <a:r>
              <a:rPr lang="en-US" altLang="zh-CN" sz="1400" dirty="0">
                <a:solidFill>
                  <a:srgbClr val="0033CC"/>
                </a:solidFill>
                <a:ea typeface="宋体" pitchFamily="2" charset="-122"/>
              </a:rPr>
              <a:t> score;</a:t>
            </a:r>
          </a:p>
          <a:p>
            <a:pPr>
              <a:lnSpc>
                <a:spcPct val="50000"/>
              </a:lnSpc>
              <a:spcBef>
                <a:spcPct val="40000"/>
              </a:spcBef>
              <a:buFont typeface="Wingdings" pitchFamily="2" charset="2"/>
              <a:buNone/>
            </a:pPr>
            <a:r>
              <a:rPr lang="en-US" altLang="zh-CN" sz="1400" dirty="0">
                <a:solidFill>
                  <a:srgbClr val="0033CC"/>
                </a:solidFill>
                <a:ea typeface="宋体" pitchFamily="2" charset="-122"/>
              </a:rPr>
              <a:t>};</a:t>
            </a:r>
          </a:p>
          <a:p>
            <a:pPr>
              <a:lnSpc>
                <a:spcPct val="50000"/>
              </a:lnSpc>
              <a:spcBef>
                <a:spcPct val="4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sortbyName</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a:p>
            <a:pPr>
              <a:lnSpc>
                <a:spcPct val="50000"/>
              </a:lnSpc>
              <a:spcBef>
                <a:spcPct val="4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sortbyScore</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a:p>
            <a:pPr>
              <a:lnSpc>
                <a:spcPct val="50000"/>
              </a:lnSpc>
              <a:spcBef>
                <a:spcPct val="40000"/>
              </a:spcBef>
              <a:buFont typeface="Wingdings" pitchFamily="2" charset="2"/>
              <a:buNone/>
            </a:pPr>
            <a:r>
              <a:rPr lang="en-US" altLang="zh-CN" sz="1400" b="0" dirty="0">
                <a:ea typeface="宋体" pitchFamily="2" charset="-122"/>
              </a:rPr>
              <a:t>void print(FILE *</a:t>
            </a:r>
            <a:r>
              <a:rPr lang="en-US" altLang="zh-CN" sz="1400" b="0" dirty="0" err="1">
                <a:ea typeface="宋体" pitchFamily="2" charset="-122"/>
              </a:rPr>
              <a:t>fp</a:t>
            </a:r>
            <a:r>
              <a:rPr lang="en-US" altLang="zh-CN" sz="1400" b="0" dirty="0">
                <a:ea typeface="宋体" pitchFamily="2" charset="-122"/>
              </a:rPr>
              <a:t>, </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p:txBody>
      </p:sp>
      <p:sp>
        <p:nvSpPr>
          <p:cNvPr id="105478" name="TextBox 5"/>
          <p:cNvSpPr txBox="1">
            <a:spLocks noChangeArrowheads="1"/>
          </p:cNvSpPr>
          <p:nvPr/>
        </p:nvSpPr>
        <p:spPr bwMode="auto">
          <a:xfrm>
            <a:off x="3059832" y="1196752"/>
            <a:ext cx="6084168" cy="5435600"/>
          </a:xfrm>
          <a:prstGeom prst="rect">
            <a:avLst/>
          </a:prstGeom>
          <a:noFill/>
          <a:ln w="9525">
            <a:noFill/>
            <a:miter lim="800000"/>
            <a:headEnd/>
            <a:tailEnd/>
          </a:ln>
        </p:spPr>
        <p:txBody>
          <a:bodyPr wrap="square">
            <a:spAutoFit/>
          </a:bodyPr>
          <a:lstStyle/>
          <a:p>
            <a:pPr>
              <a:lnSpc>
                <a:spcPct val="50000"/>
              </a:lnSpc>
              <a:spcBef>
                <a:spcPct val="40000"/>
              </a:spcBef>
              <a:buFont typeface="Wingdings" pitchFamily="2" charset="2"/>
              <a:buNone/>
            </a:pPr>
            <a:r>
              <a:rPr lang="en-US" altLang="zh-CN" sz="1600" b="0" dirty="0" err="1"/>
              <a:t>int</a:t>
            </a:r>
            <a:r>
              <a:rPr lang="en-US" altLang="zh-CN" sz="1600" b="0" dirty="0"/>
              <a:t> main()</a:t>
            </a:r>
          </a:p>
          <a:p>
            <a:pPr>
              <a:lnSpc>
                <a:spcPct val="50000"/>
              </a:lnSpc>
              <a:spcBef>
                <a:spcPct val="40000"/>
              </a:spcBef>
              <a:buFont typeface="Wingdings" pitchFamily="2" charset="2"/>
              <a:buNone/>
            </a:pPr>
            <a:r>
              <a:rPr lang="en-US" altLang="zh-CN" sz="1600" b="0" dirty="0"/>
              <a:t>{</a:t>
            </a:r>
          </a:p>
          <a:p>
            <a:pPr>
              <a:lnSpc>
                <a:spcPct val="50000"/>
              </a:lnSpc>
              <a:spcBef>
                <a:spcPct val="40000"/>
              </a:spcBef>
              <a:buFont typeface="Wingdings" pitchFamily="2" charset="2"/>
              <a:buNone/>
            </a:pPr>
            <a:r>
              <a:rPr lang="en-US" altLang="zh-CN" sz="1600" b="0" dirty="0"/>
              <a:t>    FILE *in, *out;</a:t>
            </a:r>
          </a:p>
          <a:p>
            <a:pPr>
              <a:lnSpc>
                <a:spcPct val="50000"/>
              </a:lnSpc>
              <a:spcBef>
                <a:spcPct val="40000"/>
              </a:spcBef>
              <a:buFont typeface="Wingdings" pitchFamily="2" charset="2"/>
              <a:buNone/>
            </a:pPr>
            <a:r>
              <a:rPr lang="en-US" altLang="zh-CN" sz="1600" b="0" dirty="0"/>
              <a:t>    </a:t>
            </a:r>
            <a:r>
              <a:rPr lang="en-US" altLang="zh-CN" sz="1600" b="0" dirty="0" err="1"/>
              <a:t>struct</a:t>
            </a:r>
            <a:r>
              <a:rPr lang="en-US" altLang="zh-CN" sz="1600" b="0" dirty="0"/>
              <a:t> Student   info[51];</a:t>
            </a:r>
          </a:p>
          <a:p>
            <a:pPr>
              <a:lnSpc>
                <a:spcPct val="50000"/>
              </a:lnSpc>
              <a:spcBef>
                <a:spcPct val="40000"/>
              </a:spcBef>
              <a:buFont typeface="Wingdings" pitchFamily="2" charset="2"/>
              <a:buNone/>
            </a:pPr>
            <a:r>
              <a:rPr lang="en-US" altLang="zh-CN" sz="1600" b="0" dirty="0"/>
              <a:t>    </a:t>
            </a:r>
            <a:r>
              <a:rPr lang="en-US" altLang="zh-CN" sz="1600" b="0" dirty="0" err="1"/>
              <a:t>int</a:t>
            </a:r>
            <a:r>
              <a:rPr lang="en-US" altLang="zh-CN" sz="1600" b="0" dirty="0"/>
              <a:t> </a:t>
            </a:r>
            <a:r>
              <a:rPr lang="en-US" altLang="zh-CN" sz="1600" b="0" dirty="0" err="1"/>
              <a:t>i,n</a:t>
            </a:r>
            <a:r>
              <a:rPr lang="en-US" altLang="zh-CN" sz="1600" b="0" dirty="0"/>
              <a:t>;</a:t>
            </a:r>
          </a:p>
          <a:p>
            <a:pPr>
              <a:lnSpc>
                <a:spcPct val="50000"/>
              </a:lnSpc>
              <a:spcBef>
                <a:spcPct val="40000"/>
              </a:spcBef>
              <a:buFont typeface="Wingdings" pitchFamily="2" charset="2"/>
              <a:buNone/>
            </a:pPr>
            <a:r>
              <a:rPr lang="en-US" altLang="zh-CN" sz="1600" b="0" dirty="0"/>
              <a:t>    if((in=</a:t>
            </a:r>
            <a:r>
              <a:rPr lang="en-US" altLang="zh-CN" sz="1600" b="0" dirty="0" err="1"/>
              <a:t>fopen</a:t>
            </a:r>
            <a:r>
              <a:rPr lang="en-US" altLang="zh-CN" sz="1600" b="0" dirty="0"/>
              <a:t>("</a:t>
            </a:r>
            <a:r>
              <a:rPr lang="en-US" altLang="zh-CN" sz="1600" b="0" dirty="0" err="1"/>
              <a:t>scorelist.txt","r</a:t>
            </a:r>
            <a:r>
              <a:rPr lang="en-US" altLang="zh-CN" sz="1600" b="0" dirty="0"/>
              <a:t>")) == NULL){</a:t>
            </a:r>
          </a:p>
          <a:p>
            <a:pPr>
              <a:lnSpc>
                <a:spcPct val="50000"/>
              </a:lnSpc>
              <a:spcBef>
                <a:spcPct val="40000"/>
              </a:spcBef>
              <a:buFont typeface="Wingdings" pitchFamily="2" charset="2"/>
              <a:buNone/>
            </a:pPr>
            <a:r>
              <a:rPr lang="en-US" altLang="zh-CN" sz="1600" b="0" dirty="0"/>
              <a:t>        </a:t>
            </a:r>
            <a:r>
              <a:rPr lang="en-US" altLang="zh-CN" sz="1600" b="0" dirty="0" err="1"/>
              <a:t>printf</a:t>
            </a:r>
            <a:r>
              <a:rPr lang="en-US" altLang="zh-CN" sz="1600" b="0" dirty="0"/>
              <a:t>("</a:t>
            </a:r>
            <a:r>
              <a:rPr lang="en-US" altLang="zh-CN" sz="1600" b="0" dirty="0" err="1"/>
              <a:t>Cann't</a:t>
            </a:r>
            <a:r>
              <a:rPr lang="en-US" altLang="zh-CN" sz="1600" b="0" dirty="0"/>
              <a:t> Open file scorelist.txt!\n");</a:t>
            </a:r>
          </a:p>
          <a:p>
            <a:pPr>
              <a:lnSpc>
                <a:spcPct val="50000"/>
              </a:lnSpc>
              <a:spcBef>
                <a:spcPct val="40000"/>
              </a:spcBef>
              <a:buFont typeface="Wingdings" pitchFamily="2" charset="2"/>
              <a:buNone/>
            </a:pPr>
            <a:r>
              <a:rPr lang="en-US" altLang="zh-CN" sz="1600" b="0" dirty="0"/>
              <a:t>        return 1;</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    if((out=</a:t>
            </a:r>
            <a:r>
              <a:rPr lang="en-US" altLang="zh-CN" sz="1600" b="0" dirty="0" err="1"/>
              <a:t>fopen</a:t>
            </a:r>
            <a:r>
              <a:rPr lang="en-US" altLang="zh-CN" sz="1600" b="0" dirty="0"/>
              <a:t>("</a:t>
            </a:r>
            <a:r>
              <a:rPr lang="en-US" altLang="zh-CN" sz="1600" b="0" dirty="0" err="1"/>
              <a:t>scorelist_sort.txt","w</a:t>
            </a:r>
            <a:r>
              <a:rPr lang="en-US" altLang="zh-CN" sz="1600" b="0" dirty="0"/>
              <a:t>")) == NULL){</a:t>
            </a:r>
          </a:p>
          <a:p>
            <a:pPr>
              <a:lnSpc>
                <a:spcPct val="50000"/>
              </a:lnSpc>
              <a:spcBef>
                <a:spcPct val="40000"/>
              </a:spcBef>
              <a:buFont typeface="Wingdings" pitchFamily="2" charset="2"/>
              <a:buNone/>
            </a:pPr>
            <a:r>
              <a:rPr lang="en-US" altLang="zh-CN" sz="1600" b="0" dirty="0"/>
              <a:t>        </a:t>
            </a:r>
            <a:r>
              <a:rPr lang="en-US" altLang="zh-CN" sz="1600" b="0" dirty="0" err="1"/>
              <a:t>printf</a:t>
            </a:r>
            <a:r>
              <a:rPr lang="en-US" altLang="zh-CN" sz="1600" b="0" dirty="0"/>
              <a:t>("</a:t>
            </a:r>
            <a:r>
              <a:rPr lang="en-US" altLang="zh-CN" sz="1600" b="0" dirty="0" err="1"/>
              <a:t>Cann't</a:t>
            </a:r>
            <a:r>
              <a:rPr lang="en-US" altLang="zh-CN" sz="1600" b="0" dirty="0"/>
              <a:t> Open file scorelist_sort.txt!\n");</a:t>
            </a:r>
          </a:p>
          <a:p>
            <a:pPr>
              <a:lnSpc>
                <a:spcPct val="50000"/>
              </a:lnSpc>
              <a:spcBef>
                <a:spcPct val="40000"/>
              </a:spcBef>
              <a:buFont typeface="Wingdings" pitchFamily="2" charset="2"/>
              <a:buNone/>
            </a:pPr>
            <a:r>
              <a:rPr lang="en-US" altLang="zh-CN" sz="1600" b="0" dirty="0"/>
              <a:t>        return 1;</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    </a:t>
            </a:r>
            <a:r>
              <a:rPr lang="en-US" altLang="zh-CN" sz="1600" b="0" dirty="0" err="1"/>
              <a:t>fscanf</a:t>
            </a:r>
            <a:r>
              <a:rPr lang="en-US" altLang="zh-CN" sz="1600" b="0" dirty="0"/>
              <a:t>(in,"%</a:t>
            </a:r>
            <a:r>
              <a:rPr lang="en-US" altLang="zh-CN" sz="1600" b="0" dirty="0" err="1"/>
              <a:t>d",&amp;n</a:t>
            </a:r>
            <a:r>
              <a:rPr lang="en-US" altLang="zh-CN" sz="1600" b="0" dirty="0"/>
              <a:t>);</a:t>
            </a:r>
          </a:p>
          <a:p>
            <a:pPr>
              <a:lnSpc>
                <a:spcPct val="50000"/>
              </a:lnSpc>
              <a:spcBef>
                <a:spcPct val="40000"/>
              </a:spcBef>
              <a:buFont typeface="Wingdings" pitchFamily="2" charset="2"/>
              <a:buNone/>
            </a:pPr>
            <a:r>
              <a:rPr lang="en-US" altLang="zh-CN" sz="1600" b="0" dirty="0"/>
              <a:t>    for(</a:t>
            </a:r>
            <a:r>
              <a:rPr lang="en-US" altLang="zh-CN" sz="1600" b="0" dirty="0" err="1"/>
              <a:t>i</a:t>
            </a:r>
            <a:r>
              <a:rPr lang="en-US" altLang="zh-CN" sz="1600" b="0" dirty="0"/>
              <a:t>=0;i&lt;</a:t>
            </a:r>
            <a:r>
              <a:rPr lang="en-US" altLang="zh-CN" sz="1600" b="0" dirty="0" err="1"/>
              <a:t>n;i</a:t>
            </a:r>
            <a:r>
              <a:rPr lang="en-US" altLang="zh-CN" sz="1600" b="0" dirty="0"/>
              <a:t>++)</a:t>
            </a:r>
          </a:p>
          <a:p>
            <a:pPr>
              <a:lnSpc>
                <a:spcPct val="50000"/>
              </a:lnSpc>
              <a:spcBef>
                <a:spcPct val="40000"/>
              </a:spcBef>
              <a:buFont typeface="Wingdings" pitchFamily="2" charset="2"/>
              <a:buNone/>
            </a:pPr>
            <a:r>
              <a:rPr lang="en-US" altLang="zh-CN" sz="1600" b="0" dirty="0"/>
              <a:t>        </a:t>
            </a:r>
            <a:r>
              <a:rPr lang="en-US" altLang="zh-CN" sz="1600" b="0" dirty="0" err="1"/>
              <a:t>fscanf</a:t>
            </a:r>
            <a:r>
              <a:rPr lang="en-US" altLang="zh-CN" sz="1600" b="0" dirty="0"/>
              <a:t>(in, "%</a:t>
            </a:r>
            <a:r>
              <a:rPr lang="en-US" altLang="zh-CN" sz="1600" b="0" dirty="0" err="1"/>
              <a:t>d%s%d</a:t>
            </a:r>
            <a:r>
              <a:rPr lang="en-US" altLang="zh-CN" sz="1600" b="0" dirty="0"/>
              <a:t>", &amp;info[</a:t>
            </a:r>
            <a:r>
              <a:rPr lang="en-US" altLang="zh-CN" sz="1600" b="0" dirty="0" err="1"/>
              <a:t>i</a:t>
            </a:r>
            <a:r>
              <a:rPr lang="en-US" altLang="zh-CN" sz="1600" b="0" dirty="0"/>
              <a:t>].no, info[</a:t>
            </a:r>
            <a:r>
              <a:rPr lang="en-US" altLang="zh-CN" sz="1600" b="0" dirty="0" err="1"/>
              <a:t>i</a:t>
            </a:r>
            <a:r>
              <a:rPr lang="en-US" altLang="zh-CN" sz="1600" b="0" dirty="0"/>
              <a:t>].</a:t>
            </a:r>
            <a:r>
              <a:rPr lang="en-US" altLang="zh-CN" sz="1600" b="0" dirty="0" err="1"/>
              <a:t>name,&amp;info</a:t>
            </a:r>
            <a:r>
              <a:rPr lang="en-US" altLang="zh-CN" sz="1600" b="0" dirty="0"/>
              <a:t>[</a:t>
            </a:r>
            <a:r>
              <a:rPr lang="en-US" altLang="zh-CN" sz="1600" b="0" dirty="0" err="1"/>
              <a:t>i</a:t>
            </a:r>
            <a:r>
              <a:rPr lang="en-US" altLang="zh-CN" sz="1600" b="0" dirty="0"/>
              <a:t>].score);</a:t>
            </a:r>
          </a:p>
          <a:p>
            <a:pPr>
              <a:lnSpc>
                <a:spcPct val="50000"/>
              </a:lnSpc>
              <a:spcBef>
                <a:spcPct val="40000"/>
              </a:spcBef>
              <a:buFont typeface="Wingdings" pitchFamily="2" charset="2"/>
              <a:buNone/>
            </a:pPr>
            <a:r>
              <a:rPr lang="en-US" altLang="zh-CN" sz="1600" b="0" dirty="0"/>
              <a:t>    </a:t>
            </a:r>
            <a:r>
              <a:rPr lang="en-US" altLang="zh-CN" sz="1600" b="0" dirty="0" err="1"/>
              <a:t>sortbyName</a:t>
            </a:r>
            <a:r>
              <a:rPr lang="en-US" altLang="zh-CN" sz="1600" b="0" dirty="0"/>
              <a:t>(info, n);</a:t>
            </a:r>
          </a:p>
          <a:p>
            <a:pPr>
              <a:lnSpc>
                <a:spcPct val="50000"/>
              </a:lnSpc>
              <a:spcBef>
                <a:spcPct val="40000"/>
              </a:spcBef>
              <a:buFont typeface="Wingdings" pitchFamily="2" charset="2"/>
              <a:buNone/>
            </a:pPr>
            <a:r>
              <a:rPr lang="en-US" altLang="zh-CN" sz="1600" b="0" dirty="0"/>
              <a:t>    print(out, info, n);</a:t>
            </a:r>
          </a:p>
          <a:p>
            <a:pPr>
              <a:lnSpc>
                <a:spcPct val="50000"/>
              </a:lnSpc>
              <a:spcBef>
                <a:spcPct val="40000"/>
              </a:spcBef>
              <a:buFont typeface="Wingdings" pitchFamily="2" charset="2"/>
              <a:buNone/>
            </a:pPr>
            <a:r>
              <a:rPr lang="en-US" altLang="zh-CN" sz="1600" b="0" dirty="0"/>
              <a:t>    </a:t>
            </a:r>
            <a:r>
              <a:rPr lang="en-US" altLang="zh-CN" sz="1600" b="0" dirty="0" err="1"/>
              <a:t>sortbyScore</a:t>
            </a:r>
            <a:r>
              <a:rPr lang="en-US" altLang="zh-CN" sz="1600" b="0" dirty="0"/>
              <a:t>(info, n);</a:t>
            </a:r>
          </a:p>
          <a:p>
            <a:pPr>
              <a:lnSpc>
                <a:spcPct val="50000"/>
              </a:lnSpc>
              <a:spcBef>
                <a:spcPct val="40000"/>
              </a:spcBef>
              <a:buFont typeface="Wingdings" pitchFamily="2" charset="2"/>
              <a:buNone/>
            </a:pPr>
            <a:r>
              <a:rPr lang="en-US" altLang="zh-CN" sz="1600" b="0" dirty="0"/>
              <a:t>    print(</a:t>
            </a:r>
            <a:r>
              <a:rPr lang="en-US" altLang="zh-CN" sz="1600" b="0" dirty="0" err="1"/>
              <a:t>out,info</a:t>
            </a:r>
            <a:r>
              <a:rPr lang="en-US" altLang="zh-CN" sz="1600" b="0" dirty="0"/>
              <a:t>, n);</a:t>
            </a:r>
          </a:p>
          <a:p>
            <a:pPr>
              <a:lnSpc>
                <a:spcPct val="50000"/>
              </a:lnSpc>
              <a:spcBef>
                <a:spcPct val="40000"/>
              </a:spcBef>
              <a:buFont typeface="Wingdings" pitchFamily="2" charset="2"/>
              <a:buNone/>
            </a:pPr>
            <a:r>
              <a:rPr lang="en-US" altLang="zh-CN" sz="1600" b="0" dirty="0"/>
              <a:t>    </a:t>
            </a:r>
            <a:r>
              <a:rPr lang="en-US" altLang="zh-CN" sz="1600" b="0" dirty="0" err="1"/>
              <a:t>fclose</a:t>
            </a:r>
            <a:r>
              <a:rPr lang="en-US" altLang="zh-CN" sz="1600" b="0" dirty="0"/>
              <a:t>(in);</a:t>
            </a:r>
          </a:p>
          <a:p>
            <a:pPr>
              <a:lnSpc>
                <a:spcPct val="50000"/>
              </a:lnSpc>
              <a:spcBef>
                <a:spcPct val="40000"/>
              </a:spcBef>
              <a:buFont typeface="Wingdings" pitchFamily="2" charset="2"/>
              <a:buNone/>
            </a:pPr>
            <a:r>
              <a:rPr lang="en-US" altLang="zh-CN" sz="1600" b="0" dirty="0"/>
              <a:t>    </a:t>
            </a:r>
            <a:r>
              <a:rPr lang="en-US" altLang="zh-CN" sz="1600" b="0" dirty="0" err="1"/>
              <a:t>fclose</a:t>
            </a:r>
            <a:r>
              <a:rPr lang="en-US" altLang="zh-CN" sz="1600" b="0" dirty="0"/>
              <a:t>(out);</a:t>
            </a:r>
          </a:p>
          <a:p>
            <a:pPr>
              <a:lnSpc>
                <a:spcPct val="50000"/>
              </a:lnSpc>
              <a:spcBef>
                <a:spcPct val="40000"/>
              </a:spcBef>
              <a:buFont typeface="Wingdings" pitchFamily="2" charset="2"/>
              <a:buNone/>
            </a:pPr>
            <a:r>
              <a:rPr lang="en-US" altLang="zh-CN" sz="1600" b="0" dirty="0"/>
              <a:t>    return 0;</a:t>
            </a:r>
          </a:p>
          <a:p>
            <a:pPr>
              <a:lnSpc>
                <a:spcPct val="50000"/>
              </a:lnSpc>
              <a:spcBef>
                <a:spcPct val="40000"/>
              </a:spcBef>
              <a:buFont typeface="Wingdings" pitchFamily="2" charset="2"/>
              <a:buNone/>
            </a:pPr>
            <a:r>
              <a:rPr lang="en-US" altLang="zh-CN" sz="1600" b="0" dirty="0"/>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6499" name="灯片编号占位符 4"/>
          <p:cNvSpPr>
            <a:spLocks noGrp="1"/>
          </p:cNvSpPr>
          <p:nvPr>
            <p:ph type="sldNum" sz="quarter" idx="11"/>
          </p:nvPr>
        </p:nvSpPr>
        <p:spPr>
          <a:noFill/>
        </p:spPr>
        <p:txBody>
          <a:bodyPr/>
          <a:lstStyle/>
          <a:p>
            <a:fld id="{C45A6E3D-5667-47CA-944D-9AAFCF152A00}" type="slidenum">
              <a:rPr lang="en-US" altLang="zh-CN" smtClean="0"/>
              <a:pPr/>
              <a:t>119</a:t>
            </a:fld>
            <a:endParaRPr lang="en-US" altLang="zh-CN"/>
          </a:p>
        </p:txBody>
      </p:sp>
      <p:sp>
        <p:nvSpPr>
          <p:cNvPr id="10650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：代码实现（续）</a:t>
            </a:r>
          </a:p>
        </p:txBody>
      </p:sp>
      <p:sp>
        <p:nvSpPr>
          <p:cNvPr id="106501" name="Rectangle 3"/>
          <p:cNvSpPr>
            <a:spLocks noGrp="1" noChangeArrowheads="1"/>
          </p:cNvSpPr>
          <p:nvPr>
            <p:ph type="body" idx="1"/>
          </p:nvPr>
        </p:nvSpPr>
        <p:spPr>
          <a:xfrm>
            <a:off x="827088" y="1196975"/>
            <a:ext cx="4032250" cy="4968875"/>
          </a:xfrm>
        </p:spPr>
        <p:txBody>
          <a:bodyPr/>
          <a:lstStyle/>
          <a:p>
            <a:pPr>
              <a:lnSpc>
                <a:spcPct val="50000"/>
              </a:lnSpc>
              <a:spcBef>
                <a:spcPct val="40000"/>
              </a:spcBef>
              <a:buFont typeface="Wingdings" pitchFamily="2" charset="2"/>
              <a:buNone/>
            </a:pPr>
            <a:r>
              <a:rPr lang="en-US" altLang="zh-CN" sz="1600" b="0">
                <a:ea typeface="宋体" pitchFamily="2" charset="-122"/>
              </a:rPr>
              <a:t>void sortbyName(struct Student array[], int n)</a:t>
            </a:r>
          </a:p>
          <a:p>
            <a:pPr>
              <a:lnSpc>
                <a:spcPct val="50000"/>
              </a:lnSpc>
              <a:spcBef>
                <a:spcPct val="40000"/>
              </a:spcBef>
              <a:buFont typeface="Wingdings" pitchFamily="2" charset="2"/>
              <a:buNone/>
            </a:pPr>
            <a:r>
              <a:rPr lang="en-US" altLang="zh-CN" sz="1600" b="0">
                <a:ea typeface="宋体" pitchFamily="2" charset="-122"/>
              </a:rPr>
              <a:t>{</a:t>
            </a:r>
          </a:p>
          <a:p>
            <a:pPr>
              <a:lnSpc>
                <a:spcPct val="50000"/>
              </a:lnSpc>
              <a:spcBef>
                <a:spcPct val="40000"/>
              </a:spcBef>
              <a:buFont typeface="Wingdings" pitchFamily="2" charset="2"/>
              <a:buNone/>
            </a:pPr>
            <a:r>
              <a:rPr lang="en-US" altLang="zh-CN" sz="1600" b="0">
                <a:ea typeface="宋体" pitchFamily="2" charset="-122"/>
              </a:rPr>
              <a:t>    int i, j;</a:t>
            </a:r>
          </a:p>
          <a:p>
            <a:pPr>
              <a:lnSpc>
                <a:spcPct val="50000"/>
              </a:lnSpc>
              <a:spcBef>
                <a:spcPct val="40000"/>
              </a:spcBef>
              <a:buFont typeface="Wingdings" pitchFamily="2" charset="2"/>
              <a:buNone/>
            </a:pPr>
            <a:r>
              <a:rPr lang="en-US" altLang="zh-CN" sz="1600" b="0">
                <a:ea typeface="宋体" pitchFamily="2" charset="-122"/>
              </a:rPr>
              <a:t>    struct Student tmp;</a:t>
            </a:r>
          </a:p>
          <a:p>
            <a:pPr>
              <a:lnSpc>
                <a:spcPct val="50000"/>
              </a:lnSpc>
              <a:spcBef>
                <a:spcPct val="40000"/>
              </a:spcBef>
              <a:buFont typeface="Wingdings" pitchFamily="2" charset="2"/>
              <a:buNone/>
            </a:pPr>
            <a:r>
              <a:rPr lang="en-US" altLang="zh-CN" sz="1600" b="0">
                <a:ea typeface="宋体" pitchFamily="2" charset="-122"/>
              </a:rPr>
              <a:t>    for(i=0; i&lt;n; i++)</a:t>
            </a:r>
          </a:p>
          <a:p>
            <a:pPr>
              <a:lnSpc>
                <a:spcPct val="50000"/>
              </a:lnSpc>
              <a:spcBef>
                <a:spcPct val="40000"/>
              </a:spcBef>
              <a:buFont typeface="Wingdings" pitchFamily="2" charset="2"/>
              <a:buNone/>
            </a:pPr>
            <a:r>
              <a:rPr lang="en-US" altLang="zh-CN" sz="1600" b="0">
                <a:ea typeface="宋体" pitchFamily="2" charset="-122"/>
              </a:rPr>
              <a:t>        for(j=i; j&lt;n; j++){</a:t>
            </a:r>
          </a:p>
          <a:p>
            <a:pPr>
              <a:lnSpc>
                <a:spcPct val="50000"/>
              </a:lnSpc>
              <a:spcBef>
                <a:spcPct val="40000"/>
              </a:spcBef>
              <a:buFont typeface="Wingdings" pitchFamily="2" charset="2"/>
              <a:buNone/>
            </a:pPr>
            <a:r>
              <a:rPr lang="en-US" altLang="zh-CN" sz="1600" b="0">
                <a:ea typeface="宋体" pitchFamily="2" charset="-122"/>
              </a:rPr>
              <a:t>            </a:t>
            </a:r>
            <a:r>
              <a:rPr lang="en-US" altLang="zh-CN" sz="1600">
                <a:solidFill>
                  <a:srgbClr val="0033CC"/>
                </a:solidFill>
                <a:ea typeface="宋体" pitchFamily="2" charset="-122"/>
              </a:rPr>
              <a:t>if(strcmp(array[i].name,array[j].name)&gt;0){</a:t>
            </a:r>
          </a:p>
          <a:p>
            <a:pPr>
              <a:lnSpc>
                <a:spcPct val="50000"/>
              </a:lnSpc>
              <a:spcBef>
                <a:spcPct val="40000"/>
              </a:spcBef>
              <a:buFont typeface="Wingdings" pitchFamily="2" charset="2"/>
              <a:buNone/>
            </a:pPr>
            <a:r>
              <a:rPr lang="en-US" altLang="zh-CN" sz="1600" b="0">
                <a:ea typeface="宋体" pitchFamily="2" charset="-122"/>
              </a:rPr>
              <a:t>                tmp = array[i];</a:t>
            </a:r>
          </a:p>
          <a:p>
            <a:pPr>
              <a:lnSpc>
                <a:spcPct val="50000"/>
              </a:lnSpc>
              <a:spcBef>
                <a:spcPct val="40000"/>
              </a:spcBef>
              <a:buFont typeface="Wingdings" pitchFamily="2" charset="2"/>
              <a:buNone/>
            </a:pPr>
            <a:r>
              <a:rPr lang="en-US" altLang="zh-CN" sz="1600" b="0">
                <a:ea typeface="宋体" pitchFamily="2" charset="-122"/>
              </a:rPr>
              <a:t>	          array[i] = array[j];</a:t>
            </a:r>
          </a:p>
          <a:p>
            <a:pPr>
              <a:lnSpc>
                <a:spcPct val="50000"/>
              </a:lnSpc>
              <a:spcBef>
                <a:spcPct val="40000"/>
              </a:spcBef>
              <a:buFont typeface="Wingdings" pitchFamily="2" charset="2"/>
              <a:buNone/>
            </a:pPr>
            <a:r>
              <a:rPr lang="en-US" altLang="zh-CN" sz="1600" b="0">
                <a:ea typeface="宋体" pitchFamily="2" charset="-122"/>
              </a:rPr>
              <a:t>                array[j] = tmp;</a:t>
            </a:r>
          </a:p>
          <a:p>
            <a:pPr>
              <a:lnSpc>
                <a:spcPct val="50000"/>
              </a:lnSpc>
              <a:spcBef>
                <a:spcPct val="40000"/>
              </a:spcBef>
              <a:buFont typeface="Wingdings" pitchFamily="2" charset="2"/>
              <a:buNone/>
            </a:pPr>
            <a:r>
              <a:rPr lang="en-US" altLang="zh-CN" sz="1600" b="0">
                <a:ea typeface="宋体" pitchFamily="2" charset="-122"/>
              </a:rPr>
              <a:t>            }</a:t>
            </a:r>
          </a:p>
          <a:p>
            <a:pPr>
              <a:lnSpc>
                <a:spcPct val="50000"/>
              </a:lnSpc>
              <a:spcBef>
                <a:spcPct val="40000"/>
              </a:spcBef>
              <a:buFont typeface="Wingdings" pitchFamily="2" charset="2"/>
              <a:buNone/>
            </a:pPr>
            <a:r>
              <a:rPr lang="en-US" altLang="zh-CN" sz="1600" b="0">
                <a:ea typeface="宋体" pitchFamily="2" charset="-122"/>
              </a:rPr>
              <a:t>        }</a:t>
            </a:r>
          </a:p>
          <a:p>
            <a:pPr>
              <a:lnSpc>
                <a:spcPct val="50000"/>
              </a:lnSpc>
              <a:spcBef>
                <a:spcPct val="40000"/>
              </a:spcBef>
              <a:buFont typeface="Wingdings" pitchFamily="2" charset="2"/>
              <a:buNone/>
            </a:pPr>
            <a:r>
              <a:rPr lang="en-US" altLang="zh-CN" sz="1600" b="0">
                <a:ea typeface="宋体" pitchFamily="2" charset="-122"/>
              </a:rPr>
              <a:t>}</a:t>
            </a:r>
          </a:p>
          <a:p>
            <a:pPr>
              <a:lnSpc>
                <a:spcPct val="50000"/>
              </a:lnSpc>
              <a:spcBef>
                <a:spcPct val="40000"/>
              </a:spcBef>
              <a:buFont typeface="Wingdings" pitchFamily="2" charset="2"/>
              <a:buNone/>
            </a:pPr>
            <a:endParaRPr lang="en-US" altLang="zh-CN" sz="1600" b="0">
              <a:ea typeface="宋体" pitchFamily="2" charset="-122"/>
            </a:endParaRPr>
          </a:p>
        </p:txBody>
      </p:sp>
      <p:sp>
        <p:nvSpPr>
          <p:cNvPr id="106502" name="TextBox 5"/>
          <p:cNvSpPr txBox="1">
            <a:spLocks noChangeArrowheads="1"/>
          </p:cNvSpPr>
          <p:nvPr/>
        </p:nvSpPr>
        <p:spPr bwMode="auto">
          <a:xfrm>
            <a:off x="4859338" y="1196975"/>
            <a:ext cx="4284662" cy="3275013"/>
          </a:xfrm>
          <a:prstGeom prst="rect">
            <a:avLst/>
          </a:prstGeom>
          <a:noFill/>
          <a:ln w="9525">
            <a:noFill/>
            <a:miter lim="800000"/>
            <a:headEnd/>
            <a:tailEnd/>
          </a:ln>
        </p:spPr>
        <p:txBody>
          <a:bodyPr>
            <a:spAutoFit/>
          </a:bodyPr>
          <a:lstStyle/>
          <a:p>
            <a:pPr>
              <a:lnSpc>
                <a:spcPct val="50000"/>
              </a:lnSpc>
              <a:spcBef>
                <a:spcPct val="40000"/>
              </a:spcBef>
              <a:buFont typeface="Wingdings" pitchFamily="2" charset="2"/>
              <a:buNone/>
            </a:pPr>
            <a:r>
              <a:rPr lang="en-US" altLang="zh-CN" sz="1600" b="0"/>
              <a:t>void sortbyScore(struct Student array[], int n)</a:t>
            </a:r>
          </a:p>
          <a:p>
            <a:pPr>
              <a:lnSpc>
                <a:spcPct val="50000"/>
              </a:lnSpc>
              <a:spcBef>
                <a:spcPct val="40000"/>
              </a:spcBef>
              <a:buFont typeface="Wingdings" pitchFamily="2" charset="2"/>
              <a:buNone/>
            </a:pPr>
            <a:r>
              <a:rPr lang="en-US" altLang="zh-CN" sz="1600" b="0"/>
              <a:t>{</a:t>
            </a:r>
          </a:p>
          <a:p>
            <a:pPr>
              <a:lnSpc>
                <a:spcPct val="50000"/>
              </a:lnSpc>
              <a:spcBef>
                <a:spcPct val="40000"/>
              </a:spcBef>
              <a:buFont typeface="Wingdings" pitchFamily="2" charset="2"/>
              <a:buNone/>
            </a:pPr>
            <a:r>
              <a:rPr lang="en-US" altLang="zh-CN" sz="1600" b="0"/>
              <a:t>    int i, j;</a:t>
            </a:r>
          </a:p>
          <a:p>
            <a:pPr>
              <a:lnSpc>
                <a:spcPct val="50000"/>
              </a:lnSpc>
              <a:spcBef>
                <a:spcPct val="40000"/>
              </a:spcBef>
              <a:buFont typeface="Wingdings" pitchFamily="2" charset="2"/>
              <a:buNone/>
            </a:pPr>
            <a:r>
              <a:rPr lang="en-US" altLang="zh-CN" sz="1600" b="0"/>
              <a:t>    struct Student tmp;</a:t>
            </a:r>
          </a:p>
          <a:p>
            <a:pPr>
              <a:lnSpc>
                <a:spcPct val="50000"/>
              </a:lnSpc>
              <a:spcBef>
                <a:spcPct val="40000"/>
              </a:spcBef>
              <a:buFont typeface="Wingdings" pitchFamily="2" charset="2"/>
              <a:buNone/>
            </a:pPr>
            <a:r>
              <a:rPr lang="en-US" altLang="zh-CN" sz="1600" b="0"/>
              <a:t>    for(i=0; i&lt;n; i++)</a:t>
            </a:r>
          </a:p>
          <a:p>
            <a:pPr>
              <a:lnSpc>
                <a:spcPct val="50000"/>
              </a:lnSpc>
              <a:spcBef>
                <a:spcPct val="40000"/>
              </a:spcBef>
              <a:buFont typeface="Wingdings" pitchFamily="2" charset="2"/>
              <a:buNone/>
            </a:pPr>
            <a:r>
              <a:rPr lang="en-US" altLang="zh-CN" sz="1600" b="0"/>
              <a:t>        for(j=i; j&lt;n; j++){</a:t>
            </a:r>
          </a:p>
          <a:p>
            <a:pPr>
              <a:lnSpc>
                <a:spcPct val="50000"/>
              </a:lnSpc>
              <a:spcBef>
                <a:spcPct val="40000"/>
              </a:spcBef>
              <a:buFont typeface="Wingdings" pitchFamily="2" charset="2"/>
              <a:buNone/>
            </a:pPr>
            <a:r>
              <a:rPr lang="en-US" altLang="zh-CN" sz="1600" b="0"/>
              <a:t>            </a:t>
            </a:r>
            <a:r>
              <a:rPr lang="en-US" altLang="zh-CN" sz="1600">
                <a:solidFill>
                  <a:srgbClr val="0033CC"/>
                </a:solidFill>
              </a:rPr>
              <a:t>if(array[i].score &lt; array[j].score){</a:t>
            </a:r>
          </a:p>
          <a:p>
            <a:pPr>
              <a:lnSpc>
                <a:spcPct val="50000"/>
              </a:lnSpc>
              <a:spcBef>
                <a:spcPct val="40000"/>
              </a:spcBef>
              <a:buFont typeface="Wingdings" pitchFamily="2" charset="2"/>
              <a:buNone/>
            </a:pPr>
            <a:r>
              <a:rPr lang="en-US" altLang="zh-CN" sz="1600" b="0"/>
              <a:t>                tmp = array[i];</a:t>
            </a:r>
          </a:p>
          <a:p>
            <a:pPr>
              <a:lnSpc>
                <a:spcPct val="50000"/>
              </a:lnSpc>
              <a:spcBef>
                <a:spcPct val="40000"/>
              </a:spcBef>
              <a:buFont typeface="Wingdings" pitchFamily="2" charset="2"/>
              <a:buNone/>
            </a:pPr>
            <a:r>
              <a:rPr lang="en-US" altLang="zh-CN" sz="1600" b="0"/>
              <a:t>	array[i] = array[j];</a:t>
            </a:r>
          </a:p>
          <a:p>
            <a:pPr>
              <a:lnSpc>
                <a:spcPct val="50000"/>
              </a:lnSpc>
              <a:spcBef>
                <a:spcPct val="40000"/>
              </a:spcBef>
              <a:buFont typeface="Wingdings" pitchFamily="2" charset="2"/>
              <a:buNone/>
            </a:pPr>
            <a:r>
              <a:rPr lang="en-US" altLang="zh-CN" sz="1600" b="0"/>
              <a:t>                array[j] = tmp;</a:t>
            </a:r>
          </a:p>
          <a:p>
            <a:pPr>
              <a:lnSpc>
                <a:spcPct val="50000"/>
              </a:lnSpc>
              <a:spcBef>
                <a:spcPct val="40000"/>
              </a:spcBef>
              <a:buFont typeface="Wingdings" pitchFamily="2" charset="2"/>
              <a:buNone/>
            </a:pPr>
            <a:r>
              <a:rPr lang="en-US" altLang="zh-CN" sz="1600" b="0"/>
              <a:t>            }</a:t>
            </a:r>
          </a:p>
          <a:p>
            <a:pPr>
              <a:lnSpc>
                <a:spcPct val="50000"/>
              </a:lnSpc>
              <a:spcBef>
                <a:spcPct val="40000"/>
              </a:spcBef>
              <a:buFont typeface="Wingdings" pitchFamily="2" charset="2"/>
              <a:buNone/>
            </a:pPr>
            <a:r>
              <a:rPr lang="en-US" altLang="zh-CN" sz="1600" b="0"/>
              <a:t>        }</a:t>
            </a:r>
          </a:p>
          <a:p>
            <a:pPr>
              <a:lnSpc>
                <a:spcPct val="50000"/>
              </a:lnSpc>
              <a:spcBef>
                <a:spcPct val="40000"/>
              </a:spcBef>
              <a:buFont typeface="Wingdings" pitchFamily="2" charset="2"/>
              <a:buNone/>
            </a:pPr>
            <a:r>
              <a:rPr lang="en-US" altLang="zh-CN" sz="1600" b="0"/>
              <a:t>}</a:t>
            </a:r>
          </a:p>
          <a:p>
            <a:pPr>
              <a:lnSpc>
                <a:spcPct val="50000"/>
              </a:lnSpc>
              <a:spcBef>
                <a:spcPct val="40000"/>
              </a:spcBef>
              <a:buFont typeface="Wingdings" pitchFamily="2" charset="2"/>
              <a:buNone/>
            </a:pPr>
            <a:endParaRPr lang="en-US" altLang="zh-CN" b="0"/>
          </a:p>
        </p:txBody>
      </p:sp>
      <p:sp>
        <p:nvSpPr>
          <p:cNvPr id="106503" name="TextBox 6"/>
          <p:cNvSpPr txBox="1">
            <a:spLocks noChangeArrowheads="1"/>
          </p:cNvSpPr>
          <p:nvPr/>
        </p:nvSpPr>
        <p:spPr bwMode="auto">
          <a:xfrm>
            <a:off x="755650" y="4581525"/>
            <a:ext cx="7777163" cy="1725613"/>
          </a:xfrm>
          <a:prstGeom prst="rect">
            <a:avLst/>
          </a:prstGeom>
          <a:noFill/>
          <a:ln w="9525">
            <a:noFill/>
            <a:miter lim="800000"/>
            <a:headEnd/>
            <a:tailEnd/>
          </a:ln>
        </p:spPr>
        <p:txBody>
          <a:bodyPr>
            <a:spAutoFit/>
          </a:bodyPr>
          <a:lstStyle/>
          <a:p>
            <a:pPr>
              <a:lnSpc>
                <a:spcPct val="50000"/>
              </a:lnSpc>
              <a:spcBef>
                <a:spcPct val="40000"/>
              </a:spcBef>
              <a:buFont typeface="Wingdings" pitchFamily="2" charset="2"/>
              <a:buNone/>
            </a:pPr>
            <a:r>
              <a:rPr lang="en-US" altLang="zh-CN" sz="1800" b="0"/>
              <a:t>void print(FILE *fp, struct Student array[], int n)</a:t>
            </a:r>
          </a:p>
          <a:p>
            <a:pPr>
              <a:lnSpc>
                <a:spcPct val="50000"/>
              </a:lnSpc>
              <a:spcBef>
                <a:spcPct val="40000"/>
              </a:spcBef>
              <a:buFont typeface="Wingdings" pitchFamily="2" charset="2"/>
              <a:buNone/>
            </a:pPr>
            <a:r>
              <a:rPr lang="en-US" altLang="zh-CN" sz="1800" b="0"/>
              <a:t>{</a:t>
            </a:r>
          </a:p>
          <a:p>
            <a:pPr>
              <a:lnSpc>
                <a:spcPct val="50000"/>
              </a:lnSpc>
              <a:spcBef>
                <a:spcPct val="40000"/>
              </a:spcBef>
              <a:buFont typeface="Wingdings" pitchFamily="2" charset="2"/>
              <a:buNone/>
            </a:pPr>
            <a:r>
              <a:rPr lang="en-US" altLang="zh-CN" sz="1800" b="0"/>
              <a:t>    int i;</a:t>
            </a:r>
          </a:p>
          <a:p>
            <a:pPr>
              <a:lnSpc>
                <a:spcPct val="50000"/>
              </a:lnSpc>
              <a:spcBef>
                <a:spcPct val="40000"/>
              </a:spcBef>
              <a:buFont typeface="Wingdings" pitchFamily="2" charset="2"/>
              <a:buNone/>
            </a:pPr>
            <a:r>
              <a:rPr lang="en-US" altLang="zh-CN" sz="1800" b="0"/>
              <a:t>    for(i=0;i&lt;n;i++)</a:t>
            </a:r>
          </a:p>
          <a:p>
            <a:pPr>
              <a:lnSpc>
                <a:spcPct val="50000"/>
              </a:lnSpc>
              <a:spcBef>
                <a:spcPct val="40000"/>
              </a:spcBef>
              <a:buFont typeface="Wingdings" pitchFamily="2" charset="2"/>
              <a:buNone/>
            </a:pPr>
            <a:r>
              <a:rPr lang="en-US" altLang="zh-CN" sz="1800" b="0"/>
              <a:t>        fprintf(fp, "%3d%6s%5d\n",array[i].no, array[i].name, array[i].score);</a:t>
            </a:r>
          </a:p>
          <a:p>
            <a:pPr>
              <a:lnSpc>
                <a:spcPct val="50000"/>
              </a:lnSpc>
              <a:spcBef>
                <a:spcPct val="40000"/>
              </a:spcBef>
              <a:buFont typeface="Wingdings" pitchFamily="2" charset="2"/>
              <a:buNone/>
            </a:pPr>
            <a:r>
              <a:rPr lang="en-US" altLang="zh-CN" sz="1800" b="0"/>
              <a:t>	fprintf(fp, "\n");</a:t>
            </a:r>
          </a:p>
          <a:p>
            <a:pPr>
              <a:lnSpc>
                <a:spcPct val="50000"/>
              </a:lnSpc>
              <a:spcBef>
                <a:spcPct val="40000"/>
              </a:spcBef>
              <a:buFont typeface="Wingdings" pitchFamily="2" charset="2"/>
              <a:buNone/>
            </a:pPr>
            <a:r>
              <a:rPr lang="en-US" altLang="zh-CN" sz="1800" b="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147" name="灯片编号占位符 4"/>
          <p:cNvSpPr>
            <a:spLocks noGrp="1"/>
          </p:cNvSpPr>
          <p:nvPr>
            <p:ph type="sldNum" sz="quarter" idx="11"/>
          </p:nvPr>
        </p:nvSpPr>
        <p:spPr>
          <a:noFill/>
        </p:spPr>
        <p:txBody>
          <a:bodyPr/>
          <a:lstStyle/>
          <a:p>
            <a:fld id="{4DEF90AD-0E20-409E-AB76-5FF809CA5676}" type="slidenum">
              <a:rPr lang="en-US" altLang="zh-CN" smtClean="0"/>
              <a:pPr/>
              <a:t>12</a:t>
            </a:fld>
            <a:endParaRPr lang="en-US" altLang="zh-CN"/>
          </a:p>
        </p:txBody>
      </p:sp>
      <p:sp>
        <p:nvSpPr>
          <p:cNvPr id="614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：文本查找</a:t>
            </a:r>
            <a:endParaRPr lang="en-US" altLang="zh-CN" dirty="0">
              <a:ea typeface="宋体" pitchFamily="2" charset="-122"/>
            </a:endParaRPr>
          </a:p>
        </p:txBody>
      </p:sp>
      <p:sp>
        <p:nvSpPr>
          <p:cNvPr id="6149" name="Rectangle 3"/>
          <p:cNvSpPr>
            <a:spLocks noGrp="1" noChangeArrowheads="1"/>
          </p:cNvSpPr>
          <p:nvPr>
            <p:ph type="body" idx="1"/>
          </p:nvPr>
        </p:nvSpPr>
        <p:spPr>
          <a:xfrm>
            <a:off x="971600" y="1196752"/>
            <a:ext cx="7105650" cy="4806950"/>
          </a:xfrm>
        </p:spPr>
        <p:txBody>
          <a:bodyPr/>
          <a:lstStyle/>
          <a:p>
            <a:pPr>
              <a:lnSpc>
                <a:spcPts val="1100"/>
              </a:lnSpc>
              <a:buFont typeface="Wingdings" pitchFamily="2" charset="2"/>
              <a:buNone/>
            </a:pPr>
            <a:r>
              <a:rPr lang="en-US" altLang="zh-CN" sz="1400" dirty="0">
                <a:ea typeface="宋体" pitchFamily="2" charset="-122"/>
              </a:rPr>
              <a:t>【</a:t>
            </a:r>
            <a:r>
              <a:rPr lang="zh-CN" altLang="en-US" sz="1400" dirty="0">
                <a:ea typeface="宋体" pitchFamily="2" charset="-122"/>
              </a:rPr>
              <a:t>问题描述</a:t>
            </a:r>
            <a:r>
              <a:rPr lang="en-US" altLang="zh-CN" sz="1400" dirty="0">
                <a:ea typeface="宋体" pitchFamily="2" charset="-122"/>
              </a:rPr>
              <a:t>】</a:t>
            </a:r>
          </a:p>
          <a:p>
            <a:pPr marL="458788" lvl="1" indent="-65088">
              <a:lnSpc>
                <a:spcPts val="1100"/>
              </a:lnSpc>
              <a:buFont typeface="Wingdings" pitchFamily="2" charset="2"/>
              <a:buNone/>
            </a:pPr>
            <a:r>
              <a:rPr lang="zh-CN" altLang="en-US" sz="1400" dirty="0">
                <a:ea typeface="宋体" pitchFamily="2" charset="-122"/>
              </a:rPr>
              <a:t>从文件中查找包含给定字符串的行。</a:t>
            </a:r>
          </a:p>
          <a:p>
            <a:pPr>
              <a:lnSpc>
                <a:spcPts val="1100"/>
              </a:lnSpc>
              <a:buFont typeface="Wingdings" pitchFamily="2" charset="2"/>
              <a:buNone/>
            </a:pPr>
            <a:r>
              <a:rPr lang="en-US" altLang="zh-CN" sz="1400" dirty="0">
                <a:ea typeface="宋体" pitchFamily="2" charset="-122"/>
              </a:rPr>
              <a:t>【</a:t>
            </a:r>
            <a:r>
              <a:rPr lang="zh-CN" altLang="en-US" sz="1400" dirty="0">
                <a:ea typeface="宋体" pitchFamily="2" charset="-122"/>
              </a:rPr>
              <a:t>输入形式</a:t>
            </a:r>
            <a:r>
              <a:rPr lang="en-US" altLang="zh-CN" sz="1400" dirty="0">
                <a:ea typeface="宋体" pitchFamily="2" charset="-122"/>
              </a:rPr>
              <a:t>】</a:t>
            </a:r>
          </a:p>
          <a:p>
            <a:pPr marL="458788" lvl="1" indent="-65088">
              <a:lnSpc>
                <a:spcPts val="1100"/>
              </a:lnSpc>
              <a:buFont typeface="Wingdings" pitchFamily="2" charset="2"/>
              <a:buNone/>
            </a:pPr>
            <a:r>
              <a:rPr lang="zh-CN" altLang="en-US" sz="1400" dirty="0">
                <a:ea typeface="宋体" pitchFamily="2" charset="-122"/>
              </a:rPr>
              <a:t>从标准输入中分两行分别输入被查找的文件及要查找的字符串（中间不含空格）。</a:t>
            </a:r>
          </a:p>
          <a:p>
            <a:pPr>
              <a:lnSpc>
                <a:spcPts val="1100"/>
              </a:lnSpc>
              <a:buFont typeface="Wingdings" pitchFamily="2" charset="2"/>
              <a:buNone/>
            </a:pPr>
            <a:r>
              <a:rPr lang="en-US" altLang="zh-CN" sz="1400" dirty="0">
                <a:ea typeface="宋体" pitchFamily="2" charset="-122"/>
              </a:rPr>
              <a:t>【</a:t>
            </a:r>
            <a:r>
              <a:rPr lang="zh-CN" altLang="en-US" sz="1400" dirty="0">
                <a:ea typeface="宋体" pitchFamily="2" charset="-122"/>
              </a:rPr>
              <a:t>输出形式</a:t>
            </a:r>
            <a:r>
              <a:rPr lang="en-US" altLang="zh-CN" sz="1400" dirty="0">
                <a:ea typeface="宋体" pitchFamily="2" charset="-122"/>
              </a:rPr>
              <a:t>】</a:t>
            </a:r>
          </a:p>
          <a:p>
            <a:pPr marL="458788" lvl="1" indent="-65088">
              <a:lnSpc>
                <a:spcPts val="1100"/>
              </a:lnSpc>
              <a:buFont typeface="Wingdings" pitchFamily="2" charset="2"/>
              <a:buNone/>
            </a:pPr>
            <a:r>
              <a:rPr lang="zh-CN" altLang="en-US" sz="1400" dirty="0">
                <a:ea typeface="宋体" pitchFamily="2" charset="-122"/>
              </a:rPr>
              <a:t>在屏幕上输出文件中包含给定字符串的行。</a:t>
            </a:r>
          </a:p>
          <a:p>
            <a:pPr>
              <a:lnSpc>
                <a:spcPts val="1100"/>
              </a:lnSpc>
              <a:buFont typeface="Wingdings" pitchFamily="2" charset="2"/>
              <a:buNone/>
            </a:pPr>
            <a:r>
              <a:rPr lang="en-US" altLang="zh-CN" sz="1400" dirty="0">
                <a:ea typeface="宋体" pitchFamily="2" charset="-122"/>
              </a:rPr>
              <a:t>【</a:t>
            </a:r>
            <a:r>
              <a:rPr lang="zh-CN" altLang="en-US" sz="1400" dirty="0">
                <a:ea typeface="宋体" pitchFamily="2" charset="-122"/>
              </a:rPr>
              <a:t>样例输入</a:t>
            </a:r>
            <a:r>
              <a:rPr lang="en-US" altLang="zh-CN" sz="1400" dirty="0">
                <a:ea typeface="宋体" pitchFamily="2" charset="-122"/>
              </a:rPr>
              <a:t>】</a:t>
            </a:r>
          </a:p>
          <a:p>
            <a:pPr marL="458788" lvl="1" indent="-65088">
              <a:lnSpc>
                <a:spcPts val="1100"/>
              </a:lnSpc>
              <a:buFont typeface="Wingdings" pitchFamily="2" charset="2"/>
              <a:buNone/>
            </a:pPr>
            <a:r>
              <a:rPr lang="zh-CN" altLang="en-US" sz="1400" dirty="0">
                <a:ea typeface="宋体" pitchFamily="2" charset="-122"/>
              </a:rPr>
              <a:t>在键盘输入如下文件名及字符串</a:t>
            </a:r>
            <a:r>
              <a:rPr lang="en-US" altLang="zh-CN" sz="1400" dirty="0">
                <a:ea typeface="宋体" pitchFamily="2" charset="-122"/>
              </a:rPr>
              <a:t>:</a:t>
            </a:r>
          </a:p>
          <a:p>
            <a:pPr marL="458788" lvl="1" indent="-65088">
              <a:lnSpc>
                <a:spcPts val="1100"/>
              </a:lnSpc>
              <a:buFont typeface="Wingdings" pitchFamily="2" charset="2"/>
              <a:buNone/>
            </a:pPr>
            <a:r>
              <a:rPr lang="en-US" altLang="zh-CN" sz="1400" dirty="0">
                <a:ea typeface="宋体" pitchFamily="2" charset="-122"/>
              </a:rPr>
              <a:t>test.txt</a:t>
            </a:r>
          </a:p>
          <a:p>
            <a:pPr marL="458788" lvl="1" indent="-65088">
              <a:lnSpc>
                <a:spcPts val="1100"/>
              </a:lnSpc>
              <a:buFont typeface="Wingdings" pitchFamily="2" charset="2"/>
              <a:buNone/>
            </a:pPr>
            <a:r>
              <a:rPr lang="en-US" altLang="zh-CN" sz="1400" dirty="0">
                <a:ea typeface="宋体" pitchFamily="2" charset="-122"/>
              </a:rPr>
              <a:t>the</a:t>
            </a:r>
          </a:p>
          <a:p>
            <a:pPr marL="458788" lvl="1" indent="-65088">
              <a:lnSpc>
                <a:spcPts val="1100"/>
              </a:lnSpc>
              <a:buFont typeface="Wingdings" pitchFamily="2" charset="2"/>
              <a:buNone/>
            </a:pPr>
            <a:r>
              <a:rPr lang="zh-CN" altLang="en-US" sz="1400" dirty="0">
                <a:ea typeface="宋体" pitchFamily="2" charset="-122"/>
              </a:rPr>
              <a:t>文件</a:t>
            </a:r>
            <a:r>
              <a:rPr lang="en-US" altLang="zh-CN" sz="1400" dirty="0">
                <a:ea typeface="宋体" pitchFamily="2" charset="-122"/>
              </a:rPr>
              <a:t>test.txt</a:t>
            </a:r>
            <a:r>
              <a:rPr lang="zh-CN" altLang="en-US" sz="1400" dirty="0">
                <a:ea typeface="宋体" pitchFamily="2" charset="-122"/>
              </a:rPr>
              <a:t>内容如下：</a:t>
            </a:r>
          </a:p>
          <a:p>
            <a:pPr marL="458788" lvl="1" indent="-65088">
              <a:lnSpc>
                <a:spcPts val="1100"/>
              </a:lnSpc>
              <a:buFont typeface="Wingdings" pitchFamily="2" charset="2"/>
              <a:buNone/>
            </a:pPr>
            <a:r>
              <a:rPr lang="en-US" altLang="zh-CN" sz="1400" dirty="0">
                <a:ea typeface="宋体" pitchFamily="2" charset="-122"/>
              </a:rPr>
              <a:t>Now is the time</a:t>
            </a:r>
          </a:p>
          <a:p>
            <a:pPr marL="458788" lvl="1" indent="-65088">
              <a:lnSpc>
                <a:spcPts val="1100"/>
              </a:lnSpc>
              <a:buFont typeface="Wingdings" pitchFamily="2" charset="2"/>
              <a:buNone/>
            </a:pPr>
            <a:r>
              <a:rPr lang="en-US" altLang="zh-CN" sz="1400" dirty="0">
                <a:ea typeface="宋体" pitchFamily="2" charset="-122"/>
              </a:rPr>
              <a:t>for all good</a:t>
            </a:r>
          </a:p>
          <a:p>
            <a:pPr marL="458788" lvl="1" indent="-65088">
              <a:lnSpc>
                <a:spcPts val="1100"/>
              </a:lnSpc>
              <a:buFont typeface="Wingdings" pitchFamily="2" charset="2"/>
              <a:buNone/>
            </a:pPr>
            <a:r>
              <a:rPr lang="en-US" altLang="zh-CN" sz="1400" dirty="0">
                <a:ea typeface="宋体" pitchFamily="2" charset="-122"/>
              </a:rPr>
              <a:t>men to come to the aid</a:t>
            </a:r>
          </a:p>
          <a:p>
            <a:pPr marL="458788" lvl="1" indent="-65088">
              <a:lnSpc>
                <a:spcPts val="1100"/>
              </a:lnSpc>
              <a:buFont typeface="Wingdings" pitchFamily="2" charset="2"/>
              <a:buNone/>
            </a:pPr>
            <a:r>
              <a:rPr lang="en-US" altLang="zh-CN" sz="1400" dirty="0">
                <a:ea typeface="宋体" pitchFamily="2" charset="-122"/>
              </a:rPr>
              <a:t>of their party</a:t>
            </a:r>
          </a:p>
          <a:p>
            <a:pPr>
              <a:lnSpc>
                <a:spcPts val="1100"/>
              </a:lnSpc>
              <a:buFont typeface="Wingdings" pitchFamily="2" charset="2"/>
              <a:buNone/>
            </a:pPr>
            <a:r>
              <a:rPr lang="en-US" altLang="zh-CN" sz="1400" dirty="0">
                <a:ea typeface="宋体" pitchFamily="2" charset="-122"/>
              </a:rPr>
              <a:t>【</a:t>
            </a:r>
            <a:r>
              <a:rPr lang="zh-CN" altLang="en-US" sz="1400" dirty="0">
                <a:ea typeface="宋体" pitchFamily="2" charset="-122"/>
              </a:rPr>
              <a:t>样例输出</a:t>
            </a:r>
            <a:r>
              <a:rPr lang="en-US" altLang="zh-CN" sz="1400" dirty="0">
                <a:ea typeface="宋体" pitchFamily="2" charset="-122"/>
              </a:rPr>
              <a:t>】</a:t>
            </a:r>
          </a:p>
          <a:p>
            <a:pPr marL="458788" lvl="1" indent="-65088">
              <a:lnSpc>
                <a:spcPts val="1100"/>
              </a:lnSpc>
              <a:buFont typeface="Wingdings" pitchFamily="2" charset="2"/>
              <a:buNone/>
            </a:pPr>
            <a:r>
              <a:rPr lang="zh-CN" altLang="en-US" sz="1400" dirty="0">
                <a:ea typeface="宋体" pitchFamily="2" charset="-122"/>
              </a:rPr>
              <a:t>屏幕输出为：</a:t>
            </a:r>
          </a:p>
          <a:p>
            <a:pPr marL="458788" lvl="1" indent="-65088">
              <a:lnSpc>
                <a:spcPts val="1100"/>
              </a:lnSpc>
              <a:buFont typeface="Wingdings" pitchFamily="2" charset="2"/>
              <a:buNone/>
            </a:pPr>
            <a:r>
              <a:rPr lang="en-US" altLang="zh-CN" sz="1400" dirty="0">
                <a:ea typeface="宋体" pitchFamily="2" charset="-122"/>
              </a:rPr>
              <a:t>this is</a:t>
            </a:r>
            <a:r>
              <a:rPr lang="en-US" altLang="zh-CN" sz="1400" b="1" dirty="0">
                <a:ea typeface="宋体" pitchFamily="2" charset="-122"/>
              </a:rPr>
              <a:t> </a:t>
            </a:r>
            <a:r>
              <a:rPr lang="en-US" altLang="zh-CN" sz="1400" dirty="0">
                <a:ea typeface="宋体" pitchFamily="2" charset="-122"/>
              </a:rPr>
              <a:t>the time</a:t>
            </a:r>
          </a:p>
          <a:p>
            <a:pPr marL="458788" lvl="1" indent="-65088">
              <a:lnSpc>
                <a:spcPts val="1100"/>
              </a:lnSpc>
              <a:buFont typeface="Wingdings" pitchFamily="2" charset="2"/>
              <a:buNone/>
            </a:pPr>
            <a:r>
              <a:rPr lang="en-US" altLang="zh-CN" sz="1400" dirty="0">
                <a:ea typeface="宋体" pitchFamily="2" charset="-122"/>
              </a:rPr>
              <a:t>men to come to the aid</a:t>
            </a:r>
          </a:p>
          <a:p>
            <a:pPr marL="458788" lvl="1" indent="-65088">
              <a:lnSpc>
                <a:spcPts val="1100"/>
              </a:lnSpc>
              <a:buFont typeface="Wingdings" pitchFamily="2" charset="2"/>
              <a:buNone/>
            </a:pPr>
            <a:r>
              <a:rPr lang="en-US" altLang="zh-CN" sz="1400" dirty="0">
                <a:ea typeface="宋体" pitchFamily="2" charset="-122"/>
              </a:rPr>
              <a:t>of their party</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7523" name="灯片编号占位符 4"/>
          <p:cNvSpPr>
            <a:spLocks noGrp="1"/>
          </p:cNvSpPr>
          <p:nvPr>
            <p:ph type="sldNum" sz="quarter" idx="11"/>
          </p:nvPr>
        </p:nvSpPr>
        <p:spPr>
          <a:noFill/>
        </p:spPr>
        <p:txBody>
          <a:bodyPr/>
          <a:lstStyle/>
          <a:p>
            <a:fld id="{02014479-A725-4F4B-BA83-88FA0245A79A}" type="slidenum">
              <a:rPr lang="en-US" altLang="zh-CN" smtClean="0"/>
              <a:pPr/>
              <a:t>120</a:t>
            </a:fld>
            <a:endParaRPr lang="en-US" altLang="zh-CN"/>
          </a:p>
        </p:txBody>
      </p:sp>
      <p:sp>
        <p:nvSpPr>
          <p:cNvPr id="10752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A*</a:t>
            </a:r>
            <a:r>
              <a:rPr lang="zh-CN" altLang="en-US" dirty="0">
                <a:ea typeface="宋体" pitchFamily="2" charset="-122"/>
              </a:rPr>
              <a:t>：思考</a:t>
            </a:r>
          </a:p>
        </p:txBody>
      </p:sp>
      <p:sp>
        <p:nvSpPr>
          <p:cNvPr id="107525" name="Rectangle 3"/>
          <p:cNvSpPr>
            <a:spLocks noGrp="1" noChangeArrowheads="1"/>
          </p:cNvSpPr>
          <p:nvPr>
            <p:ph type="body" idx="1"/>
          </p:nvPr>
        </p:nvSpPr>
        <p:spPr/>
        <p:txBody>
          <a:bodyPr/>
          <a:lstStyle/>
          <a:p>
            <a:r>
              <a:rPr lang="zh-CN" altLang="en-US">
                <a:solidFill>
                  <a:srgbClr val="0033CC"/>
                </a:solidFill>
                <a:ea typeface="宋体" pitchFamily="2" charset="-122"/>
              </a:rPr>
              <a:t>在按姓名排序时，如果姓名相同，则按成绩排序（由高到低）；在按成绩排序时，如果成绩相同，则按姓名排序（字典序）。</a:t>
            </a:r>
            <a:r>
              <a:rPr lang="zh-CN" altLang="en-US">
                <a:ea typeface="宋体" pitchFamily="2" charset="-122"/>
              </a:rPr>
              <a:t>上述程序能否实现？若不能实现，如何修改？</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a:ea typeface="宋体" pitchFamily="2" charset="-122"/>
              </a:rPr>
              <a:t>自引用结构</a:t>
            </a:r>
          </a:p>
        </p:txBody>
      </p:sp>
      <p:sp>
        <p:nvSpPr>
          <p:cNvPr id="3" name="内容占位符 2"/>
          <p:cNvSpPr>
            <a:spLocks noGrp="1"/>
          </p:cNvSpPr>
          <p:nvPr>
            <p:ph idx="1"/>
          </p:nvPr>
        </p:nvSpPr>
        <p:spPr>
          <a:xfrm>
            <a:off x="977900" y="1447800"/>
            <a:ext cx="7266508" cy="4556125"/>
          </a:xfrm>
        </p:spPr>
        <p:txBody>
          <a:bodyPr/>
          <a:lstStyle/>
          <a:p>
            <a:r>
              <a:rPr lang="zh-CN" altLang="en-US" dirty="0">
                <a:ea typeface="宋体" pitchFamily="2" charset="-122"/>
              </a:rPr>
              <a:t>问题</a:t>
            </a:r>
            <a:r>
              <a:rPr lang="en-US" altLang="zh-CN" dirty="0">
                <a:ea typeface="宋体" pitchFamily="2" charset="-122"/>
              </a:rPr>
              <a:t>1</a:t>
            </a:r>
            <a:r>
              <a:rPr lang="zh-CN" altLang="en-US" dirty="0">
                <a:ea typeface="宋体" pitchFamily="2" charset="-122"/>
              </a:rPr>
              <a:t>：谁是幸存者？</a:t>
            </a:r>
            <a:endParaRPr lang="en-US" altLang="zh-CN" dirty="0">
              <a:ea typeface="宋体" pitchFamily="2" charset="-122"/>
            </a:endParaRPr>
          </a:p>
          <a:p>
            <a:pPr lvl="1">
              <a:buFont typeface="Wingdings" pitchFamily="2" charset="2"/>
              <a:buNone/>
            </a:pPr>
            <a:r>
              <a:rPr lang="zh-CN" altLang="en-US" sz="1800" dirty="0"/>
              <a:t>   </a:t>
            </a:r>
            <a:r>
              <a:rPr lang="zh-CN" altLang="en-US" sz="2000" dirty="0"/>
              <a:t>海盗们曾经玩一种游戏：每当捕获一艏船，船上船员只有一人能幸存。规则如下：船上船员分别编上号，站成一圈；然后从</a:t>
            </a:r>
            <a:r>
              <a:rPr lang="en-US" altLang="zh-CN" sz="2000" dirty="0"/>
              <a:t>1</a:t>
            </a:r>
            <a:r>
              <a:rPr lang="zh-CN" altLang="en-US" sz="2000" dirty="0"/>
              <a:t>号船员开始循环数数，每数到</a:t>
            </a:r>
            <a:r>
              <a:rPr lang="en-US" altLang="zh-CN" sz="2000" dirty="0"/>
              <a:t>13</a:t>
            </a:r>
            <a:r>
              <a:rPr lang="zh-CN" altLang="en-US" sz="2000" dirty="0"/>
              <a:t>，该船员将被推到海里，直到剩下一个船员。谁是最后的幸存者？</a:t>
            </a:r>
            <a:endParaRPr lang="en-US" altLang="zh-CN" sz="1800" dirty="0"/>
          </a:p>
          <a:p>
            <a:r>
              <a:rPr lang="zh-CN" altLang="en-US" dirty="0">
                <a:ea typeface="宋体" pitchFamily="2" charset="-122"/>
              </a:rPr>
              <a:t>问题</a:t>
            </a:r>
            <a:r>
              <a:rPr lang="en-US" altLang="zh-CN" dirty="0">
                <a:ea typeface="宋体" pitchFamily="2" charset="-122"/>
              </a:rPr>
              <a:t>2</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a:p>
            <a:r>
              <a:rPr lang="zh-CN" altLang="en-US" dirty="0">
                <a:ea typeface="宋体" pitchFamily="2" charset="-122"/>
              </a:rPr>
              <a:t>问题</a:t>
            </a:r>
            <a:r>
              <a:rPr lang="en-US" altLang="zh-CN" dirty="0">
                <a:ea typeface="宋体" pitchFamily="2" charset="-122"/>
              </a:rPr>
              <a:t>3</a:t>
            </a:r>
            <a:r>
              <a:rPr lang="zh-CN" altLang="en-US" dirty="0">
                <a:ea typeface="宋体" pitchFamily="2" charset="-122"/>
              </a:rPr>
              <a:t>：实现任意两个的多项式相加。</a:t>
            </a:r>
          </a:p>
        </p:txBody>
      </p:sp>
      <p:sp>
        <p:nvSpPr>
          <p:cNvPr id="10854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dirty="0"/>
          </a:p>
        </p:txBody>
      </p:sp>
      <p:sp>
        <p:nvSpPr>
          <p:cNvPr id="108549" name="灯片编号占位符 4"/>
          <p:cNvSpPr>
            <a:spLocks noGrp="1"/>
          </p:cNvSpPr>
          <p:nvPr>
            <p:ph type="sldNum" sz="quarter" idx="11"/>
          </p:nvPr>
        </p:nvSpPr>
        <p:spPr>
          <a:noFill/>
        </p:spPr>
        <p:txBody>
          <a:bodyPr/>
          <a:lstStyle/>
          <a:p>
            <a:fld id="{E8E4C20B-E466-4CE5-A695-2069E732CD3A}" type="slidenum">
              <a:rPr lang="en-US" altLang="zh-CN" smtClean="0"/>
              <a:pPr/>
              <a:t>121</a:t>
            </a:fld>
            <a:endParaRPr lang="en-US" altLang="zh-CN"/>
          </a:p>
        </p:txBody>
      </p:sp>
      <p:sp>
        <p:nvSpPr>
          <p:cNvPr id="6" name="AutoShape 4"/>
          <p:cNvSpPr>
            <a:spLocks noChangeArrowheads="1"/>
          </p:cNvSpPr>
          <p:nvPr/>
        </p:nvSpPr>
        <p:spPr bwMode="auto">
          <a:xfrm>
            <a:off x="6372200" y="3356992"/>
            <a:ext cx="2771800" cy="1223963"/>
          </a:xfrm>
          <a:prstGeom prst="wedgeRoundRectCallout">
            <a:avLst>
              <a:gd name="adj1" fmla="val -69026"/>
              <a:gd name="adj2" fmla="val -35724"/>
              <a:gd name="adj3" fmla="val 16667"/>
            </a:avLst>
          </a:prstGeom>
          <a:solidFill>
            <a:schemeClr val="accent1"/>
          </a:solidFill>
          <a:ln w="9525">
            <a:solidFill>
              <a:schemeClr val="tx1"/>
            </a:solidFill>
            <a:miter lim="800000"/>
            <a:headEnd/>
            <a:tailEnd/>
          </a:ln>
        </p:spPr>
        <p:txBody>
          <a:bodyPr/>
          <a:lstStyle/>
          <a:p>
            <a:r>
              <a:rPr lang="zh-CN" altLang="en-US" sz="1800" b="0" dirty="0"/>
              <a:t>由于打印前我们无法知道文件的总行数，</a:t>
            </a:r>
            <a:r>
              <a:rPr lang="zh-CN" altLang="en-US" sz="1800" b="0" dirty="0">
                <a:solidFill>
                  <a:srgbClr val="0000CC"/>
                </a:solidFill>
              </a:rPr>
              <a:t>如何在程序中组织这类数据？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9571" name="灯片编号占位符 4"/>
          <p:cNvSpPr>
            <a:spLocks noGrp="1"/>
          </p:cNvSpPr>
          <p:nvPr>
            <p:ph type="sldNum" sz="quarter" idx="11"/>
          </p:nvPr>
        </p:nvSpPr>
        <p:spPr>
          <a:noFill/>
        </p:spPr>
        <p:txBody>
          <a:bodyPr/>
          <a:lstStyle/>
          <a:p>
            <a:fld id="{89769508-045C-44C3-A4B8-AE5ADCCC7EDD}" type="slidenum">
              <a:rPr lang="en-US" altLang="zh-CN" smtClean="0"/>
              <a:pPr/>
              <a:t>122</a:t>
            </a:fld>
            <a:endParaRPr lang="en-US" altLang="zh-CN"/>
          </a:p>
        </p:txBody>
      </p:sp>
      <p:sp>
        <p:nvSpPr>
          <p:cNvPr id="109572"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69987" name="Rectangle 3"/>
          <p:cNvSpPr>
            <a:spLocks noGrp="1" noChangeArrowheads="1"/>
          </p:cNvSpPr>
          <p:nvPr>
            <p:ph type="body" idx="1"/>
          </p:nvPr>
        </p:nvSpPr>
        <p:spPr/>
        <p:txBody>
          <a:bodyPr/>
          <a:lstStyle/>
          <a:p>
            <a:r>
              <a:rPr lang="zh-CN" altLang="en-US">
                <a:ea typeface="宋体" pitchFamily="2" charset="-122"/>
              </a:rPr>
              <a:t>（动态）</a:t>
            </a:r>
            <a:r>
              <a:rPr lang="zh-CN" altLang="en-US" dirty="0">
                <a:ea typeface="宋体" pitchFamily="2" charset="-122"/>
              </a:rPr>
              <a:t>数据的组织与存储方式</a:t>
            </a:r>
          </a:p>
          <a:p>
            <a:pPr lvl="1"/>
            <a:r>
              <a:rPr lang="zh-CN" altLang="en-US" dirty="0">
                <a:ea typeface="宋体" pitchFamily="2" charset="-122"/>
              </a:rPr>
              <a:t>顺序组织，如数组</a:t>
            </a:r>
            <a:endParaRPr lang="en-US" altLang="zh-CN" dirty="0">
              <a:ea typeface="宋体" pitchFamily="2" charset="-122"/>
            </a:endParaRPr>
          </a:p>
          <a:p>
            <a:pPr lvl="2"/>
            <a:r>
              <a:rPr lang="zh-CN" altLang="en-US" dirty="0">
                <a:latin typeface="楷体" pitchFamily="49" charset="-122"/>
                <a:ea typeface="楷体" pitchFamily="49" charset="-122"/>
              </a:rPr>
              <a:t>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数据项的插入或删除操作需要移动大量数据</a:t>
            </a:r>
          </a:p>
          <a:p>
            <a:pPr lvl="1"/>
            <a:r>
              <a:rPr lang="zh-CN" altLang="en-US" dirty="0">
                <a:ea typeface="宋体" pitchFamily="2" charset="-122"/>
              </a:rPr>
              <a:t>非顺序（动态）组织，如链表，二叉树等</a:t>
            </a:r>
            <a:endParaRPr lang="en-US" altLang="zh-CN" dirty="0">
              <a:ea typeface="宋体" pitchFamily="2" charset="-122"/>
            </a:endParaRPr>
          </a:p>
          <a:p>
            <a:pPr lvl="2"/>
            <a:r>
              <a:rPr lang="zh-CN" altLang="en-US" dirty="0">
                <a:latin typeface="楷体" pitchFamily="49" charset="-122"/>
                <a:ea typeface="楷体" pitchFamily="49" charset="-122"/>
              </a:rPr>
              <a:t>不需要连续空间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数据项的插入或删除操作非常简单</a:t>
            </a:r>
            <a:endParaRPr lang="en-US" altLang="zh-CN" dirty="0">
              <a:latin typeface="楷体" pitchFamily="49" charset="-122"/>
              <a:ea typeface="楷体" pitchFamily="49" charset="-122"/>
            </a:endParaRPr>
          </a:p>
        </p:txBody>
      </p:sp>
      <p:sp>
        <p:nvSpPr>
          <p:cNvPr id="169989" name="AutoShape 5"/>
          <p:cNvSpPr>
            <a:spLocks noChangeArrowheads="1"/>
          </p:cNvSpPr>
          <p:nvPr/>
        </p:nvSpPr>
        <p:spPr bwMode="auto">
          <a:xfrm>
            <a:off x="5651500" y="5373216"/>
            <a:ext cx="3492500" cy="1223962"/>
          </a:xfrm>
          <a:prstGeom prst="wedgeRoundRectCallout">
            <a:avLst>
              <a:gd name="adj1" fmla="val -46730"/>
              <a:gd name="adj2" fmla="val -93166"/>
              <a:gd name="adj3" fmla="val 16667"/>
            </a:avLst>
          </a:prstGeom>
          <a:solidFill>
            <a:schemeClr val="accent1"/>
          </a:solidFill>
          <a:ln w="9525">
            <a:solidFill>
              <a:schemeClr val="tx1"/>
            </a:solidFill>
            <a:miter lim="800000"/>
            <a:headEnd/>
            <a:tailEnd/>
          </a:ln>
        </p:spPr>
        <p:txBody>
          <a:bodyPr/>
          <a:lstStyle/>
          <a:p>
            <a:r>
              <a:rPr lang="zh-CN" altLang="en-US" b="0">
                <a:solidFill>
                  <a:srgbClr val="0000CC"/>
                </a:solidFill>
              </a:rPr>
              <a:t>优点：</a:t>
            </a:r>
          </a:p>
          <a:p>
            <a:r>
              <a:rPr lang="en-US" altLang="zh-CN" b="0">
                <a:solidFill>
                  <a:srgbClr val="0000CC"/>
                </a:solidFill>
              </a:rPr>
              <a:t>1</a:t>
            </a:r>
            <a:r>
              <a:rPr lang="zh-CN" altLang="en-US" b="0">
                <a:solidFill>
                  <a:srgbClr val="0000CC"/>
                </a:solidFill>
              </a:rPr>
              <a:t>）动态管理（增减数据）</a:t>
            </a:r>
          </a:p>
          <a:p>
            <a:r>
              <a:rPr lang="en-US" altLang="zh-CN" b="0">
                <a:solidFill>
                  <a:srgbClr val="0000CC"/>
                </a:solidFill>
              </a:rPr>
              <a:t>2</a:t>
            </a:r>
            <a:r>
              <a:rPr lang="zh-CN" altLang="en-US" b="0">
                <a:solidFill>
                  <a:srgbClr val="0000CC"/>
                </a:solidFill>
              </a:rPr>
              <a:t>）不需要连续空间</a:t>
            </a:r>
          </a:p>
        </p:txBody>
      </p:sp>
      <p:sp>
        <p:nvSpPr>
          <p:cNvPr id="169990" name="Text Box 6"/>
          <p:cNvSpPr txBox="1">
            <a:spLocks noChangeArrowheads="1"/>
          </p:cNvSpPr>
          <p:nvPr/>
        </p:nvSpPr>
        <p:spPr bwMode="auto">
          <a:xfrm>
            <a:off x="1619250" y="5013325"/>
            <a:ext cx="2663825" cy="854075"/>
          </a:xfrm>
          <a:prstGeom prst="rect">
            <a:avLst/>
          </a:prstGeom>
          <a:noFill/>
          <a:ln w="9525">
            <a:noFill/>
            <a:miter lim="800000"/>
            <a:headEnd/>
            <a:tailEnd/>
          </a:ln>
        </p:spPr>
        <p:txBody>
          <a:bodyPr>
            <a:spAutoFit/>
          </a:bodyPr>
          <a:lstStyle/>
          <a:p>
            <a:pPr>
              <a:spcBef>
                <a:spcPct val="50000"/>
              </a:spcBef>
            </a:pPr>
            <a:r>
              <a:rPr lang="zh-CN" altLang="en-US"/>
              <a:t>如何构造？</a:t>
            </a:r>
          </a:p>
          <a:p>
            <a:pPr>
              <a:spcBef>
                <a:spcPct val="50000"/>
              </a:spcBef>
            </a:pPr>
            <a:r>
              <a:rPr lang="zh-CN" altLang="en-US">
                <a:solidFill>
                  <a:srgbClr val="0000CC"/>
                </a:solidFill>
              </a:rPr>
              <a:t>自引用结构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3" dur="500"/>
                                        <p:tgtEl>
                                          <p:spTgt spid="169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6" dur="500"/>
                                        <p:tgtEl>
                                          <p:spTgt spid="169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9987">
                                            <p:txEl>
                                              <p:pRg st="6" end="6"/>
                                            </p:txEl>
                                          </p:spTgt>
                                        </p:tgtEl>
                                        <p:attrNameLst>
                                          <p:attrName>style.visibility</p:attrName>
                                        </p:attrNameLst>
                                      </p:cBhvr>
                                      <p:to>
                                        <p:strVal val="visible"/>
                                      </p:to>
                                    </p:set>
                                    <p:animEffect transition="in" filter="blinds(horizontal)">
                                      <p:cBhvr>
                                        <p:cTn id="29" dur="500"/>
                                        <p:tgtEl>
                                          <p:spTgt spid="16998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9989"/>
                                        </p:tgtEl>
                                        <p:attrNameLst>
                                          <p:attrName>style.visibility</p:attrName>
                                        </p:attrNameLst>
                                      </p:cBhvr>
                                      <p:to>
                                        <p:strVal val="visible"/>
                                      </p:to>
                                    </p:set>
                                    <p:animEffect transition="in" filter="blinds(horizontal)">
                                      <p:cBhvr>
                                        <p:cTn id="34" dur="500"/>
                                        <p:tgtEl>
                                          <p:spTgt spid="16998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69990">
                                            <p:txEl>
                                              <p:pRg st="0" end="0"/>
                                            </p:txEl>
                                          </p:spTgt>
                                        </p:tgtEl>
                                        <p:attrNameLst>
                                          <p:attrName>style.visibility</p:attrName>
                                        </p:attrNameLst>
                                      </p:cBhvr>
                                      <p:to>
                                        <p:strVal val="visible"/>
                                      </p:to>
                                    </p:set>
                                    <p:animEffect transition="in" filter="blinds(horizontal)">
                                      <p:cBhvr>
                                        <p:cTn id="39" dur="500"/>
                                        <p:tgtEl>
                                          <p:spTgt spid="16999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69990">
                                            <p:txEl>
                                              <p:pRg st="1" end="1"/>
                                            </p:txEl>
                                          </p:spTgt>
                                        </p:tgtEl>
                                        <p:attrNameLst>
                                          <p:attrName>style.visibility</p:attrName>
                                        </p:attrNameLst>
                                      </p:cBhvr>
                                      <p:to>
                                        <p:strVal val="visible"/>
                                      </p:to>
                                    </p:set>
                                    <p:animEffect transition="in" filter="blinds(horizontal)">
                                      <p:cBhvr>
                                        <p:cTn id="44" dur="500"/>
                                        <p:tgtEl>
                                          <p:spTgt spid="1699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nimBg="1"/>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0595" name="灯片编号占位符 4"/>
          <p:cNvSpPr>
            <a:spLocks noGrp="1"/>
          </p:cNvSpPr>
          <p:nvPr>
            <p:ph type="sldNum" sz="quarter" idx="11"/>
          </p:nvPr>
        </p:nvSpPr>
        <p:spPr>
          <a:noFill/>
        </p:spPr>
        <p:txBody>
          <a:bodyPr/>
          <a:lstStyle/>
          <a:p>
            <a:fld id="{38D4157F-2FBE-42D2-9230-22E871D3DD56}" type="slidenum">
              <a:rPr lang="en-US" altLang="zh-CN" smtClean="0"/>
              <a:pPr/>
              <a:t>123</a:t>
            </a:fld>
            <a:endParaRPr lang="en-US" altLang="zh-CN"/>
          </a:p>
        </p:txBody>
      </p:sp>
      <p:sp>
        <p:nvSpPr>
          <p:cNvPr id="110596"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10597" name="Rectangle 3"/>
          <p:cNvSpPr>
            <a:spLocks noGrp="1" noChangeArrowheads="1"/>
          </p:cNvSpPr>
          <p:nvPr>
            <p:ph type="body" idx="1"/>
          </p:nvPr>
        </p:nvSpPr>
        <p:spPr/>
        <p:txBody>
          <a:bodyPr/>
          <a:lstStyle/>
          <a:p>
            <a:pPr marL="457200" indent="-457200"/>
            <a:r>
              <a:rPr lang="zh-CN" altLang="en-US">
                <a:ea typeface="宋体" pitchFamily="2" charset="-122"/>
              </a:rPr>
              <a:t>自引用结构其成员分为两部分：</a:t>
            </a:r>
          </a:p>
          <a:p>
            <a:pPr marL="850900" lvl="1" indent="-457200">
              <a:buFont typeface="Wingdings" pitchFamily="2" charset="2"/>
              <a:buAutoNum type="arabicPeriod"/>
            </a:pPr>
            <a:r>
              <a:rPr lang="zh-CN" altLang="en-US">
                <a:ea typeface="宋体" pitchFamily="2" charset="-122"/>
              </a:rPr>
              <a:t>各种实际数据成员；</a:t>
            </a:r>
          </a:p>
          <a:p>
            <a:pPr marL="850900" lvl="1" indent="-457200">
              <a:buFont typeface="Wingdings" pitchFamily="2" charset="2"/>
              <a:buAutoNum type="arabicPeriod"/>
            </a:pPr>
            <a:r>
              <a:rPr lang="zh-CN" altLang="en-US">
                <a:ea typeface="宋体" pitchFamily="2" charset="-122"/>
              </a:rPr>
              <a:t>一个或几个指向自身结构的指针；</a:t>
            </a:r>
          </a:p>
        </p:txBody>
      </p:sp>
      <p:grpSp>
        <p:nvGrpSpPr>
          <p:cNvPr id="2" name="Group 4"/>
          <p:cNvGrpSpPr>
            <a:grpSpLocks/>
          </p:cNvGrpSpPr>
          <p:nvPr/>
        </p:nvGrpSpPr>
        <p:grpSpPr bwMode="auto">
          <a:xfrm>
            <a:off x="1187450" y="3357563"/>
            <a:ext cx="7345363" cy="1943100"/>
            <a:chOff x="748" y="2115"/>
            <a:chExt cx="4627" cy="1224"/>
          </a:xfrm>
        </p:grpSpPr>
        <p:sp>
          <p:nvSpPr>
            <p:cNvPr id="110599" name="Text Box 5"/>
            <p:cNvSpPr txBox="1">
              <a:spLocks noChangeArrowheads="1"/>
            </p:cNvSpPr>
            <p:nvPr/>
          </p:nvSpPr>
          <p:spPr bwMode="auto">
            <a:xfrm>
              <a:off x="748" y="2115"/>
              <a:ext cx="2570" cy="826"/>
            </a:xfrm>
            <a:prstGeom prst="rect">
              <a:avLst/>
            </a:prstGeom>
            <a:solidFill>
              <a:schemeClr val="accent1"/>
            </a:solidFill>
            <a:ln w="9525">
              <a:noFill/>
              <a:miter lim="800000"/>
              <a:headEnd/>
              <a:tailEnd/>
            </a:ln>
          </p:spPr>
          <p:txBody>
            <a:bodyPr wrap="none">
              <a:spAutoFit/>
            </a:bodyPr>
            <a:lstStyle/>
            <a:p>
              <a:r>
                <a:rPr lang="en-US" altLang="zh-CN"/>
                <a:t>struct </a:t>
              </a:r>
              <a:r>
                <a:rPr lang="en-US" altLang="zh-CN">
                  <a:solidFill>
                    <a:srgbClr val="3333FF"/>
                  </a:solidFill>
                </a:rPr>
                <a:t>Type</a:t>
              </a:r>
              <a:r>
                <a:rPr lang="en-US" altLang="zh-CN"/>
                <a:t> {</a:t>
              </a:r>
            </a:p>
            <a:p>
              <a:r>
                <a:rPr lang="en-US" altLang="zh-CN"/>
                <a:t>      data_member;	// </a:t>
              </a:r>
              <a:r>
                <a:rPr lang="zh-CN" altLang="en-US"/>
                <a:t>如 </a:t>
              </a:r>
              <a:r>
                <a:rPr lang="en-US" altLang="zh-CN"/>
                <a:t>int n;</a:t>
              </a:r>
            </a:p>
            <a:p>
              <a:r>
                <a:rPr lang="en-US" altLang="zh-CN"/>
                <a:t>      struct </a:t>
              </a:r>
              <a:r>
                <a:rPr lang="en-US" altLang="zh-CN">
                  <a:solidFill>
                    <a:srgbClr val="3333FF"/>
                  </a:solidFill>
                </a:rPr>
                <a:t>Type</a:t>
              </a:r>
              <a:r>
                <a:rPr lang="en-US" altLang="zh-CN"/>
                <a:t> *link;</a:t>
              </a:r>
            </a:p>
            <a:p>
              <a:r>
                <a:rPr lang="en-US" altLang="zh-CN"/>
                <a:t>};</a:t>
              </a:r>
            </a:p>
          </p:txBody>
        </p:sp>
        <p:sp>
          <p:nvSpPr>
            <p:cNvPr id="110600" name="Rectangle 6"/>
            <p:cNvSpPr>
              <a:spLocks noChangeArrowheads="1"/>
            </p:cNvSpPr>
            <p:nvPr/>
          </p:nvSpPr>
          <p:spPr bwMode="auto">
            <a:xfrm>
              <a:off x="3833" y="2160"/>
              <a:ext cx="1088" cy="1179"/>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110601" name="Line 7"/>
            <p:cNvSpPr>
              <a:spLocks noChangeShapeType="1"/>
            </p:cNvSpPr>
            <p:nvPr/>
          </p:nvSpPr>
          <p:spPr bwMode="auto">
            <a:xfrm>
              <a:off x="3833" y="2750"/>
              <a:ext cx="1134" cy="0"/>
            </a:xfrm>
            <a:prstGeom prst="line">
              <a:avLst/>
            </a:prstGeom>
            <a:noFill/>
            <a:ln w="9525">
              <a:solidFill>
                <a:schemeClr val="tx1"/>
              </a:solidFill>
              <a:round/>
              <a:headEnd/>
              <a:tailEnd/>
            </a:ln>
          </p:spPr>
          <p:txBody>
            <a:bodyPr wrap="none">
              <a:spAutoFit/>
            </a:bodyPr>
            <a:lstStyle/>
            <a:p>
              <a:endParaRPr lang="zh-CN" altLang="en-US"/>
            </a:p>
          </p:txBody>
        </p:sp>
        <p:sp>
          <p:nvSpPr>
            <p:cNvPr id="110602" name="Text Box 8"/>
            <p:cNvSpPr txBox="1">
              <a:spLocks noChangeArrowheads="1"/>
            </p:cNvSpPr>
            <p:nvPr/>
          </p:nvSpPr>
          <p:spPr bwMode="auto">
            <a:xfrm>
              <a:off x="3956" y="2293"/>
              <a:ext cx="445" cy="250"/>
            </a:xfrm>
            <a:prstGeom prst="rect">
              <a:avLst/>
            </a:prstGeom>
            <a:noFill/>
            <a:ln w="9525">
              <a:noFill/>
              <a:miter lim="800000"/>
              <a:headEnd/>
              <a:tailEnd/>
            </a:ln>
          </p:spPr>
          <p:txBody>
            <a:bodyPr wrap="none">
              <a:spAutoFit/>
            </a:bodyPr>
            <a:lstStyle/>
            <a:p>
              <a:r>
                <a:rPr lang="en-US" altLang="zh-CN"/>
                <a:t>data</a:t>
              </a:r>
            </a:p>
          </p:txBody>
        </p:sp>
        <p:sp>
          <p:nvSpPr>
            <p:cNvPr id="110603" name="Freeform 9"/>
            <p:cNvSpPr>
              <a:spLocks/>
            </p:cNvSpPr>
            <p:nvPr/>
          </p:nvSpPr>
          <p:spPr bwMode="auto">
            <a:xfrm>
              <a:off x="4241" y="2659"/>
              <a:ext cx="1134" cy="454"/>
            </a:xfrm>
            <a:custGeom>
              <a:avLst/>
              <a:gdLst>
                <a:gd name="T0" fmla="*/ 0 w 1134"/>
                <a:gd name="T1" fmla="*/ 23 h 476"/>
                <a:gd name="T2" fmla="*/ 771 w 1134"/>
                <a:gd name="T3" fmla="*/ 23 h 476"/>
                <a:gd name="T4" fmla="*/ 1134 w 1134"/>
                <a:gd name="T5" fmla="*/ 0 h 476"/>
                <a:gd name="T6" fmla="*/ 0 60000 65536"/>
                <a:gd name="T7" fmla="*/ 0 60000 65536"/>
                <a:gd name="T8" fmla="*/ 0 60000 65536"/>
                <a:gd name="T9" fmla="*/ 0 w 1134"/>
                <a:gd name="T10" fmla="*/ 0 h 476"/>
                <a:gd name="T11" fmla="*/ 1134 w 1134"/>
                <a:gd name="T12" fmla="*/ 476 h 476"/>
              </a:gdLst>
              <a:ahLst/>
              <a:cxnLst>
                <a:cxn ang="T6">
                  <a:pos x="T0" y="T1"/>
                </a:cxn>
                <a:cxn ang="T7">
                  <a:pos x="T2" y="T3"/>
                </a:cxn>
                <a:cxn ang="T8">
                  <a:pos x="T4" y="T5"/>
                </a:cxn>
              </a:cxnLst>
              <a:rect l="T9" t="T10" r="T11" b="T12"/>
              <a:pathLst>
                <a:path w="1134" h="476">
                  <a:moveTo>
                    <a:pt x="0" y="408"/>
                  </a:moveTo>
                  <a:cubicBezTo>
                    <a:pt x="291" y="442"/>
                    <a:pt x="582" y="476"/>
                    <a:pt x="771" y="408"/>
                  </a:cubicBezTo>
                  <a:cubicBezTo>
                    <a:pt x="960" y="340"/>
                    <a:pt x="1073" y="68"/>
                    <a:pt x="1134" y="0"/>
                  </a:cubicBezTo>
                </a:path>
              </a:pathLst>
            </a:custGeom>
            <a:noFill/>
            <a:ln w="9525">
              <a:solidFill>
                <a:schemeClr val="tx1"/>
              </a:solidFill>
              <a:round/>
              <a:headEnd/>
              <a:tailEnd type="stealth" w="lg" len="lg"/>
            </a:ln>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1619" name="灯片编号占位符 4"/>
          <p:cNvSpPr>
            <a:spLocks noGrp="1"/>
          </p:cNvSpPr>
          <p:nvPr>
            <p:ph type="sldNum" sz="quarter" idx="11"/>
          </p:nvPr>
        </p:nvSpPr>
        <p:spPr>
          <a:noFill/>
        </p:spPr>
        <p:txBody>
          <a:bodyPr/>
          <a:lstStyle/>
          <a:p>
            <a:fld id="{CA7B2171-06F5-49E3-8CE7-482A366EEE65}" type="slidenum">
              <a:rPr lang="en-US" altLang="zh-CN" smtClean="0"/>
              <a:pPr/>
              <a:t>124</a:t>
            </a:fld>
            <a:endParaRPr lang="en-US" altLang="zh-CN"/>
          </a:p>
        </p:txBody>
      </p:sp>
      <p:sp>
        <p:nvSpPr>
          <p:cNvPr id="111620"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72035" name="Rectangle 3"/>
          <p:cNvSpPr>
            <a:spLocks noGrp="1" noChangeArrowheads="1"/>
          </p:cNvSpPr>
          <p:nvPr>
            <p:ph type="body" idx="1"/>
          </p:nvPr>
        </p:nvSpPr>
        <p:spPr/>
        <p:txBody>
          <a:bodyPr/>
          <a:lstStyle/>
          <a:p>
            <a:pPr>
              <a:lnSpc>
                <a:spcPct val="70000"/>
              </a:lnSpc>
            </a:pPr>
            <a:r>
              <a:rPr lang="zh-CN" altLang="en-US" sz="2000">
                <a:ea typeface="宋体" pitchFamily="2" charset="-122"/>
              </a:rPr>
              <a:t>链表结构</a:t>
            </a:r>
          </a:p>
          <a:p>
            <a:pPr lvl="1">
              <a:lnSpc>
                <a:spcPct val="70000"/>
              </a:lnSpc>
              <a:buFont typeface="Wingdings" pitchFamily="2" charset="2"/>
              <a:buNone/>
            </a:pPr>
            <a:r>
              <a:rPr lang="en-US" altLang="zh-CN" sz="2000">
                <a:ea typeface="宋体" pitchFamily="2" charset="-122"/>
              </a:rPr>
              <a:t>struct  word {</a:t>
            </a:r>
          </a:p>
          <a:p>
            <a:pPr lvl="2" indent="0">
              <a:lnSpc>
                <a:spcPct val="80000"/>
              </a:lnSpc>
              <a:buFont typeface="Wingdings" pitchFamily="2" charset="2"/>
              <a:buNone/>
            </a:pPr>
            <a:r>
              <a:rPr lang="en-US" altLang="zh-CN" sz="2000">
                <a:ea typeface="宋体" pitchFamily="2" charset="-122"/>
              </a:rPr>
              <a:t>char *name;</a:t>
            </a:r>
          </a:p>
          <a:p>
            <a:pPr lvl="2" indent="0">
              <a:lnSpc>
                <a:spcPct val="80000"/>
              </a:lnSpc>
              <a:buFont typeface="Wingdings" pitchFamily="2" charset="2"/>
              <a:buNone/>
            </a:pPr>
            <a:r>
              <a:rPr lang="en-US" altLang="zh-CN" sz="2000">
                <a:ea typeface="宋体" pitchFamily="2" charset="-122"/>
              </a:rPr>
              <a:t>int count;</a:t>
            </a:r>
          </a:p>
          <a:p>
            <a:pPr lvl="2" indent="0">
              <a:lnSpc>
                <a:spcPct val="80000"/>
              </a:lnSpc>
              <a:buFont typeface="Wingdings" pitchFamily="2" charset="2"/>
              <a:buNone/>
            </a:pPr>
            <a:r>
              <a:rPr lang="en-US" altLang="zh-CN" sz="2000">
                <a:ea typeface="宋体" pitchFamily="2" charset="-122"/>
              </a:rPr>
              <a:t>struct word *next;</a:t>
            </a:r>
          </a:p>
          <a:p>
            <a:pPr lvl="1">
              <a:lnSpc>
                <a:spcPct val="70000"/>
              </a:lnSpc>
              <a:buFont typeface="Wingdings" pitchFamily="2" charset="2"/>
              <a:buNone/>
            </a:pPr>
            <a:r>
              <a:rPr lang="en-US" altLang="zh-CN" sz="2000">
                <a:ea typeface="宋体" pitchFamily="2" charset="-122"/>
              </a:rPr>
              <a:t>} *base;</a:t>
            </a:r>
          </a:p>
          <a:p>
            <a:pPr>
              <a:lnSpc>
                <a:spcPct val="70000"/>
              </a:lnSpc>
            </a:pPr>
            <a:r>
              <a:rPr lang="zh-CN" altLang="en-US" sz="2000">
                <a:ea typeface="宋体" pitchFamily="2" charset="-122"/>
              </a:rPr>
              <a:t>二叉树结构</a:t>
            </a:r>
          </a:p>
          <a:p>
            <a:pPr lvl="1">
              <a:lnSpc>
                <a:spcPct val="70000"/>
              </a:lnSpc>
              <a:buFont typeface="Wingdings" pitchFamily="2" charset="2"/>
              <a:buNone/>
            </a:pPr>
            <a:r>
              <a:rPr lang="en-US" altLang="zh-CN" sz="2000">
                <a:ea typeface="宋体" pitchFamily="2" charset="-122"/>
              </a:rPr>
              <a:t>struct tnode {</a:t>
            </a:r>
          </a:p>
          <a:p>
            <a:pPr lvl="2" indent="0">
              <a:lnSpc>
                <a:spcPct val="80000"/>
              </a:lnSpc>
              <a:buFont typeface="Wingdings" pitchFamily="2" charset="2"/>
              <a:buNone/>
            </a:pPr>
            <a:r>
              <a:rPr lang="en-US" altLang="zh-CN" sz="2000">
                <a:ea typeface="宋体" pitchFamily="2" charset="-122"/>
              </a:rPr>
              <a:t>char *word;</a:t>
            </a:r>
          </a:p>
          <a:p>
            <a:pPr lvl="2" indent="0">
              <a:lnSpc>
                <a:spcPct val="80000"/>
              </a:lnSpc>
              <a:buFont typeface="Wingdings" pitchFamily="2" charset="2"/>
              <a:buNone/>
            </a:pPr>
            <a:r>
              <a:rPr lang="en-US" altLang="zh-CN" sz="2000">
                <a:ea typeface="宋体" pitchFamily="2" charset="-122"/>
              </a:rPr>
              <a:t>int count;</a:t>
            </a:r>
          </a:p>
          <a:p>
            <a:pPr lvl="2" indent="0">
              <a:lnSpc>
                <a:spcPct val="80000"/>
              </a:lnSpc>
              <a:buFont typeface="Wingdings" pitchFamily="2" charset="2"/>
              <a:buNone/>
            </a:pPr>
            <a:r>
              <a:rPr lang="en-US" altLang="zh-CN" sz="2000">
                <a:ea typeface="宋体" pitchFamily="2" charset="-122"/>
              </a:rPr>
              <a:t>struct  tnode *left;</a:t>
            </a:r>
          </a:p>
          <a:p>
            <a:pPr lvl="2" indent="0">
              <a:lnSpc>
                <a:spcPct val="80000"/>
              </a:lnSpc>
              <a:buFont typeface="Wingdings" pitchFamily="2" charset="2"/>
              <a:buNone/>
            </a:pPr>
            <a:r>
              <a:rPr lang="en-US" altLang="zh-CN" sz="2000">
                <a:ea typeface="宋体" pitchFamily="2" charset="-122"/>
              </a:rPr>
              <a:t>struct  tnode *right;</a:t>
            </a:r>
          </a:p>
          <a:p>
            <a:pPr lvl="1">
              <a:lnSpc>
                <a:spcPct val="70000"/>
              </a:lnSpc>
              <a:buFont typeface="Wingdings" pitchFamily="2" charset="2"/>
              <a:buNone/>
            </a:pPr>
            <a:r>
              <a:rPr lang="en-US" altLang="zh-CN" sz="2000">
                <a:ea typeface="宋体" pitchFamily="2" charset="-122"/>
              </a:rPr>
              <a:t>} *root;</a:t>
            </a:r>
          </a:p>
        </p:txBody>
      </p:sp>
      <p:grpSp>
        <p:nvGrpSpPr>
          <p:cNvPr id="2" name="Group 4"/>
          <p:cNvGrpSpPr>
            <a:grpSpLocks/>
          </p:cNvGrpSpPr>
          <p:nvPr/>
        </p:nvGrpSpPr>
        <p:grpSpPr bwMode="auto">
          <a:xfrm>
            <a:off x="3733800" y="1752600"/>
            <a:ext cx="4876800" cy="1219200"/>
            <a:chOff x="2280" y="12240"/>
            <a:chExt cx="7560" cy="1080"/>
          </a:xfrm>
        </p:grpSpPr>
        <p:sp>
          <p:nvSpPr>
            <p:cNvPr id="111650" name="Text Box 5"/>
            <p:cNvSpPr txBox="1">
              <a:spLocks noChangeArrowheads="1"/>
            </p:cNvSpPr>
            <p:nvPr/>
          </p:nvSpPr>
          <p:spPr bwMode="auto">
            <a:xfrm>
              <a:off x="2280" y="1224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base</a:t>
              </a:r>
            </a:p>
          </p:txBody>
        </p:sp>
        <p:sp>
          <p:nvSpPr>
            <p:cNvPr id="111651" name="Rectangle 6"/>
            <p:cNvSpPr>
              <a:spLocks noChangeArrowheads="1"/>
            </p:cNvSpPr>
            <p:nvPr/>
          </p:nvSpPr>
          <p:spPr bwMode="auto">
            <a:xfrm>
              <a:off x="432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2" name="Rectangle 7"/>
            <p:cNvSpPr>
              <a:spLocks noChangeArrowheads="1"/>
            </p:cNvSpPr>
            <p:nvPr/>
          </p:nvSpPr>
          <p:spPr bwMode="auto">
            <a:xfrm>
              <a:off x="624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3" name="Rectangle 8"/>
            <p:cNvSpPr>
              <a:spLocks noChangeArrowheads="1"/>
            </p:cNvSpPr>
            <p:nvPr/>
          </p:nvSpPr>
          <p:spPr bwMode="auto">
            <a:xfrm>
              <a:off x="816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4" name="Line 9"/>
            <p:cNvSpPr>
              <a:spLocks noChangeShapeType="1"/>
            </p:cNvSpPr>
            <p:nvPr/>
          </p:nvSpPr>
          <p:spPr bwMode="auto">
            <a:xfrm>
              <a:off x="4320" y="12600"/>
              <a:ext cx="1080" cy="0"/>
            </a:xfrm>
            <a:prstGeom prst="line">
              <a:avLst/>
            </a:prstGeom>
            <a:noFill/>
            <a:ln w="9525">
              <a:solidFill>
                <a:srgbClr val="000000"/>
              </a:solidFill>
              <a:round/>
              <a:headEnd/>
              <a:tailEnd/>
            </a:ln>
          </p:spPr>
          <p:txBody>
            <a:bodyPr/>
            <a:lstStyle/>
            <a:p>
              <a:endParaRPr lang="zh-CN" altLang="en-US"/>
            </a:p>
          </p:txBody>
        </p:sp>
        <p:sp>
          <p:nvSpPr>
            <p:cNvPr id="111655" name="Line 10"/>
            <p:cNvSpPr>
              <a:spLocks noChangeShapeType="1"/>
            </p:cNvSpPr>
            <p:nvPr/>
          </p:nvSpPr>
          <p:spPr bwMode="auto">
            <a:xfrm>
              <a:off x="4320" y="12960"/>
              <a:ext cx="1080" cy="0"/>
            </a:xfrm>
            <a:prstGeom prst="line">
              <a:avLst/>
            </a:prstGeom>
            <a:noFill/>
            <a:ln w="9525">
              <a:solidFill>
                <a:srgbClr val="000000"/>
              </a:solidFill>
              <a:round/>
              <a:headEnd/>
              <a:tailEnd/>
            </a:ln>
          </p:spPr>
          <p:txBody>
            <a:bodyPr/>
            <a:lstStyle/>
            <a:p>
              <a:endParaRPr lang="zh-CN" altLang="en-US"/>
            </a:p>
          </p:txBody>
        </p:sp>
        <p:sp>
          <p:nvSpPr>
            <p:cNvPr id="111656" name="Line 11"/>
            <p:cNvSpPr>
              <a:spLocks noChangeShapeType="1"/>
            </p:cNvSpPr>
            <p:nvPr/>
          </p:nvSpPr>
          <p:spPr bwMode="auto">
            <a:xfrm>
              <a:off x="6240" y="12600"/>
              <a:ext cx="1080" cy="0"/>
            </a:xfrm>
            <a:prstGeom prst="line">
              <a:avLst/>
            </a:prstGeom>
            <a:noFill/>
            <a:ln w="9525">
              <a:solidFill>
                <a:srgbClr val="000000"/>
              </a:solidFill>
              <a:round/>
              <a:headEnd/>
              <a:tailEnd/>
            </a:ln>
          </p:spPr>
          <p:txBody>
            <a:bodyPr/>
            <a:lstStyle/>
            <a:p>
              <a:endParaRPr lang="zh-CN" altLang="en-US"/>
            </a:p>
          </p:txBody>
        </p:sp>
        <p:sp>
          <p:nvSpPr>
            <p:cNvPr id="111657" name="Line 12"/>
            <p:cNvSpPr>
              <a:spLocks noChangeShapeType="1"/>
            </p:cNvSpPr>
            <p:nvPr/>
          </p:nvSpPr>
          <p:spPr bwMode="auto">
            <a:xfrm>
              <a:off x="6240" y="12960"/>
              <a:ext cx="1080" cy="0"/>
            </a:xfrm>
            <a:prstGeom prst="line">
              <a:avLst/>
            </a:prstGeom>
            <a:noFill/>
            <a:ln w="9525">
              <a:solidFill>
                <a:srgbClr val="000000"/>
              </a:solidFill>
              <a:round/>
              <a:headEnd/>
              <a:tailEnd/>
            </a:ln>
          </p:spPr>
          <p:txBody>
            <a:bodyPr/>
            <a:lstStyle/>
            <a:p>
              <a:endParaRPr lang="zh-CN" altLang="en-US"/>
            </a:p>
          </p:txBody>
        </p:sp>
        <p:sp>
          <p:nvSpPr>
            <p:cNvPr id="111658" name="Line 13"/>
            <p:cNvSpPr>
              <a:spLocks noChangeShapeType="1"/>
            </p:cNvSpPr>
            <p:nvPr/>
          </p:nvSpPr>
          <p:spPr bwMode="auto">
            <a:xfrm>
              <a:off x="8160" y="12600"/>
              <a:ext cx="1080" cy="0"/>
            </a:xfrm>
            <a:prstGeom prst="line">
              <a:avLst/>
            </a:prstGeom>
            <a:noFill/>
            <a:ln w="9525">
              <a:solidFill>
                <a:srgbClr val="000000"/>
              </a:solidFill>
              <a:round/>
              <a:headEnd/>
              <a:tailEnd/>
            </a:ln>
          </p:spPr>
          <p:txBody>
            <a:bodyPr/>
            <a:lstStyle/>
            <a:p>
              <a:endParaRPr lang="zh-CN" altLang="en-US"/>
            </a:p>
          </p:txBody>
        </p:sp>
        <p:sp>
          <p:nvSpPr>
            <p:cNvPr id="111659" name="Line 14"/>
            <p:cNvSpPr>
              <a:spLocks noChangeShapeType="1"/>
            </p:cNvSpPr>
            <p:nvPr/>
          </p:nvSpPr>
          <p:spPr bwMode="auto">
            <a:xfrm>
              <a:off x="8160" y="12960"/>
              <a:ext cx="1080" cy="0"/>
            </a:xfrm>
            <a:prstGeom prst="line">
              <a:avLst/>
            </a:prstGeom>
            <a:noFill/>
            <a:ln w="9525">
              <a:solidFill>
                <a:srgbClr val="000000"/>
              </a:solidFill>
              <a:round/>
              <a:headEnd/>
              <a:tailEnd/>
            </a:ln>
          </p:spPr>
          <p:txBody>
            <a:bodyPr/>
            <a:lstStyle/>
            <a:p>
              <a:endParaRPr lang="zh-CN" altLang="en-US"/>
            </a:p>
          </p:txBody>
        </p:sp>
        <p:sp>
          <p:nvSpPr>
            <p:cNvPr id="111660" name="Text Box 15"/>
            <p:cNvSpPr txBox="1">
              <a:spLocks noChangeArrowheads="1"/>
            </p:cNvSpPr>
            <p:nvPr/>
          </p:nvSpPr>
          <p:spPr bwMode="auto">
            <a:xfrm>
              <a:off x="432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int</a:t>
              </a:r>
            </a:p>
          </p:txBody>
        </p:sp>
        <p:sp>
          <p:nvSpPr>
            <p:cNvPr id="111661" name="Text Box 16"/>
            <p:cNvSpPr txBox="1">
              <a:spLocks noChangeArrowheads="1"/>
            </p:cNvSpPr>
            <p:nvPr/>
          </p:nvSpPr>
          <p:spPr bwMode="auto">
            <a:xfrm>
              <a:off x="432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5</a:t>
              </a:r>
              <a:endParaRPr lang="en-US" altLang="zh-CN" sz="1000" b="0">
                <a:latin typeface="Times New Roman" pitchFamily="18" charset="0"/>
              </a:endParaRPr>
            </a:p>
          </p:txBody>
        </p:sp>
        <p:sp>
          <p:nvSpPr>
            <p:cNvPr id="111662" name="Text Box 17"/>
            <p:cNvSpPr txBox="1">
              <a:spLocks noChangeArrowheads="1"/>
            </p:cNvSpPr>
            <p:nvPr/>
          </p:nvSpPr>
          <p:spPr bwMode="auto">
            <a:xfrm>
              <a:off x="624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float</a:t>
              </a:r>
            </a:p>
          </p:txBody>
        </p:sp>
        <p:sp>
          <p:nvSpPr>
            <p:cNvPr id="111663" name="Text Box 18"/>
            <p:cNvSpPr txBox="1">
              <a:spLocks noChangeArrowheads="1"/>
            </p:cNvSpPr>
            <p:nvPr/>
          </p:nvSpPr>
          <p:spPr bwMode="auto">
            <a:xfrm>
              <a:off x="624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2</a:t>
              </a:r>
              <a:r>
                <a:rPr lang="en-US" altLang="zh-CN" sz="1000" b="0">
                  <a:latin typeface="Times New Roman" pitchFamily="18" charset="0"/>
                </a:rPr>
                <a:t> </a:t>
              </a:r>
            </a:p>
          </p:txBody>
        </p:sp>
        <p:sp>
          <p:nvSpPr>
            <p:cNvPr id="111664" name="Text Box 19"/>
            <p:cNvSpPr txBox="1">
              <a:spLocks noChangeArrowheads="1"/>
            </p:cNvSpPr>
            <p:nvPr/>
          </p:nvSpPr>
          <p:spPr bwMode="auto">
            <a:xfrm>
              <a:off x="816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char</a:t>
              </a:r>
            </a:p>
          </p:txBody>
        </p:sp>
        <p:sp>
          <p:nvSpPr>
            <p:cNvPr id="111665" name="Text Box 20"/>
            <p:cNvSpPr txBox="1">
              <a:spLocks noChangeArrowheads="1"/>
            </p:cNvSpPr>
            <p:nvPr/>
          </p:nvSpPr>
          <p:spPr bwMode="auto">
            <a:xfrm>
              <a:off x="816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4</a:t>
              </a:r>
            </a:p>
          </p:txBody>
        </p:sp>
        <p:sp>
          <p:nvSpPr>
            <p:cNvPr id="111666" name="Line 21"/>
            <p:cNvSpPr>
              <a:spLocks noChangeShapeType="1"/>
            </p:cNvSpPr>
            <p:nvPr/>
          </p:nvSpPr>
          <p:spPr bwMode="auto">
            <a:xfrm>
              <a:off x="3240" y="12360"/>
              <a:ext cx="960" cy="0"/>
            </a:xfrm>
            <a:prstGeom prst="line">
              <a:avLst/>
            </a:prstGeom>
            <a:noFill/>
            <a:ln w="9525">
              <a:solidFill>
                <a:srgbClr val="000000"/>
              </a:solidFill>
              <a:round/>
              <a:headEnd/>
              <a:tailEnd type="triangle" w="med" len="med"/>
            </a:ln>
          </p:spPr>
          <p:txBody>
            <a:bodyPr/>
            <a:lstStyle/>
            <a:p>
              <a:endParaRPr lang="zh-CN" altLang="en-US"/>
            </a:p>
          </p:txBody>
        </p:sp>
        <p:sp>
          <p:nvSpPr>
            <p:cNvPr id="111667" name="Line 22"/>
            <p:cNvSpPr>
              <a:spLocks noChangeShapeType="1"/>
            </p:cNvSpPr>
            <p:nvPr/>
          </p:nvSpPr>
          <p:spPr bwMode="auto">
            <a:xfrm flipV="1">
              <a:off x="5280" y="12360"/>
              <a:ext cx="960" cy="720"/>
            </a:xfrm>
            <a:prstGeom prst="line">
              <a:avLst/>
            </a:prstGeom>
            <a:noFill/>
            <a:ln w="9525">
              <a:solidFill>
                <a:srgbClr val="000000"/>
              </a:solidFill>
              <a:round/>
              <a:headEnd/>
              <a:tailEnd type="triangle" w="med" len="med"/>
            </a:ln>
          </p:spPr>
          <p:txBody>
            <a:bodyPr/>
            <a:lstStyle/>
            <a:p>
              <a:endParaRPr lang="zh-CN" altLang="en-US"/>
            </a:p>
          </p:txBody>
        </p:sp>
        <p:sp>
          <p:nvSpPr>
            <p:cNvPr id="111668" name="Line 23"/>
            <p:cNvSpPr>
              <a:spLocks noChangeShapeType="1"/>
            </p:cNvSpPr>
            <p:nvPr/>
          </p:nvSpPr>
          <p:spPr bwMode="auto">
            <a:xfrm flipV="1">
              <a:off x="7080" y="12360"/>
              <a:ext cx="1080" cy="720"/>
            </a:xfrm>
            <a:prstGeom prst="line">
              <a:avLst/>
            </a:prstGeom>
            <a:noFill/>
            <a:ln w="9525">
              <a:solidFill>
                <a:srgbClr val="000000"/>
              </a:solidFill>
              <a:round/>
              <a:headEnd/>
              <a:tailEnd type="triangle" w="med" len="med"/>
            </a:ln>
          </p:spPr>
          <p:txBody>
            <a:bodyPr/>
            <a:lstStyle/>
            <a:p>
              <a:endParaRPr lang="zh-CN" altLang="en-US"/>
            </a:p>
          </p:txBody>
        </p:sp>
        <p:sp>
          <p:nvSpPr>
            <p:cNvPr id="111669" name="Line 24"/>
            <p:cNvSpPr>
              <a:spLocks noChangeShapeType="1"/>
            </p:cNvSpPr>
            <p:nvPr/>
          </p:nvSpPr>
          <p:spPr bwMode="auto">
            <a:xfrm flipV="1">
              <a:off x="9000" y="12360"/>
              <a:ext cx="840" cy="720"/>
            </a:xfrm>
            <a:prstGeom prst="line">
              <a:avLst/>
            </a:prstGeom>
            <a:noFill/>
            <a:ln w="9525">
              <a:solidFill>
                <a:srgbClr val="000000"/>
              </a:solidFill>
              <a:round/>
              <a:headEnd/>
              <a:tailEnd type="triangle" w="med" len="med"/>
            </a:ln>
          </p:spPr>
          <p:txBody>
            <a:bodyPr/>
            <a:lstStyle/>
            <a:p>
              <a:endParaRPr lang="zh-CN" altLang="en-US"/>
            </a:p>
          </p:txBody>
        </p:sp>
      </p:grpSp>
      <p:grpSp>
        <p:nvGrpSpPr>
          <p:cNvPr id="3" name="Group 25"/>
          <p:cNvGrpSpPr>
            <a:grpSpLocks/>
          </p:cNvGrpSpPr>
          <p:nvPr/>
        </p:nvGrpSpPr>
        <p:grpSpPr bwMode="auto">
          <a:xfrm>
            <a:off x="4343400" y="3505200"/>
            <a:ext cx="3657600" cy="2286000"/>
            <a:chOff x="2640" y="2760"/>
            <a:chExt cx="4560" cy="2640"/>
          </a:xfrm>
        </p:grpSpPr>
        <p:sp>
          <p:nvSpPr>
            <p:cNvPr id="111624" name="Text Box 26"/>
            <p:cNvSpPr txBox="1">
              <a:spLocks noChangeArrowheads="1"/>
            </p:cNvSpPr>
            <p:nvPr/>
          </p:nvSpPr>
          <p:spPr bwMode="auto">
            <a:xfrm>
              <a:off x="2640" y="288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root</a:t>
              </a:r>
            </a:p>
          </p:txBody>
        </p:sp>
        <p:grpSp>
          <p:nvGrpSpPr>
            <p:cNvPr id="111625" name="Group 27"/>
            <p:cNvGrpSpPr>
              <a:grpSpLocks/>
            </p:cNvGrpSpPr>
            <p:nvPr/>
          </p:nvGrpSpPr>
          <p:grpSpPr bwMode="auto">
            <a:xfrm>
              <a:off x="3000" y="4920"/>
              <a:ext cx="1200" cy="480"/>
              <a:chOff x="5040" y="2880"/>
              <a:chExt cx="1200" cy="480"/>
            </a:xfrm>
          </p:grpSpPr>
          <p:sp>
            <p:nvSpPr>
              <p:cNvPr id="111647" name="Rectangle 28"/>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8" name="Line 29"/>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9" name="Line 30"/>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6" name="Group 31"/>
            <p:cNvGrpSpPr>
              <a:grpSpLocks/>
            </p:cNvGrpSpPr>
            <p:nvPr/>
          </p:nvGrpSpPr>
          <p:grpSpPr bwMode="auto">
            <a:xfrm>
              <a:off x="4080" y="3840"/>
              <a:ext cx="1200" cy="480"/>
              <a:chOff x="5040" y="2880"/>
              <a:chExt cx="1200" cy="480"/>
            </a:xfrm>
          </p:grpSpPr>
          <p:sp>
            <p:nvSpPr>
              <p:cNvPr id="111644" name="Rectangle 32"/>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5" name="Line 33"/>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6" name="Line 34"/>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7" name="Group 35"/>
            <p:cNvGrpSpPr>
              <a:grpSpLocks/>
            </p:cNvGrpSpPr>
            <p:nvPr/>
          </p:nvGrpSpPr>
          <p:grpSpPr bwMode="auto">
            <a:xfrm>
              <a:off x="6000" y="3840"/>
              <a:ext cx="1200" cy="480"/>
              <a:chOff x="5040" y="2880"/>
              <a:chExt cx="1200" cy="480"/>
            </a:xfrm>
          </p:grpSpPr>
          <p:sp>
            <p:nvSpPr>
              <p:cNvPr id="111641" name="Rectangle 36"/>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2" name="Line 37"/>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3" name="Line 38"/>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8" name="Group 39"/>
            <p:cNvGrpSpPr>
              <a:grpSpLocks/>
            </p:cNvGrpSpPr>
            <p:nvPr/>
          </p:nvGrpSpPr>
          <p:grpSpPr bwMode="auto">
            <a:xfrm>
              <a:off x="5040" y="2760"/>
              <a:ext cx="1200" cy="480"/>
              <a:chOff x="5040" y="2880"/>
              <a:chExt cx="1200" cy="480"/>
            </a:xfrm>
          </p:grpSpPr>
          <p:sp>
            <p:nvSpPr>
              <p:cNvPr id="111638" name="Rectangle 40"/>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9" name="Line 41"/>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0" name="Line 42"/>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9" name="Group 43"/>
            <p:cNvGrpSpPr>
              <a:grpSpLocks/>
            </p:cNvGrpSpPr>
            <p:nvPr/>
          </p:nvGrpSpPr>
          <p:grpSpPr bwMode="auto">
            <a:xfrm>
              <a:off x="5040" y="4920"/>
              <a:ext cx="1200" cy="480"/>
              <a:chOff x="5040" y="2880"/>
              <a:chExt cx="1200" cy="480"/>
            </a:xfrm>
          </p:grpSpPr>
          <p:sp>
            <p:nvSpPr>
              <p:cNvPr id="111635" name="Rectangle 44"/>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6" name="Line 45"/>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37" name="Line 46"/>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sp>
          <p:nvSpPr>
            <p:cNvPr id="111630" name="Line 47"/>
            <p:cNvSpPr>
              <a:spLocks noChangeShapeType="1"/>
            </p:cNvSpPr>
            <p:nvPr/>
          </p:nvSpPr>
          <p:spPr bwMode="auto">
            <a:xfrm flipH="1">
              <a:off x="4680" y="3120"/>
              <a:ext cx="600" cy="720"/>
            </a:xfrm>
            <a:prstGeom prst="line">
              <a:avLst/>
            </a:prstGeom>
            <a:noFill/>
            <a:ln w="9525">
              <a:solidFill>
                <a:srgbClr val="000000"/>
              </a:solidFill>
              <a:round/>
              <a:headEnd/>
              <a:tailEnd type="triangle" w="med" len="med"/>
            </a:ln>
          </p:spPr>
          <p:txBody>
            <a:bodyPr/>
            <a:lstStyle/>
            <a:p>
              <a:endParaRPr lang="zh-CN" altLang="en-US"/>
            </a:p>
          </p:txBody>
        </p:sp>
        <p:sp>
          <p:nvSpPr>
            <p:cNvPr id="111631" name="Line 48"/>
            <p:cNvSpPr>
              <a:spLocks noChangeShapeType="1"/>
            </p:cNvSpPr>
            <p:nvPr/>
          </p:nvSpPr>
          <p:spPr bwMode="auto">
            <a:xfrm>
              <a:off x="5880" y="312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2" name="Line 49"/>
            <p:cNvSpPr>
              <a:spLocks noChangeShapeType="1"/>
            </p:cNvSpPr>
            <p:nvPr/>
          </p:nvSpPr>
          <p:spPr bwMode="auto">
            <a:xfrm flipH="1">
              <a:off x="360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3" name="Line 50"/>
            <p:cNvSpPr>
              <a:spLocks noChangeShapeType="1"/>
            </p:cNvSpPr>
            <p:nvPr/>
          </p:nvSpPr>
          <p:spPr bwMode="auto">
            <a:xfrm>
              <a:off x="492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4" name="Line 51"/>
            <p:cNvSpPr>
              <a:spLocks noChangeShapeType="1"/>
            </p:cNvSpPr>
            <p:nvPr/>
          </p:nvSpPr>
          <p:spPr bwMode="auto">
            <a:xfrm>
              <a:off x="3600" y="3000"/>
              <a:ext cx="132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0" fill="hold"/>
                                        <p:tgtEl>
                                          <p:spTgt spid="2"/>
                                        </p:tgtEl>
                                        <p:attrNameLst>
                                          <p:attrName>ppt_x</p:attrName>
                                        </p:attrNameLst>
                                      </p:cBhvr>
                                      <p:tavLst>
                                        <p:tav tm="0">
                                          <p:val>
                                            <p:strVal val="1+#ppt_w/2"/>
                                          </p:val>
                                        </p:tav>
                                        <p:tav tm="100000">
                                          <p:val>
                                            <p:strVal val="#ppt_x"/>
                                          </p:val>
                                        </p:tav>
                                      </p:tavLst>
                                    </p:anim>
                                    <p:anim calcmode="lin" valueType="num">
                                      <p:cBhvr additive="base">
                                        <p:cTn id="28" dur="5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33" dur="500"/>
                                        <p:tgtEl>
                                          <p:spTgt spid="17203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36" dur="500"/>
                                        <p:tgtEl>
                                          <p:spTgt spid="17203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9" dur="500"/>
                                        <p:tgtEl>
                                          <p:spTgt spid="172035">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42" dur="500"/>
                                        <p:tgtEl>
                                          <p:spTgt spid="17203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2035">
                                            <p:txEl>
                                              <p:pRg st="10" end="10"/>
                                            </p:txEl>
                                          </p:spTgt>
                                        </p:tgtEl>
                                        <p:attrNameLst>
                                          <p:attrName>style.visibility</p:attrName>
                                        </p:attrNameLst>
                                      </p:cBhvr>
                                      <p:to>
                                        <p:strVal val="visible"/>
                                      </p:to>
                                    </p:set>
                                    <p:animEffect transition="in" filter="blinds(horizontal)">
                                      <p:cBhvr>
                                        <p:cTn id="45" dur="500"/>
                                        <p:tgtEl>
                                          <p:spTgt spid="172035">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2035">
                                            <p:txEl>
                                              <p:pRg st="11" end="11"/>
                                            </p:txEl>
                                          </p:spTgt>
                                        </p:tgtEl>
                                        <p:attrNameLst>
                                          <p:attrName>style.visibility</p:attrName>
                                        </p:attrNameLst>
                                      </p:cBhvr>
                                      <p:to>
                                        <p:strVal val="visible"/>
                                      </p:to>
                                    </p:set>
                                    <p:animEffect transition="in" filter="blinds(horizontal)">
                                      <p:cBhvr>
                                        <p:cTn id="48" dur="500"/>
                                        <p:tgtEl>
                                          <p:spTgt spid="172035">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2035">
                                            <p:txEl>
                                              <p:pRg st="12" end="12"/>
                                            </p:txEl>
                                          </p:spTgt>
                                        </p:tgtEl>
                                        <p:attrNameLst>
                                          <p:attrName>style.visibility</p:attrName>
                                        </p:attrNameLst>
                                      </p:cBhvr>
                                      <p:to>
                                        <p:strVal val="visible"/>
                                      </p:to>
                                    </p:set>
                                    <p:animEffect transition="in" filter="blinds(horizontal)">
                                      <p:cBhvr>
                                        <p:cTn id="51" dur="500"/>
                                        <p:tgtEl>
                                          <p:spTgt spid="172035">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2"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0" fill="hold"/>
                                        <p:tgtEl>
                                          <p:spTgt spid="3"/>
                                        </p:tgtEl>
                                        <p:attrNameLst>
                                          <p:attrName>ppt_x</p:attrName>
                                        </p:attrNameLst>
                                      </p:cBhvr>
                                      <p:tavLst>
                                        <p:tav tm="0">
                                          <p:val>
                                            <p:strVal val="1+#ppt_w/2"/>
                                          </p:val>
                                        </p:tav>
                                        <p:tav tm="100000">
                                          <p:val>
                                            <p:strVal val="#ppt_x"/>
                                          </p:val>
                                        </p:tav>
                                      </p:tavLst>
                                    </p:anim>
                                    <p:anim calcmode="lin" valueType="num">
                                      <p:cBhvr additive="base">
                                        <p:cTn id="57" dur="5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2643" name="灯片编号占位符 4"/>
          <p:cNvSpPr>
            <a:spLocks noGrp="1"/>
          </p:cNvSpPr>
          <p:nvPr>
            <p:ph type="sldNum" sz="quarter" idx="11"/>
          </p:nvPr>
        </p:nvSpPr>
        <p:spPr>
          <a:noFill/>
        </p:spPr>
        <p:txBody>
          <a:bodyPr/>
          <a:lstStyle/>
          <a:p>
            <a:fld id="{F25DAD6B-81EB-44AF-8AC9-4EDA9858E14E}" type="slidenum">
              <a:rPr lang="en-US" altLang="zh-CN" smtClean="0"/>
              <a:pPr/>
              <a:t>125</a:t>
            </a:fld>
            <a:endParaRPr lang="en-US" altLang="zh-CN"/>
          </a:p>
        </p:txBody>
      </p:sp>
      <p:sp>
        <p:nvSpPr>
          <p:cNvPr id="112644"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73059" name="Rectangle 3"/>
          <p:cNvSpPr>
            <a:spLocks noGrp="1" noChangeArrowheads="1"/>
          </p:cNvSpPr>
          <p:nvPr>
            <p:ph type="body" idx="1"/>
          </p:nvPr>
        </p:nvSpPr>
        <p:spPr/>
        <p:txBody>
          <a:bodyPr/>
          <a:lstStyle/>
          <a:p>
            <a:pPr>
              <a:lnSpc>
                <a:spcPct val="70000"/>
              </a:lnSpc>
              <a:buFont typeface="Wingdings" pitchFamily="2" charset="2"/>
              <a:buNone/>
            </a:pPr>
            <a:r>
              <a:rPr lang="zh-CN" altLang="en-US" sz="1400" dirty="0">
                <a:ea typeface="宋体" pitchFamily="2" charset="-122"/>
              </a:rPr>
              <a:t>下面通过示例说明如何构造、使用一个链表：</a:t>
            </a:r>
          </a:p>
          <a:p>
            <a:pPr>
              <a:lnSpc>
                <a:spcPct val="70000"/>
              </a:lnSpc>
              <a:buFont typeface="Wingdings" pitchFamily="2" charset="2"/>
              <a:buNone/>
            </a:pPr>
            <a:r>
              <a:rPr lang="zh-CN" altLang="en-US" sz="1400" dirty="0">
                <a:ea typeface="宋体" pitchFamily="2" charset="-122"/>
              </a:rPr>
              <a:t>链表结构：</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a:t>
            </a:r>
          </a:p>
          <a:p>
            <a:pPr lvl="2" indent="0">
              <a:lnSpc>
                <a:spcPct val="80000"/>
              </a:lnSpc>
              <a:buFont typeface="Wingdings" pitchFamily="2" charset="2"/>
              <a:buNone/>
            </a:pPr>
            <a:r>
              <a:rPr lang="en-US" altLang="zh-CN" sz="1400" dirty="0" err="1">
                <a:ea typeface="宋体" pitchFamily="2" charset="-122"/>
              </a:rPr>
              <a:t>int</a:t>
            </a:r>
            <a:r>
              <a:rPr lang="en-US" altLang="zh-CN" sz="1400" dirty="0">
                <a:ea typeface="宋体" pitchFamily="2" charset="-122"/>
              </a:rPr>
              <a:t> n;</a:t>
            </a:r>
          </a:p>
          <a:p>
            <a:pPr lvl="2" indent="0">
              <a:lnSpc>
                <a:spcPct val="8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*next;</a:t>
            </a:r>
          </a:p>
          <a:p>
            <a:pPr lvl="1">
              <a:lnSpc>
                <a:spcPct val="80000"/>
              </a:lnSpc>
              <a:buFont typeface="Wingdings" pitchFamily="2" charset="2"/>
              <a:buNone/>
            </a:pPr>
            <a:r>
              <a:rPr lang="en-US" altLang="zh-CN" sz="1400" dirty="0">
                <a:ea typeface="宋体" pitchFamily="2" charset="-122"/>
              </a:rPr>
              <a:t>};</a:t>
            </a:r>
          </a:p>
          <a:p>
            <a:pPr>
              <a:lnSpc>
                <a:spcPct val="70000"/>
              </a:lnSpc>
              <a:buFont typeface="Wingdings" pitchFamily="2" charset="2"/>
              <a:buNone/>
            </a:pPr>
            <a:r>
              <a:rPr lang="en-US" altLang="zh-CN" sz="1400" dirty="0">
                <a:ea typeface="宋体" pitchFamily="2" charset="-122"/>
              </a:rPr>
              <a:t>1) </a:t>
            </a:r>
            <a:r>
              <a:rPr lang="zh-CN" altLang="en-US" sz="1400" dirty="0">
                <a:ea typeface="宋体" pitchFamily="2" charset="-122"/>
              </a:rPr>
              <a:t>创建链表：</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*first=NULL, *p,*q;</a:t>
            </a:r>
          </a:p>
          <a:p>
            <a:pPr lvl="1">
              <a:lnSpc>
                <a:spcPct val="70000"/>
              </a:lnSpc>
              <a:buFont typeface="Wingdings" pitchFamily="2" charset="2"/>
              <a:buNone/>
            </a:pPr>
            <a:r>
              <a:rPr lang="en-US" altLang="zh-CN" sz="1400" dirty="0">
                <a:ea typeface="宋体" pitchFamily="2" charset="-122"/>
              </a:rPr>
              <a:t>for(</a:t>
            </a:r>
            <a:r>
              <a:rPr lang="en-US" altLang="zh-CN" sz="1400" dirty="0" err="1">
                <a:ea typeface="宋体" pitchFamily="2" charset="-122"/>
              </a:rPr>
              <a:t>i</a:t>
            </a:r>
            <a:r>
              <a:rPr lang="en-US" altLang="zh-CN" sz="1400" dirty="0">
                <a:ea typeface="宋体" pitchFamily="2" charset="-122"/>
              </a:rPr>
              <a:t>=0; </a:t>
            </a:r>
            <a:r>
              <a:rPr lang="en-US" altLang="zh-CN" sz="1400" dirty="0" err="1">
                <a:ea typeface="宋体" pitchFamily="2" charset="-122"/>
              </a:rPr>
              <a:t>i</a:t>
            </a:r>
            <a:r>
              <a:rPr lang="en-US" altLang="zh-CN" sz="1400" dirty="0">
                <a:ea typeface="宋体" pitchFamily="2" charset="-122"/>
              </a:rPr>
              <a:t>&lt; 10; </a:t>
            </a:r>
            <a:r>
              <a:rPr lang="en-US" altLang="zh-CN" sz="1400" dirty="0" err="1">
                <a:ea typeface="宋体" pitchFamily="2" charset="-122"/>
              </a:rPr>
              <a:t>i</a:t>
            </a:r>
            <a:r>
              <a:rPr lang="en-US" altLang="zh-CN" sz="1400" dirty="0">
                <a:ea typeface="宋体" pitchFamily="2" charset="-122"/>
              </a:rPr>
              <a:t>++){</a:t>
            </a:r>
          </a:p>
          <a:p>
            <a:pPr lvl="2" indent="0">
              <a:lnSpc>
                <a:spcPct val="80000"/>
              </a:lnSpc>
              <a:buFont typeface="Wingdings" pitchFamily="2" charset="2"/>
              <a:buNone/>
            </a:pPr>
            <a:r>
              <a:rPr lang="en-US" altLang="zh-CN" sz="1400" b="1" dirty="0">
                <a:solidFill>
                  <a:srgbClr val="0033CC"/>
                </a:solidFill>
                <a:ea typeface="宋体" pitchFamily="2" charset="-122"/>
              </a:rPr>
              <a:t>q = (</a:t>
            </a:r>
            <a:r>
              <a:rPr lang="en-US" altLang="zh-CN" sz="1400" b="1" dirty="0" err="1">
                <a:solidFill>
                  <a:srgbClr val="0033CC"/>
                </a:solidFill>
                <a:ea typeface="宋体" pitchFamily="2" charset="-122"/>
              </a:rPr>
              <a:t>struct</a:t>
            </a:r>
            <a:r>
              <a:rPr lang="en-US" altLang="zh-CN" sz="1400" b="1" dirty="0">
                <a:solidFill>
                  <a:srgbClr val="0033CC"/>
                </a:solidFill>
                <a:ea typeface="宋体" pitchFamily="2" charset="-122"/>
              </a:rPr>
              <a:t> link *)</a:t>
            </a:r>
            <a:r>
              <a:rPr lang="en-US" altLang="zh-CN" sz="1400" b="1" dirty="0" err="1">
                <a:solidFill>
                  <a:srgbClr val="0033CC"/>
                </a:solidFill>
                <a:ea typeface="宋体" pitchFamily="2" charset="-122"/>
              </a:rPr>
              <a:t>malloc</a:t>
            </a:r>
            <a:r>
              <a:rPr lang="en-US" altLang="zh-CN" sz="1400" b="1" dirty="0">
                <a:solidFill>
                  <a:srgbClr val="0033CC"/>
                </a:solidFill>
                <a:ea typeface="宋体" pitchFamily="2" charset="-122"/>
              </a:rPr>
              <a:t>(</a:t>
            </a:r>
            <a:r>
              <a:rPr lang="en-US" altLang="zh-CN" sz="1400" b="1" dirty="0" err="1">
                <a:solidFill>
                  <a:srgbClr val="0033CC"/>
                </a:solidFill>
                <a:ea typeface="宋体" pitchFamily="2" charset="-122"/>
              </a:rPr>
              <a:t>sizeof</a:t>
            </a:r>
            <a:r>
              <a:rPr lang="en-US" altLang="zh-CN" sz="1400" b="1" dirty="0">
                <a:solidFill>
                  <a:srgbClr val="0033CC"/>
                </a:solidFill>
                <a:ea typeface="宋体" pitchFamily="2" charset="-122"/>
              </a:rPr>
              <a:t>(</a:t>
            </a:r>
            <a:r>
              <a:rPr lang="en-US" altLang="zh-CN" sz="1400" b="1" dirty="0" err="1">
                <a:solidFill>
                  <a:srgbClr val="0033CC"/>
                </a:solidFill>
                <a:ea typeface="宋体" pitchFamily="2" charset="-122"/>
              </a:rPr>
              <a:t>struct</a:t>
            </a:r>
            <a:r>
              <a:rPr lang="en-US" altLang="zh-CN" sz="1400" b="1" dirty="0">
                <a:solidFill>
                  <a:srgbClr val="0033CC"/>
                </a:solidFill>
                <a:ea typeface="宋体" pitchFamily="2" charset="-122"/>
              </a:rPr>
              <a:t> link));</a:t>
            </a:r>
          </a:p>
          <a:p>
            <a:pPr lvl="2" indent="0">
              <a:lnSpc>
                <a:spcPct val="80000"/>
              </a:lnSpc>
              <a:buNone/>
            </a:pPr>
            <a:r>
              <a:rPr lang="en-US" altLang="zh-CN" sz="1400" dirty="0">
                <a:ea typeface="宋体" pitchFamily="2" charset="-122"/>
              </a:rPr>
              <a:t>q-&gt;n = </a:t>
            </a:r>
            <a:r>
              <a:rPr lang="en-US" altLang="zh-CN" sz="1400" dirty="0" err="1">
                <a:ea typeface="宋体" pitchFamily="2" charset="-122"/>
              </a:rPr>
              <a:t>i</a:t>
            </a:r>
            <a:r>
              <a:rPr lang="en-US" altLang="zh-CN" sz="1400" dirty="0">
                <a:ea typeface="宋体" pitchFamily="2" charset="-122"/>
              </a:rPr>
              <a:t>;</a:t>
            </a:r>
            <a:r>
              <a:rPr lang="en-US" altLang="zh-CN" sz="1400" b="1" dirty="0">
                <a:solidFill>
                  <a:srgbClr val="0033CC"/>
                </a:solidFill>
                <a:ea typeface="宋体" pitchFamily="2" charset="-122"/>
              </a:rPr>
              <a:t> </a:t>
            </a:r>
          </a:p>
          <a:p>
            <a:pPr lvl="2" indent="0">
              <a:lnSpc>
                <a:spcPct val="80000"/>
              </a:lnSpc>
              <a:buNone/>
            </a:pPr>
            <a:r>
              <a:rPr lang="en-US" altLang="zh-CN" sz="1400" b="1" dirty="0">
                <a:solidFill>
                  <a:srgbClr val="0033CC"/>
                </a:solidFill>
                <a:ea typeface="宋体" pitchFamily="2" charset="-122"/>
              </a:rPr>
              <a:t>q-&gt;next = NULL;</a:t>
            </a:r>
          </a:p>
          <a:p>
            <a:pPr lvl="2" indent="0">
              <a:lnSpc>
                <a:spcPct val="80000"/>
              </a:lnSpc>
              <a:buFont typeface="Wingdings" pitchFamily="2" charset="2"/>
              <a:buNone/>
            </a:pPr>
            <a:r>
              <a:rPr lang="en-US" altLang="zh-CN" sz="1400" dirty="0">
                <a:ea typeface="宋体" pitchFamily="2" charset="-122"/>
              </a:rPr>
              <a:t>if(first == NULL)</a:t>
            </a:r>
          </a:p>
          <a:p>
            <a:pPr lvl="2" indent="0">
              <a:lnSpc>
                <a:spcPct val="80000"/>
              </a:lnSpc>
              <a:buFont typeface="Wingdings" pitchFamily="2" charset="2"/>
              <a:buNone/>
            </a:pPr>
            <a:r>
              <a:rPr lang="en-US" altLang="zh-CN" sz="1400" dirty="0">
                <a:ea typeface="宋体" pitchFamily="2" charset="-122"/>
              </a:rPr>
              <a:t>    first = p = q;</a:t>
            </a:r>
          </a:p>
          <a:p>
            <a:pPr lvl="2" indent="0">
              <a:lnSpc>
                <a:spcPct val="80000"/>
              </a:lnSpc>
              <a:buFont typeface="Wingdings" pitchFamily="2" charset="2"/>
              <a:buNone/>
            </a:pPr>
            <a:r>
              <a:rPr lang="en-US" altLang="zh-CN" sz="1400" dirty="0">
                <a:ea typeface="宋体" pitchFamily="2" charset="-122"/>
              </a:rPr>
              <a:t>else {</a:t>
            </a:r>
          </a:p>
          <a:p>
            <a:pPr lvl="2" indent="0">
              <a:lnSpc>
                <a:spcPct val="80000"/>
              </a:lnSpc>
              <a:buNone/>
            </a:pPr>
            <a:r>
              <a:rPr lang="en-US" altLang="zh-CN" sz="1400" b="1" dirty="0">
                <a:solidFill>
                  <a:srgbClr val="7030A0"/>
                </a:solidFill>
                <a:ea typeface="宋体" pitchFamily="2" charset="-122"/>
              </a:rPr>
              <a:t>    p-&gt;next = q;</a:t>
            </a:r>
          </a:p>
          <a:p>
            <a:pPr lvl="2" indent="0">
              <a:lnSpc>
                <a:spcPct val="80000"/>
              </a:lnSpc>
              <a:buNone/>
            </a:pPr>
            <a:r>
              <a:rPr lang="en-US" altLang="zh-CN" sz="1400" b="1" dirty="0">
                <a:solidFill>
                  <a:srgbClr val="0033CC"/>
                </a:solidFill>
                <a:ea typeface="宋体" pitchFamily="2" charset="-122"/>
              </a:rPr>
              <a:t>    p = p-&gt;next;</a:t>
            </a:r>
          </a:p>
          <a:p>
            <a:pPr lvl="2" indent="0">
              <a:lnSpc>
                <a:spcPct val="80000"/>
              </a:lnSpc>
              <a:buNone/>
            </a:pPr>
            <a:r>
              <a:rPr lang="en-US" altLang="zh-CN" sz="1400" b="1" dirty="0">
                <a:solidFill>
                  <a:srgbClr val="0033CC"/>
                </a:solidFill>
                <a:ea typeface="宋体" pitchFamily="2" charset="-122"/>
              </a:rPr>
              <a:t>}</a:t>
            </a:r>
            <a:endParaRPr lang="en-US" altLang="zh-CN" sz="1400" dirty="0">
              <a:ea typeface="宋体" pitchFamily="2" charset="-122"/>
            </a:endParaRPr>
          </a:p>
          <a:p>
            <a:pPr lvl="1">
              <a:lnSpc>
                <a:spcPct val="70000"/>
              </a:lnSpc>
              <a:buNone/>
            </a:pPr>
            <a:r>
              <a:rPr lang="en-US" altLang="zh-CN" sz="1400" dirty="0">
                <a:ea typeface="宋体" pitchFamily="2" charset="-122"/>
              </a:rPr>
              <a:t>}</a:t>
            </a:r>
          </a:p>
        </p:txBody>
      </p:sp>
      <p:grpSp>
        <p:nvGrpSpPr>
          <p:cNvPr id="2" name="Group 4"/>
          <p:cNvGrpSpPr>
            <a:grpSpLocks/>
          </p:cNvGrpSpPr>
          <p:nvPr/>
        </p:nvGrpSpPr>
        <p:grpSpPr bwMode="auto">
          <a:xfrm>
            <a:off x="1979613" y="5589588"/>
            <a:ext cx="2012950" cy="838200"/>
            <a:chOff x="1056" y="3120"/>
            <a:chExt cx="1268" cy="528"/>
          </a:xfrm>
        </p:grpSpPr>
        <p:sp>
          <p:nvSpPr>
            <p:cNvPr id="112659" name="Rectangle 5"/>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60" name="Line 6"/>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61" name="Text Box 7"/>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2662" name="Freeform 8"/>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63" name="Text Box 9"/>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3" name="Group 10"/>
          <p:cNvGrpSpPr>
            <a:grpSpLocks/>
          </p:cNvGrpSpPr>
          <p:nvPr/>
        </p:nvGrpSpPr>
        <p:grpSpPr bwMode="auto">
          <a:xfrm>
            <a:off x="3276600" y="5589588"/>
            <a:ext cx="2012950" cy="838200"/>
            <a:chOff x="1056" y="3120"/>
            <a:chExt cx="1268" cy="528"/>
          </a:xfrm>
        </p:grpSpPr>
        <p:sp>
          <p:nvSpPr>
            <p:cNvPr id="112654" name="Rectangle 11"/>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5" name="Line 12"/>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6" name="Text Box 13"/>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2657" name="Freeform 14"/>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8" name="Text Box 15"/>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4" name="Group 16"/>
          <p:cNvGrpSpPr>
            <a:grpSpLocks/>
          </p:cNvGrpSpPr>
          <p:nvPr/>
        </p:nvGrpSpPr>
        <p:grpSpPr bwMode="auto">
          <a:xfrm>
            <a:off x="4572000" y="5589588"/>
            <a:ext cx="2012950" cy="838200"/>
            <a:chOff x="1056" y="3120"/>
            <a:chExt cx="1268" cy="528"/>
          </a:xfrm>
        </p:grpSpPr>
        <p:sp>
          <p:nvSpPr>
            <p:cNvPr id="112649" name="Rectangle 17"/>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0" name="Line 18"/>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1" name="Text Box 19"/>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2652" name="Freeform 20"/>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3" name="Text Box 21"/>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blinds(horizontal)">
                                      <p:cBhvr>
                                        <p:cTn id="7" dur="500"/>
                                        <p:tgtEl>
                                          <p:spTgt spid="1730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3059">
                                            <p:txEl>
                                              <p:pRg st="2" end="2"/>
                                            </p:txEl>
                                          </p:spTgt>
                                        </p:tgtEl>
                                        <p:attrNameLst>
                                          <p:attrName>style.visibility</p:attrName>
                                        </p:attrNameLst>
                                      </p:cBhvr>
                                      <p:to>
                                        <p:strVal val="visible"/>
                                      </p:to>
                                    </p:set>
                                    <p:animEffect transition="in" filter="blinds(horizontal)">
                                      <p:cBhvr>
                                        <p:cTn id="10" dur="500"/>
                                        <p:tgtEl>
                                          <p:spTgt spid="1730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3059">
                                            <p:txEl>
                                              <p:pRg st="3" end="3"/>
                                            </p:txEl>
                                          </p:spTgt>
                                        </p:tgtEl>
                                        <p:attrNameLst>
                                          <p:attrName>style.visibility</p:attrName>
                                        </p:attrNameLst>
                                      </p:cBhvr>
                                      <p:to>
                                        <p:strVal val="visible"/>
                                      </p:to>
                                    </p:set>
                                    <p:animEffect transition="in" filter="blinds(horizontal)">
                                      <p:cBhvr>
                                        <p:cTn id="13" dur="500"/>
                                        <p:tgtEl>
                                          <p:spTgt spid="1730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3059">
                                            <p:txEl>
                                              <p:pRg st="4" end="4"/>
                                            </p:txEl>
                                          </p:spTgt>
                                        </p:tgtEl>
                                        <p:attrNameLst>
                                          <p:attrName>style.visibility</p:attrName>
                                        </p:attrNameLst>
                                      </p:cBhvr>
                                      <p:to>
                                        <p:strVal val="visible"/>
                                      </p:to>
                                    </p:set>
                                    <p:animEffect transition="in" filter="blinds(horizontal)">
                                      <p:cBhvr>
                                        <p:cTn id="16" dur="500"/>
                                        <p:tgtEl>
                                          <p:spTgt spid="1730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3059">
                                            <p:txEl>
                                              <p:pRg st="5" end="5"/>
                                            </p:txEl>
                                          </p:spTgt>
                                        </p:tgtEl>
                                        <p:attrNameLst>
                                          <p:attrName>style.visibility</p:attrName>
                                        </p:attrNameLst>
                                      </p:cBhvr>
                                      <p:to>
                                        <p:strVal val="visible"/>
                                      </p:to>
                                    </p:set>
                                    <p:animEffect transition="in" filter="blinds(horizontal)">
                                      <p:cBhvr>
                                        <p:cTn id="19" dur="500"/>
                                        <p:tgtEl>
                                          <p:spTgt spid="17305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73059">
                                            <p:txEl>
                                              <p:pRg st="6" end="6"/>
                                            </p:txEl>
                                          </p:spTgt>
                                        </p:tgtEl>
                                        <p:attrNameLst>
                                          <p:attrName>style.visibility</p:attrName>
                                        </p:attrNameLst>
                                      </p:cBhvr>
                                      <p:to>
                                        <p:strVal val="visible"/>
                                      </p:to>
                                    </p:set>
                                    <p:animEffect transition="in" filter="blinds(horizontal)">
                                      <p:cBhvr>
                                        <p:cTn id="24" dur="500"/>
                                        <p:tgtEl>
                                          <p:spTgt spid="17305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3059">
                                            <p:txEl>
                                              <p:pRg st="7" end="7"/>
                                            </p:txEl>
                                          </p:spTgt>
                                        </p:tgtEl>
                                        <p:attrNameLst>
                                          <p:attrName>style.visibility</p:attrName>
                                        </p:attrNameLst>
                                      </p:cBhvr>
                                      <p:to>
                                        <p:strVal val="visible"/>
                                      </p:to>
                                    </p:set>
                                    <p:animEffect transition="in" filter="blinds(horizontal)">
                                      <p:cBhvr>
                                        <p:cTn id="27" dur="500"/>
                                        <p:tgtEl>
                                          <p:spTgt spid="17305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3059">
                                            <p:txEl>
                                              <p:pRg st="8" end="8"/>
                                            </p:txEl>
                                          </p:spTgt>
                                        </p:tgtEl>
                                        <p:attrNameLst>
                                          <p:attrName>style.visibility</p:attrName>
                                        </p:attrNameLst>
                                      </p:cBhvr>
                                      <p:to>
                                        <p:strVal val="visible"/>
                                      </p:to>
                                    </p:set>
                                    <p:animEffect transition="in" filter="blinds(horizontal)">
                                      <p:cBhvr>
                                        <p:cTn id="30" dur="500"/>
                                        <p:tgtEl>
                                          <p:spTgt spid="17305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73059">
                                            <p:txEl>
                                              <p:pRg st="9" end="9"/>
                                            </p:txEl>
                                          </p:spTgt>
                                        </p:tgtEl>
                                        <p:attrNameLst>
                                          <p:attrName>style.visibility</p:attrName>
                                        </p:attrNameLst>
                                      </p:cBhvr>
                                      <p:to>
                                        <p:strVal val="visible"/>
                                      </p:to>
                                    </p:set>
                                    <p:animEffect transition="in" filter="blinds(horizontal)">
                                      <p:cBhvr>
                                        <p:cTn id="33" dur="500"/>
                                        <p:tgtEl>
                                          <p:spTgt spid="173059">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3059">
                                            <p:txEl>
                                              <p:pRg st="10" end="10"/>
                                            </p:txEl>
                                          </p:spTgt>
                                        </p:tgtEl>
                                        <p:attrNameLst>
                                          <p:attrName>style.visibility</p:attrName>
                                        </p:attrNameLst>
                                      </p:cBhvr>
                                      <p:to>
                                        <p:strVal val="visible"/>
                                      </p:to>
                                    </p:set>
                                    <p:animEffect transition="in" filter="blinds(horizontal)">
                                      <p:cBhvr>
                                        <p:cTn id="36" dur="500"/>
                                        <p:tgtEl>
                                          <p:spTgt spid="173059">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3059">
                                            <p:txEl>
                                              <p:pRg st="11" end="11"/>
                                            </p:txEl>
                                          </p:spTgt>
                                        </p:tgtEl>
                                        <p:attrNameLst>
                                          <p:attrName>style.visibility</p:attrName>
                                        </p:attrNameLst>
                                      </p:cBhvr>
                                      <p:to>
                                        <p:strVal val="visible"/>
                                      </p:to>
                                    </p:set>
                                    <p:animEffect transition="in" filter="blinds(horizontal)">
                                      <p:cBhvr>
                                        <p:cTn id="39" dur="500"/>
                                        <p:tgtEl>
                                          <p:spTgt spid="173059">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3059">
                                            <p:txEl>
                                              <p:pRg st="12" end="12"/>
                                            </p:txEl>
                                          </p:spTgt>
                                        </p:tgtEl>
                                        <p:attrNameLst>
                                          <p:attrName>style.visibility</p:attrName>
                                        </p:attrNameLst>
                                      </p:cBhvr>
                                      <p:to>
                                        <p:strVal val="visible"/>
                                      </p:to>
                                    </p:set>
                                    <p:animEffect transition="in" filter="blinds(horizontal)">
                                      <p:cBhvr>
                                        <p:cTn id="42" dur="500"/>
                                        <p:tgtEl>
                                          <p:spTgt spid="173059">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3059">
                                            <p:txEl>
                                              <p:pRg st="13" end="13"/>
                                            </p:txEl>
                                          </p:spTgt>
                                        </p:tgtEl>
                                        <p:attrNameLst>
                                          <p:attrName>style.visibility</p:attrName>
                                        </p:attrNameLst>
                                      </p:cBhvr>
                                      <p:to>
                                        <p:strVal val="visible"/>
                                      </p:to>
                                    </p:set>
                                    <p:animEffect transition="in" filter="blinds(horizontal)">
                                      <p:cBhvr>
                                        <p:cTn id="45" dur="500"/>
                                        <p:tgtEl>
                                          <p:spTgt spid="173059">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3059">
                                            <p:txEl>
                                              <p:pRg st="14" end="14"/>
                                            </p:txEl>
                                          </p:spTgt>
                                        </p:tgtEl>
                                        <p:attrNameLst>
                                          <p:attrName>style.visibility</p:attrName>
                                        </p:attrNameLst>
                                      </p:cBhvr>
                                      <p:to>
                                        <p:strVal val="visible"/>
                                      </p:to>
                                    </p:set>
                                    <p:animEffect transition="in" filter="blinds(horizontal)">
                                      <p:cBhvr>
                                        <p:cTn id="48" dur="500"/>
                                        <p:tgtEl>
                                          <p:spTgt spid="173059">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3059">
                                            <p:txEl>
                                              <p:pRg st="15" end="15"/>
                                            </p:txEl>
                                          </p:spTgt>
                                        </p:tgtEl>
                                        <p:attrNameLst>
                                          <p:attrName>style.visibility</p:attrName>
                                        </p:attrNameLst>
                                      </p:cBhvr>
                                      <p:to>
                                        <p:strVal val="visible"/>
                                      </p:to>
                                    </p:set>
                                    <p:animEffect transition="in" filter="blinds(horizontal)">
                                      <p:cBhvr>
                                        <p:cTn id="51" dur="500"/>
                                        <p:tgtEl>
                                          <p:spTgt spid="173059">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73059">
                                            <p:txEl>
                                              <p:pRg st="16" end="16"/>
                                            </p:txEl>
                                          </p:spTgt>
                                        </p:tgtEl>
                                        <p:attrNameLst>
                                          <p:attrName>style.visibility</p:attrName>
                                        </p:attrNameLst>
                                      </p:cBhvr>
                                      <p:to>
                                        <p:strVal val="visible"/>
                                      </p:to>
                                    </p:set>
                                    <p:animEffect transition="in" filter="blinds(horizontal)">
                                      <p:cBhvr>
                                        <p:cTn id="54" dur="500"/>
                                        <p:tgtEl>
                                          <p:spTgt spid="173059">
                                            <p:txEl>
                                              <p:pRg st="16" end="16"/>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73059">
                                            <p:txEl>
                                              <p:pRg st="17" end="17"/>
                                            </p:txEl>
                                          </p:spTgt>
                                        </p:tgtEl>
                                        <p:attrNameLst>
                                          <p:attrName>style.visibility</p:attrName>
                                        </p:attrNameLst>
                                      </p:cBhvr>
                                      <p:to>
                                        <p:strVal val="visible"/>
                                      </p:to>
                                    </p:set>
                                    <p:animEffect transition="in" filter="blinds(horizontal)">
                                      <p:cBhvr>
                                        <p:cTn id="57" dur="500"/>
                                        <p:tgtEl>
                                          <p:spTgt spid="173059">
                                            <p:txEl>
                                              <p:pRg st="17" end="17"/>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73059">
                                            <p:txEl>
                                              <p:pRg st="18" end="18"/>
                                            </p:txEl>
                                          </p:spTgt>
                                        </p:tgtEl>
                                        <p:attrNameLst>
                                          <p:attrName>style.visibility</p:attrName>
                                        </p:attrNameLst>
                                      </p:cBhvr>
                                      <p:to>
                                        <p:strVal val="visible"/>
                                      </p:to>
                                    </p:set>
                                    <p:animEffect transition="in" filter="blinds(horizontal)">
                                      <p:cBhvr>
                                        <p:cTn id="60" dur="500"/>
                                        <p:tgtEl>
                                          <p:spTgt spid="173059">
                                            <p:txEl>
                                              <p:pRg st="18" end="1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7" presetClass="entr" presetSubtype="4"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0" fill="hold"/>
                                        <p:tgtEl>
                                          <p:spTgt spid="2"/>
                                        </p:tgtEl>
                                        <p:attrNameLst>
                                          <p:attrName>ppt_x</p:attrName>
                                        </p:attrNameLst>
                                      </p:cBhvr>
                                      <p:tavLst>
                                        <p:tav tm="0">
                                          <p:val>
                                            <p:strVal val="#ppt_x"/>
                                          </p:val>
                                        </p:tav>
                                        <p:tav tm="100000">
                                          <p:val>
                                            <p:strVal val="#ppt_x"/>
                                          </p:val>
                                        </p:tav>
                                      </p:tavLst>
                                    </p:anim>
                                    <p:anim calcmode="lin" valueType="num">
                                      <p:cBhvr additive="base">
                                        <p:cTn id="66"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0" fill="hold"/>
                                        <p:tgtEl>
                                          <p:spTgt spid="3"/>
                                        </p:tgtEl>
                                        <p:attrNameLst>
                                          <p:attrName>ppt_x</p:attrName>
                                        </p:attrNameLst>
                                      </p:cBhvr>
                                      <p:tavLst>
                                        <p:tav tm="0">
                                          <p:val>
                                            <p:strVal val="1+#ppt_w/2"/>
                                          </p:val>
                                        </p:tav>
                                        <p:tav tm="100000">
                                          <p:val>
                                            <p:strVal val="#ppt_x"/>
                                          </p:val>
                                        </p:tav>
                                      </p:tavLst>
                                    </p:anim>
                                    <p:anim calcmode="lin" valueType="num">
                                      <p:cBhvr additive="base">
                                        <p:cTn id="72"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7" presetClass="entr" presetSubtype="2"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0" fill="hold"/>
                                        <p:tgtEl>
                                          <p:spTgt spid="4"/>
                                        </p:tgtEl>
                                        <p:attrNameLst>
                                          <p:attrName>ppt_x</p:attrName>
                                        </p:attrNameLst>
                                      </p:cBhvr>
                                      <p:tavLst>
                                        <p:tav tm="0">
                                          <p:val>
                                            <p:strVal val="1+#ppt_w/2"/>
                                          </p:val>
                                        </p:tav>
                                        <p:tav tm="100000">
                                          <p:val>
                                            <p:strVal val="#ppt_x"/>
                                          </p:val>
                                        </p:tav>
                                      </p:tavLst>
                                    </p:anim>
                                    <p:anim calcmode="lin" valueType="num">
                                      <p:cBhvr additive="base">
                                        <p:cTn id="7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126</a:t>
            </a:fld>
            <a:endParaRPr lang="en-US" altLang="zh-CN"/>
          </a:p>
        </p:txBody>
      </p:sp>
      <p:sp>
        <p:nvSpPr>
          <p:cNvPr id="113668"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13669" name="Rectangle 3"/>
          <p:cNvSpPr>
            <a:spLocks noGrp="1" noChangeArrowheads="1"/>
          </p:cNvSpPr>
          <p:nvPr>
            <p:ph type="body" idx="1"/>
          </p:nvPr>
        </p:nvSpPr>
        <p:spPr/>
        <p:txBody>
          <a:bodyPr/>
          <a:lstStyle/>
          <a:p>
            <a:pPr>
              <a:lnSpc>
                <a:spcPct val="80000"/>
              </a:lnSpc>
              <a:buFont typeface="Wingdings" pitchFamily="2" charset="2"/>
              <a:buNone/>
            </a:pPr>
            <a:r>
              <a:rPr lang="en-US" altLang="zh-CN" dirty="0">
                <a:ea typeface="宋体" pitchFamily="2" charset="-122"/>
              </a:rPr>
              <a:t>2</a:t>
            </a:r>
            <a:r>
              <a:rPr lang="zh-CN" altLang="en-US" dirty="0">
                <a:ea typeface="宋体" pitchFamily="2" charset="-122"/>
              </a:rPr>
              <a:t>）插入一个节点：</a:t>
            </a:r>
          </a:p>
          <a:p>
            <a:pPr lvl="1">
              <a:lnSpc>
                <a:spcPct val="80000"/>
              </a:lnSpc>
              <a:buFont typeface="Wingdings" pitchFamily="2" charset="2"/>
              <a:buNone/>
            </a:pPr>
            <a:r>
              <a:rPr lang="en-US" altLang="zh-CN" dirty="0">
                <a:ea typeface="宋体" pitchFamily="2" charset="-122"/>
              </a:rPr>
              <a:t>q-&gt;next = p-&gt;next;</a:t>
            </a:r>
          </a:p>
          <a:p>
            <a:pPr lvl="1">
              <a:lnSpc>
                <a:spcPct val="80000"/>
              </a:lnSpc>
              <a:buFont typeface="Wingdings" pitchFamily="2" charset="2"/>
              <a:buNone/>
            </a:pPr>
            <a:r>
              <a:rPr lang="en-US" altLang="zh-CN" dirty="0">
                <a:ea typeface="宋体" pitchFamily="2" charset="-122"/>
              </a:rPr>
              <a:t>p-&gt;next = q;</a:t>
            </a:r>
          </a:p>
          <a:p>
            <a:pPr lvl="1">
              <a:lnSpc>
                <a:spcPct val="80000"/>
              </a:lnSpc>
              <a:buNone/>
            </a:pPr>
            <a:r>
              <a:rPr lang="en-US" altLang="zh-CN" dirty="0"/>
              <a:t>(</a:t>
            </a:r>
            <a:r>
              <a:rPr lang="zh-CN" altLang="en-US" dirty="0"/>
              <a:t>在</a:t>
            </a:r>
            <a:r>
              <a:rPr lang="en-US" altLang="zh-CN" dirty="0"/>
              <a:t>p</a:t>
            </a:r>
            <a:r>
              <a:rPr lang="zh-CN" altLang="en-US" dirty="0"/>
              <a:t>后插入</a:t>
            </a:r>
            <a:r>
              <a:rPr lang="en-US" altLang="zh-CN" dirty="0"/>
              <a:t>q)</a:t>
            </a:r>
          </a:p>
          <a:p>
            <a:pPr>
              <a:lnSpc>
                <a:spcPct val="80000"/>
              </a:lnSpc>
            </a:pPr>
            <a:endParaRPr lang="en-US" altLang="zh-CN" dirty="0">
              <a:ea typeface="宋体" pitchFamily="2" charset="-122"/>
            </a:endParaRPr>
          </a:p>
          <a:p>
            <a:pPr>
              <a:lnSpc>
                <a:spcPct val="80000"/>
              </a:lnSpc>
              <a:buFont typeface="Wingdings" pitchFamily="2" charset="2"/>
              <a:buNone/>
            </a:pPr>
            <a:r>
              <a:rPr lang="en-US" altLang="zh-CN" dirty="0">
                <a:ea typeface="宋体" pitchFamily="2" charset="-122"/>
              </a:rPr>
              <a:t>3</a:t>
            </a:r>
            <a:r>
              <a:rPr lang="zh-CN" altLang="en-US" dirty="0">
                <a:ea typeface="宋体" pitchFamily="2" charset="-122"/>
              </a:rPr>
              <a:t>）删除一个节点：</a:t>
            </a:r>
          </a:p>
          <a:p>
            <a:pPr lvl="1">
              <a:lnSpc>
                <a:spcPct val="80000"/>
              </a:lnSpc>
              <a:buFont typeface="Wingdings" pitchFamily="2" charset="2"/>
              <a:buNone/>
            </a:pPr>
            <a:r>
              <a:rPr lang="en-US" altLang="zh-CN" dirty="0">
                <a:ea typeface="宋体" pitchFamily="2" charset="-122"/>
              </a:rPr>
              <a:t>q = p-&gt;next;</a:t>
            </a:r>
          </a:p>
          <a:p>
            <a:pPr lvl="1">
              <a:lnSpc>
                <a:spcPct val="80000"/>
              </a:lnSpc>
              <a:buFont typeface="Wingdings" pitchFamily="2" charset="2"/>
              <a:buNone/>
            </a:pPr>
            <a:r>
              <a:rPr lang="en-US" altLang="zh-CN" dirty="0">
                <a:ea typeface="宋体" pitchFamily="2" charset="-122"/>
              </a:rPr>
              <a:t>p-&gt;next = p-&gt;next-&gt;next;</a:t>
            </a:r>
          </a:p>
          <a:p>
            <a:pPr lvl="1">
              <a:lnSpc>
                <a:spcPct val="80000"/>
              </a:lnSpc>
              <a:buFont typeface="Wingdings" pitchFamily="2" charset="2"/>
              <a:buNone/>
            </a:pPr>
            <a:r>
              <a:rPr lang="en-US" altLang="zh-CN" dirty="0">
                <a:ea typeface="宋体" pitchFamily="2" charset="-122"/>
              </a:rPr>
              <a:t>free(q);</a:t>
            </a:r>
          </a:p>
          <a:p>
            <a:pPr lvl="1">
              <a:lnSpc>
                <a:spcPct val="80000"/>
              </a:lnSpc>
              <a:buFont typeface="Wingdings" pitchFamily="2" charset="2"/>
              <a:buNone/>
            </a:pPr>
            <a:r>
              <a:rPr lang="zh-CN" altLang="en-US" dirty="0"/>
              <a:t>（删除</a:t>
            </a:r>
            <a:r>
              <a:rPr lang="en-US" altLang="zh-CN" dirty="0"/>
              <a:t>p</a:t>
            </a:r>
            <a:r>
              <a:rPr lang="zh-CN" altLang="en-US" dirty="0"/>
              <a:t>的下一节点）</a:t>
            </a:r>
            <a:endParaRPr lang="en-US" altLang="zh-CN" dirty="0"/>
          </a:p>
        </p:txBody>
      </p:sp>
      <p:grpSp>
        <p:nvGrpSpPr>
          <p:cNvPr id="113670" name="Group 4"/>
          <p:cNvGrpSpPr>
            <a:grpSpLocks/>
          </p:cNvGrpSpPr>
          <p:nvPr/>
        </p:nvGrpSpPr>
        <p:grpSpPr bwMode="auto">
          <a:xfrm>
            <a:off x="4283968" y="1988840"/>
            <a:ext cx="2057400" cy="1219200"/>
            <a:chOff x="1973" y="1512"/>
            <a:chExt cx="1296" cy="768"/>
          </a:xfrm>
        </p:grpSpPr>
        <p:grpSp>
          <p:nvGrpSpPr>
            <p:cNvPr id="113704"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113671" name="Group 15"/>
          <p:cNvGrpSpPr>
            <a:grpSpLocks/>
          </p:cNvGrpSpPr>
          <p:nvPr/>
        </p:nvGrpSpPr>
        <p:grpSpPr bwMode="auto">
          <a:xfrm>
            <a:off x="6876355" y="2349202"/>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672" name="Rectangle 21"/>
          <p:cNvSpPr>
            <a:spLocks noChangeArrowheads="1"/>
          </p:cNvSpPr>
          <p:nvPr/>
        </p:nvSpPr>
        <p:spPr bwMode="auto">
          <a:xfrm>
            <a:off x="6371530" y="3666827"/>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6371530" y="4047827"/>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600130" y="3590627"/>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3</a:t>
            </a:r>
          </a:p>
        </p:txBody>
      </p:sp>
      <p:sp>
        <p:nvSpPr>
          <p:cNvPr id="174104" name="Freeform 24"/>
          <p:cNvSpPr>
            <a:spLocks/>
          </p:cNvSpPr>
          <p:nvPr/>
        </p:nvSpPr>
        <p:spPr bwMode="auto">
          <a:xfrm>
            <a:off x="6574730" y="2600027"/>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6028630" y="2765127"/>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6371530" y="3285827"/>
            <a:ext cx="312906" cy="400110"/>
          </a:xfrm>
          <a:prstGeom prst="rect">
            <a:avLst/>
          </a:prstGeom>
          <a:noFill/>
          <a:ln w="12700" cap="sq">
            <a:noFill/>
            <a:miter lim="800000"/>
            <a:headEnd type="none" w="sm" len="sm"/>
            <a:tailEnd type="none" w="sm" len="sm"/>
          </a:ln>
        </p:spPr>
        <p:txBody>
          <a:bodyPr wrap="none">
            <a:spAutoFit/>
          </a:bodyPr>
          <a:lstStyle/>
          <a:p>
            <a:r>
              <a:rPr lang="en-US" altLang="zh-CN" b="0" dirty="0">
                <a:latin typeface="Times New Roman" pitchFamily="18" charset="0"/>
              </a:rPr>
              <a:t>q</a:t>
            </a:r>
          </a:p>
        </p:txBody>
      </p:sp>
      <p:sp>
        <p:nvSpPr>
          <p:cNvPr id="174107" name="Freeform 27"/>
          <p:cNvSpPr>
            <a:spLocks/>
          </p:cNvSpPr>
          <p:nvPr/>
        </p:nvSpPr>
        <p:spPr bwMode="auto">
          <a:xfrm>
            <a:off x="6012755" y="2565102"/>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590242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628342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5826224"/>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605482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919886"/>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113684" name="Group 33"/>
          <p:cNvGrpSpPr>
            <a:grpSpLocks/>
          </p:cNvGrpSpPr>
          <p:nvPr/>
        </p:nvGrpSpPr>
        <p:grpSpPr bwMode="auto">
          <a:xfrm>
            <a:off x="7131050" y="582622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555952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5445224"/>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544522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7308304" y="4437112"/>
            <a:ext cx="1835696" cy="1055608"/>
          </a:xfrm>
          <a:prstGeom prst="wedgeRoundRectCallout">
            <a:avLst>
              <a:gd name="adj1" fmla="val -92904"/>
              <a:gd name="adj2" fmla="val -16142"/>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a:latin typeface="楷体" pitchFamily="49" charset="-122"/>
                <a:ea typeface="楷体" pitchFamily="49" charset="-122"/>
              </a:rPr>
              <a:t>为什么首先要执行：</a:t>
            </a:r>
            <a:endParaRPr lang="en-US" altLang="zh-CN" sz="1800" b="0" dirty="0">
              <a:latin typeface="楷体" pitchFamily="49" charset="-122"/>
              <a:ea typeface="楷体" pitchFamily="49" charset="-122"/>
            </a:endParaRPr>
          </a:p>
          <a:p>
            <a:r>
              <a:rPr lang="en-US" altLang="zh-CN" sz="1600" dirty="0"/>
              <a:t>q = p-&gt;next </a:t>
            </a:r>
            <a:r>
              <a:rPr lang="zh-CN" altLang="en-US" dirty="0"/>
              <a:t>？</a:t>
            </a:r>
            <a:endParaRPr kumimoji="0" lang="zh-CN" altLang="en-US" sz="1600" b="0" i="0" u="none" strike="noStrike" cap="none" normalizeH="0" baseline="0" dirty="0">
              <a:ln>
                <a:noFill/>
              </a:ln>
              <a:solidFill>
                <a:schemeClr val="tx1"/>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04"/>
                                        </p:tgtEl>
                                        <p:attrNameLst>
                                          <p:attrName>style.visibility</p:attrName>
                                        </p:attrNameLst>
                                      </p:cBhvr>
                                      <p:to>
                                        <p:strVal val="visible"/>
                                      </p:to>
                                    </p:set>
                                    <p:anim calcmode="lin" valueType="num">
                                      <p:cBhvr additive="base">
                                        <p:cTn id="7" dur="500" fill="hold"/>
                                        <p:tgtEl>
                                          <p:spTgt spid="174104"/>
                                        </p:tgtEl>
                                        <p:attrNameLst>
                                          <p:attrName>ppt_x</p:attrName>
                                        </p:attrNameLst>
                                      </p:cBhvr>
                                      <p:tavLst>
                                        <p:tav tm="0">
                                          <p:val>
                                            <p:strVal val="1+#ppt_w/2"/>
                                          </p:val>
                                        </p:tav>
                                        <p:tav tm="100000">
                                          <p:val>
                                            <p:strVal val="#ppt_x"/>
                                          </p:val>
                                        </p:tav>
                                      </p:tavLst>
                                    </p:anim>
                                    <p:anim calcmode="lin" valueType="num">
                                      <p:cBhvr additive="base">
                                        <p:cTn id="8"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74107"/>
                                        </p:tgtEl>
                                        <p:attrNameLst>
                                          <p:attrName>style.visibility</p:attrName>
                                        </p:attrNameLst>
                                      </p:cBhvr>
                                      <p:to>
                                        <p:strVal val="hidden"/>
                                      </p:to>
                                    </p:set>
                                  </p:childTnLst>
                                </p:cTn>
                              </p:par>
                            </p:childTnLst>
                          </p:cTn>
                        </p:par>
                        <p:par>
                          <p:cTn id="13" fill="hold">
                            <p:stCondLst>
                              <p:cond delay="0"/>
                            </p:stCondLst>
                            <p:childTnLst>
                              <p:par>
                                <p:cTn id="14" presetID="2" presetClass="entr" presetSubtype="8" fill="hold" grpId="0" nodeType="afterEffect">
                                  <p:stCondLst>
                                    <p:cond delay="0"/>
                                  </p:stCondLst>
                                  <p:childTnLst>
                                    <p:set>
                                      <p:cBhvr>
                                        <p:cTn id="15" dur="1" fill="hold">
                                          <p:stCondLst>
                                            <p:cond delay="0"/>
                                          </p:stCondLst>
                                        </p:cTn>
                                        <p:tgtEl>
                                          <p:spTgt spid="174105"/>
                                        </p:tgtEl>
                                        <p:attrNameLst>
                                          <p:attrName>style.visibility</p:attrName>
                                        </p:attrNameLst>
                                      </p:cBhvr>
                                      <p:to>
                                        <p:strVal val="visible"/>
                                      </p:to>
                                    </p:set>
                                    <p:anim calcmode="lin" valueType="num">
                                      <p:cBhvr additive="base">
                                        <p:cTn id="16" dur="500" fill="hold"/>
                                        <p:tgtEl>
                                          <p:spTgt spid="174105"/>
                                        </p:tgtEl>
                                        <p:attrNameLst>
                                          <p:attrName>ppt_x</p:attrName>
                                        </p:attrNameLst>
                                      </p:cBhvr>
                                      <p:tavLst>
                                        <p:tav tm="0">
                                          <p:val>
                                            <p:strVal val="0-#ppt_w/2"/>
                                          </p:val>
                                        </p:tav>
                                        <p:tav tm="100000">
                                          <p:val>
                                            <p:strVal val="#ppt_x"/>
                                          </p:val>
                                        </p:tav>
                                      </p:tavLst>
                                    </p:anim>
                                    <p:anim calcmode="lin" valueType="num">
                                      <p:cBhvr additive="base">
                                        <p:cTn id="17"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74111"/>
                                        </p:tgtEl>
                                        <p:attrNameLst>
                                          <p:attrName>style.visibility</p:attrName>
                                        </p:attrNameLst>
                                      </p:cBhvr>
                                      <p:to>
                                        <p:strVal val="hidden"/>
                                      </p:to>
                                    </p:set>
                                  </p:childTnLst>
                                </p:cTn>
                              </p:par>
                            </p:childTnLst>
                          </p:cTn>
                        </p:par>
                        <p:par>
                          <p:cTn id="22" fill="hold">
                            <p:stCondLst>
                              <p:cond delay="0"/>
                            </p:stCondLst>
                            <p:childTnLst>
                              <p:par>
                                <p:cTn id="23" presetID="2" presetClass="entr" presetSubtype="8" fill="hold" grpId="0" nodeType="afterEffect">
                                  <p:stCondLst>
                                    <p:cond delay="0"/>
                                  </p:stCondLst>
                                  <p:childTnLst>
                                    <p:set>
                                      <p:cBhvr>
                                        <p:cTn id="24" dur="1" fill="hold">
                                          <p:stCondLst>
                                            <p:cond delay="0"/>
                                          </p:stCondLst>
                                        </p:cTn>
                                        <p:tgtEl>
                                          <p:spTgt spid="174119"/>
                                        </p:tgtEl>
                                        <p:attrNameLst>
                                          <p:attrName>style.visibility</p:attrName>
                                        </p:attrNameLst>
                                      </p:cBhvr>
                                      <p:to>
                                        <p:strVal val="visible"/>
                                      </p:to>
                                    </p:set>
                                    <p:anim calcmode="lin" valueType="num">
                                      <p:cBhvr additive="base">
                                        <p:cTn id="25" dur="500" fill="hold"/>
                                        <p:tgtEl>
                                          <p:spTgt spid="174119"/>
                                        </p:tgtEl>
                                        <p:attrNameLst>
                                          <p:attrName>ppt_x</p:attrName>
                                        </p:attrNameLst>
                                      </p:cBhvr>
                                      <p:tavLst>
                                        <p:tav tm="0">
                                          <p:val>
                                            <p:strVal val="0-#ppt_w/2"/>
                                          </p:val>
                                        </p:tav>
                                        <p:tav tm="100000">
                                          <p:val>
                                            <p:strVal val="#ppt_x"/>
                                          </p:val>
                                        </p:tav>
                                      </p:tavLst>
                                    </p:anim>
                                    <p:anim calcmode="lin" valueType="num">
                                      <p:cBhvr additive="base">
                                        <p:cTn id="26"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blinds(horizontal)">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127</a:t>
            </a:fld>
            <a:endParaRPr lang="en-US" altLang="zh-CN"/>
          </a:p>
        </p:txBody>
      </p:sp>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p>
        </p:txBody>
      </p:sp>
      <p:sp>
        <p:nvSpPr>
          <p:cNvPr id="114693" name="Rectangle 3"/>
          <p:cNvSpPr>
            <a:spLocks noGrp="1" noChangeArrowheads="1"/>
          </p:cNvSpPr>
          <p:nvPr>
            <p:ph type="body"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Font typeface="Wingdings" pitchFamily="2" charset="2"/>
              <a:buNone/>
            </a:pPr>
            <a:r>
              <a:rPr lang="en-US" altLang="zh-CN">
                <a:ea typeface="宋体" pitchFamily="2" charset="-122"/>
              </a:rPr>
              <a:t>tail [-n] filename</a:t>
            </a:r>
          </a:p>
          <a:p>
            <a:pPr marL="458788" lvl="1" indent="-65088">
              <a:buFont typeface="Wingdings" pitchFamily="2" charset="2"/>
              <a:buNone/>
            </a:pPr>
            <a:r>
              <a:rPr lang="zh-CN" altLang="en-US">
                <a:ea typeface="宋体" pitchFamily="2" charset="-122"/>
              </a:rPr>
              <a:t>其中：</a:t>
            </a:r>
          </a:p>
          <a:p>
            <a:pPr marL="458788" lvl="1" indent="-65088">
              <a:buFont typeface="Wingdings" pitchFamily="2" charset="2"/>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Font typeface="Wingdings" pitchFamily="2" charset="2"/>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Font typeface="Wingdings" pitchFamily="2" charset="2"/>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128</a:t>
            </a:fld>
            <a:endParaRPr lang="en-US" altLang="zh-CN"/>
          </a:p>
        </p:txBody>
      </p:sp>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：问题分析</a:t>
            </a:r>
          </a:p>
        </p:txBody>
      </p:sp>
      <p:sp>
        <p:nvSpPr>
          <p:cNvPr id="188419" name="Rectangle 3"/>
          <p:cNvSpPr>
            <a:spLocks noGrp="1" noChangeArrowheads="1"/>
          </p:cNvSpPr>
          <p:nvPr>
            <p:ph type="body" idx="1"/>
          </p:nvPr>
        </p:nvSpPr>
        <p:spPr>
          <a:xfrm>
            <a:off x="827088" y="2781300"/>
            <a:ext cx="7105650" cy="3295650"/>
          </a:xfrm>
        </p:spPr>
        <p:txBody>
          <a:bodyPr/>
          <a:lstStyle/>
          <a:p>
            <a:r>
              <a:rPr lang="zh-CN" altLang="en-US">
                <a:ea typeface="宋体" pitchFamily="2" charset="-122"/>
              </a:rPr>
              <a:t>如何得到需要显示的行数和文件名？</a:t>
            </a:r>
          </a:p>
          <a:p>
            <a:pPr lvl="1"/>
            <a:r>
              <a:rPr lang="zh-CN" altLang="en-US">
                <a:ea typeface="宋体" pitchFamily="2" charset="-122"/>
              </a:rPr>
              <a:t>使用命令行参数</a:t>
            </a:r>
          </a:p>
          <a:p>
            <a:pPr lvl="2" indent="0">
              <a:buFont typeface="Wingdings" pitchFamily="2" charset="2"/>
              <a:buNone/>
            </a:pPr>
            <a:r>
              <a:rPr lang="en-US" altLang="zh-CN">
                <a:ea typeface="宋体" pitchFamily="2" charset="-122"/>
              </a:rPr>
              <a:t>int main(int argc, char *argv[])</a:t>
            </a:r>
          </a:p>
          <a:p>
            <a:pPr lvl="1"/>
            <a:r>
              <a:rPr lang="zh-CN" altLang="en-US">
                <a:ea typeface="宋体" pitchFamily="2" charset="-122"/>
              </a:rPr>
              <a:t>行数 </a:t>
            </a:r>
            <a:r>
              <a:rPr lang="en-US" altLang="zh-CN">
                <a:ea typeface="宋体" pitchFamily="2" charset="-122"/>
              </a:rPr>
              <a:t>n = atoi(argv[1]+1)</a:t>
            </a:r>
          </a:p>
          <a:p>
            <a:pPr lvl="1"/>
            <a:r>
              <a:rPr lang="zh-CN" altLang="en-US">
                <a:ea typeface="宋体" pitchFamily="2" charset="-122"/>
              </a:rPr>
              <a:t>文件名 </a:t>
            </a:r>
            <a:r>
              <a:rPr lang="en-US" altLang="zh-CN">
                <a:ea typeface="宋体" pitchFamily="2" charset="-122"/>
              </a:rPr>
              <a:t>filename = argv[2]</a:t>
            </a:r>
          </a:p>
          <a:p>
            <a:r>
              <a:rPr lang="zh-CN" altLang="en-US">
                <a:ea typeface="宋体" pitchFamily="2" charset="-122"/>
              </a:rPr>
              <a:t>如何得到最后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5292080" y="4149080"/>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187450" y="1366838"/>
            <a:ext cx="3397250" cy="946150"/>
          </a:xfrm>
          <a:prstGeom prst="rect">
            <a:avLst/>
          </a:prstGeom>
          <a:noFill/>
          <a:ln w="9525">
            <a:noFill/>
            <a:miter lim="800000"/>
            <a:headEnd/>
            <a:tailEnd/>
          </a:ln>
        </p:spPr>
        <p:txBody>
          <a:bodyPr wrap="none">
            <a:spAutoFit/>
          </a:bodyPr>
          <a:lstStyle/>
          <a:p>
            <a:r>
              <a:rPr lang="zh-CN" altLang="en-US" sz="1800" b="0"/>
              <a:t>若从命令行输入</a:t>
            </a:r>
            <a:r>
              <a:rPr lang="en-US" altLang="zh-CN" sz="1800" b="0"/>
              <a:t>:</a:t>
            </a:r>
          </a:p>
          <a:p>
            <a:r>
              <a:rPr lang="en-US" altLang="zh-CN"/>
              <a:t>	tail -20 test.txt</a:t>
            </a:r>
          </a:p>
          <a:p>
            <a:r>
              <a:rPr lang="zh-CN" altLang="en-US" sz="1800" b="0"/>
              <a:t>以显示文件</a:t>
            </a:r>
            <a:r>
              <a:rPr lang="en-US" altLang="zh-CN" sz="1800" b="0"/>
              <a:t>test.txt</a:t>
            </a:r>
            <a:r>
              <a:rPr lang="zh-CN" altLang="en-US" sz="1800" b="0"/>
              <a:t>的最后</a:t>
            </a:r>
            <a:r>
              <a:rPr lang="en-US" altLang="zh-CN" sz="1800" b="0"/>
              <a:t>20</a:t>
            </a:r>
            <a:r>
              <a:rPr lang="zh-CN" altLang="en-US" sz="1800" b="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32"/>
                                        </p:tgtEl>
                                        <p:attrNameLst>
                                          <p:attrName>style.visibility</p:attrName>
                                        </p:attrNameLst>
                                      </p:cBhvr>
                                      <p:to>
                                        <p:strVal val="visible"/>
                                      </p:to>
                                    </p:set>
                                    <p:anim calcmode="lin" valueType="num">
                                      <p:cBhvr additive="base">
                                        <p:cTn id="7" dur="500" fill="hold"/>
                                        <p:tgtEl>
                                          <p:spTgt spid="188432"/>
                                        </p:tgtEl>
                                        <p:attrNameLst>
                                          <p:attrName>ppt_x</p:attrName>
                                        </p:attrNameLst>
                                      </p:cBhvr>
                                      <p:tavLst>
                                        <p:tav tm="0">
                                          <p:val>
                                            <p:strVal val="#ppt_x"/>
                                          </p:val>
                                        </p:tav>
                                        <p:tav tm="100000">
                                          <p:val>
                                            <p:strVal val="#ppt_x"/>
                                          </p:val>
                                        </p:tav>
                                      </p:tavLst>
                                    </p:anim>
                                    <p:anim calcmode="lin" valueType="num">
                                      <p:cBhvr additive="base">
                                        <p:cTn id="8" dur="500" fill="hold"/>
                                        <p:tgtEl>
                                          <p:spTgt spid="1884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13" dur="500"/>
                                        <p:tgtEl>
                                          <p:spTgt spid="18841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8" dur="500"/>
                                        <p:tgtEl>
                                          <p:spTgt spid="188419">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21" dur="500"/>
                                        <p:tgtEl>
                                          <p:spTgt spid="1884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31" dur="500"/>
                                        <p:tgtEl>
                                          <p:spTgt spid="18841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6" dur="500"/>
                                        <p:tgtEl>
                                          <p:spTgt spid="18841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41"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2"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129</a:t>
            </a:fld>
            <a:endParaRPr lang="en-US" altLang="zh-CN"/>
          </a:p>
        </p:txBody>
      </p:sp>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a:ea typeface="宋体" pitchFamily="2" charset="-122"/>
              </a:rPr>
              <a:t>方法一：使用</a:t>
            </a:r>
            <a:r>
              <a:rPr lang="en-US" altLang="zh-CN">
                <a:ea typeface="宋体" pitchFamily="2" charset="-122"/>
              </a:rPr>
              <a:t>n</a:t>
            </a:r>
            <a:r>
              <a:rPr lang="zh-CN" altLang="en-US">
                <a:ea typeface="宋体" pitchFamily="2" charset="-122"/>
              </a:rPr>
              <a:t>个节点的循环链表。链表中始终存放最近读入的</a:t>
            </a:r>
            <a:r>
              <a:rPr lang="en-US" altLang="zh-CN">
                <a:ea typeface="宋体" pitchFamily="2" charset="-122"/>
              </a:rPr>
              <a:t>n</a:t>
            </a:r>
            <a:r>
              <a:rPr lang="zh-CN" altLang="en-US">
                <a:ea typeface="宋体" pitchFamily="2" charset="-122"/>
              </a:rPr>
              <a:t>行。</a:t>
            </a:r>
          </a:p>
          <a:p>
            <a:pPr marL="850900" lvl="1" indent="-457200">
              <a:buFont typeface="Wingdings" pitchFamily="2" charset="2"/>
              <a:buAutoNum type="arabicPeriod"/>
            </a:pPr>
            <a:r>
              <a:rPr lang="zh-CN" altLang="en-US">
                <a:ea typeface="宋体" pitchFamily="2" charset="-122"/>
              </a:rPr>
              <a:t>首先创建一个空的循环链表；</a:t>
            </a:r>
          </a:p>
          <a:p>
            <a:pPr marL="850900" lvl="1" indent="-457200">
              <a:buFont typeface="Wingdings" pitchFamily="2" charset="2"/>
              <a:buAutoNum type="arabicPeriod"/>
            </a:pPr>
            <a:r>
              <a:rPr lang="zh-CN" altLang="en-US">
                <a:ea typeface="宋体" pitchFamily="2" charset="-122"/>
              </a:rPr>
              <a:t>然后再依次读入文件的每一行挂在链表上，最后链表上即为最后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1203" name="灯片编号占位符 4"/>
          <p:cNvSpPr>
            <a:spLocks noGrp="1"/>
          </p:cNvSpPr>
          <p:nvPr>
            <p:ph type="sldNum" sz="quarter" idx="11"/>
          </p:nvPr>
        </p:nvSpPr>
        <p:spPr>
          <a:noFill/>
        </p:spPr>
        <p:txBody>
          <a:bodyPr/>
          <a:lstStyle/>
          <a:p>
            <a:fld id="{CEDECAD2-88E4-4765-8199-2A155537E21D}" type="slidenum">
              <a:rPr lang="en-US" altLang="zh-CN" smtClean="0"/>
              <a:pPr/>
              <a:t>13</a:t>
            </a:fld>
            <a:endParaRPr lang="en-US" altLang="zh-CN"/>
          </a:p>
        </p:txBody>
      </p:sp>
      <p:sp>
        <p:nvSpPr>
          <p:cNvPr id="51204" name="Rectangle 2"/>
          <p:cNvSpPr>
            <a:spLocks noGrp="1" noChangeArrowheads="1"/>
          </p:cNvSpPr>
          <p:nvPr>
            <p:ph type="title"/>
          </p:nvPr>
        </p:nvSpPr>
        <p:spPr/>
        <p:txBody>
          <a:bodyPr/>
          <a:lstStyle/>
          <a:p>
            <a:r>
              <a:rPr lang="zh-CN" altLang="en-US">
                <a:ea typeface="宋体" pitchFamily="2" charset="-122"/>
              </a:rPr>
              <a:t>简单文件操作</a:t>
            </a:r>
          </a:p>
        </p:txBody>
      </p:sp>
      <p:sp>
        <p:nvSpPr>
          <p:cNvPr id="51205" name="Rectangle 3"/>
          <p:cNvSpPr>
            <a:spLocks noGrp="1" noChangeArrowheads="1"/>
          </p:cNvSpPr>
          <p:nvPr>
            <p:ph type="body" idx="1"/>
          </p:nvPr>
        </p:nvSpPr>
        <p:spPr/>
        <p:txBody>
          <a:bodyPr/>
          <a:lstStyle/>
          <a:p>
            <a:r>
              <a:rPr lang="zh-CN" altLang="en-US" dirty="0">
                <a:ea typeface="宋体" pitchFamily="2" charset="-122"/>
              </a:rPr>
              <a:t>到目前为止，所有输入</a:t>
            </a:r>
            <a:r>
              <a:rPr lang="en-US" altLang="zh-CN" dirty="0">
                <a:ea typeface="宋体" pitchFamily="2" charset="-122"/>
              </a:rPr>
              <a:t>/</a:t>
            </a:r>
            <a:r>
              <a:rPr lang="zh-CN" altLang="en-US" dirty="0">
                <a:ea typeface="宋体" pitchFamily="2" charset="-122"/>
              </a:rPr>
              <a:t>输出操作均为标准输入</a:t>
            </a:r>
            <a:r>
              <a:rPr lang="en-US" altLang="zh-CN" dirty="0">
                <a:ea typeface="宋体" pitchFamily="2" charset="-122"/>
              </a:rPr>
              <a:t>/</a:t>
            </a:r>
            <a:r>
              <a:rPr lang="zh-CN" altLang="en-US" dirty="0">
                <a:ea typeface="宋体" pitchFamily="2" charset="-122"/>
              </a:rPr>
              <a:t>输出（即针对键盘及屏幕）。</a:t>
            </a:r>
          </a:p>
          <a:p>
            <a:r>
              <a:rPr lang="zh-CN" altLang="en-US" dirty="0">
                <a:ea typeface="宋体" pitchFamily="2" charset="-122"/>
              </a:rPr>
              <a:t>实际应用多数都是针对文件输入</a:t>
            </a:r>
            <a:r>
              <a:rPr lang="en-US" altLang="zh-CN" dirty="0">
                <a:ea typeface="宋体" pitchFamily="2" charset="-122"/>
              </a:rPr>
              <a:t>/</a:t>
            </a:r>
            <a:r>
              <a:rPr lang="zh-CN" altLang="en-US" dirty="0">
                <a:ea typeface="宋体" pitchFamily="2" charset="-122"/>
              </a:rPr>
              <a:t>输出，如</a:t>
            </a:r>
            <a:r>
              <a:rPr lang="en-US" altLang="zh-CN" dirty="0">
                <a:ea typeface="宋体" pitchFamily="2" charset="-122"/>
              </a:rPr>
              <a:t>Office</a:t>
            </a:r>
            <a:r>
              <a:rPr lang="zh-CN" altLang="en-US" dirty="0">
                <a:ea typeface="宋体" pitchFamily="2" charset="-122"/>
              </a:rPr>
              <a:t>应用。</a:t>
            </a:r>
          </a:p>
        </p:txBody>
      </p:sp>
      <p:sp>
        <p:nvSpPr>
          <p:cNvPr id="2" name="卷形: 水平 1">
            <a:extLst>
              <a:ext uri="{FF2B5EF4-FFF2-40B4-BE49-F238E27FC236}">
                <a16:creationId xmlns:a16="http://schemas.microsoft.com/office/drawing/2014/main" id="{5BCD14BC-328C-4408-B277-FA9AC8A7EB1F}"/>
              </a:ext>
            </a:extLst>
          </p:cNvPr>
          <p:cNvSpPr/>
          <p:nvPr/>
        </p:nvSpPr>
        <p:spPr bwMode="auto">
          <a:xfrm>
            <a:off x="2771800" y="3789040"/>
            <a:ext cx="2376264" cy="1267837"/>
          </a:xfrm>
          <a:prstGeom prst="horizontalScroll">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幼圆" panose="02010509060101010101" pitchFamily="49" charset="-122"/>
                <a:ea typeface="幼圆" panose="02010509060101010101" pitchFamily="49" charset="-122"/>
              </a:rPr>
              <a:t>如何进行文件的读写？</a:t>
            </a:r>
          </a:p>
        </p:txBody>
      </p:sp>
    </p:spTree>
    <p:extLst>
      <p:ext uri="{BB962C8B-B14F-4D97-AF65-F5344CB8AC3E}">
        <p14:creationId xmlns:p14="http://schemas.microsoft.com/office/powerpoint/2010/main" val="84144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7763" name="灯片编号占位符 4"/>
          <p:cNvSpPr>
            <a:spLocks noGrp="1"/>
          </p:cNvSpPr>
          <p:nvPr>
            <p:ph type="sldNum" sz="quarter" idx="11"/>
          </p:nvPr>
        </p:nvSpPr>
        <p:spPr>
          <a:noFill/>
        </p:spPr>
        <p:txBody>
          <a:bodyPr/>
          <a:lstStyle/>
          <a:p>
            <a:fld id="{49AE5610-A073-4DC9-9E71-7E460A8E100F}" type="slidenum">
              <a:rPr lang="en-US" altLang="zh-CN" smtClean="0"/>
              <a:pPr/>
              <a:t>130</a:t>
            </a:fld>
            <a:endParaRPr lang="en-US" altLang="zh-CN"/>
          </a:p>
        </p:txBody>
      </p:sp>
      <p:sp>
        <p:nvSpPr>
          <p:cNvPr id="1177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：算法设计（续）</a:t>
            </a:r>
          </a:p>
        </p:txBody>
      </p:sp>
      <p:sp>
        <p:nvSpPr>
          <p:cNvPr id="190467" name="Rectangle 3"/>
          <p:cNvSpPr>
            <a:spLocks noGrp="1" noChangeArrowheads="1"/>
          </p:cNvSpPr>
          <p:nvPr>
            <p:ph type="body" idx="1"/>
          </p:nvPr>
        </p:nvSpPr>
        <p:spPr/>
        <p:txBody>
          <a:bodyPr/>
          <a:lstStyle/>
          <a:p>
            <a:r>
              <a:rPr lang="zh-CN" altLang="en-US">
                <a:ea typeface="宋体" pitchFamily="2" charset="-122"/>
              </a:rPr>
              <a:t>方法二：使用一个</a:t>
            </a:r>
            <a:r>
              <a:rPr lang="en-US" altLang="zh-CN">
                <a:ea typeface="宋体" pitchFamily="2" charset="-122"/>
              </a:rPr>
              <a:t>n</a:t>
            </a:r>
            <a:r>
              <a:rPr lang="zh-CN" altLang="en-US">
                <a:ea typeface="宋体" pitchFamily="2" charset="-122"/>
              </a:rPr>
              <a:t>个元素的指针数组。</a:t>
            </a:r>
          </a:p>
          <a:p>
            <a:pPr lvl="1"/>
            <a:r>
              <a:rPr lang="zh-CN" altLang="en-US">
                <a:ea typeface="宋体" pitchFamily="2" charset="-122"/>
              </a:rPr>
              <a:t>依次读入每一行，然后循环挂到指针数组上。</a:t>
            </a:r>
          </a:p>
          <a:p>
            <a:pPr lvl="2" indent="0">
              <a:buFont typeface="Wingdings" pitchFamily="2" charset="2"/>
              <a:buNone/>
            </a:pPr>
            <a:r>
              <a:rPr lang="en-US" altLang="zh-CN">
                <a:ea typeface="宋体" pitchFamily="2" charset="-122"/>
              </a:rPr>
              <a:t>char *lineptr[N]; /*</a:t>
            </a:r>
            <a:r>
              <a:rPr lang="zh-CN" altLang="en-US">
                <a:ea typeface="宋体" pitchFamily="2" charset="-122"/>
              </a:rPr>
              <a:t>存入所读入的行*</a:t>
            </a:r>
            <a:r>
              <a:rPr lang="en-US" altLang="zh-CN">
                <a:ea typeface="宋体" pitchFamily="2" charset="-122"/>
              </a:rPr>
              <a:t>/</a:t>
            </a:r>
          </a:p>
          <a:p>
            <a:pPr lvl="2" indent="0">
              <a:buFont typeface="Wingdings" pitchFamily="2" charset="2"/>
              <a:buNone/>
            </a:pPr>
            <a:r>
              <a:rPr lang="en-US" altLang="zh-CN">
                <a:ea typeface="宋体" pitchFamily="2" charset="-122"/>
              </a:rPr>
              <a:t>char line[LEN]; /*</a:t>
            </a:r>
            <a:r>
              <a:rPr lang="zh-CN" altLang="en-US">
                <a:ea typeface="宋体" pitchFamily="2" charset="-122"/>
              </a:rPr>
              <a:t>当前读入行*</a:t>
            </a:r>
            <a:r>
              <a:rPr lang="en-US" altLang="zh-CN">
                <a:ea typeface="宋体" pitchFamily="2" charset="-122"/>
              </a:rPr>
              <a:t>/</a:t>
            </a:r>
          </a:p>
          <a:p>
            <a:pPr lvl="2" indent="0">
              <a:buFont typeface="Wingdings" pitchFamily="2" charset="2"/>
              <a:buNone/>
            </a:pPr>
            <a:r>
              <a:rPr lang="en-US" altLang="zh-CN">
                <a:ea typeface="宋体" pitchFamily="2" charset="-122"/>
              </a:rPr>
              <a:t>int i; /*</a:t>
            </a:r>
            <a:r>
              <a:rPr lang="zh-CN" altLang="en-US">
                <a:ea typeface="宋体" pitchFamily="2" charset="-122"/>
              </a:rPr>
              <a:t>读入的行数*</a:t>
            </a:r>
            <a:r>
              <a:rPr lang="en-US" altLang="zh-CN">
                <a:ea typeface="宋体" pitchFamily="2" charset="-122"/>
              </a:rPr>
              <a:t>/</a:t>
            </a:r>
          </a:p>
          <a:p>
            <a:pPr lvl="2" indent="0">
              <a:buFont typeface="Wingdings" pitchFamily="2" charset="2"/>
              <a:buNone/>
            </a:pPr>
            <a:endParaRPr lang="en-US" altLang="zh-CN">
              <a:ea typeface="宋体" pitchFamily="2" charset="-122"/>
            </a:endParaRPr>
          </a:p>
          <a:p>
            <a:pPr lvl="2" indent="0">
              <a:buFont typeface="Wingdings" pitchFamily="2" charset="2"/>
              <a:buNone/>
            </a:pPr>
            <a:r>
              <a:rPr lang="en-US" altLang="zh-CN">
                <a:ea typeface="宋体" pitchFamily="2" charset="-122"/>
              </a:rPr>
              <a:t>lineptr[i % n] = (char *)malloc(strlen(line)+1);</a:t>
            </a:r>
          </a:p>
          <a:p>
            <a:pPr lvl="2" indent="0">
              <a:buFont typeface="Wingdings" pitchFamily="2" charset="2"/>
              <a:buNone/>
            </a:pPr>
            <a:r>
              <a:rPr lang="en-US" altLang="zh-CN">
                <a:ea typeface="宋体" pitchFamily="2" charset="-122"/>
              </a:rPr>
              <a:t>strcpy(lineptr[i%n], line);</a:t>
            </a:r>
          </a:p>
        </p:txBody>
      </p:sp>
      <p:grpSp>
        <p:nvGrpSpPr>
          <p:cNvPr id="2" name="Group 4"/>
          <p:cNvGrpSpPr>
            <a:grpSpLocks/>
          </p:cNvGrpSpPr>
          <p:nvPr/>
        </p:nvGrpSpPr>
        <p:grpSpPr bwMode="auto">
          <a:xfrm>
            <a:off x="6372225" y="3500438"/>
            <a:ext cx="720725" cy="2736850"/>
            <a:chOff x="4014" y="2205"/>
            <a:chExt cx="454" cy="1724"/>
          </a:xfrm>
        </p:grpSpPr>
        <p:sp>
          <p:nvSpPr>
            <p:cNvPr id="117773" name="Rectangle 5"/>
            <p:cNvSpPr>
              <a:spLocks noChangeArrowheads="1"/>
            </p:cNvSpPr>
            <p:nvPr/>
          </p:nvSpPr>
          <p:spPr bwMode="auto">
            <a:xfrm>
              <a:off x="4014" y="2205"/>
              <a:ext cx="454" cy="1724"/>
            </a:xfrm>
            <a:prstGeom prst="rect">
              <a:avLst/>
            </a:prstGeom>
            <a:noFill/>
            <a:ln w="9525">
              <a:solidFill>
                <a:schemeClr val="tx1"/>
              </a:solidFill>
              <a:miter lim="800000"/>
              <a:headEnd/>
              <a:tailEnd/>
            </a:ln>
          </p:spPr>
          <p:txBody>
            <a:bodyPr anchor="ctr">
              <a:spAutoFit/>
            </a:bodyPr>
            <a:lstStyle/>
            <a:p>
              <a:endParaRPr lang="zh-CN" altLang="en-US"/>
            </a:p>
          </p:txBody>
        </p:sp>
        <p:sp>
          <p:nvSpPr>
            <p:cNvPr id="117774" name="Line 6"/>
            <p:cNvSpPr>
              <a:spLocks noChangeShapeType="1"/>
            </p:cNvSpPr>
            <p:nvPr/>
          </p:nvSpPr>
          <p:spPr bwMode="auto">
            <a:xfrm>
              <a:off x="4014" y="2432"/>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5" name="Line 7"/>
            <p:cNvSpPr>
              <a:spLocks noChangeShapeType="1"/>
            </p:cNvSpPr>
            <p:nvPr/>
          </p:nvSpPr>
          <p:spPr bwMode="auto">
            <a:xfrm>
              <a:off x="4014" y="2659"/>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6" name="Line 8"/>
            <p:cNvSpPr>
              <a:spLocks noChangeShapeType="1"/>
            </p:cNvSpPr>
            <p:nvPr/>
          </p:nvSpPr>
          <p:spPr bwMode="auto">
            <a:xfrm>
              <a:off x="4014" y="2886"/>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7" name="Line 9"/>
            <p:cNvSpPr>
              <a:spLocks noChangeShapeType="1"/>
            </p:cNvSpPr>
            <p:nvPr/>
          </p:nvSpPr>
          <p:spPr bwMode="auto">
            <a:xfrm>
              <a:off x="4014" y="3702"/>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8" name="Text Box 10"/>
            <p:cNvSpPr txBox="1">
              <a:spLocks noChangeArrowheads="1"/>
            </p:cNvSpPr>
            <p:nvPr/>
          </p:nvSpPr>
          <p:spPr bwMode="auto">
            <a:xfrm>
              <a:off x="4047" y="3109"/>
              <a:ext cx="276" cy="250"/>
            </a:xfrm>
            <a:prstGeom prst="rect">
              <a:avLst/>
            </a:prstGeom>
            <a:noFill/>
            <a:ln w="9525">
              <a:noFill/>
              <a:miter lim="800000"/>
              <a:headEnd/>
              <a:tailEnd/>
            </a:ln>
          </p:spPr>
          <p:txBody>
            <a:bodyPr wrap="none">
              <a:spAutoFit/>
            </a:bodyPr>
            <a:lstStyle/>
            <a:p>
              <a:r>
                <a:rPr lang="en-US" altLang="zh-CN"/>
                <a:t>…</a:t>
              </a:r>
            </a:p>
          </p:txBody>
        </p:sp>
      </p:grpSp>
      <p:sp>
        <p:nvSpPr>
          <p:cNvPr id="190475" name="Line 11"/>
          <p:cNvSpPr>
            <a:spLocks noChangeShapeType="1"/>
          </p:cNvSpPr>
          <p:nvPr/>
        </p:nvSpPr>
        <p:spPr bwMode="auto">
          <a:xfrm flipH="1">
            <a:off x="7092950" y="364490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6" name="Line 12"/>
          <p:cNvSpPr>
            <a:spLocks noChangeShapeType="1"/>
          </p:cNvSpPr>
          <p:nvPr/>
        </p:nvSpPr>
        <p:spPr bwMode="auto">
          <a:xfrm flipH="1">
            <a:off x="7092950" y="407670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7" name="Line 13"/>
          <p:cNvSpPr>
            <a:spLocks noChangeShapeType="1"/>
          </p:cNvSpPr>
          <p:nvPr/>
        </p:nvSpPr>
        <p:spPr bwMode="auto">
          <a:xfrm flipH="1">
            <a:off x="7092950" y="4437063"/>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8" name="Line 14"/>
          <p:cNvSpPr>
            <a:spLocks noChangeShapeType="1"/>
          </p:cNvSpPr>
          <p:nvPr/>
        </p:nvSpPr>
        <p:spPr bwMode="auto">
          <a:xfrm flipH="1">
            <a:off x="7092950" y="609282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9" name="Line 15"/>
          <p:cNvSpPr>
            <a:spLocks noChangeShapeType="1"/>
          </p:cNvSpPr>
          <p:nvPr/>
        </p:nvSpPr>
        <p:spPr bwMode="auto">
          <a:xfrm flipH="1">
            <a:off x="7092950" y="3789363"/>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80" name="Line 16"/>
          <p:cNvSpPr>
            <a:spLocks noChangeShapeType="1"/>
          </p:cNvSpPr>
          <p:nvPr/>
        </p:nvSpPr>
        <p:spPr bwMode="auto">
          <a:xfrm flipH="1">
            <a:off x="7092950" y="414972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2" dur="500"/>
                                        <p:tgtEl>
                                          <p:spTgt spid="19046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15" dur="500"/>
                                        <p:tgtEl>
                                          <p:spTgt spid="19046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18" dur="500"/>
                                        <p:tgtEl>
                                          <p:spTgt spid="19046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21" dur="500"/>
                                        <p:tgtEl>
                                          <p:spTgt spid="19046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24" dur="500"/>
                                        <p:tgtEl>
                                          <p:spTgt spid="190467">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0475"/>
                                        </p:tgtEl>
                                        <p:attrNameLst>
                                          <p:attrName>style.visibility</p:attrName>
                                        </p:attrNameLst>
                                      </p:cBhvr>
                                      <p:to>
                                        <p:strVal val="visible"/>
                                      </p:to>
                                    </p:set>
                                    <p:animEffect transition="in" filter="blinds(horizontal)">
                                      <p:cBhvr>
                                        <p:cTn id="34" dur="500"/>
                                        <p:tgtEl>
                                          <p:spTgt spid="19047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190475"/>
                                        </p:tgtEl>
                                      </p:cBhvr>
                                    </p:animEffect>
                                    <p:set>
                                      <p:cBhvr>
                                        <p:cTn id="39" dur="1" fill="hold">
                                          <p:stCondLst>
                                            <p:cond delay="499"/>
                                          </p:stCondLst>
                                        </p:cTn>
                                        <p:tgtEl>
                                          <p:spTgt spid="190475"/>
                                        </p:tgtEl>
                                        <p:attrNameLst>
                                          <p:attrName>style.visibility</p:attrName>
                                        </p:attrNameLst>
                                      </p:cBhvr>
                                      <p:to>
                                        <p:strVal val="hidden"/>
                                      </p:to>
                                    </p:se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90476"/>
                                        </p:tgtEl>
                                        <p:attrNameLst>
                                          <p:attrName>style.visibility</p:attrName>
                                        </p:attrNameLst>
                                      </p:cBhvr>
                                      <p:to>
                                        <p:strVal val="visible"/>
                                      </p:to>
                                    </p:set>
                                    <p:animEffect transition="in" filter="blinds(horizontal)">
                                      <p:cBhvr>
                                        <p:cTn id="43" dur="500"/>
                                        <p:tgtEl>
                                          <p:spTgt spid="19047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190476"/>
                                        </p:tgtEl>
                                      </p:cBhvr>
                                    </p:animEffect>
                                    <p:set>
                                      <p:cBhvr>
                                        <p:cTn id="48" dur="1" fill="hold">
                                          <p:stCondLst>
                                            <p:cond delay="499"/>
                                          </p:stCondLst>
                                        </p:cTn>
                                        <p:tgtEl>
                                          <p:spTgt spid="190476"/>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90477"/>
                                        </p:tgtEl>
                                        <p:attrNameLst>
                                          <p:attrName>style.visibility</p:attrName>
                                        </p:attrNameLst>
                                      </p:cBhvr>
                                      <p:to>
                                        <p:strVal val="visible"/>
                                      </p:to>
                                    </p:set>
                                    <p:animEffect transition="in" filter="blinds(horizontal)">
                                      <p:cBhvr>
                                        <p:cTn id="52" dur="500"/>
                                        <p:tgtEl>
                                          <p:spTgt spid="19047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90477"/>
                                        </p:tgtEl>
                                      </p:cBhvr>
                                    </p:animEffect>
                                    <p:set>
                                      <p:cBhvr>
                                        <p:cTn id="57" dur="1" fill="hold">
                                          <p:stCondLst>
                                            <p:cond delay="499"/>
                                          </p:stCondLst>
                                        </p:cTn>
                                        <p:tgtEl>
                                          <p:spTgt spid="190477"/>
                                        </p:tgtEl>
                                        <p:attrNameLst>
                                          <p:attrName>style.visibility</p:attrName>
                                        </p:attrNameLst>
                                      </p:cBhvr>
                                      <p:to>
                                        <p:strVal val="hidden"/>
                                      </p:to>
                                    </p:se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190478"/>
                                        </p:tgtEl>
                                        <p:attrNameLst>
                                          <p:attrName>style.visibility</p:attrName>
                                        </p:attrNameLst>
                                      </p:cBhvr>
                                      <p:to>
                                        <p:strVal val="visible"/>
                                      </p:to>
                                    </p:set>
                                    <p:animEffect transition="in" filter="blinds(horizontal)">
                                      <p:cBhvr>
                                        <p:cTn id="61" dur="500"/>
                                        <p:tgtEl>
                                          <p:spTgt spid="19047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grpId="1" nodeType="clickEffect">
                                  <p:stCondLst>
                                    <p:cond delay="0"/>
                                  </p:stCondLst>
                                  <p:childTnLst>
                                    <p:animEffect transition="out" filter="blinds(horizontal)">
                                      <p:cBhvr>
                                        <p:cTn id="65" dur="500"/>
                                        <p:tgtEl>
                                          <p:spTgt spid="190478"/>
                                        </p:tgtEl>
                                      </p:cBhvr>
                                    </p:animEffect>
                                    <p:set>
                                      <p:cBhvr>
                                        <p:cTn id="66" dur="1" fill="hold">
                                          <p:stCondLst>
                                            <p:cond delay="499"/>
                                          </p:stCondLst>
                                        </p:cTn>
                                        <p:tgtEl>
                                          <p:spTgt spid="190478"/>
                                        </p:tgtEl>
                                        <p:attrNameLst>
                                          <p:attrName>style.visibility</p:attrName>
                                        </p:attrNameLst>
                                      </p:cBhvr>
                                      <p:to>
                                        <p:strVal val="hidden"/>
                                      </p:to>
                                    </p:se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190479"/>
                                        </p:tgtEl>
                                        <p:attrNameLst>
                                          <p:attrName>style.visibility</p:attrName>
                                        </p:attrNameLst>
                                      </p:cBhvr>
                                      <p:to>
                                        <p:strVal val="visible"/>
                                      </p:to>
                                    </p:set>
                                    <p:animEffect transition="in" filter="blinds(horizontal)">
                                      <p:cBhvr>
                                        <p:cTn id="70" dur="500"/>
                                        <p:tgtEl>
                                          <p:spTgt spid="19047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1" nodeType="clickEffect">
                                  <p:stCondLst>
                                    <p:cond delay="0"/>
                                  </p:stCondLst>
                                  <p:childTnLst>
                                    <p:animEffect transition="out" filter="blinds(horizontal)">
                                      <p:cBhvr>
                                        <p:cTn id="74" dur="500"/>
                                        <p:tgtEl>
                                          <p:spTgt spid="190479"/>
                                        </p:tgtEl>
                                      </p:cBhvr>
                                    </p:animEffect>
                                    <p:set>
                                      <p:cBhvr>
                                        <p:cTn id="75" dur="1" fill="hold">
                                          <p:stCondLst>
                                            <p:cond delay="499"/>
                                          </p:stCondLst>
                                        </p:cTn>
                                        <p:tgtEl>
                                          <p:spTgt spid="190479"/>
                                        </p:tgtEl>
                                        <p:attrNameLst>
                                          <p:attrName>style.visibility</p:attrName>
                                        </p:attrNameLst>
                                      </p:cBhvr>
                                      <p:to>
                                        <p:strVal val="hidden"/>
                                      </p:to>
                                    </p:se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90480"/>
                                        </p:tgtEl>
                                        <p:attrNameLst>
                                          <p:attrName>style.visibility</p:attrName>
                                        </p:attrNameLst>
                                      </p:cBhvr>
                                      <p:to>
                                        <p:strVal val="visible"/>
                                      </p:to>
                                    </p:set>
                                    <p:animEffect transition="in" filter="blinds(horizontal)">
                                      <p:cBhvr>
                                        <p:cTn id="79" dur="500"/>
                                        <p:tgtEl>
                                          <p:spTgt spid="19048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190480"/>
                                        </p:tgtEl>
                                      </p:cBhvr>
                                    </p:animEffect>
                                    <p:set>
                                      <p:cBhvr>
                                        <p:cTn id="84" dur="1" fill="hold">
                                          <p:stCondLst>
                                            <p:cond delay="499"/>
                                          </p:stCondLst>
                                        </p:cTn>
                                        <p:tgtEl>
                                          <p:spTgt spid="1904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5" grpId="0" animBg="1"/>
      <p:bldP spid="190475" grpId="1" animBg="1"/>
      <p:bldP spid="190476" grpId="0" animBg="1"/>
      <p:bldP spid="190476" grpId="1" animBg="1"/>
      <p:bldP spid="190477" grpId="0" animBg="1"/>
      <p:bldP spid="190477" grpId="1" animBg="1"/>
      <p:bldP spid="190478" grpId="0" animBg="1"/>
      <p:bldP spid="190478" grpId="1" animBg="1"/>
      <p:bldP spid="190479" grpId="0" animBg="1"/>
      <p:bldP spid="190479" grpId="1" animBg="1"/>
      <p:bldP spid="190480" grpId="0" animBg="1"/>
      <p:bldP spid="190480" grpId="1" animBg="1"/>
    </p:bld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131</a:t>
            </a:fld>
            <a:endParaRPr lang="en-US" altLang="zh-CN"/>
          </a:p>
        </p:txBody>
      </p:sp>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：算法设计（续）</a:t>
            </a:r>
          </a:p>
        </p:txBody>
      </p:sp>
      <p:sp>
        <p:nvSpPr>
          <p:cNvPr id="191491" name="Rectangle 3"/>
          <p:cNvSpPr>
            <a:spLocks noGrp="1" noChangeArrowheads="1"/>
          </p:cNvSpPr>
          <p:nvPr>
            <p:ph type="body" idx="1"/>
          </p:nvPr>
        </p:nvSpPr>
        <p:spPr>
          <a:xfrm>
            <a:off x="977900" y="1447800"/>
            <a:ext cx="7410450" cy="4556125"/>
          </a:xfrm>
        </p:spPr>
        <p:txBody>
          <a:bodyPr/>
          <a:lstStyle/>
          <a:p>
            <a:r>
              <a:rPr lang="zh-CN" altLang="en-US">
                <a:ea typeface="宋体" pitchFamily="2" charset="-122"/>
              </a:rPr>
              <a:t>方法三：两次扫描文件。</a:t>
            </a:r>
          </a:p>
          <a:p>
            <a:pPr lvl="1"/>
            <a:r>
              <a:rPr lang="zh-CN" altLang="en-US">
                <a:ea typeface="宋体" pitchFamily="2" charset="-122"/>
              </a:rPr>
              <a:t>第一遍扫描文件，用于统计文件的总行数</a:t>
            </a:r>
            <a:r>
              <a:rPr lang="en-US" altLang="zh-CN">
                <a:ea typeface="宋体" pitchFamily="2" charset="-122"/>
              </a:rPr>
              <a:t>N</a:t>
            </a:r>
            <a:r>
              <a:rPr lang="zh-CN" altLang="en-US">
                <a:ea typeface="宋体" pitchFamily="2" charset="-122"/>
              </a:rPr>
              <a:t>；</a:t>
            </a:r>
          </a:p>
          <a:p>
            <a:pPr lvl="1"/>
            <a:r>
              <a:rPr lang="zh-CN" altLang="en-US">
                <a:ea typeface="宋体" pitchFamily="2" charset="-122"/>
              </a:rPr>
              <a:t>第二遍扫描文件时，首先跳过前面</a:t>
            </a:r>
            <a:r>
              <a:rPr lang="en-US" altLang="zh-CN">
                <a:ea typeface="宋体" pitchFamily="2" charset="-122"/>
              </a:rPr>
              <a:t>N-n</a:t>
            </a:r>
            <a:r>
              <a:rPr lang="zh-CN" altLang="en-US">
                <a:ea typeface="宋体" pitchFamily="2" charset="-122"/>
              </a:rPr>
              <a:t>行，只读取最后</a:t>
            </a:r>
            <a:r>
              <a:rPr lang="en-US" altLang="zh-CN">
                <a:ea typeface="宋体" pitchFamily="2" charset="-122"/>
              </a:rPr>
              <a:t>n</a:t>
            </a:r>
            <a:r>
              <a:rPr lang="zh-CN" altLang="en-US">
                <a:ea typeface="宋体" pitchFamily="2" charset="-122"/>
              </a:rPr>
              <a:t>行。</a:t>
            </a:r>
          </a:p>
          <a:p>
            <a:r>
              <a:rPr lang="zh-CN" altLang="en-US">
                <a:ea typeface="宋体" pitchFamily="2" charset="-122"/>
              </a:rPr>
              <a:t>如何开始第二遍扫描？</a:t>
            </a:r>
          </a:p>
          <a:p>
            <a:pPr lvl="1">
              <a:buFont typeface="Wingdings" pitchFamily="2" charset="2"/>
              <a:buNone/>
            </a:pPr>
            <a:r>
              <a:rPr lang="en-US" altLang="zh-CN">
                <a:solidFill>
                  <a:srgbClr val="2B02A0"/>
                </a:solidFill>
                <a:ea typeface="宋体" pitchFamily="2" charset="-122"/>
              </a:rPr>
              <a:t>fseek(fp, 0, SEEK_SET);  -- </a:t>
            </a:r>
            <a:r>
              <a:rPr lang="zh-CN" altLang="en-US">
                <a:solidFill>
                  <a:srgbClr val="2B02A0"/>
                </a:solidFill>
                <a:ea typeface="宋体" pitchFamily="2" charset="-122"/>
              </a:rPr>
              <a:t>将文件读写位置移至文件头</a:t>
            </a:r>
            <a:endParaRPr lang="en-US" altLang="zh-CN">
              <a:solidFill>
                <a:srgbClr val="2B02A0"/>
              </a:solidFill>
              <a:ea typeface="宋体" pitchFamily="2" charset="-122"/>
            </a:endParaRPr>
          </a:p>
          <a:p>
            <a:pPr lvl="1">
              <a:buFont typeface="Wingdings" pitchFamily="2" charset="2"/>
              <a:buNone/>
            </a:pPr>
            <a:r>
              <a:rPr lang="zh-CN" altLang="en-US">
                <a:solidFill>
                  <a:srgbClr val="2B02A0"/>
                </a:solidFill>
                <a:ea typeface="宋体" pitchFamily="2" charset="-122"/>
              </a:rPr>
              <a:t>或（关闭后）再次打开同一个文件</a:t>
            </a:r>
            <a:endParaRPr lang="en-US" altLang="zh-CN">
              <a:solidFill>
                <a:srgbClr val="2B02A0"/>
              </a:solidFill>
              <a:ea typeface="宋体" pitchFamily="2" charset="-122"/>
            </a:endParaRPr>
          </a:p>
        </p:txBody>
      </p:sp>
      <p:sp>
        <p:nvSpPr>
          <p:cNvPr id="191492" name="Text Box 4"/>
          <p:cNvSpPr txBox="1">
            <a:spLocks noChangeArrowheads="1"/>
          </p:cNvSpPr>
          <p:nvPr/>
        </p:nvSpPr>
        <p:spPr bwMode="auto">
          <a:xfrm>
            <a:off x="1259632" y="5380672"/>
            <a:ext cx="6696744" cy="1477328"/>
          </a:xfrm>
          <a:prstGeom prst="rect">
            <a:avLst/>
          </a:prstGeom>
          <a:solidFill>
            <a:schemeClr val="accent1"/>
          </a:solidFill>
          <a:ln w="9525">
            <a:noFill/>
            <a:miter lim="800000"/>
            <a:headEnd/>
            <a:tailEnd/>
          </a:ln>
        </p:spPr>
        <p:txBody>
          <a:bodyPr wrap="square">
            <a:spAutoFit/>
          </a:bodyPr>
          <a:lstStyle/>
          <a:p>
            <a:pPr>
              <a:lnSpc>
                <a:spcPts val="1800"/>
              </a:lnSpc>
              <a:spcBef>
                <a:spcPct val="50000"/>
              </a:spcBef>
            </a:pPr>
            <a:r>
              <a:rPr lang="zh-CN" altLang="en-US" dirty="0">
                <a:latin typeface="楷体" pitchFamily="49" charset="-122"/>
                <a:ea typeface="楷体" pitchFamily="49" charset="-122"/>
              </a:rPr>
              <a:t>请同学们考虑是否还有其它方法？甚至更好的方法？</a:t>
            </a:r>
            <a:endParaRPr lang="en-US" altLang="zh-CN" dirty="0">
              <a:latin typeface="楷体" pitchFamily="49" charset="-122"/>
              <a:ea typeface="楷体" pitchFamily="49" charset="-122"/>
            </a:endParaRPr>
          </a:p>
          <a:p>
            <a:pPr>
              <a:lnSpc>
                <a:spcPts val="1800"/>
              </a:lnSpc>
              <a:spcBef>
                <a:spcPct val="50000"/>
              </a:spcBef>
            </a:pPr>
            <a:r>
              <a:rPr lang="zh-CN" altLang="en-US" b="0" dirty="0">
                <a:latin typeface="楷体" pitchFamily="49" charset="-122"/>
                <a:ea typeface="楷体" pitchFamily="49" charset="-122"/>
              </a:rPr>
              <a:t>如：我们可设计这样两个函数：</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fbgetc</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从文件尾开始，每次倒读一个字符</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fbgets</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buf,size,fp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从文件尾开始每次倒读一行</a:t>
            </a:r>
            <a:r>
              <a:rPr lang="en-US" altLang="zh-CN" b="0" dirty="0">
                <a:latin typeface="楷体" pitchFamily="49" charset="-122"/>
                <a:ea typeface="楷体" pitchFamily="49" charset="-122"/>
              </a:rPr>
              <a:t> </a:t>
            </a:r>
            <a:endParaRPr lang="zh-CN" altLang="en-US" b="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7" dur="500"/>
                                        <p:tgtEl>
                                          <p:spTgt spid="191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12" dur="500"/>
                                        <p:tgtEl>
                                          <p:spTgt spid="191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1">
                                            <p:txEl>
                                              <p:pRg st="3" end="3"/>
                                            </p:txEl>
                                          </p:spTgt>
                                        </p:tgtEl>
                                        <p:attrNameLst>
                                          <p:attrName>style.visibility</p:attrName>
                                        </p:attrNameLst>
                                      </p:cBhvr>
                                      <p:to>
                                        <p:strVal val="visible"/>
                                      </p:to>
                                    </p:set>
                                    <p:animEffect transition="in" filter="blinds(horizontal)">
                                      <p:cBhvr>
                                        <p:cTn id="17" dur="500"/>
                                        <p:tgtEl>
                                          <p:spTgt spid="191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1">
                                            <p:txEl>
                                              <p:pRg st="4" end="4"/>
                                            </p:txEl>
                                          </p:spTgt>
                                        </p:tgtEl>
                                        <p:attrNameLst>
                                          <p:attrName>style.visibility</p:attrName>
                                        </p:attrNameLst>
                                      </p:cBhvr>
                                      <p:to>
                                        <p:strVal val="visible"/>
                                      </p:to>
                                    </p:set>
                                    <p:animEffect transition="in" filter="blinds(horizontal)">
                                      <p:cBhvr>
                                        <p:cTn id="22" dur="500"/>
                                        <p:tgtEl>
                                          <p:spTgt spid="191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anim calcmode="lin" valueType="num">
                                      <p:cBhvr additive="base">
                                        <p:cTn id="27" dur="500" fill="hold"/>
                                        <p:tgtEl>
                                          <p:spTgt spid="191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1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1492"/>
                                        </p:tgtEl>
                                        <p:attrNameLst>
                                          <p:attrName>style.visibility</p:attrName>
                                        </p:attrNameLst>
                                      </p:cBhvr>
                                      <p:to>
                                        <p:strVal val="visible"/>
                                      </p:to>
                                    </p:set>
                                    <p:animEffect transition="in" filter="blinds(horizontal)">
                                      <p:cBhvr>
                                        <p:cTn id="33"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132</a:t>
            </a:fld>
            <a:endParaRPr lang="en-US" altLang="zh-CN"/>
          </a:p>
        </p:txBody>
      </p:sp>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6443663" y="3861048"/>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1115616" y="4581128"/>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133</a:t>
            </a:fld>
            <a:endParaRPr lang="en-US" altLang="zh-CN"/>
          </a:p>
        </p:txBody>
      </p:sp>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94565" name="Rectangle 5"/>
          <p:cNvSpPr>
            <a:spLocks noChangeArrowheads="1"/>
          </p:cNvSpPr>
          <p:nvPr/>
        </p:nvSpPr>
        <p:spPr bwMode="auto">
          <a:xfrm>
            <a:off x="755650" y="2708275"/>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5940425" y="4005263"/>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134</a:t>
            </a:fld>
            <a:endParaRPr lang="en-US" altLang="zh-CN"/>
          </a:p>
        </p:txBody>
      </p:sp>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9</a:t>
            </a:r>
            <a:r>
              <a:rPr lang="zh-CN" altLang="en-US" dirty="0">
                <a:ea typeface="宋体" pitchFamily="2" charset="-122"/>
              </a:rPr>
              <a:t>：代码实现</a:t>
            </a:r>
          </a:p>
        </p:txBody>
      </p:sp>
      <p:sp>
        <p:nvSpPr>
          <p:cNvPr id="121861" name="Rectangle 3"/>
          <p:cNvSpPr>
            <a:spLocks noGrp="1" noChangeArrowheads="1"/>
          </p:cNvSpPr>
          <p:nvPr>
            <p:ph type="body" idx="1"/>
          </p:nvPr>
        </p:nvSpPr>
        <p:spPr/>
        <p:txBody>
          <a:bodyPr/>
          <a:lstStyle/>
          <a:p>
            <a:pPr>
              <a:lnSpc>
                <a:spcPct val="70000"/>
              </a:lnSpc>
              <a:buFont typeface="Wingdings" pitchFamily="2" charset="2"/>
              <a:buNone/>
            </a:pPr>
            <a:r>
              <a:rPr lang="en-US" altLang="zh-CN" sz="1400" b="0" dirty="0">
                <a:ea typeface="宋体" pitchFamily="2" charset="-122"/>
              </a:rPr>
              <a:t>while(</a:t>
            </a:r>
            <a:r>
              <a:rPr lang="en-US" altLang="zh-CN" sz="1400" b="0" dirty="0" err="1">
                <a:ea typeface="宋体" pitchFamily="2" charset="-122"/>
              </a:rPr>
              <a:t>fgets</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 MAXLEN,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        /*</a:t>
            </a:r>
            <a:r>
              <a:rPr lang="zh-CN" altLang="en-US" sz="1400" b="0" dirty="0">
                <a:ea typeface="宋体" pitchFamily="2" charset="-122"/>
              </a:rPr>
              <a:t>链表已经满了，需要释放掉不需要的行</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free(</a:t>
            </a:r>
            <a:r>
              <a:rPr lang="en-US" altLang="zh-CN" sz="1400" b="0" dirty="0" err="1">
                <a:ea typeface="宋体" pitchFamily="2" charset="-122"/>
              </a:rPr>
              <a:t>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-&gt;line = (char *) </a:t>
            </a:r>
            <a:r>
              <a:rPr lang="en-US" altLang="zh-CN" sz="1400" b="0" dirty="0" err="1">
                <a:ea typeface="宋体" pitchFamily="2" charset="-122"/>
              </a:rPr>
              <a:t>malloc</a:t>
            </a:r>
            <a:r>
              <a:rPr lang="en-US" altLang="zh-CN" sz="1400" b="0" dirty="0">
                <a:ea typeface="宋体" pitchFamily="2" charset="-122"/>
              </a:rPr>
              <a:t> ( </a:t>
            </a:r>
            <a:r>
              <a:rPr lang="en-US" altLang="zh-CN" sz="1400" b="0" dirty="0" err="1">
                <a:ea typeface="宋体" pitchFamily="2" charset="-122"/>
              </a:rPr>
              <a:t>strlen</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)+1);</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strcpy</a:t>
            </a:r>
            <a:r>
              <a:rPr lang="en-US" altLang="zh-CN" sz="1400" b="0" dirty="0">
                <a:ea typeface="宋体" pitchFamily="2" charset="-122"/>
              </a:rPr>
              <a:t>(</a:t>
            </a:r>
            <a:r>
              <a:rPr lang="en-US" altLang="zh-CN" sz="1400" b="0" dirty="0" err="1">
                <a:ea typeface="宋体" pitchFamily="2" charset="-122"/>
              </a:rPr>
              <a:t>ptr</a:t>
            </a:r>
            <a:r>
              <a:rPr lang="en-US" altLang="zh-CN" sz="1400" b="0" dirty="0">
                <a:ea typeface="宋体" pitchFamily="2" charset="-122"/>
              </a:rPr>
              <a:t>-&gt;line, </a:t>
            </a:r>
            <a:r>
              <a:rPr lang="en-US" altLang="zh-CN" sz="1400" b="0" dirty="0" err="1">
                <a:ea typeface="宋体" pitchFamily="2" charset="-122"/>
              </a:rPr>
              <a:t>curline</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for(</a:t>
            </a:r>
            <a:r>
              <a:rPr lang="en-US" altLang="zh-CN" sz="1400" b="0" dirty="0" err="1">
                <a:ea typeface="宋体" pitchFamily="2" charset="-122"/>
              </a:rPr>
              <a:t>i</a:t>
            </a:r>
            <a:r>
              <a:rPr lang="en-US" altLang="zh-CN" sz="1400" b="0" dirty="0">
                <a:ea typeface="宋体" pitchFamily="2" charset="-122"/>
              </a:rPr>
              <a:t>=0; </a:t>
            </a:r>
            <a:r>
              <a:rPr lang="en-US" altLang="zh-CN" sz="1400" b="0" dirty="0" err="1">
                <a:ea typeface="宋体" pitchFamily="2" charset="-122"/>
              </a:rPr>
              <a:t>i</a:t>
            </a:r>
            <a:r>
              <a:rPr lang="en-US" altLang="zh-CN" sz="1400" b="0" dirty="0">
                <a:ea typeface="宋体" pitchFamily="2" charset="-122"/>
              </a:rPr>
              <a:t>&lt;n; </a:t>
            </a:r>
            <a:r>
              <a:rPr lang="en-US" altLang="zh-CN" sz="1400" b="0" dirty="0" err="1">
                <a:ea typeface="宋体" pitchFamily="2" charset="-122"/>
              </a:rPr>
              <a:t>i</a:t>
            </a: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a:t>
            </a:r>
            <a:r>
              <a:rPr lang="en-US" altLang="zh-CN" sz="1400" b="0" dirty="0" err="1">
                <a:ea typeface="宋体" pitchFamily="2" charset="-122"/>
              </a:rPr>
              <a:t>s",ptr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fclose</a:t>
            </a:r>
            <a:r>
              <a:rPr lang="en-US" altLang="zh-CN" sz="1400" b="0" dirty="0">
                <a:ea typeface="宋体" pitchFamily="2" charset="-122"/>
              </a:rPr>
              <a:t>(</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a:p>
            <a:pPr>
              <a:lnSpc>
                <a:spcPct val="70000"/>
              </a:lnSpc>
            </a:pPr>
            <a:endParaRPr lang="en-US" altLang="zh-CN" sz="1400" dirty="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动态数组结构（链表、树等）的应用</a:t>
            </a:r>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135</a:t>
            </a:fld>
            <a:endParaRPr lang="en-US" altLang="zh-CN"/>
          </a:p>
        </p:txBody>
      </p:sp>
      <p:sp>
        <p:nvSpPr>
          <p:cNvPr id="6" name="TextBox 5"/>
          <p:cNvSpPr txBox="1"/>
          <p:nvPr/>
        </p:nvSpPr>
        <p:spPr>
          <a:xfrm>
            <a:off x="1691680" y="2276872"/>
            <a:ext cx="5904656" cy="2308324"/>
          </a:xfrm>
          <a:prstGeom prst="rect">
            <a:avLst/>
          </a:prstGeom>
          <a:solidFill>
            <a:srgbClr val="FFCC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dirty="0">
                <a:latin typeface="楷体" pitchFamily="49" charset="-122"/>
                <a:ea typeface="楷体" pitchFamily="49" charset="-122"/>
              </a:rPr>
              <a:t>提示：</a:t>
            </a:r>
            <a:r>
              <a:rPr lang="zh-CN" altLang="en-US" sz="2800" dirty="0">
                <a:solidFill>
                  <a:srgbClr val="0033CC"/>
                </a:solidFill>
                <a:latin typeface="楷体" pitchFamily="49" charset="-122"/>
                <a:ea typeface="楷体" pitchFamily="49" charset="-122"/>
              </a:rPr>
              <a:t>动态数组结构，如链表、树等特别合适于数组项数不确定的数据的组织。</a:t>
            </a:r>
            <a:endParaRPr lang="en-US" altLang="zh-CN" sz="2800" dirty="0">
              <a:solidFill>
                <a:srgbClr val="0033CC"/>
              </a:solidFill>
              <a:latin typeface="楷体" pitchFamily="49" charset="-122"/>
              <a:ea typeface="楷体" pitchFamily="49" charset="-122"/>
            </a:endParaRPr>
          </a:p>
          <a:p>
            <a:endParaRPr lang="en-US" altLang="zh-CN" dirty="0">
              <a:solidFill>
                <a:srgbClr val="0033CC"/>
              </a:solidFill>
              <a:latin typeface="楷体" pitchFamily="49" charset="-122"/>
              <a:ea typeface="楷体" pitchFamily="49" charset="-122"/>
            </a:endParaRPr>
          </a:p>
          <a:p>
            <a:r>
              <a:rPr lang="zh-CN" altLang="en-US" b="0" dirty="0">
                <a:latin typeface="楷体" pitchFamily="49" charset="-122"/>
                <a:ea typeface="楷体" pitchFamily="49" charset="-122"/>
              </a:rPr>
              <a:t>如上例中多项式的项数就不确定。</a:t>
            </a:r>
          </a:p>
          <a:p>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忠告</a:t>
            </a:r>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136</a:t>
            </a:fld>
            <a:endParaRPr lang="en-US" altLang="zh-CN"/>
          </a:p>
        </p:txBody>
      </p:sp>
      <p:sp>
        <p:nvSpPr>
          <p:cNvPr id="7" name="TextBox 5">
            <a:extLst>
              <a:ext uri="{FF2B5EF4-FFF2-40B4-BE49-F238E27FC236}">
                <a16:creationId xmlns:a16="http://schemas.microsoft.com/office/drawing/2014/main" id="{AFD48706-4FA5-4AF0-ABD7-081D7C9908F5}"/>
              </a:ext>
            </a:extLst>
          </p:cNvPr>
          <p:cNvSpPr txBox="1"/>
          <p:nvPr/>
        </p:nvSpPr>
        <p:spPr>
          <a:xfrm>
            <a:off x="1835696" y="2708920"/>
            <a:ext cx="5688632" cy="2554545"/>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3200" dirty="0">
                <a:solidFill>
                  <a:srgbClr val="0033CC"/>
                </a:solidFill>
                <a:latin typeface="楷体" pitchFamily="49" charset="-122"/>
                <a:ea typeface="楷体" pitchFamily="49" charset="-122"/>
              </a:rPr>
              <a:t>一定要理解和会正确使用链式（自引用结构）数据结构来解决问题！</a:t>
            </a:r>
            <a:endParaRPr lang="en-US" altLang="zh-CN" sz="3200" dirty="0">
              <a:solidFill>
                <a:srgbClr val="0033CC"/>
              </a:solidFill>
              <a:latin typeface="楷体" pitchFamily="49" charset="-122"/>
              <a:ea typeface="楷体" pitchFamily="49" charset="-122"/>
            </a:endParaRPr>
          </a:p>
          <a:p>
            <a:pPr algn="ctr"/>
            <a:r>
              <a:rPr lang="zh-CN" altLang="en-US" sz="3200" b="0" dirty="0">
                <a:latin typeface="楷体" pitchFamily="49" charset="-122"/>
                <a:ea typeface="楷体" pitchFamily="49" charset="-122"/>
              </a:rPr>
              <a:t>（数据结构课程中要大量应用它们）</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33123" name="灯片编号占位符 4"/>
          <p:cNvSpPr>
            <a:spLocks noGrp="1"/>
          </p:cNvSpPr>
          <p:nvPr>
            <p:ph type="sldNum" sz="quarter" idx="11"/>
          </p:nvPr>
        </p:nvSpPr>
        <p:spPr>
          <a:noFill/>
        </p:spPr>
        <p:txBody>
          <a:bodyPr/>
          <a:lstStyle/>
          <a:p>
            <a:fld id="{29C59BB6-EB3D-4753-B3AF-4F6AB2C8A92C}" type="slidenum">
              <a:rPr lang="en-US" altLang="zh-CN" smtClean="0"/>
              <a:pPr/>
              <a:t>137</a:t>
            </a:fld>
            <a:endParaRPr lang="en-US" altLang="zh-CN"/>
          </a:p>
        </p:txBody>
      </p:sp>
      <p:sp>
        <p:nvSpPr>
          <p:cNvPr id="133124"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a:t>
            </a:r>
          </a:p>
        </p:txBody>
      </p:sp>
      <p:sp>
        <p:nvSpPr>
          <p:cNvPr id="133125" name="Rectangle 3"/>
          <p:cNvSpPr>
            <a:spLocks noGrp="1" noChangeArrowheads="1"/>
          </p:cNvSpPr>
          <p:nvPr>
            <p:ph type="body" idx="1"/>
          </p:nvPr>
        </p:nvSpPr>
        <p:spPr/>
        <p:txBody>
          <a:bodyPr/>
          <a:lstStyle/>
          <a:p>
            <a:r>
              <a:rPr lang="zh-CN" altLang="en-US" b="0">
                <a:ea typeface="宋体" pitchFamily="2" charset="-122"/>
              </a:rPr>
              <a:t>联合是一种数据类型，该类型变量可以在不同时间内维持定义它的不同类型和不同长度的对象，也就是说提供单独的变量，以便合理地保存几种类型中的任何一类变量。</a:t>
            </a:r>
          </a:p>
          <a:p>
            <a:pPr lvl="1">
              <a:buFont typeface="Wingdings" pitchFamily="2" charset="2"/>
              <a:buNone/>
            </a:pPr>
            <a:r>
              <a:rPr lang="zh-CN" altLang="en-US" b="1">
                <a:ea typeface="宋体" pitchFamily="2" charset="-122"/>
              </a:rPr>
              <a:t>定义形式：</a:t>
            </a:r>
          </a:p>
          <a:p>
            <a:pPr lvl="2" indent="0">
              <a:buFont typeface="Wingdings" pitchFamily="2" charset="2"/>
              <a:buNone/>
            </a:pPr>
            <a:r>
              <a:rPr lang="en-US" altLang="zh-CN" i="1">
                <a:solidFill>
                  <a:srgbClr val="0000CC"/>
                </a:solidFill>
                <a:ea typeface="宋体" pitchFamily="2" charset="-122"/>
              </a:rPr>
              <a:t>union  </a:t>
            </a:r>
            <a:r>
              <a:rPr lang="zh-CN" altLang="en-US" i="1">
                <a:solidFill>
                  <a:srgbClr val="0000CC"/>
                </a:solidFill>
                <a:ea typeface="宋体" pitchFamily="2" charset="-122"/>
              </a:rPr>
              <a:t>联合名 </a:t>
            </a:r>
            <a:r>
              <a:rPr lang="en-US" altLang="zh-CN" i="1">
                <a:solidFill>
                  <a:srgbClr val="0000CC"/>
                </a:solidFill>
                <a:ea typeface="宋体" pitchFamily="2" charset="-122"/>
              </a:rPr>
              <a:t>{</a:t>
            </a:r>
            <a:r>
              <a:rPr lang="zh-CN" altLang="en-US" i="1">
                <a:solidFill>
                  <a:srgbClr val="0000CC"/>
                </a:solidFill>
                <a:ea typeface="宋体" pitchFamily="2" charset="-122"/>
              </a:rPr>
              <a:t>分量表</a:t>
            </a:r>
            <a:r>
              <a:rPr lang="en-US" altLang="zh-CN" i="1">
                <a:solidFill>
                  <a:srgbClr val="0000CC"/>
                </a:solidFill>
                <a:ea typeface="宋体" pitchFamily="2" charset="-122"/>
              </a:rPr>
              <a:t>} </a:t>
            </a:r>
            <a:r>
              <a:rPr lang="zh-CN" altLang="en-US" i="1">
                <a:solidFill>
                  <a:srgbClr val="0000CC"/>
                </a:solidFill>
                <a:ea typeface="宋体" pitchFamily="2" charset="-122"/>
              </a:rPr>
              <a:t>联合变量名；</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34147" name="灯片编号占位符 4"/>
          <p:cNvSpPr>
            <a:spLocks noGrp="1"/>
          </p:cNvSpPr>
          <p:nvPr>
            <p:ph type="sldNum" sz="quarter" idx="11"/>
          </p:nvPr>
        </p:nvSpPr>
        <p:spPr>
          <a:noFill/>
        </p:spPr>
        <p:txBody>
          <a:bodyPr/>
          <a:lstStyle/>
          <a:p>
            <a:fld id="{C03B52D5-99A8-4AB2-9F65-3BD6D0A28185}" type="slidenum">
              <a:rPr lang="en-US" altLang="zh-CN" smtClean="0"/>
              <a:pPr/>
              <a:t>138</a:t>
            </a:fld>
            <a:endParaRPr lang="en-US" altLang="zh-CN"/>
          </a:p>
        </p:txBody>
      </p:sp>
      <p:sp>
        <p:nvSpPr>
          <p:cNvPr id="134148"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4149" name="Rectangle 3"/>
          <p:cNvSpPr>
            <a:spLocks noGrp="1" noChangeArrowheads="1"/>
          </p:cNvSpPr>
          <p:nvPr>
            <p:ph type="body" idx="1"/>
          </p:nvPr>
        </p:nvSpPr>
        <p:spPr>
          <a:xfrm>
            <a:off x="971600" y="1268760"/>
            <a:ext cx="7105650" cy="4968875"/>
          </a:xfrm>
        </p:spPr>
        <p:txBody>
          <a:bodyPr/>
          <a:lstStyle/>
          <a:p>
            <a:pPr>
              <a:lnSpc>
                <a:spcPct val="70000"/>
              </a:lnSpc>
              <a:buFont typeface="Wingdings" pitchFamily="2" charset="2"/>
              <a:buNone/>
            </a:pPr>
            <a:r>
              <a:rPr lang="zh-CN" altLang="en-US" sz="1600" b="0" dirty="0">
                <a:ea typeface="宋体" pitchFamily="2" charset="-122"/>
              </a:rPr>
              <a:t>例：</a:t>
            </a:r>
          </a:p>
          <a:p>
            <a:pPr lvl="1">
              <a:lnSpc>
                <a:spcPct val="70000"/>
              </a:lnSpc>
              <a:buFont typeface="Wingdings" pitchFamily="2" charset="2"/>
              <a:buNone/>
            </a:pPr>
            <a:r>
              <a:rPr lang="en-US" altLang="zh-CN" sz="1600" dirty="0">
                <a:ea typeface="宋体" pitchFamily="2" charset="-122"/>
              </a:rPr>
              <a:t>union  </a:t>
            </a:r>
            <a:r>
              <a:rPr lang="en-US" altLang="zh-CN" sz="1600" dirty="0" err="1">
                <a:ea typeface="宋体" pitchFamily="2" charset="-122"/>
              </a:rPr>
              <a:t>v_tag</a:t>
            </a:r>
            <a:r>
              <a:rPr lang="en-US" altLang="zh-CN" sz="1600" dirty="0">
                <a:ea typeface="宋体" pitchFamily="2" charset="-122"/>
              </a:rPr>
              <a:t> {</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ival</a:t>
            </a:r>
            <a:r>
              <a:rPr lang="en-US" altLang="zh-CN" sz="1600" dirty="0">
                <a:ea typeface="宋体" pitchFamily="2" charset="-122"/>
              </a:rPr>
              <a:t>;</a:t>
            </a:r>
          </a:p>
          <a:p>
            <a:pPr lvl="2" indent="0">
              <a:lnSpc>
                <a:spcPct val="80000"/>
              </a:lnSpc>
              <a:buFont typeface="Wingdings" pitchFamily="2" charset="2"/>
              <a:buNone/>
            </a:pPr>
            <a:r>
              <a:rPr lang="en-US" altLang="zh-CN" sz="1600">
                <a:ea typeface="宋体" pitchFamily="2" charset="-122"/>
              </a:rPr>
              <a:t>double  </a:t>
            </a:r>
            <a:r>
              <a:rPr lang="en-US" altLang="zh-CN" sz="1600" dirty="0" err="1">
                <a:ea typeface="宋体" pitchFamily="2" charset="-122"/>
              </a:rPr>
              <a:t>fval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char  *</a:t>
            </a:r>
            <a:r>
              <a:rPr lang="en-US" altLang="zh-CN" sz="1600" dirty="0" err="1">
                <a:ea typeface="宋体" pitchFamily="2" charset="-122"/>
              </a:rPr>
              <a:t>pval</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uval</a:t>
            </a:r>
            <a:r>
              <a:rPr lang="en-US" altLang="zh-CN" sz="1600" dirty="0">
                <a:ea typeface="宋体" pitchFamily="2" charset="-122"/>
              </a:rPr>
              <a:t>;</a:t>
            </a:r>
          </a:p>
          <a:p>
            <a:pPr lvl="1">
              <a:lnSpc>
                <a:spcPct val="70000"/>
              </a:lnSpc>
              <a:buFont typeface="Wingdings" pitchFamily="2" charset="2"/>
              <a:buNone/>
            </a:pPr>
            <a:r>
              <a:rPr lang="zh-CN" altLang="en-US" sz="1600" dirty="0">
                <a:ea typeface="宋体" pitchFamily="2" charset="-122"/>
              </a:rPr>
              <a:t>下面是联合的使用：</a:t>
            </a:r>
          </a:p>
          <a:p>
            <a:pPr lvl="2" indent="0">
              <a:lnSpc>
                <a:spcPct val="80000"/>
              </a:lnSpc>
              <a:buFont typeface="Wingdings" pitchFamily="2" charset="2"/>
              <a:buNone/>
            </a:pPr>
            <a:r>
              <a:rPr lang="en-US" altLang="zh-CN" sz="1600" dirty="0">
                <a:ea typeface="宋体" pitchFamily="2" charset="-122"/>
              </a:rPr>
              <a:t>if(</a:t>
            </a:r>
            <a:r>
              <a:rPr lang="en-US" altLang="zh-CN" sz="1600" dirty="0" err="1">
                <a:ea typeface="宋体" pitchFamily="2" charset="-122"/>
              </a:rPr>
              <a:t>utype</a:t>
            </a:r>
            <a:r>
              <a:rPr lang="en-US" altLang="zh-CN" sz="1600" dirty="0">
                <a:ea typeface="宋体" pitchFamily="2" charset="-122"/>
              </a:rPr>
              <a:t> = = INT)</a:t>
            </a: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(“%d\n”, </a:t>
            </a:r>
            <a:r>
              <a:rPr lang="en-US" altLang="zh-CN" sz="1600" dirty="0" err="1">
                <a:ea typeface="宋体" pitchFamily="2" charset="-122"/>
              </a:rPr>
              <a:t>uval.ival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else if (</a:t>
            </a:r>
            <a:r>
              <a:rPr lang="en-US" altLang="zh-CN" sz="1600" dirty="0" err="1">
                <a:ea typeface="宋体" pitchFamily="2" charset="-122"/>
              </a:rPr>
              <a:t>utype</a:t>
            </a:r>
            <a:r>
              <a:rPr lang="en-US" altLang="zh-CN" sz="1600" dirty="0">
                <a:ea typeface="宋体" pitchFamily="2" charset="-122"/>
              </a:rPr>
              <a:t> = </a:t>
            </a:r>
            <a:r>
              <a:rPr lang="en-US" altLang="zh-CN" sz="1600">
                <a:ea typeface="宋体" pitchFamily="2" charset="-122"/>
              </a:rPr>
              <a:t>= DOUBLE)</a:t>
            </a:r>
            <a:endParaRPr lang="en-US" altLang="zh-CN" sz="1600" dirty="0">
              <a:ea typeface="宋体" pitchFamily="2" charset="-122"/>
            </a:endParaRP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(“%f\n”, </a:t>
            </a:r>
            <a:r>
              <a:rPr lang="en-US" altLang="zh-CN" sz="1600" dirty="0" err="1">
                <a:ea typeface="宋体" pitchFamily="2" charset="-122"/>
              </a:rPr>
              <a:t>uval.fval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else if(</a:t>
            </a:r>
            <a:r>
              <a:rPr lang="en-US" altLang="zh-CN" sz="1600" dirty="0" err="1">
                <a:ea typeface="宋体" pitchFamily="2" charset="-122"/>
              </a:rPr>
              <a:t>utype</a:t>
            </a:r>
            <a:r>
              <a:rPr lang="en-US" altLang="zh-CN" sz="1600" dirty="0">
                <a:ea typeface="宋体" pitchFamily="2" charset="-122"/>
              </a:rPr>
              <a:t> = = STRING)</a:t>
            </a: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(“%s\n”, </a:t>
            </a:r>
            <a:r>
              <a:rPr lang="en-US" altLang="zh-CN" sz="1600" dirty="0" err="1">
                <a:ea typeface="宋体" pitchFamily="2" charset="-122"/>
              </a:rPr>
              <a:t>uval.pval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else</a:t>
            </a: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(“bad type\n”);</a:t>
            </a:r>
          </a:p>
          <a:p>
            <a:pPr>
              <a:lnSpc>
                <a:spcPct val="70000"/>
              </a:lnSpc>
              <a:buFont typeface="Wingdings" pitchFamily="2" charset="2"/>
              <a:buNone/>
            </a:pPr>
            <a:r>
              <a:rPr lang="en-US" altLang="zh-CN" sz="1600" b="0" dirty="0">
                <a:ea typeface="宋体" pitchFamily="2" charset="-122"/>
              </a:rPr>
              <a:t> </a:t>
            </a:r>
          </a:p>
          <a:p>
            <a:pPr marL="0" indent="0">
              <a:lnSpc>
                <a:spcPts val="1920"/>
              </a:lnSpc>
              <a:buFont typeface="Wingdings" pitchFamily="2" charset="2"/>
              <a:buNone/>
            </a:pPr>
            <a:r>
              <a:rPr lang="en-US" altLang="zh-CN" sz="1600" dirty="0">
                <a:ea typeface="宋体" pitchFamily="2" charset="-122"/>
              </a:rPr>
              <a:t>[</a:t>
            </a:r>
            <a:r>
              <a:rPr lang="zh-CN" altLang="en-US" sz="1600" dirty="0">
                <a:ea typeface="宋体" pitchFamily="2" charset="-122"/>
              </a:rPr>
              <a:t>注意</a:t>
            </a:r>
            <a:r>
              <a:rPr lang="en-US" altLang="zh-CN" sz="1600" dirty="0">
                <a:ea typeface="宋体" pitchFamily="2" charset="-122"/>
              </a:rPr>
              <a:t>]</a:t>
            </a:r>
            <a:r>
              <a:rPr lang="zh-CN" altLang="en-US" sz="1600" b="0" dirty="0">
                <a:ea typeface="宋体" pitchFamily="2" charset="-122"/>
              </a:rPr>
              <a:t>：</a:t>
            </a:r>
            <a:r>
              <a:rPr lang="zh-CN" altLang="en-US" sz="1600" dirty="0">
                <a:solidFill>
                  <a:srgbClr val="0000CC"/>
                </a:solidFill>
                <a:latin typeface="楷体" pitchFamily="49" charset="-122"/>
                <a:ea typeface="楷体" pitchFamily="49" charset="-122"/>
              </a:rPr>
              <a:t>使用联合，用法必须一致，即取出的类型必须是最近存入的类型。</a:t>
            </a:r>
            <a:r>
              <a:rPr lang="zh-CN" altLang="en-US" sz="1600" b="0" dirty="0">
                <a:latin typeface="楷体" pitchFamily="49" charset="-122"/>
                <a:ea typeface="楷体" pitchFamily="49" charset="-122"/>
              </a:rPr>
              <a:t>因此，在使用联合时，要记住当前存于联合中的类型是什么，不允许存入是一种类型，而取出是另一种类型。</a:t>
            </a:r>
            <a:endParaRPr lang="zh-CN" altLang="en-US" sz="1600" dirty="0">
              <a:latin typeface="楷体" pitchFamily="49" charset="-122"/>
              <a:ea typeface="楷体" pitchFamily="49"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35171" name="灯片编号占位符 4"/>
          <p:cNvSpPr>
            <a:spLocks noGrp="1"/>
          </p:cNvSpPr>
          <p:nvPr>
            <p:ph type="sldNum" sz="quarter" idx="11"/>
          </p:nvPr>
        </p:nvSpPr>
        <p:spPr>
          <a:noFill/>
        </p:spPr>
        <p:txBody>
          <a:bodyPr/>
          <a:lstStyle/>
          <a:p>
            <a:fld id="{75D70590-6F3F-43EC-9B79-E9FBD3B397FD}" type="slidenum">
              <a:rPr lang="en-US" altLang="zh-CN" smtClean="0"/>
              <a:pPr/>
              <a:t>139</a:t>
            </a:fld>
            <a:endParaRPr lang="en-US" altLang="zh-CN"/>
          </a:p>
        </p:txBody>
      </p:sp>
      <p:sp>
        <p:nvSpPr>
          <p:cNvPr id="135172"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5173" name="Rectangle 3"/>
          <p:cNvSpPr>
            <a:spLocks noGrp="1" noChangeArrowheads="1"/>
          </p:cNvSpPr>
          <p:nvPr>
            <p:ph type="body" idx="1"/>
          </p:nvPr>
        </p:nvSpPr>
        <p:spPr/>
        <p:txBody>
          <a:bodyPr/>
          <a:lstStyle/>
          <a:p>
            <a:pPr marL="0" indent="0">
              <a:lnSpc>
                <a:spcPct val="85000"/>
              </a:lnSpc>
              <a:buFont typeface="Wingdings" pitchFamily="2" charset="2"/>
              <a:buNone/>
            </a:pPr>
            <a:r>
              <a:rPr lang="zh-CN" altLang="en-US" sz="2000" b="0" dirty="0">
                <a:ea typeface="宋体" pitchFamily="2" charset="-122"/>
              </a:rPr>
              <a:t>联合可以出现在结构和数组中，数组和结构也可以出现在联合中，下例是在编译中常见到的符号表：</a:t>
            </a:r>
          </a:p>
          <a:p>
            <a:pPr marL="0" indent="0">
              <a:lnSpc>
                <a:spcPct val="70000"/>
              </a:lnSpc>
              <a:buFont typeface="Wingdings" pitchFamily="2" charset="2"/>
              <a:buNone/>
            </a:pPr>
            <a:r>
              <a:rPr lang="zh-CN" altLang="en-US" sz="2000" b="0" dirty="0">
                <a:ea typeface="宋体" pitchFamily="2" charset="-122"/>
              </a:rPr>
              <a:t>例：</a:t>
            </a:r>
          </a:p>
          <a:p>
            <a:pPr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a:t>
            </a:r>
          </a:p>
          <a:p>
            <a:pPr marL="838200" lvl="2" indent="0">
              <a:lnSpc>
                <a:spcPct val="80000"/>
              </a:lnSpc>
              <a:buFont typeface="Wingdings" pitchFamily="2" charset="2"/>
              <a:buNone/>
            </a:pPr>
            <a:r>
              <a:rPr lang="en-US" altLang="zh-CN" sz="2000" dirty="0">
                <a:ea typeface="宋体" pitchFamily="2" charset="-122"/>
              </a:rPr>
              <a:t>char  *name;</a:t>
            </a:r>
          </a:p>
          <a:p>
            <a:pPr marL="8382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flags;</a:t>
            </a:r>
          </a:p>
          <a:p>
            <a:pPr marL="8382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utype</a:t>
            </a:r>
            <a:r>
              <a:rPr lang="en-US" altLang="zh-CN" sz="2000" dirty="0">
                <a:ea typeface="宋体" pitchFamily="2" charset="-122"/>
              </a:rPr>
              <a:t>;</a:t>
            </a:r>
          </a:p>
          <a:p>
            <a:pPr marL="838200" lvl="2" indent="0">
              <a:lnSpc>
                <a:spcPct val="80000"/>
              </a:lnSpc>
              <a:buFont typeface="Wingdings" pitchFamily="2" charset="2"/>
              <a:buNone/>
            </a:pPr>
            <a:r>
              <a:rPr lang="en-US" altLang="zh-CN" sz="2000" dirty="0">
                <a:ea typeface="宋体" pitchFamily="2" charset="-122"/>
              </a:rPr>
              <a:t>union {</a:t>
            </a:r>
          </a:p>
          <a:p>
            <a:pPr marL="1017588" lvl="3" indent="0">
              <a:lnSpc>
                <a:spcPct val="80000"/>
              </a:lnSpc>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ival</a:t>
            </a:r>
            <a:r>
              <a:rPr lang="en-US" altLang="zh-CN" sz="1800" dirty="0">
                <a:ea typeface="宋体" pitchFamily="2" charset="-122"/>
              </a:rPr>
              <a:t>;</a:t>
            </a:r>
          </a:p>
          <a:p>
            <a:pPr marL="1017588" lvl="3" indent="0">
              <a:lnSpc>
                <a:spcPct val="80000"/>
              </a:lnSpc>
            </a:pPr>
            <a:r>
              <a:rPr lang="en-US" altLang="zh-CN" sz="1800">
                <a:ea typeface="宋体" pitchFamily="2" charset="-122"/>
              </a:rPr>
              <a:t>double  </a:t>
            </a:r>
            <a:r>
              <a:rPr lang="en-US" altLang="zh-CN" sz="1800" dirty="0" err="1">
                <a:ea typeface="宋体" pitchFamily="2" charset="-122"/>
              </a:rPr>
              <a:t>fval</a:t>
            </a:r>
            <a:r>
              <a:rPr lang="en-US" altLang="zh-CN" sz="1800" dirty="0">
                <a:ea typeface="宋体" pitchFamily="2" charset="-122"/>
              </a:rPr>
              <a:t>;</a:t>
            </a:r>
          </a:p>
          <a:p>
            <a:pPr marL="1017588" lvl="3" indent="0">
              <a:lnSpc>
                <a:spcPct val="80000"/>
              </a:lnSpc>
            </a:pPr>
            <a:r>
              <a:rPr lang="en-US" altLang="zh-CN" sz="1800" dirty="0">
                <a:ea typeface="宋体" pitchFamily="2" charset="-122"/>
              </a:rPr>
              <a:t>char  *</a:t>
            </a:r>
            <a:r>
              <a:rPr lang="en-US" altLang="zh-CN" sz="1800" dirty="0" err="1">
                <a:ea typeface="宋体" pitchFamily="2" charset="-122"/>
              </a:rPr>
              <a:t>pval</a:t>
            </a:r>
            <a:r>
              <a:rPr lang="en-US" altLang="zh-CN" sz="1800" dirty="0">
                <a:ea typeface="宋体" pitchFamily="2" charset="-122"/>
              </a:rPr>
              <a:t>;</a:t>
            </a:r>
          </a:p>
          <a:p>
            <a:pPr marL="838200" lvl="2" indent="0">
              <a:lnSpc>
                <a:spcPct val="80000"/>
              </a:lnSpc>
              <a:buFont typeface="Wingdings" pitchFamily="2" charset="2"/>
              <a:buNone/>
            </a:pPr>
            <a:r>
              <a:rPr lang="en-US" altLang="zh-CN" sz="2000" dirty="0">
                <a:ea typeface="宋体" pitchFamily="2" charset="-122"/>
              </a:rPr>
              <a:t>} </a:t>
            </a:r>
            <a:r>
              <a:rPr lang="en-US" altLang="zh-CN" sz="2000" dirty="0" err="1">
                <a:ea typeface="宋体" pitchFamily="2" charset="-122"/>
              </a:rPr>
              <a:t>uval</a:t>
            </a:r>
            <a:r>
              <a:rPr lang="en-US" altLang="zh-CN" sz="2000" dirty="0">
                <a:ea typeface="宋体" pitchFamily="2" charset="-122"/>
              </a:rPr>
              <a:t>;</a:t>
            </a:r>
          </a:p>
          <a:p>
            <a:pPr lvl="1">
              <a:lnSpc>
                <a:spcPct val="70000"/>
              </a:lnSpc>
              <a:buFont typeface="Wingdings" pitchFamily="2" charset="2"/>
              <a:buNone/>
            </a:pPr>
            <a:r>
              <a:rPr lang="en-US" altLang="zh-CN" sz="2000" dirty="0">
                <a:ea typeface="宋体" pitchFamily="2" charset="-122"/>
              </a:rPr>
              <a:t>}  </a:t>
            </a:r>
            <a:r>
              <a:rPr lang="en-US" altLang="zh-CN" sz="2000" dirty="0" err="1">
                <a:ea typeface="宋体" pitchFamily="2" charset="-122"/>
              </a:rPr>
              <a:t>symtab</a:t>
            </a:r>
            <a:r>
              <a:rPr lang="en-US" altLang="zh-CN" sz="2000" dirty="0">
                <a:ea typeface="宋体" pitchFamily="2" charset="-122"/>
              </a:rPr>
              <a:t>[NSYM];</a:t>
            </a:r>
          </a:p>
          <a:p>
            <a:pPr marL="0" indent="0">
              <a:lnSpc>
                <a:spcPct val="70000"/>
              </a:lnSpc>
              <a:buFont typeface="Wingdings" pitchFamily="2" charset="2"/>
              <a:buNone/>
            </a:pPr>
            <a:r>
              <a:rPr lang="zh-CN" altLang="en-US" sz="2000" b="0" dirty="0">
                <a:ea typeface="宋体" pitchFamily="2" charset="-122"/>
              </a:rPr>
              <a:t>使用：</a:t>
            </a:r>
            <a:r>
              <a:rPr lang="en-US" altLang="zh-CN" sz="2000" b="0" dirty="0" err="1">
                <a:ea typeface="宋体" pitchFamily="2" charset="-122"/>
              </a:rPr>
              <a:t>symtab</a:t>
            </a:r>
            <a:r>
              <a:rPr lang="en-US" altLang="zh-CN" sz="2000" b="0" dirty="0">
                <a:ea typeface="宋体" pitchFamily="2" charset="-122"/>
              </a:rPr>
              <a:t>[</a:t>
            </a:r>
            <a:r>
              <a:rPr lang="en-US" altLang="zh-CN" sz="2000" b="0" dirty="0" err="1">
                <a:ea typeface="宋体" pitchFamily="2" charset="-122"/>
              </a:rPr>
              <a:t>i</a:t>
            </a:r>
            <a:r>
              <a:rPr lang="en-US" altLang="zh-CN" sz="2000" b="0" dirty="0">
                <a:ea typeface="宋体" pitchFamily="2" charset="-122"/>
              </a:rPr>
              <a:t>].</a:t>
            </a:r>
            <a:r>
              <a:rPr lang="en-US" altLang="zh-CN" sz="2000" b="0" dirty="0" err="1">
                <a:ea typeface="宋体" pitchFamily="2" charset="-122"/>
              </a:rPr>
              <a:t>uval.ival</a:t>
            </a:r>
            <a:endParaRPr lang="en-US" altLang="zh-CN" sz="2000" b="0" dirty="0">
              <a:ea typeface="宋体" pitchFamily="2" charset="-122"/>
            </a:endParaRPr>
          </a:p>
        </p:txBody>
      </p:sp>
      <p:graphicFrame>
        <p:nvGraphicFramePr>
          <p:cNvPr id="7" name="表格 6"/>
          <p:cNvGraphicFramePr>
            <a:graphicFrameLocks noGrp="1"/>
          </p:cNvGraphicFramePr>
          <p:nvPr/>
        </p:nvGraphicFramePr>
        <p:xfrm>
          <a:off x="4067944" y="4365104"/>
          <a:ext cx="5076056" cy="1854200"/>
        </p:xfrm>
        <a:graphic>
          <a:graphicData uri="http://schemas.openxmlformats.org/drawingml/2006/table">
            <a:tbl>
              <a:tblPr firstRow="1" bandRow="1">
                <a:tableStyleId>{5940675A-B579-460E-94D1-54222C63F5DA}</a:tableStyleId>
              </a:tblPr>
              <a:tblGrid>
                <a:gridCol w="1269014">
                  <a:extLst>
                    <a:ext uri="{9D8B030D-6E8A-4147-A177-3AD203B41FA5}">
                      <a16:colId xmlns:a16="http://schemas.microsoft.com/office/drawing/2014/main" val="20000"/>
                    </a:ext>
                  </a:extLst>
                </a:gridCol>
                <a:gridCol w="1269014">
                  <a:extLst>
                    <a:ext uri="{9D8B030D-6E8A-4147-A177-3AD203B41FA5}">
                      <a16:colId xmlns:a16="http://schemas.microsoft.com/office/drawing/2014/main" val="20001"/>
                    </a:ext>
                  </a:extLst>
                </a:gridCol>
                <a:gridCol w="1269014">
                  <a:extLst>
                    <a:ext uri="{9D8B030D-6E8A-4147-A177-3AD203B41FA5}">
                      <a16:colId xmlns:a16="http://schemas.microsoft.com/office/drawing/2014/main" val="20002"/>
                    </a:ext>
                  </a:extLst>
                </a:gridCol>
                <a:gridCol w="1269014">
                  <a:extLst>
                    <a:ext uri="{9D8B030D-6E8A-4147-A177-3AD203B41FA5}">
                      <a16:colId xmlns:a16="http://schemas.microsoft.com/office/drawing/2014/main" val="20003"/>
                    </a:ext>
                  </a:extLst>
                </a:gridCol>
              </a:tblGrid>
              <a:tr h="370840">
                <a:tc>
                  <a:txBody>
                    <a:bodyPr/>
                    <a:lstStyle/>
                    <a:p>
                      <a:pPr algn="ctr"/>
                      <a:r>
                        <a:rPr lang="en-US" altLang="zh-CN" b="1" dirty="0"/>
                        <a:t>Name</a:t>
                      </a:r>
                      <a:endParaRPr lang="zh-CN" altLang="en-US" b="1" dirty="0"/>
                    </a:p>
                  </a:txBody>
                  <a:tcPr/>
                </a:tc>
                <a:tc>
                  <a:txBody>
                    <a:bodyPr/>
                    <a:lstStyle/>
                    <a:p>
                      <a:pPr algn="ctr"/>
                      <a:r>
                        <a:rPr lang="en-US" altLang="zh-CN" b="1" dirty="0"/>
                        <a:t>Flags</a:t>
                      </a:r>
                      <a:endParaRPr lang="zh-CN" altLang="en-US" b="1" dirty="0"/>
                    </a:p>
                  </a:txBody>
                  <a:tcPr/>
                </a:tc>
                <a:tc>
                  <a:txBody>
                    <a:bodyPr/>
                    <a:lstStyle/>
                    <a:p>
                      <a:pPr algn="ctr"/>
                      <a:r>
                        <a:rPr lang="en-US" altLang="zh-CN" b="1" dirty="0"/>
                        <a:t>Type</a:t>
                      </a:r>
                      <a:endParaRPr lang="zh-CN" altLang="en-US" b="1" dirty="0"/>
                    </a:p>
                  </a:txBody>
                  <a:tcPr/>
                </a:tc>
                <a:tc>
                  <a:txBody>
                    <a:bodyPr/>
                    <a:lstStyle/>
                    <a:p>
                      <a:pPr algn="ctr"/>
                      <a:r>
                        <a:rPr lang="en-US" altLang="zh-CN" b="1" dirty="0"/>
                        <a:t>Value</a:t>
                      </a:r>
                      <a:endParaRPr lang="zh-CN" altLang="en-US" b="1" dirty="0"/>
                    </a:p>
                  </a:txBody>
                  <a:tcPr/>
                </a:tc>
                <a:extLst>
                  <a:ext uri="{0D108BD9-81ED-4DB2-BD59-A6C34878D82A}">
                    <a16:rowId xmlns:a16="http://schemas.microsoft.com/office/drawing/2014/main" val="10000"/>
                  </a:ext>
                </a:extLst>
              </a:tr>
              <a:tr h="370840">
                <a:tc>
                  <a:txBody>
                    <a:bodyPr/>
                    <a:lstStyle/>
                    <a:p>
                      <a:pPr algn="ctr"/>
                      <a:r>
                        <a:rPr lang="en-US" altLang="zh-CN" dirty="0"/>
                        <a:t>n</a:t>
                      </a:r>
                      <a:endParaRPr lang="zh-CN" altLang="en-US" dirty="0"/>
                    </a:p>
                  </a:txBody>
                  <a:tcPr/>
                </a:tc>
                <a:tc>
                  <a:txBody>
                    <a:bodyPr/>
                    <a:lstStyle/>
                    <a:p>
                      <a:pPr algn="ctr"/>
                      <a:endParaRPr lang="zh-CN" altLang="en-US" dirty="0"/>
                    </a:p>
                  </a:txBody>
                  <a:tcPr/>
                </a:tc>
                <a:tc>
                  <a:txBody>
                    <a:bodyPr/>
                    <a:lstStyle/>
                    <a:p>
                      <a:pPr algn="ctr"/>
                      <a:r>
                        <a:rPr lang="en-US" altLang="zh-CN" dirty="0"/>
                        <a:t>INT</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pi</a:t>
                      </a:r>
                      <a:endParaRPr lang="zh-CN" altLang="en-US" dirty="0"/>
                    </a:p>
                  </a:txBody>
                  <a:tcPr/>
                </a:tc>
                <a:tc>
                  <a:txBody>
                    <a:bodyPr/>
                    <a:lstStyle/>
                    <a:p>
                      <a:pPr algn="ctr"/>
                      <a:endParaRPr lang="zh-CN" altLang="en-US" dirty="0"/>
                    </a:p>
                  </a:txBody>
                  <a:tcPr/>
                </a:tc>
                <a:tc>
                  <a:txBody>
                    <a:bodyPr/>
                    <a:lstStyle/>
                    <a:p>
                      <a:pPr algn="ctr"/>
                      <a:r>
                        <a:rPr lang="en-US" altLang="zh-CN" dirty="0"/>
                        <a:t>DOUBLE</a:t>
                      </a:r>
                      <a:endParaRPr lang="zh-CN" altLang="en-US" dirty="0"/>
                    </a:p>
                  </a:txBody>
                  <a:tcPr/>
                </a:tc>
                <a:tc>
                  <a:txBody>
                    <a:bodyPr/>
                    <a:lstStyle/>
                    <a:p>
                      <a:pPr algn="ctr"/>
                      <a:r>
                        <a:rPr lang="en-US" altLang="zh-CN" dirty="0"/>
                        <a:t>3.14159</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a:t>
                      </a:r>
                      <a:endParaRPr lang="zh-CN" altLang="en-US" dirty="0"/>
                    </a:p>
                  </a:txBody>
                  <a:tcPr/>
                </a:tc>
                <a:tc>
                  <a:txBody>
                    <a:bodyPr/>
                    <a:lstStyle/>
                    <a:p>
                      <a:pPr algn="ctr"/>
                      <a:endParaRPr lang="zh-CN" altLang="en-US" dirty="0"/>
                    </a:p>
                  </a:txBody>
                  <a:tcPr/>
                </a:tc>
                <a:tc>
                  <a:txBody>
                    <a:bodyPr/>
                    <a:lstStyle/>
                    <a:p>
                      <a:pPr algn="ctr"/>
                      <a:r>
                        <a:rPr lang="en-US" altLang="zh-CN" dirty="0"/>
                        <a:t>CHAR</a:t>
                      </a:r>
                      <a:endParaRPr lang="zh-CN" altLang="en-US" dirty="0"/>
                    </a:p>
                  </a:txBody>
                  <a:tcPr/>
                </a:tc>
                <a:tc>
                  <a:txBody>
                    <a:bodyPr/>
                    <a:lstStyle/>
                    <a:p>
                      <a:pPr algn="ctr"/>
                      <a:r>
                        <a:rPr lang="en-US" altLang="zh-CN" dirty="0"/>
                        <a:t>‘a’</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868144" y="6309320"/>
            <a:ext cx="800219" cy="338554"/>
          </a:xfrm>
          <a:prstGeom prst="rect">
            <a:avLst/>
          </a:prstGeom>
          <a:noFill/>
        </p:spPr>
        <p:txBody>
          <a:bodyPr wrap="none" rtlCol="0">
            <a:spAutoFit/>
          </a:bodyPr>
          <a:lstStyle/>
          <a:p>
            <a:r>
              <a:rPr lang="zh-CN" altLang="en-US" sz="1600" b="0" dirty="0"/>
              <a:t>符号表</a:t>
            </a:r>
          </a:p>
        </p:txBody>
      </p:sp>
      <p:sp>
        <p:nvSpPr>
          <p:cNvPr id="9" name="TextBox 8"/>
          <p:cNvSpPr txBox="1"/>
          <p:nvPr/>
        </p:nvSpPr>
        <p:spPr>
          <a:xfrm>
            <a:off x="4139952" y="2276872"/>
            <a:ext cx="4824536" cy="1815882"/>
          </a:xfrm>
          <a:prstGeom prst="rect">
            <a:avLst/>
          </a:prstGeom>
          <a:noFill/>
        </p:spPr>
        <p:txBody>
          <a:bodyPr wrap="square" rtlCol="0">
            <a:spAutoFit/>
          </a:bodyPr>
          <a:lstStyle/>
          <a:p>
            <a:r>
              <a:rPr lang="en-US" altLang="zh-CN" sz="1600" b="0" dirty="0" err="1"/>
              <a:t>int</a:t>
            </a:r>
            <a:r>
              <a:rPr lang="en-US" altLang="zh-CN" sz="1600" b="0" dirty="0"/>
              <a:t> main()</a:t>
            </a:r>
          </a:p>
          <a:p>
            <a:r>
              <a:rPr lang="en-US" altLang="zh-CN" sz="1600" b="0" dirty="0"/>
              <a:t>{</a:t>
            </a:r>
          </a:p>
          <a:p>
            <a:r>
              <a:rPr lang="en-US" altLang="zh-CN" sz="1600" b="0" dirty="0"/>
              <a:t>    </a:t>
            </a:r>
            <a:r>
              <a:rPr lang="en-US" altLang="zh-CN" sz="1600" b="0" dirty="0" err="1"/>
              <a:t>int</a:t>
            </a:r>
            <a:r>
              <a:rPr lang="en-US" altLang="zh-CN" sz="1600" b="0" dirty="0"/>
              <a:t> n=5;</a:t>
            </a:r>
          </a:p>
          <a:p>
            <a:r>
              <a:rPr lang="en-US" altLang="zh-CN" sz="1600" b="0" dirty="0"/>
              <a:t>    char c=‘a’;</a:t>
            </a:r>
          </a:p>
          <a:p>
            <a:r>
              <a:rPr lang="en-US" altLang="zh-CN" sz="1600" b="0" dirty="0"/>
              <a:t>    double pi = 3.14159;</a:t>
            </a:r>
          </a:p>
          <a:p>
            <a:r>
              <a:rPr lang="en-US" altLang="zh-CN" sz="1600" b="0" dirty="0"/>
              <a:t>    …</a:t>
            </a:r>
          </a:p>
          <a:p>
            <a:r>
              <a:rPr lang="en-US" altLang="zh-CN" sz="1600" b="0" dirty="0"/>
              <a:t>}</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3251" name="灯片编号占位符 4"/>
          <p:cNvSpPr>
            <a:spLocks noGrp="1"/>
          </p:cNvSpPr>
          <p:nvPr>
            <p:ph type="sldNum" sz="quarter" idx="11"/>
          </p:nvPr>
        </p:nvSpPr>
        <p:spPr>
          <a:noFill/>
        </p:spPr>
        <p:txBody>
          <a:bodyPr/>
          <a:lstStyle/>
          <a:p>
            <a:fld id="{F4C38E0A-D28B-4B28-A888-6F3D5280C710}" type="slidenum">
              <a:rPr lang="en-US" altLang="zh-CN" smtClean="0"/>
              <a:pPr/>
              <a:t>14</a:t>
            </a:fld>
            <a:endParaRPr lang="en-US" altLang="zh-CN"/>
          </a:p>
        </p:txBody>
      </p:sp>
      <p:sp>
        <p:nvSpPr>
          <p:cNvPr id="53252" name="Rectangle 2"/>
          <p:cNvSpPr>
            <a:spLocks noGrp="1" noChangeArrowheads="1"/>
          </p:cNvSpPr>
          <p:nvPr>
            <p:ph type="title"/>
          </p:nvPr>
        </p:nvSpPr>
        <p:spPr/>
        <p:txBody>
          <a:bodyPr/>
          <a:lstStyle/>
          <a:p>
            <a:r>
              <a:rPr lang="zh-CN" altLang="en-US">
                <a:ea typeface="宋体" pitchFamily="2" charset="-122"/>
              </a:rPr>
              <a:t>文件输入</a:t>
            </a:r>
            <a:r>
              <a:rPr lang="en-US" altLang="zh-CN">
                <a:ea typeface="宋体" pitchFamily="2" charset="-122"/>
              </a:rPr>
              <a:t>/</a:t>
            </a:r>
            <a:r>
              <a:rPr lang="zh-CN" altLang="en-US">
                <a:ea typeface="宋体" pitchFamily="2" charset="-122"/>
              </a:rPr>
              <a:t>输出</a:t>
            </a:r>
          </a:p>
        </p:txBody>
      </p:sp>
      <p:sp>
        <p:nvSpPr>
          <p:cNvPr id="53253" name="Rectangle 3"/>
          <p:cNvSpPr>
            <a:spLocks noGrp="1" noChangeArrowheads="1"/>
          </p:cNvSpPr>
          <p:nvPr>
            <p:ph type="body" idx="1"/>
          </p:nvPr>
        </p:nvSpPr>
        <p:spPr/>
        <p:txBody>
          <a:bodyPr/>
          <a:lstStyle/>
          <a:p>
            <a:r>
              <a:rPr lang="zh-CN" altLang="en-US">
                <a:ea typeface="宋体" pitchFamily="2" charset="-122"/>
              </a:rPr>
              <a:t>文件输入</a:t>
            </a:r>
            <a:r>
              <a:rPr lang="en-US" altLang="zh-CN">
                <a:ea typeface="宋体" pitchFamily="2" charset="-122"/>
              </a:rPr>
              <a:t>/</a:t>
            </a:r>
            <a:r>
              <a:rPr lang="zh-CN" altLang="en-US">
                <a:ea typeface="宋体" pitchFamily="2" charset="-122"/>
              </a:rPr>
              <a:t>输出过程</a:t>
            </a:r>
          </a:p>
        </p:txBody>
      </p:sp>
      <p:sp>
        <p:nvSpPr>
          <p:cNvPr id="169988" name="Text Box 4"/>
          <p:cNvSpPr txBox="1">
            <a:spLocks noChangeArrowheads="1"/>
          </p:cNvSpPr>
          <p:nvPr/>
        </p:nvSpPr>
        <p:spPr bwMode="auto">
          <a:xfrm>
            <a:off x="1979613" y="2276475"/>
            <a:ext cx="2089150" cy="406400"/>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打开文件</a:t>
            </a:r>
          </a:p>
        </p:txBody>
      </p:sp>
      <p:grpSp>
        <p:nvGrpSpPr>
          <p:cNvPr id="2" name="Group 5"/>
          <p:cNvGrpSpPr>
            <a:grpSpLocks/>
          </p:cNvGrpSpPr>
          <p:nvPr/>
        </p:nvGrpSpPr>
        <p:grpSpPr bwMode="auto">
          <a:xfrm>
            <a:off x="2051050" y="2708275"/>
            <a:ext cx="2089150" cy="911225"/>
            <a:chOff x="2925" y="1842"/>
            <a:chExt cx="1316" cy="574"/>
          </a:xfrm>
        </p:grpSpPr>
        <p:sp>
          <p:nvSpPr>
            <p:cNvPr id="53263" name="Text Box 6"/>
            <p:cNvSpPr txBox="1">
              <a:spLocks noChangeArrowheads="1"/>
            </p:cNvSpPr>
            <p:nvPr/>
          </p:nvSpPr>
          <p:spPr bwMode="auto">
            <a:xfrm>
              <a:off x="2925" y="2160"/>
              <a:ext cx="1316" cy="256"/>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读写文件</a:t>
              </a:r>
            </a:p>
          </p:txBody>
        </p:sp>
        <p:sp>
          <p:nvSpPr>
            <p:cNvPr id="53264" name="Line 7"/>
            <p:cNvSpPr>
              <a:spLocks noChangeShapeType="1"/>
            </p:cNvSpPr>
            <p:nvPr/>
          </p:nvSpPr>
          <p:spPr bwMode="auto">
            <a:xfrm>
              <a:off x="3515" y="1842"/>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grpSp>
      <p:grpSp>
        <p:nvGrpSpPr>
          <p:cNvPr id="3" name="Group 8"/>
          <p:cNvGrpSpPr>
            <a:grpSpLocks/>
          </p:cNvGrpSpPr>
          <p:nvPr/>
        </p:nvGrpSpPr>
        <p:grpSpPr bwMode="auto">
          <a:xfrm>
            <a:off x="2051050" y="3644900"/>
            <a:ext cx="2089150" cy="909638"/>
            <a:chOff x="2925" y="2478"/>
            <a:chExt cx="1316" cy="573"/>
          </a:xfrm>
        </p:grpSpPr>
        <p:sp>
          <p:nvSpPr>
            <p:cNvPr id="53261" name="Text Box 9"/>
            <p:cNvSpPr txBox="1">
              <a:spLocks noChangeArrowheads="1"/>
            </p:cNvSpPr>
            <p:nvPr/>
          </p:nvSpPr>
          <p:spPr bwMode="auto">
            <a:xfrm>
              <a:off x="2925" y="2795"/>
              <a:ext cx="1316" cy="256"/>
            </a:xfrm>
            <a:prstGeom prst="rect">
              <a:avLst/>
            </a:prstGeom>
            <a:solidFill>
              <a:schemeClr val="accent1"/>
            </a:solidFill>
            <a:ln w="9525">
              <a:solidFill>
                <a:schemeClr val="tx1"/>
              </a:solidFill>
              <a:miter lim="800000"/>
              <a:headEnd/>
              <a:tailEnd/>
            </a:ln>
          </p:spPr>
          <p:txBody>
            <a:bodyPr>
              <a:spAutoFit/>
            </a:bodyPr>
            <a:lstStyle/>
            <a:p>
              <a:pPr algn="ctr">
                <a:spcBef>
                  <a:spcPct val="50000"/>
                </a:spcBef>
              </a:pPr>
              <a:r>
                <a:rPr lang="zh-CN" altLang="en-US"/>
                <a:t>关闭文件</a:t>
              </a:r>
            </a:p>
          </p:txBody>
        </p:sp>
        <p:sp>
          <p:nvSpPr>
            <p:cNvPr id="53262" name="Line 10"/>
            <p:cNvSpPr>
              <a:spLocks noChangeShapeType="1"/>
            </p:cNvSpPr>
            <p:nvPr/>
          </p:nvSpPr>
          <p:spPr bwMode="auto">
            <a:xfrm>
              <a:off x="3515" y="2478"/>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169995" name="AutoShape 11"/>
          <p:cNvSpPr>
            <a:spLocks noChangeArrowheads="1"/>
          </p:cNvSpPr>
          <p:nvPr/>
        </p:nvSpPr>
        <p:spPr bwMode="auto">
          <a:xfrm>
            <a:off x="4787900" y="0"/>
            <a:ext cx="4356100" cy="764704"/>
          </a:xfrm>
          <a:prstGeom prst="wedgeRoundRectCallout">
            <a:avLst>
              <a:gd name="adj1" fmla="val -63745"/>
              <a:gd name="adj2" fmla="val 203796"/>
              <a:gd name="adj3" fmla="val 16667"/>
            </a:avLst>
          </a:prstGeom>
          <a:solidFill>
            <a:schemeClr val="accent1"/>
          </a:solidFill>
          <a:ln w="9525">
            <a:solidFill>
              <a:schemeClr val="tx1"/>
            </a:solidFill>
            <a:miter lim="800000"/>
            <a:headEnd/>
            <a:tailEnd/>
          </a:ln>
        </p:spPr>
        <p:txBody>
          <a:bodyPr/>
          <a:lstStyle/>
          <a:p>
            <a:r>
              <a:rPr lang="zh-CN" altLang="en-US" sz="1800" b="0" dirty="0"/>
              <a:t>首先在程序文件的头部应有如下语句：</a:t>
            </a:r>
          </a:p>
          <a:p>
            <a:pPr lvl="1"/>
            <a:r>
              <a:rPr lang="en-US" altLang="zh-CN" sz="1800" b="0" dirty="0">
                <a:solidFill>
                  <a:srgbClr val="2B02A0"/>
                </a:solidFill>
              </a:rPr>
              <a:t>#include  &lt;</a:t>
            </a:r>
            <a:r>
              <a:rPr lang="en-US" altLang="zh-CN" sz="1800" b="0" dirty="0" err="1">
                <a:solidFill>
                  <a:srgbClr val="2B02A0"/>
                </a:solidFill>
              </a:rPr>
              <a:t>stdio.h</a:t>
            </a:r>
            <a:r>
              <a:rPr lang="en-US" altLang="zh-CN" sz="1800" b="0" dirty="0">
                <a:solidFill>
                  <a:srgbClr val="2B02A0"/>
                </a:solidFill>
              </a:rPr>
              <a:t>&gt;</a:t>
            </a:r>
          </a:p>
        </p:txBody>
      </p:sp>
      <p:sp>
        <p:nvSpPr>
          <p:cNvPr id="169996" name="AutoShape 12"/>
          <p:cNvSpPr>
            <a:spLocks noChangeArrowheads="1"/>
          </p:cNvSpPr>
          <p:nvPr/>
        </p:nvSpPr>
        <p:spPr bwMode="auto">
          <a:xfrm>
            <a:off x="4716463" y="908050"/>
            <a:ext cx="4427537" cy="2159000"/>
          </a:xfrm>
          <a:prstGeom prst="wedgeRoundRectCallout">
            <a:avLst>
              <a:gd name="adj1" fmla="val -63806"/>
              <a:gd name="adj2" fmla="val 19852"/>
              <a:gd name="adj3" fmla="val 16667"/>
            </a:avLst>
          </a:prstGeom>
          <a:solidFill>
            <a:schemeClr val="accent1"/>
          </a:solidFill>
          <a:ln w="9525">
            <a:solidFill>
              <a:schemeClr val="tx1"/>
            </a:solidFill>
            <a:miter lim="800000"/>
            <a:headEnd/>
            <a:tailEnd/>
          </a:ln>
        </p:spPr>
        <p:txBody>
          <a:bodyPr/>
          <a:lstStyle/>
          <a:p>
            <a:r>
              <a:rPr lang="en-US" altLang="zh-CN" sz="1600">
                <a:solidFill>
                  <a:srgbClr val="2B02A0"/>
                </a:solidFill>
              </a:rPr>
              <a:t>FILE *in, *out;</a:t>
            </a:r>
          </a:p>
          <a:p>
            <a:endParaRPr lang="en-US" altLang="zh-CN" sz="1600">
              <a:solidFill>
                <a:srgbClr val="2B02A0"/>
              </a:solidFill>
            </a:endParaRPr>
          </a:p>
          <a:p>
            <a:r>
              <a:rPr lang="en-US" altLang="zh-CN" sz="1600">
                <a:solidFill>
                  <a:srgbClr val="2B02A0"/>
                </a:solidFill>
              </a:rPr>
              <a:t>in = fopen(“input.txt”, “r”); </a:t>
            </a:r>
            <a:r>
              <a:rPr lang="en-US" altLang="zh-CN" sz="1600" b="0"/>
              <a:t>//</a:t>
            </a:r>
            <a:r>
              <a:rPr lang="zh-CN" altLang="en-US" sz="1600" b="0"/>
              <a:t>为输入打开一个给定文件“</a:t>
            </a:r>
            <a:r>
              <a:rPr lang="en-US" altLang="zh-CN" sz="1600" b="0"/>
              <a:t>input.txt”</a:t>
            </a:r>
            <a:r>
              <a:rPr lang="zh-CN" altLang="en-US" sz="1600" b="0"/>
              <a:t>；打开方式”</a:t>
            </a:r>
            <a:r>
              <a:rPr lang="en-US" altLang="zh-CN" sz="1600" b="0"/>
              <a:t>r”</a:t>
            </a:r>
            <a:r>
              <a:rPr lang="zh-CN" altLang="en-US" sz="1600" b="0"/>
              <a:t>为以只读方式打开一个文件。</a:t>
            </a:r>
          </a:p>
          <a:p>
            <a:r>
              <a:rPr lang="en-US" altLang="zh-CN" sz="1600">
                <a:solidFill>
                  <a:srgbClr val="2B02A0"/>
                </a:solidFill>
              </a:rPr>
              <a:t>out = fopen(“output.txt”,”w”); </a:t>
            </a:r>
            <a:r>
              <a:rPr lang="en-US" altLang="zh-CN" sz="1800" b="0"/>
              <a:t>//</a:t>
            </a:r>
            <a:r>
              <a:rPr lang="zh-CN" altLang="en-US" sz="1800" b="0"/>
              <a:t>为输出打开一个给定文件“</a:t>
            </a:r>
            <a:r>
              <a:rPr lang="en-US" altLang="zh-CN" sz="1800" b="0"/>
              <a:t>output.txt” </a:t>
            </a:r>
            <a:r>
              <a:rPr lang="zh-CN" altLang="en-US" sz="1800" b="0"/>
              <a:t>；</a:t>
            </a:r>
            <a:r>
              <a:rPr lang="zh-CN" altLang="en-US" sz="1600" b="0"/>
              <a:t>打开方式”</a:t>
            </a:r>
            <a:r>
              <a:rPr lang="en-US" altLang="zh-CN" sz="1600" b="0"/>
              <a:t>w”</a:t>
            </a:r>
            <a:r>
              <a:rPr lang="zh-CN" altLang="en-US" sz="1600" b="0"/>
              <a:t>为打开一个只写文件。</a:t>
            </a:r>
          </a:p>
          <a:p>
            <a:endParaRPr lang="en-US" altLang="zh-CN" sz="1400" b="0"/>
          </a:p>
        </p:txBody>
      </p:sp>
      <p:sp>
        <p:nvSpPr>
          <p:cNvPr id="169997" name="AutoShape 13"/>
          <p:cNvSpPr>
            <a:spLocks noChangeArrowheads="1"/>
          </p:cNvSpPr>
          <p:nvPr/>
        </p:nvSpPr>
        <p:spPr bwMode="auto">
          <a:xfrm>
            <a:off x="4716463" y="3114675"/>
            <a:ext cx="4427537" cy="3743325"/>
          </a:xfrm>
          <a:prstGeom prst="wedgeRoundRectCallout">
            <a:avLst>
              <a:gd name="adj1" fmla="val -61528"/>
              <a:gd name="adj2" fmla="val -37380"/>
              <a:gd name="adj3" fmla="val 16667"/>
            </a:avLst>
          </a:prstGeom>
          <a:solidFill>
            <a:schemeClr val="accent1"/>
          </a:solidFill>
          <a:ln w="9525">
            <a:solidFill>
              <a:schemeClr val="tx1"/>
            </a:solidFill>
            <a:miter lim="800000"/>
            <a:headEnd/>
            <a:tailEnd/>
          </a:ln>
        </p:spPr>
        <p:txBody>
          <a:bodyPr/>
          <a:lstStyle/>
          <a:p>
            <a:pPr algn="just">
              <a:spcBef>
                <a:spcPct val="50000"/>
              </a:spcBef>
            </a:pPr>
            <a:r>
              <a:rPr lang="en-US" altLang="zh-CN" sz="1600">
                <a:solidFill>
                  <a:srgbClr val="2B02A0"/>
                </a:solidFill>
              </a:rPr>
              <a:t>c =fgetc(</a:t>
            </a:r>
            <a:r>
              <a:rPr lang="en-US" altLang="zh-CN" sz="1600">
                <a:solidFill>
                  <a:schemeClr val="accent2"/>
                </a:solidFill>
              </a:rPr>
              <a:t>in</a:t>
            </a:r>
            <a:r>
              <a:rPr lang="en-US" altLang="zh-CN" sz="1600">
                <a:solidFill>
                  <a:srgbClr val="2B02A0"/>
                </a:solidFill>
              </a:rPr>
              <a:t>);</a:t>
            </a:r>
            <a:r>
              <a:rPr lang="en-US" altLang="zh-CN" sz="1600" b="0">
                <a:solidFill>
                  <a:srgbClr val="2B02A0"/>
                </a:solidFill>
              </a:rPr>
              <a:t>  </a:t>
            </a:r>
            <a:r>
              <a:rPr lang="en-US" altLang="zh-CN" sz="1600" b="0"/>
              <a:t>//</a:t>
            </a:r>
            <a:r>
              <a:rPr lang="zh-CN" altLang="en-US" sz="1600" b="0"/>
              <a:t>从文件（</a:t>
            </a:r>
            <a:r>
              <a:rPr lang="en-US" altLang="zh-CN" sz="1600" b="0"/>
              <a:t>input.txt</a:t>
            </a:r>
            <a:r>
              <a:rPr lang="zh-CN" altLang="en-US" sz="1600" b="0"/>
              <a:t>）中读入一个字符</a:t>
            </a:r>
          </a:p>
          <a:p>
            <a:pPr algn="just">
              <a:spcBef>
                <a:spcPct val="50000"/>
              </a:spcBef>
            </a:pPr>
            <a:r>
              <a:rPr lang="en-US" altLang="zh-CN" sz="1600">
                <a:solidFill>
                  <a:srgbClr val="2B02A0"/>
                </a:solidFill>
              </a:rPr>
              <a:t>fputc</a:t>
            </a:r>
            <a:r>
              <a:rPr lang="zh-CN" altLang="en-US" sz="1600">
                <a:solidFill>
                  <a:srgbClr val="2B02A0"/>
                </a:solidFill>
              </a:rPr>
              <a:t>（</a:t>
            </a:r>
            <a:r>
              <a:rPr lang="en-US" altLang="zh-CN" sz="1600">
                <a:solidFill>
                  <a:srgbClr val="2B02A0"/>
                </a:solidFill>
              </a:rPr>
              <a:t>c,</a:t>
            </a:r>
            <a:r>
              <a:rPr lang="en-US" altLang="zh-CN" sz="1600">
                <a:solidFill>
                  <a:schemeClr val="accent2"/>
                </a:solidFill>
              </a:rPr>
              <a:t>out</a:t>
            </a:r>
            <a:r>
              <a:rPr lang="en-US" altLang="zh-CN" sz="1600">
                <a:solidFill>
                  <a:srgbClr val="2B02A0"/>
                </a:solidFill>
              </a:rPr>
              <a:t>);</a:t>
            </a:r>
            <a:r>
              <a:rPr lang="en-US" altLang="zh-CN" sz="1600" b="0">
                <a:solidFill>
                  <a:srgbClr val="2B02A0"/>
                </a:solidFill>
              </a:rPr>
              <a:t> </a:t>
            </a:r>
            <a:r>
              <a:rPr lang="en-US" altLang="zh-CN" sz="1600" b="0"/>
              <a:t>//</a:t>
            </a:r>
            <a:r>
              <a:rPr lang="zh-CN" altLang="en-US" sz="1600" b="0"/>
              <a:t>输出一个字符到文件（</a:t>
            </a:r>
            <a:r>
              <a:rPr lang="en-US" altLang="zh-CN" sz="1600" b="0"/>
              <a:t>output.txt</a:t>
            </a:r>
            <a:r>
              <a:rPr lang="zh-CN" altLang="en-US" sz="1600" b="0"/>
              <a:t>）中</a:t>
            </a:r>
          </a:p>
          <a:p>
            <a:r>
              <a:rPr lang="en-US" altLang="zh-CN" sz="1600">
                <a:solidFill>
                  <a:srgbClr val="2B02A0"/>
                </a:solidFill>
              </a:rPr>
              <a:t>fgets(s,  n,  </a:t>
            </a:r>
            <a:r>
              <a:rPr lang="en-US" altLang="zh-CN" sz="1600">
                <a:solidFill>
                  <a:schemeClr val="accent2"/>
                </a:solidFill>
              </a:rPr>
              <a:t>in</a:t>
            </a:r>
            <a:r>
              <a:rPr lang="en-US" altLang="zh-CN" sz="1600">
                <a:solidFill>
                  <a:srgbClr val="2B02A0"/>
                </a:solidFill>
              </a:rPr>
              <a:t>); //</a:t>
            </a:r>
            <a:r>
              <a:rPr lang="zh-CN" altLang="en-US" sz="1600" b="0"/>
              <a:t>从 文件</a:t>
            </a:r>
            <a:r>
              <a:rPr lang="en-US" altLang="zh-CN" sz="1600" b="0"/>
              <a:t>in</a:t>
            </a:r>
            <a:r>
              <a:rPr lang="zh-CN" altLang="en-US" sz="1600" b="0"/>
              <a:t>上读入一行（最多读入</a:t>
            </a:r>
            <a:r>
              <a:rPr lang="en-US" altLang="zh-CN" sz="1600" b="0"/>
              <a:t>n-1</a:t>
            </a:r>
            <a:r>
              <a:rPr lang="zh-CN" altLang="en-US" sz="1600" b="0"/>
              <a:t>个字符），放入</a:t>
            </a:r>
            <a:r>
              <a:rPr lang="en-US" altLang="zh-CN" sz="1600" b="0"/>
              <a:t>s </a:t>
            </a:r>
            <a:r>
              <a:rPr lang="zh-CN" altLang="en-US" sz="1600" b="0"/>
              <a:t>字符数组中。返回</a:t>
            </a:r>
            <a:r>
              <a:rPr lang="en-US" altLang="zh-CN" sz="1600" b="0"/>
              <a:t>s</a:t>
            </a:r>
            <a:r>
              <a:rPr lang="zh-CN" altLang="en-US" sz="1600" b="0"/>
              <a:t>或</a:t>
            </a:r>
            <a:r>
              <a:rPr lang="en-US" altLang="zh-CN" sz="1600" b="0"/>
              <a:t>NULL</a:t>
            </a:r>
            <a:r>
              <a:rPr lang="zh-CN" altLang="en-US" sz="1600" b="0"/>
              <a:t>。</a:t>
            </a:r>
          </a:p>
          <a:p>
            <a:r>
              <a:rPr lang="zh-CN" altLang="en-US" sz="1600">
                <a:solidFill>
                  <a:srgbClr val="2B02A0"/>
                </a:solidFill>
              </a:rPr>
              <a:t> </a:t>
            </a:r>
            <a:r>
              <a:rPr lang="en-US" altLang="zh-CN" sz="1600">
                <a:solidFill>
                  <a:srgbClr val="2B02A0"/>
                </a:solidFill>
              </a:rPr>
              <a:t>fputs( s,  </a:t>
            </a:r>
            <a:r>
              <a:rPr lang="en-US" altLang="zh-CN" sz="1600">
                <a:solidFill>
                  <a:schemeClr val="accent2"/>
                </a:solidFill>
              </a:rPr>
              <a:t>out</a:t>
            </a:r>
            <a:r>
              <a:rPr lang="en-US" altLang="zh-CN" sz="1600">
                <a:solidFill>
                  <a:srgbClr val="2B02A0"/>
                </a:solidFill>
              </a:rPr>
              <a:t>); //</a:t>
            </a:r>
            <a:r>
              <a:rPr lang="zh-CN" altLang="en-US" sz="1600" b="0"/>
              <a:t>把字符串</a:t>
            </a:r>
            <a:r>
              <a:rPr lang="en-US" altLang="zh-CN" sz="1600" b="0"/>
              <a:t>s</a:t>
            </a:r>
            <a:r>
              <a:rPr lang="zh-CN" altLang="en-US" sz="1600" b="0"/>
              <a:t>（不一定含</a:t>
            </a:r>
            <a:r>
              <a:rPr lang="en-US" altLang="zh-CN" sz="1600" b="0"/>
              <a:t>\n</a:t>
            </a:r>
            <a:r>
              <a:rPr lang="zh-CN" altLang="en-US" sz="1600" b="0"/>
              <a:t>）写入文件</a:t>
            </a:r>
            <a:r>
              <a:rPr lang="en-US" altLang="zh-CN" sz="1600" b="0"/>
              <a:t>out</a:t>
            </a:r>
            <a:r>
              <a:rPr lang="zh-CN" altLang="en-US" sz="1600" b="0"/>
              <a:t>中。返回非负数或</a:t>
            </a:r>
            <a:r>
              <a:rPr lang="en-US" altLang="zh-CN" sz="1600" b="0"/>
              <a:t>EOF</a:t>
            </a:r>
          </a:p>
          <a:p>
            <a:r>
              <a:rPr lang="en-US" altLang="zh-CN" sz="1600">
                <a:solidFill>
                  <a:srgbClr val="2B02A0"/>
                </a:solidFill>
              </a:rPr>
              <a:t>fscanf(</a:t>
            </a:r>
            <a:r>
              <a:rPr lang="en-US" altLang="zh-CN" sz="1600">
                <a:solidFill>
                  <a:schemeClr val="accent2"/>
                </a:solidFill>
              </a:rPr>
              <a:t>in</a:t>
            </a:r>
            <a:r>
              <a:rPr lang="en-US" altLang="zh-CN" sz="1600">
                <a:solidFill>
                  <a:srgbClr val="2B02A0"/>
                </a:solidFill>
              </a:rPr>
              <a:t>, “%d”, &amp;score);</a:t>
            </a:r>
            <a:r>
              <a:rPr lang="en-US" altLang="zh-CN" sz="1600" b="0">
                <a:solidFill>
                  <a:srgbClr val="2B02A0"/>
                </a:solidFill>
              </a:rPr>
              <a:t> </a:t>
            </a:r>
            <a:r>
              <a:rPr lang="en-US" altLang="zh-CN" sz="1600" b="0"/>
              <a:t>//</a:t>
            </a:r>
            <a:r>
              <a:rPr lang="zh-CN" altLang="en-US" sz="1600" b="0"/>
              <a:t>从文件</a:t>
            </a:r>
            <a:r>
              <a:rPr lang="en-US" altLang="zh-CN" sz="1600" b="0"/>
              <a:t>in</a:t>
            </a:r>
            <a:r>
              <a:rPr lang="zh-CN" altLang="en-US" sz="1600" b="0"/>
              <a:t>中读入一个整数</a:t>
            </a:r>
          </a:p>
          <a:p>
            <a:r>
              <a:rPr lang="en-US" altLang="zh-CN" sz="1600">
                <a:solidFill>
                  <a:srgbClr val="2B02A0"/>
                </a:solidFill>
              </a:rPr>
              <a:t>fprintf( </a:t>
            </a:r>
            <a:r>
              <a:rPr lang="en-US" altLang="zh-CN" sz="1600">
                <a:solidFill>
                  <a:schemeClr val="accent2"/>
                </a:solidFill>
              </a:rPr>
              <a:t>out</a:t>
            </a:r>
            <a:r>
              <a:rPr lang="en-US" altLang="zh-CN" sz="1600">
                <a:solidFill>
                  <a:srgbClr val="2B02A0"/>
                </a:solidFill>
              </a:rPr>
              <a:t>, “%d\n”, score);</a:t>
            </a:r>
            <a:r>
              <a:rPr lang="en-US" altLang="zh-CN" sz="1600" b="0">
                <a:solidFill>
                  <a:srgbClr val="2B02A0"/>
                </a:solidFill>
              </a:rPr>
              <a:t> </a:t>
            </a:r>
            <a:r>
              <a:rPr lang="en-US" altLang="zh-CN" sz="1600" b="0"/>
              <a:t>//</a:t>
            </a:r>
            <a:r>
              <a:rPr lang="zh-CN" altLang="en-US" sz="1600" b="0"/>
              <a:t>输出一个整数到文件</a:t>
            </a:r>
            <a:r>
              <a:rPr lang="en-US" altLang="zh-CN" sz="1600" b="0"/>
              <a:t>out</a:t>
            </a:r>
            <a:r>
              <a:rPr lang="zh-CN" altLang="en-US" sz="1600" b="0"/>
              <a:t>中</a:t>
            </a:r>
          </a:p>
        </p:txBody>
      </p:sp>
      <p:sp>
        <p:nvSpPr>
          <p:cNvPr id="169998" name="AutoShape 14"/>
          <p:cNvSpPr>
            <a:spLocks noChangeArrowheads="1"/>
          </p:cNvSpPr>
          <p:nvPr/>
        </p:nvSpPr>
        <p:spPr bwMode="auto">
          <a:xfrm>
            <a:off x="1331640" y="5589240"/>
            <a:ext cx="3312368" cy="865187"/>
          </a:xfrm>
          <a:prstGeom prst="wedgeRoundRectCallout">
            <a:avLst>
              <a:gd name="adj1" fmla="val -1492"/>
              <a:gd name="adj2" fmla="val -152498"/>
              <a:gd name="adj3" fmla="val 16667"/>
            </a:avLst>
          </a:prstGeom>
          <a:solidFill>
            <a:schemeClr val="accent1"/>
          </a:solidFill>
          <a:ln w="9525">
            <a:solidFill>
              <a:schemeClr val="tx1"/>
            </a:solidFill>
            <a:miter lim="800000"/>
            <a:headEnd/>
            <a:tailEnd/>
          </a:ln>
        </p:spPr>
        <p:txBody>
          <a:bodyPr/>
          <a:lstStyle/>
          <a:p>
            <a:r>
              <a:rPr lang="en-US" altLang="zh-CN" sz="1600" dirty="0" err="1">
                <a:solidFill>
                  <a:srgbClr val="2B02A0"/>
                </a:solidFill>
              </a:rPr>
              <a:t>fclose</a:t>
            </a:r>
            <a:r>
              <a:rPr lang="en-US" altLang="zh-CN" sz="1600" dirty="0">
                <a:solidFill>
                  <a:srgbClr val="2B02A0"/>
                </a:solidFill>
              </a:rPr>
              <a:t>(in);</a:t>
            </a:r>
            <a:r>
              <a:rPr lang="en-US" altLang="zh-CN" sz="1600" b="0" dirty="0">
                <a:solidFill>
                  <a:srgbClr val="2B02A0"/>
                </a:solidFill>
              </a:rPr>
              <a:t> // </a:t>
            </a:r>
            <a:r>
              <a:rPr lang="zh-CN" altLang="en-US" sz="1600" b="0" dirty="0">
                <a:solidFill>
                  <a:srgbClr val="2B02A0"/>
                </a:solidFill>
              </a:rPr>
              <a:t>关闭文件</a:t>
            </a:r>
            <a:r>
              <a:rPr lang="en-US" altLang="zh-CN" sz="1600" b="0" dirty="0">
                <a:solidFill>
                  <a:srgbClr val="2B02A0"/>
                </a:solidFill>
              </a:rPr>
              <a:t>input.txt</a:t>
            </a:r>
          </a:p>
          <a:p>
            <a:r>
              <a:rPr lang="en-US" altLang="zh-CN" sz="1600" dirty="0" err="1">
                <a:solidFill>
                  <a:srgbClr val="2B02A0"/>
                </a:solidFill>
              </a:rPr>
              <a:t>fclose</a:t>
            </a:r>
            <a:r>
              <a:rPr lang="en-US" altLang="zh-CN" sz="1600" dirty="0">
                <a:solidFill>
                  <a:srgbClr val="2B02A0"/>
                </a:solidFill>
              </a:rPr>
              <a:t>(out);</a:t>
            </a:r>
            <a:r>
              <a:rPr lang="en-US" altLang="zh-CN" sz="1600" b="0" dirty="0">
                <a:solidFill>
                  <a:srgbClr val="2B02A0"/>
                </a:solidFill>
              </a:rPr>
              <a:t> //</a:t>
            </a:r>
            <a:r>
              <a:rPr lang="zh-CN" altLang="en-US" sz="1600" b="0" dirty="0">
                <a:solidFill>
                  <a:srgbClr val="2B02A0"/>
                </a:solidFill>
              </a:rPr>
              <a:t>关闭文件</a:t>
            </a:r>
            <a:r>
              <a:rPr lang="en-US" altLang="zh-CN" sz="1600" b="0" dirty="0">
                <a:solidFill>
                  <a:srgbClr val="2B02A0"/>
                </a:solidFill>
              </a:rPr>
              <a:t>output.txt</a:t>
            </a:r>
          </a:p>
        </p:txBody>
      </p:sp>
    </p:spTree>
    <p:extLst>
      <p:ext uri="{BB962C8B-B14F-4D97-AF65-F5344CB8AC3E}">
        <p14:creationId xmlns:p14="http://schemas.microsoft.com/office/powerpoint/2010/main" val="174682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blinds(horizontal)">
                                      <p:cBhvr>
                                        <p:cTn id="7" dur="500"/>
                                        <p:tgtEl>
                                          <p:spTgt spid="169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9995"/>
                                        </p:tgtEl>
                                        <p:attrNameLst>
                                          <p:attrName>style.visibility</p:attrName>
                                        </p:attrNameLst>
                                      </p:cBhvr>
                                      <p:to>
                                        <p:strVal val="visible"/>
                                      </p:to>
                                    </p:set>
                                    <p:animEffect transition="in" filter="blinds(horizontal)">
                                      <p:cBhvr>
                                        <p:cTn id="22" dur="500"/>
                                        <p:tgtEl>
                                          <p:spTgt spid="1699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9996"/>
                                        </p:tgtEl>
                                        <p:attrNameLst>
                                          <p:attrName>style.visibility</p:attrName>
                                        </p:attrNameLst>
                                      </p:cBhvr>
                                      <p:to>
                                        <p:strVal val="visible"/>
                                      </p:to>
                                    </p:set>
                                    <p:animEffect transition="in" filter="blinds(horizontal)">
                                      <p:cBhvr>
                                        <p:cTn id="27" dur="500"/>
                                        <p:tgtEl>
                                          <p:spTgt spid="16999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9997"/>
                                        </p:tgtEl>
                                        <p:attrNameLst>
                                          <p:attrName>style.visibility</p:attrName>
                                        </p:attrNameLst>
                                      </p:cBhvr>
                                      <p:to>
                                        <p:strVal val="visible"/>
                                      </p:to>
                                    </p:set>
                                    <p:animEffect transition="in" filter="blinds(horizontal)">
                                      <p:cBhvr>
                                        <p:cTn id="32" dur="500"/>
                                        <p:tgtEl>
                                          <p:spTgt spid="1699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9998"/>
                                        </p:tgtEl>
                                        <p:attrNameLst>
                                          <p:attrName>style.visibility</p:attrName>
                                        </p:attrNameLst>
                                      </p:cBhvr>
                                      <p:to>
                                        <p:strVal val="visible"/>
                                      </p:to>
                                    </p:set>
                                    <p:animEffect transition="in" filter="blinds(horizontal)">
                                      <p:cBhvr>
                                        <p:cTn id="37" dur="500"/>
                                        <p:tgtEl>
                                          <p:spTgt spid="169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95" grpId="0" animBg="1"/>
      <p:bldP spid="169996" grpId="0" animBg="1"/>
      <p:bldP spid="169997" grpId="0" animBg="1"/>
      <p:bldP spid="169998" grpId="0" animBg="1"/>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36195" name="灯片编号占位符 4"/>
          <p:cNvSpPr>
            <a:spLocks noGrp="1"/>
          </p:cNvSpPr>
          <p:nvPr>
            <p:ph type="sldNum" sz="quarter" idx="11"/>
          </p:nvPr>
        </p:nvSpPr>
        <p:spPr>
          <a:noFill/>
        </p:spPr>
        <p:txBody>
          <a:bodyPr/>
          <a:lstStyle/>
          <a:p>
            <a:fld id="{A7CE87D3-B2D3-498D-B695-9AF325FCC217}" type="slidenum">
              <a:rPr lang="en-US" altLang="zh-CN" smtClean="0"/>
              <a:pPr/>
              <a:t>140</a:t>
            </a:fld>
            <a:endParaRPr lang="en-US" altLang="zh-CN"/>
          </a:p>
        </p:txBody>
      </p:sp>
      <p:sp>
        <p:nvSpPr>
          <p:cNvPr id="136196"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6197" name="Rectangle 3"/>
          <p:cNvSpPr>
            <a:spLocks noGrp="1" noChangeArrowheads="1"/>
          </p:cNvSpPr>
          <p:nvPr>
            <p:ph type="body" idx="1"/>
          </p:nvPr>
        </p:nvSpPr>
        <p:spPr>
          <a:xfrm>
            <a:off x="900113" y="1196975"/>
            <a:ext cx="7105650" cy="396875"/>
          </a:xfrm>
        </p:spPr>
        <p:txBody>
          <a:bodyPr/>
          <a:lstStyle/>
          <a:p>
            <a:r>
              <a:rPr lang="zh-CN" altLang="en-US" sz="1600">
                <a:ea typeface="宋体" pitchFamily="2" charset="-122"/>
              </a:rPr>
              <a:t>结构与联合的异同</a:t>
            </a:r>
            <a:r>
              <a:rPr lang="en-US" altLang="zh-CN" sz="1600">
                <a:ea typeface="宋体" pitchFamily="2" charset="-122"/>
              </a:rPr>
              <a:t>:</a:t>
            </a:r>
          </a:p>
        </p:txBody>
      </p:sp>
      <p:sp>
        <p:nvSpPr>
          <p:cNvPr id="136198" name="Text Box 4"/>
          <p:cNvSpPr txBox="1">
            <a:spLocks noChangeArrowheads="1"/>
          </p:cNvSpPr>
          <p:nvPr/>
        </p:nvSpPr>
        <p:spPr bwMode="auto">
          <a:xfrm>
            <a:off x="1087438" y="1590675"/>
            <a:ext cx="445135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假设我们定义如下具有相同内容的结构和联合：</a:t>
            </a:r>
          </a:p>
        </p:txBody>
      </p:sp>
      <p:sp>
        <p:nvSpPr>
          <p:cNvPr id="136199" name="Line 5"/>
          <p:cNvSpPr>
            <a:spLocks noChangeShapeType="1"/>
          </p:cNvSpPr>
          <p:nvPr/>
        </p:nvSpPr>
        <p:spPr bwMode="auto">
          <a:xfrm>
            <a:off x="4760913" y="1998663"/>
            <a:ext cx="0" cy="1828800"/>
          </a:xfrm>
          <a:prstGeom prst="line">
            <a:avLst/>
          </a:prstGeom>
          <a:noFill/>
          <a:ln w="38100" cap="rnd">
            <a:solidFill>
              <a:srgbClr val="C0C0C0"/>
            </a:solidFill>
            <a:prstDash val="sysDot"/>
            <a:round/>
            <a:headEnd type="none" w="sm" len="sm"/>
            <a:tailEnd type="none" w="sm" len="sm"/>
          </a:ln>
        </p:spPr>
        <p:txBody>
          <a:bodyPr/>
          <a:lstStyle/>
          <a:p>
            <a:endParaRPr lang="zh-CN" altLang="en-US"/>
          </a:p>
        </p:txBody>
      </p:sp>
      <p:sp>
        <p:nvSpPr>
          <p:cNvPr id="136200" name="Text Box 6"/>
          <p:cNvSpPr txBox="1">
            <a:spLocks noChangeArrowheads="1"/>
          </p:cNvSpPr>
          <p:nvPr/>
        </p:nvSpPr>
        <p:spPr bwMode="auto">
          <a:xfrm>
            <a:off x="1408113" y="2074863"/>
            <a:ext cx="3124200" cy="1552575"/>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strcut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double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sval</a:t>
            </a:r>
            <a:r>
              <a:rPr lang="en-US" altLang="zh-CN" b="0">
                <a:latin typeface="Times New Roman" pitchFamily="18" charset="0"/>
              </a:rPr>
              <a:t>;</a:t>
            </a:r>
          </a:p>
        </p:txBody>
      </p:sp>
      <p:sp>
        <p:nvSpPr>
          <p:cNvPr id="136201" name="Text Box 7"/>
          <p:cNvSpPr txBox="1">
            <a:spLocks noChangeArrowheads="1"/>
          </p:cNvSpPr>
          <p:nvPr/>
        </p:nvSpPr>
        <p:spPr bwMode="auto">
          <a:xfrm>
            <a:off x="4913313" y="2074863"/>
            <a:ext cx="2895600" cy="1532727"/>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union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double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uval;</a:t>
            </a:r>
            <a:endParaRPr lang="en-US" altLang="zh-CN" sz="2400" b="0">
              <a:latin typeface="Times New Roman" pitchFamily="18" charset="0"/>
            </a:endParaRPr>
          </a:p>
        </p:txBody>
      </p:sp>
      <p:sp>
        <p:nvSpPr>
          <p:cNvPr id="136202" name="Text Box 8"/>
          <p:cNvSpPr txBox="1">
            <a:spLocks noChangeArrowheads="1"/>
          </p:cNvSpPr>
          <p:nvPr/>
        </p:nvSpPr>
        <p:spPr bwMode="auto">
          <a:xfrm>
            <a:off x="1087438" y="3889375"/>
            <a:ext cx="515620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则</a:t>
            </a:r>
            <a:r>
              <a:rPr lang="en-US" altLang="zh-CN" sz="1600" b="0">
                <a:latin typeface="Times New Roman" pitchFamily="18" charset="0"/>
              </a:rPr>
              <a:t>struct v_tag</a:t>
            </a:r>
            <a:r>
              <a:rPr lang="zh-CN" altLang="en-US" sz="1600" b="0">
                <a:latin typeface="Times New Roman" pitchFamily="18" charset="0"/>
              </a:rPr>
              <a:t>和</a:t>
            </a:r>
            <a:r>
              <a:rPr lang="en-US" altLang="zh-CN" sz="1600" b="0">
                <a:latin typeface="Times New Roman" pitchFamily="18" charset="0"/>
              </a:rPr>
              <a:t>union v_tag</a:t>
            </a:r>
            <a:r>
              <a:rPr lang="zh-CN" altLang="en-US" sz="1600" b="0">
                <a:latin typeface="Times New Roman" pitchFamily="18" charset="0"/>
              </a:rPr>
              <a:t>的物理存贮形式可参见下图：</a:t>
            </a:r>
          </a:p>
        </p:txBody>
      </p:sp>
      <p:grpSp>
        <p:nvGrpSpPr>
          <p:cNvPr id="2" name="Group 9"/>
          <p:cNvGrpSpPr>
            <a:grpSpLocks/>
          </p:cNvGrpSpPr>
          <p:nvPr/>
        </p:nvGrpSpPr>
        <p:grpSpPr bwMode="auto">
          <a:xfrm>
            <a:off x="1835150" y="4149725"/>
            <a:ext cx="6019800" cy="1981200"/>
            <a:chOff x="2400" y="1680"/>
            <a:chExt cx="7680" cy="3120"/>
          </a:xfrm>
        </p:grpSpPr>
        <p:sp>
          <p:nvSpPr>
            <p:cNvPr id="136204" name="Text Box 10"/>
            <p:cNvSpPr txBox="1">
              <a:spLocks noChangeArrowheads="1"/>
            </p:cNvSpPr>
            <p:nvPr/>
          </p:nvSpPr>
          <p:spPr bwMode="auto">
            <a:xfrm>
              <a:off x="3360" y="1920"/>
              <a:ext cx="1560" cy="18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136205" name="Line 11"/>
            <p:cNvSpPr>
              <a:spLocks noChangeShapeType="1"/>
            </p:cNvSpPr>
            <p:nvPr/>
          </p:nvSpPr>
          <p:spPr bwMode="auto">
            <a:xfrm>
              <a:off x="3360" y="2400"/>
              <a:ext cx="1560" cy="0"/>
            </a:xfrm>
            <a:prstGeom prst="line">
              <a:avLst/>
            </a:prstGeom>
            <a:noFill/>
            <a:ln w="9525">
              <a:solidFill>
                <a:srgbClr val="000000"/>
              </a:solidFill>
              <a:round/>
              <a:headEnd/>
              <a:tailEnd/>
            </a:ln>
          </p:spPr>
          <p:txBody>
            <a:bodyPr/>
            <a:lstStyle/>
            <a:p>
              <a:endParaRPr lang="zh-CN" altLang="en-US"/>
            </a:p>
          </p:txBody>
        </p:sp>
        <p:sp>
          <p:nvSpPr>
            <p:cNvPr id="136206" name="Line 12"/>
            <p:cNvSpPr>
              <a:spLocks noChangeShapeType="1"/>
            </p:cNvSpPr>
            <p:nvPr/>
          </p:nvSpPr>
          <p:spPr bwMode="auto">
            <a:xfrm>
              <a:off x="3360" y="3240"/>
              <a:ext cx="1560" cy="0"/>
            </a:xfrm>
            <a:prstGeom prst="line">
              <a:avLst/>
            </a:prstGeom>
            <a:noFill/>
            <a:ln w="9525">
              <a:solidFill>
                <a:srgbClr val="000000"/>
              </a:solidFill>
              <a:round/>
              <a:headEnd/>
              <a:tailEnd/>
            </a:ln>
          </p:spPr>
          <p:txBody>
            <a:bodyPr/>
            <a:lstStyle/>
            <a:p>
              <a:endParaRPr lang="zh-CN" altLang="en-US"/>
            </a:p>
          </p:txBody>
        </p:sp>
        <p:sp>
          <p:nvSpPr>
            <p:cNvPr id="136207" name="Rectangle 13"/>
            <p:cNvSpPr>
              <a:spLocks noChangeArrowheads="1"/>
            </p:cNvSpPr>
            <p:nvPr/>
          </p:nvSpPr>
          <p:spPr bwMode="auto">
            <a:xfrm>
              <a:off x="8520" y="192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8" name="Rectangle 14"/>
            <p:cNvSpPr>
              <a:spLocks noChangeArrowheads="1"/>
            </p:cNvSpPr>
            <p:nvPr/>
          </p:nvSpPr>
          <p:spPr bwMode="auto">
            <a:xfrm>
              <a:off x="5880" y="264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9" name="Rectangle 15"/>
            <p:cNvSpPr>
              <a:spLocks noChangeArrowheads="1"/>
            </p:cNvSpPr>
            <p:nvPr/>
          </p:nvSpPr>
          <p:spPr bwMode="auto">
            <a:xfrm>
              <a:off x="5880" y="19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0" name="Rectangle 16"/>
            <p:cNvSpPr>
              <a:spLocks noChangeArrowheads="1"/>
            </p:cNvSpPr>
            <p:nvPr/>
          </p:nvSpPr>
          <p:spPr bwMode="auto">
            <a:xfrm>
              <a:off x="5880" y="37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1" name="Line 17"/>
            <p:cNvSpPr>
              <a:spLocks noChangeShapeType="1"/>
            </p:cNvSpPr>
            <p:nvPr/>
          </p:nvSpPr>
          <p:spPr bwMode="auto">
            <a:xfrm>
              <a:off x="7440" y="192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2" name="Line 18"/>
            <p:cNvSpPr>
              <a:spLocks noChangeShapeType="1"/>
            </p:cNvSpPr>
            <p:nvPr/>
          </p:nvSpPr>
          <p:spPr bwMode="auto">
            <a:xfrm>
              <a:off x="744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3" name="Line 19"/>
            <p:cNvSpPr>
              <a:spLocks noChangeShapeType="1"/>
            </p:cNvSpPr>
            <p:nvPr/>
          </p:nvSpPr>
          <p:spPr bwMode="auto">
            <a:xfrm>
              <a:off x="876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4" name="Line 20"/>
            <p:cNvSpPr>
              <a:spLocks noChangeShapeType="1"/>
            </p:cNvSpPr>
            <p:nvPr/>
          </p:nvSpPr>
          <p:spPr bwMode="auto">
            <a:xfrm flipV="1">
              <a:off x="7440" y="192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5" name="Line 21"/>
            <p:cNvSpPr>
              <a:spLocks noChangeShapeType="1"/>
            </p:cNvSpPr>
            <p:nvPr/>
          </p:nvSpPr>
          <p:spPr bwMode="auto">
            <a:xfrm flipV="1">
              <a:off x="7440" y="276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6" name="Line 22"/>
            <p:cNvSpPr>
              <a:spLocks noChangeShapeType="1"/>
            </p:cNvSpPr>
            <p:nvPr/>
          </p:nvSpPr>
          <p:spPr bwMode="auto">
            <a:xfrm flipV="1">
              <a:off x="7440" y="192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7" name="Line 23"/>
            <p:cNvSpPr>
              <a:spLocks noChangeShapeType="1"/>
            </p:cNvSpPr>
            <p:nvPr/>
          </p:nvSpPr>
          <p:spPr bwMode="auto">
            <a:xfrm flipV="1">
              <a:off x="7440" y="240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8" name="Text Box 24"/>
            <p:cNvSpPr txBox="1">
              <a:spLocks noChangeArrowheads="1"/>
            </p:cNvSpPr>
            <p:nvPr/>
          </p:nvSpPr>
          <p:spPr bwMode="auto">
            <a:xfrm>
              <a:off x="336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ival</a:t>
              </a:r>
            </a:p>
          </p:txBody>
        </p:sp>
        <p:sp>
          <p:nvSpPr>
            <p:cNvPr id="136219" name="Text Box 25"/>
            <p:cNvSpPr txBox="1">
              <a:spLocks noChangeArrowheads="1"/>
            </p:cNvSpPr>
            <p:nvPr/>
          </p:nvSpPr>
          <p:spPr bwMode="auto">
            <a:xfrm>
              <a:off x="3360" y="2520"/>
              <a:ext cx="1440" cy="480"/>
            </a:xfrm>
            <a:prstGeom prst="rect">
              <a:avLst/>
            </a:prstGeom>
            <a:noFill/>
            <a:ln w="9525">
              <a:noFill/>
              <a:miter lim="800000"/>
              <a:headEnd/>
              <a:tailEnd/>
            </a:ln>
          </p:spPr>
          <p:txBody>
            <a:bodyPr/>
            <a:lstStyle/>
            <a:p>
              <a:pPr algn="just"/>
              <a:r>
                <a:rPr lang="en-US" altLang="zh-CN" sz="1600">
                  <a:latin typeface="Times New Roman" pitchFamily="18" charset="0"/>
                </a:rPr>
                <a:t>fval</a:t>
              </a:r>
            </a:p>
          </p:txBody>
        </p:sp>
        <p:sp>
          <p:nvSpPr>
            <p:cNvPr id="136220" name="Text Box 26"/>
            <p:cNvSpPr txBox="1">
              <a:spLocks noChangeArrowheads="1"/>
            </p:cNvSpPr>
            <p:nvPr/>
          </p:nvSpPr>
          <p:spPr bwMode="auto">
            <a:xfrm>
              <a:off x="3360" y="3240"/>
              <a:ext cx="1440" cy="480"/>
            </a:xfrm>
            <a:prstGeom prst="rect">
              <a:avLst/>
            </a:prstGeom>
            <a:noFill/>
            <a:ln w="9525">
              <a:noFill/>
              <a:miter lim="800000"/>
              <a:headEnd/>
              <a:tailEnd/>
            </a:ln>
          </p:spPr>
          <p:txBody>
            <a:bodyPr/>
            <a:lstStyle/>
            <a:p>
              <a:pPr algn="just"/>
              <a:r>
                <a:rPr lang="en-US" altLang="zh-CN" sz="1600">
                  <a:latin typeface="Times New Roman" pitchFamily="18" charset="0"/>
                </a:rPr>
                <a:t>pval</a:t>
              </a:r>
            </a:p>
          </p:txBody>
        </p:sp>
        <p:sp>
          <p:nvSpPr>
            <p:cNvPr id="136221" name="Text Box 27"/>
            <p:cNvSpPr txBox="1">
              <a:spLocks noChangeArrowheads="1"/>
            </p:cNvSpPr>
            <p:nvPr/>
          </p:nvSpPr>
          <p:spPr bwMode="auto">
            <a:xfrm>
              <a:off x="2400" y="1920"/>
              <a:ext cx="1200" cy="480"/>
            </a:xfrm>
            <a:prstGeom prst="rect">
              <a:avLst/>
            </a:prstGeom>
            <a:noFill/>
            <a:ln w="9525">
              <a:noFill/>
              <a:miter lim="800000"/>
              <a:headEnd/>
              <a:tailEnd/>
            </a:ln>
          </p:spPr>
          <p:txBody>
            <a:bodyPr/>
            <a:lstStyle/>
            <a:p>
              <a:pPr algn="just"/>
              <a:r>
                <a:rPr lang="en-US" altLang="zh-CN" sz="1600">
                  <a:latin typeface="Times New Roman" pitchFamily="18" charset="0"/>
                </a:rPr>
                <a:t>int</a:t>
              </a:r>
            </a:p>
          </p:txBody>
        </p:sp>
        <p:sp>
          <p:nvSpPr>
            <p:cNvPr id="136222" name="Text Box 28"/>
            <p:cNvSpPr txBox="1">
              <a:spLocks noChangeArrowheads="1"/>
            </p:cNvSpPr>
            <p:nvPr/>
          </p:nvSpPr>
          <p:spPr bwMode="auto">
            <a:xfrm>
              <a:off x="2400" y="2640"/>
              <a:ext cx="1440" cy="480"/>
            </a:xfrm>
            <a:prstGeom prst="rect">
              <a:avLst/>
            </a:prstGeom>
            <a:noFill/>
            <a:ln w="9525">
              <a:noFill/>
              <a:miter lim="800000"/>
              <a:headEnd/>
              <a:tailEnd/>
            </a:ln>
          </p:spPr>
          <p:txBody>
            <a:bodyPr/>
            <a:lstStyle/>
            <a:p>
              <a:pPr algn="just"/>
              <a:r>
                <a:rPr lang="en-US" altLang="zh-CN" sz="1600">
                  <a:latin typeface="Times New Roman" pitchFamily="18" charset="0"/>
                </a:rPr>
                <a:t>double</a:t>
              </a:r>
            </a:p>
          </p:txBody>
        </p:sp>
        <p:sp>
          <p:nvSpPr>
            <p:cNvPr id="136223" name="Text Box 29"/>
            <p:cNvSpPr txBox="1">
              <a:spLocks noChangeArrowheads="1"/>
            </p:cNvSpPr>
            <p:nvPr/>
          </p:nvSpPr>
          <p:spPr bwMode="auto">
            <a:xfrm>
              <a:off x="2400" y="3240"/>
              <a:ext cx="1440" cy="480"/>
            </a:xfrm>
            <a:prstGeom prst="rect">
              <a:avLst/>
            </a:prstGeom>
            <a:noFill/>
            <a:ln w="9525">
              <a:noFill/>
              <a:miter lim="800000"/>
              <a:headEnd/>
              <a:tailEnd/>
            </a:ln>
          </p:spPr>
          <p:txBody>
            <a:bodyPr/>
            <a:lstStyle/>
            <a:p>
              <a:pPr algn="just"/>
              <a:r>
                <a:rPr lang="en-US" altLang="zh-CN" sz="1600">
                  <a:latin typeface="Times New Roman" pitchFamily="18" charset="0"/>
                </a:rPr>
                <a:t>char *</a:t>
              </a:r>
            </a:p>
          </p:txBody>
        </p:sp>
        <p:sp>
          <p:nvSpPr>
            <p:cNvPr id="136224" name="Text Box 30"/>
            <p:cNvSpPr txBox="1">
              <a:spLocks noChangeArrowheads="1"/>
            </p:cNvSpPr>
            <p:nvPr/>
          </p:nvSpPr>
          <p:spPr bwMode="auto">
            <a:xfrm>
              <a:off x="528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int    ival</a:t>
              </a:r>
            </a:p>
          </p:txBody>
        </p:sp>
        <p:sp>
          <p:nvSpPr>
            <p:cNvPr id="136225" name="Text Box 31"/>
            <p:cNvSpPr txBox="1">
              <a:spLocks noChangeArrowheads="1"/>
            </p:cNvSpPr>
            <p:nvPr/>
          </p:nvSpPr>
          <p:spPr bwMode="auto">
            <a:xfrm>
              <a:off x="4980" y="2811"/>
              <a:ext cx="2160" cy="346"/>
            </a:xfrm>
            <a:prstGeom prst="rect">
              <a:avLst/>
            </a:prstGeom>
            <a:noFill/>
            <a:ln w="9525">
              <a:noFill/>
              <a:miter lim="800000"/>
              <a:headEnd/>
              <a:tailEnd/>
            </a:ln>
          </p:spPr>
          <p:txBody>
            <a:bodyPr/>
            <a:lstStyle/>
            <a:p>
              <a:pPr algn="just"/>
              <a:r>
                <a:rPr lang="en-US" altLang="zh-CN" sz="1600">
                  <a:latin typeface="Times New Roman" pitchFamily="18" charset="0"/>
                </a:rPr>
                <a:t>double  fval</a:t>
              </a:r>
            </a:p>
          </p:txBody>
        </p:sp>
        <p:sp>
          <p:nvSpPr>
            <p:cNvPr id="136226" name="Text Box 32"/>
            <p:cNvSpPr txBox="1">
              <a:spLocks noChangeArrowheads="1"/>
            </p:cNvSpPr>
            <p:nvPr/>
          </p:nvSpPr>
          <p:spPr bwMode="auto">
            <a:xfrm>
              <a:off x="5280" y="3720"/>
              <a:ext cx="1440" cy="480"/>
            </a:xfrm>
            <a:prstGeom prst="rect">
              <a:avLst/>
            </a:prstGeom>
            <a:noFill/>
            <a:ln w="9525">
              <a:noFill/>
              <a:miter lim="800000"/>
              <a:headEnd/>
              <a:tailEnd/>
            </a:ln>
          </p:spPr>
          <p:txBody>
            <a:bodyPr/>
            <a:lstStyle/>
            <a:p>
              <a:pPr algn="just"/>
              <a:r>
                <a:rPr lang="en-US" altLang="zh-CN" sz="1400">
                  <a:latin typeface="Times New Roman" pitchFamily="18" charset="0"/>
                </a:rPr>
                <a:t>char*  pval</a:t>
              </a:r>
            </a:p>
          </p:txBody>
        </p:sp>
        <p:sp>
          <p:nvSpPr>
            <p:cNvPr id="136227" name="Text Box 33"/>
            <p:cNvSpPr txBox="1">
              <a:spLocks noChangeArrowheads="1"/>
            </p:cNvSpPr>
            <p:nvPr/>
          </p:nvSpPr>
          <p:spPr bwMode="auto">
            <a:xfrm>
              <a:off x="3480" y="4320"/>
              <a:ext cx="1440" cy="480"/>
            </a:xfrm>
            <a:prstGeom prst="rect">
              <a:avLst/>
            </a:prstGeom>
            <a:noFill/>
            <a:ln w="9525">
              <a:noFill/>
              <a:miter lim="800000"/>
              <a:headEnd/>
              <a:tailEnd/>
            </a:ln>
          </p:spPr>
          <p:txBody>
            <a:bodyPr/>
            <a:lstStyle/>
            <a:p>
              <a:pPr algn="just"/>
              <a:r>
                <a:rPr lang="en-US" altLang="zh-CN" sz="1200">
                  <a:latin typeface="Times New Roman" pitchFamily="18" charset="0"/>
                </a:rPr>
                <a:t>sval</a:t>
              </a:r>
            </a:p>
          </p:txBody>
        </p:sp>
        <p:sp>
          <p:nvSpPr>
            <p:cNvPr id="136228" name="Text Box 34"/>
            <p:cNvSpPr txBox="1">
              <a:spLocks noChangeArrowheads="1"/>
            </p:cNvSpPr>
            <p:nvPr/>
          </p:nvSpPr>
          <p:spPr bwMode="auto">
            <a:xfrm>
              <a:off x="6840" y="4320"/>
              <a:ext cx="1560" cy="480"/>
            </a:xfrm>
            <a:prstGeom prst="rect">
              <a:avLst/>
            </a:prstGeom>
            <a:noFill/>
            <a:ln w="9525">
              <a:noFill/>
              <a:miter lim="800000"/>
              <a:headEnd/>
              <a:tailEnd/>
            </a:ln>
          </p:spPr>
          <p:txBody>
            <a:bodyPr/>
            <a:lstStyle/>
            <a:p>
              <a:pPr algn="just"/>
              <a:r>
                <a:rPr lang="en-US" altLang="zh-CN" sz="1200">
                  <a:latin typeface="Times New Roman" pitchFamily="18" charset="0"/>
                </a:rPr>
                <a:t>uval</a:t>
              </a:r>
            </a:p>
          </p:txBody>
        </p:sp>
        <p:sp>
          <p:nvSpPr>
            <p:cNvPr id="136229" name="Line 35"/>
            <p:cNvSpPr>
              <a:spLocks noChangeShapeType="1"/>
            </p:cNvSpPr>
            <p:nvPr/>
          </p:nvSpPr>
          <p:spPr bwMode="auto">
            <a:xfrm>
              <a:off x="5065" y="1680"/>
              <a:ext cx="0" cy="2640"/>
            </a:xfrm>
            <a:prstGeom prst="line">
              <a:avLst/>
            </a:prstGeom>
            <a:noFill/>
            <a:ln w="9525" cap="rnd">
              <a:solidFill>
                <a:srgbClr val="000000"/>
              </a:solidFill>
              <a:prstDash val="sysDot"/>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37219" name="灯片编号占位符 4"/>
          <p:cNvSpPr>
            <a:spLocks noGrp="1"/>
          </p:cNvSpPr>
          <p:nvPr>
            <p:ph type="sldNum" sz="quarter" idx="11"/>
          </p:nvPr>
        </p:nvSpPr>
        <p:spPr>
          <a:noFill/>
        </p:spPr>
        <p:txBody>
          <a:bodyPr/>
          <a:lstStyle/>
          <a:p>
            <a:fld id="{DB8C1ECB-459E-44D9-9F3C-65A0E085A9CB}" type="slidenum">
              <a:rPr lang="en-US" altLang="zh-CN" smtClean="0"/>
              <a:pPr/>
              <a:t>141</a:t>
            </a:fld>
            <a:endParaRPr lang="en-US" altLang="zh-CN"/>
          </a:p>
        </p:txBody>
      </p:sp>
      <p:sp>
        <p:nvSpPr>
          <p:cNvPr id="137220" name="Rectangle 2"/>
          <p:cNvSpPr>
            <a:spLocks noGrp="1" noChangeArrowheads="1"/>
          </p:cNvSpPr>
          <p:nvPr>
            <p:ph type="title"/>
          </p:nvPr>
        </p:nvSpPr>
        <p:spPr/>
        <p:txBody>
          <a:bodyPr/>
          <a:lstStyle/>
          <a:p>
            <a:r>
              <a:rPr lang="zh-CN" altLang="en-US" dirty="0">
                <a:ea typeface="宋体" pitchFamily="2" charset="-122"/>
              </a:rPr>
              <a:t>联合（</a:t>
            </a:r>
            <a:r>
              <a:rPr lang="en-US" altLang="zh-CN" dirty="0">
                <a:ea typeface="宋体" pitchFamily="2" charset="-122"/>
              </a:rPr>
              <a:t>union</a:t>
            </a:r>
            <a:r>
              <a:rPr lang="zh-CN" altLang="en-US" dirty="0">
                <a:ea typeface="宋体" pitchFamily="2" charset="-122"/>
              </a:rPr>
              <a:t>）（续）</a:t>
            </a:r>
          </a:p>
        </p:txBody>
      </p:sp>
      <p:sp>
        <p:nvSpPr>
          <p:cNvPr id="137221" name="Rectangle 3"/>
          <p:cNvSpPr>
            <a:spLocks noGrp="1" noChangeArrowheads="1"/>
          </p:cNvSpPr>
          <p:nvPr>
            <p:ph type="body" idx="1"/>
          </p:nvPr>
        </p:nvSpPr>
        <p:spPr>
          <a:xfrm>
            <a:off x="827584" y="1150937"/>
            <a:ext cx="7105650" cy="4556125"/>
          </a:xfrm>
        </p:spPr>
        <p:txBody>
          <a:bodyPr/>
          <a:lstStyle/>
          <a:p>
            <a:pPr>
              <a:lnSpc>
                <a:spcPct val="80000"/>
              </a:lnSpc>
            </a:pPr>
            <a:r>
              <a:rPr lang="zh-CN" altLang="en-US" sz="2000" dirty="0">
                <a:ea typeface="宋体" pitchFamily="2" charset="-122"/>
              </a:rPr>
              <a:t>结构与联合的异同：</a:t>
            </a:r>
          </a:p>
          <a:p>
            <a:pPr lvl="1">
              <a:lnSpc>
                <a:spcPts val="2400"/>
              </a:lnSpc>
            </a:pPr>
            <a:r>
              <a:rPr lang="zh-CN" altLang="en-US" sz="2000" dirty="0">
                <a:ea typeface="宋体" pitchFamily="2" charset="-122"/>
              </a:rPr>
              <a:t>在定义或说明形式上，</a:t>
            </a:r>
            <a:r>
              <a:rPr lang="en-US" altLang="zh-CN" sz="2000" dirty="0">
                <a:ea typeface="宋体" pitchFamily="2" charset="-122"/>
              </a:rPr>
              <a:t>union</a:t>
            </a:r>
            <a:r>
              <a:rPr lang="zh-CN" altLang="en-US" sz="2000" dirty="0">
                <a:ea typeface="宋体" pitchFamily="2" charset="-122"/>
              </a:rPr>
              <a:t>和</a:t>
            </a:r>
            <a:r>
              <a:rPr lang="en-US" altLang="zh-CN" sz="2000" dirty="0">
                <a:ea typeface="宋体" pitchFamily="2" charset="-122"/>
              </a:rPr>
              <a:t>struct</a:t>
            </a:r>
            <a:r>
              <a:rPr lang="zh-CN" altLang="en-US" sz="2000" dirty="0">
                <a:ea typeface="宋体" pitchFamily="2" charset="-122"/>
              </a:rPr>
              <a:t>很类似，但在任何时刻联合只允许联合中说明的某一成员留在联合里。</a:t>
            </a:r>
          </a:p>
          <a:p>
            <a:pPr lvl="1">
              <a:lnSpc>
                <a:spcPts val="2400"/>
              </a:lnSpc>
            </a:pPr>
            <a:r>
              <a:rPr lang="zh-CN" altLang="en-US" sz="2000" dirty="0">
                <a:ea typeface="宋体" pitchFamily="2" charset="-122"/>
              </a:rPr>
              <a:t> 结构由多个成员（分量）所组成，而联合只有一个成员，只不过该成员的名字和类型可以在规定的几个里选定一个。</a:t>
            </a:r>
          </a:p>
          <a:p>
            <a:pPr lvl="1">
              <a:lnSpc>
                <a:spcPts val="2400"/>
              </a:lnSpc>
            </a:pPr>
            <a:r>
              <a:rPr lang="zh-CN" altLang="en-US" sz="2000" dirty="0">
                <a:ea typeface="宋体" pitchFamily="2" charset="-122"/>
              </a:rPr>
              <a:t>因此，联合可以看作是一个特殊的结构，其所有成员在结构中的位移量都是</a:t>
            </a:r>
            <a:r>
              <a:rPr lang="en-US" altLang="zh-CN" sz="2000" dirty="0">
                <a:ea typeface="宋体" pitchFamily="2" charset="-122"/>
              </a:rPr>
              <a:t>0</a:t>
            </a:r>
            <a:r>
              <a:rPr lang="zh-CN" altLang="en-US" sz="2000" dirty="0">
                <a:ea typeface="宋体" pitchFamily="2" charset="-122"/>
              </a:rPr>
              <a:t>，</a:t>
            </a:r>
            <a:r>
              <a:rPr lang="zh-CN" altLang="en-US" sz="2000" b="1" dirty="0">
                <a:ea typeface="宋体" pitchFamily="2" charset="-122"/>
              </a:rPr>
              <a:t>当对联合变量分配存贮空间时，应保证它能容纳最大的一个成员的大小</a:t>
            </a:r>
            <a:r>
              <a:rPr lang="zh-CN" altLang="en-US" sz="2000" dirty="0">
                <a:ea typeface="宋体" pitchFamily="2" charset="-122"/>
              </a:rPr>
              <a:t>，而存贮空间的边界应能适于联合中的所有可选成员的类型。（见上图）</a:t>
            </a:r>
          </a:p>
          <a:p>
            <a:pPr lvl="1">
              <a:lnSpc>
                <a:spcPts val="2400"/>
              </a:lnSpc>
            </a:pPr>
            <a:r>
              <a:rPr lang="zh-CN" altLang="en-US" sz="2000" dirty="0">
                <a:ea typeface="宋体" pitchFamily="2" charset="-122"/>
              </a:rPr>
              <a:t>对联合的初始化只能对应于它的第一个可选成员。</a:t>
            </a:r>
          </a:p>
          <a:p>
            <a:pPr lvl="1">
              <a:lnSpc>
                <a:spcPts val="2400"/>
              </a:lnSpc>
            </a:pPr>
            <a:r>
              <a:rPr lang="zh-CN" altLang="en-US" sz="2000" dirty="0">
                <a:ea typeface="宋体" pitchFamily="2" charset="-122"/>
              </a:rPr>
              <a:t>对联合成员的引用方式完全和结构的情况一样。</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标题 1"/>
          <p:cNvSpPr>
            <a:spLocks noGrp="1"/>
          </p:cNvSpPr>
          <p:nvPr>
            <p:ph type="ctrTitle"/>
          </p:nvPr>
        </p:nvSpPr>
        <p:spPr/>
        <p:txBody>
          <a:bodyPr/>
          <a:lstStyle/>
          <a:p>
            <a:r>
              <a:rPr lang="zh-CN" altLang="en-US">
                <a:latin typeface="隶书" pitchFamily="49" charset="-122"/>
                <a:ea typeface="隶书" pitchFamily="49" charset="-122"/>
              </a:rPr>
              <a:t>本讲结束！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4275" name="灯片编号占位符 4"/>
          <p:cNvSpPr>
            <a:spLocks noGrp="1"/>
          </p:cNvSpPr>
          <p:nvPr>
            <p:ph type="sldNum" sz="quarter" idx="11"/>
          </p:nvPr>
        </p:nvSpPr>
        <p:spPr>
          <a:noFill/>
        </p:spPr>
        <p:txBody>
          <a:bodyPr/>
          <a:lstStyle/>
          <a:p>
            <a:fld id="{915A0489-18E0-47D4-90BA-B3F9DC2AFF1F}" type="slidenum">
              <a:rPr lang="en-US" altLang="zh-CN" smtClean="0"/>
              <a:pPr/>
              <a:t>15</a:t>
            </a:fld>
            <a:endParaRPr lang="en-US" altLang="zh-CN"/>
          </a:p>
        </p:txBody>
      </p:sp>
      <p:sp>
        <p:nvSpPr>
          <p:cNvPr id="54276" name="Rectangle 2"/>
          <p:cNvSpPr>
            <a:spLocks noGrp="1" noChangeArrowheads="1"/>
          </p:cNvSpPr>
          <p:nvPr>
            <p:ph type="title"/>
          </p:nvPr>
        </p:nvSpPr>
        <p:spPr/>
        <p:txBody>
          <a:bodyPr/>
          <a:lstStyle/>
          <a:p>
            <a:r>
              <a:rPr lang="zh-CN" altLang="en-US" dirty="0">
                <a:ea typeface="宋体" pitchFamily="2" charset="-122"/>
              </a:rPr>
              <a:t>示例：将一个文件内容拷贝到另一个文件</a:t>
            </a:r>
          </a:p>
        </p:txBody>
      </p:sp>
      <p:sp>
        <p:nvSpPr>
          <p:cNvPr id="54277" name="Rectangle 3"/>
          <p:cNvSpPr>
            <a:spLocks noGrp="1" noChangeArrowheads="1"/>
          </p:cNvSpPr>
          <p:nvPr>
            <p:ph type="body" idx="1"/>
          </p:nvPr>
        </p:nvSpPr>
        <p:spPr>
          <a:xfrm>
            <a:off x="971550" y="1268413"/>
            <a:ext cx="3594100" cy="5400675"/>
          </a:xfrm>
        </p:spPr>
        <p:txBody>
          <a:bodyPr/>
          <a:lstStyle/>
          <a:p>
            <a:pPr lvl="1">
              <a:lnSpc>
                <a:spcPct val="70000"/>
              </a:lnSpc>
              <a:spcBef>
                <a:spcPct val="50000"/>
              </a:spcBef>
              <a:buFont typeface="Wingdings" pitchFamily="2" charset="2"/>
              <a:buNone/>
            </a:pPr>
            <a:r>
              <a:rPr lang="en-US" altLang="zh-CN" sz="1800">
                <a:ea typeface="楷体_GB2312" pitchFamily="49" charset="-122"/>
              </a:rPr>
              <a:t>#include &lt;stdio.h&gt;</a:t>
            </a:r>
          </a:p>
          <a:p>
            <a:pPr lvl="1">
              <a:lnSpc>
                <a:spcPct val="70000"/>
              </a:lnSpc>
              <a:spcBef>
                <a:spcPct val="50000"/>
              </a:spcBef>
              <a:buFont typeface="Wingdings" pitchFamily="2" charset="2"/>
              <a:buNone/>
            </a:pPr>
            <a:r>
              <a:rPr lang="en-US" altLang="zh-CN" sz="1800">
                <a:ea typeface="楷体_GB2312" pitchFamily="49" charset="-122"/>
              </a:rPr>
              <a:t>int main()</a:t>
            </a:r>
          </a:p>
          <a:p>
            <a:pPr lvl="1">
              <a:lnSpc>
                <a:spcPct val="70000"/>
              </a:lnSpc>
              <a:spcBef>
                <a:spcPct val="50000"/>
              </a:spcBef>
              <a:buFont typeface="Wingdings" pitchFamily="2" charset="2"/>
              <a:buNone/>
            </a:pPr>
            <a:r>
              <a:rPr lang="en-US" altLang="zh-CN" sz="1800">
                <a:ea typeface="楷体_GB2312" pitchFamily="49" charset="-122"/>
              </a:rPr>
              <a:t>{</a:t>
            </a:r>
          </a:p>
          <a:p>
            <a:pPr lvl="1">
              <a:lnSpc>
                <a:spcPct val="70000"/>
              </a:lnSpc>
              <a:spcBef>
                <a:spcPct val="50000"/>
              </a:spcBef>
              <a:buFont typeface="Wingdings" pitchFamily="2" charset="2"/>
              <a:buNone/>
            </a:pPr>
            <a:r>
              <a:rPr lang="en-US" altLang="zh-CN" sz="1800">
                <a:ea typeface="楷体_GB2312" pitchFamily="49" charset="-122"/>
              </a:rPr>
              <a:t>    int c;</a:t>
            </a:r>
          </a:p>
          <a:p>
            <a:pPr lvl="1">
              <a:lnSpc>
                <a:spcPct val="70000"/>
              </a:lnSpc>
              <a:spcBef>
                <a:spcPct val="50000"/>
              </a:spcBef>
              <a:buFont typeface="Wingdings" pitchFamily="2" charset="2"/>
              <a:buNone/>
            </a:pPr>
            <a:endParaRPr lang="en-US" altLang="zh-CN" sz="1800">
              <a:ea typeface="楷体_GB2312" pitchFamily="49" charset="-122"/>
            </a:endParaRPr>
          </a:p>
          <a:p>
            <a:pPr lvl="1">
              <a:lnSpc>
                <a:spcPct val="70000"/>
              </a:lnSpc>
              <a:spcBef>
                <a:spcPct val="50000"/>
              </a:spcBef>
              <a:buFont typeface="Wingdings" pitchFamily="2" charset="2"/>
              <a:buNone/>
            </a:pPr>
            <a:endParaRPr lang="en-US" altLang="zh-CN" sz="1800">
              <a:ea typeface="楷体_GB2312" pitchFamily="49" charset="-122"/>
            </a:endParaRPr>
          </a:p>
          <a:p>
            <a:pPr lvl="1">
              <a:lnSpc>
                <a:spcPct val="70000"/>
              </a:lnSpc>
              <a:spcBef>
                <a:spcPct val="50000"/>
              </a:spcBef>
              <a:buFont typeface="Wingdings" pitchFamily="2" charset="2"/>
              <a:buNone/>
            </a:pPr>
            <a:endParaRPr lang="en-US" altLang="zh-CN" sz="1800">
              <a:ea typeface="楷体_GB2312" pitchFamily="49" charset="-122"/>
            </a:endParaRPr>
          </a:p>
          <a:p>
            <a:pPr lvl="1">
              <a:lnSpc>
                <a:spcPct val="70000"/>
              </a:lnSpc>
              <a:spcBef>
                <a:spcPct val="50000"/>
              </a:spcBef>
              <a:buFont typeface="Wingdings" pitchFamily="2" charset="2"/>
              <a:buNone/>
            </a:pPr>
            <a:r>
              <a:rPr lang="en-US" altLang="zh-CN" sz="1800">
                <a:ea typeface="楷体_GB2312" pitchFamily="49" charset="-122"/>
              </a:rPr>
              <a:t>    while((c=  getchar()       ) != EOF)</a:t>
            </a:r>
          </a:p>
          <a:p>
            <a:pPr lvl="1">
              <a:lnSpc>
                <a:spcPct val="70000"/>
              </a:lnSpc>
              <a:spcBef>
                <a:spcPct val="50000"/>
              </a:spcBef>
              <a:buFont typeface="Wingdings" pitchFamily="2" charset="2"/>
              <a:buNone/>
            </a:pPr>
            <a:r>
              <a:rPr lang="en-US" altLang="zh-CN" sz="1800">
                <a:ea typeface="楷体_GB2312" pitchFamily="49" charset="-122"/>
              </a:rPr>
              <a:t>        putchar(c);</a:t>
            </a:r>
          </a:p>
          <a:p>
            <a:pPr lvl="1">
              <a:lnSpc>
                <a:spcPct val="70000"/>
              </a:lnSpc>
              <a:spcBef>
                <a:spcPct val="50000"/>
              </a:spcBef>
              <a:buFont typeface="Wingdings" pitchFamily="2" charset="2"/>
              <a:buNone/>
            </a:pPr>
            <a:endParaRPr lang="en-US" altLang="zh-CN" sz="1800">
              <a:ea typeface="楷体_GB2312" pitchFamily="49" charset="-122"/>
            </a:endParaRPr>
          </a:p>
          <a:p>
            <a:pPr lvl="1">
              <a:lnSpc>
                <a:spcPct val="70000"/>
              </a:lnSpc>
              <a:spcBef>
                <a:spcPct val="50000"/>
              </a:spcBef>
              <a:buFont typeface="Wingdings" pitchFamily="2" charset="2"/>
              <a:buNone/>
            </a:pPr>
            <a:endParaRPr lang="en-US" altLang="zh-CN" sz="1800">
              <a:ea typeface="楷体_GB2312" pitchFamily="49" charset="-122"/>
            </a:endParaRPr>
          </a:p>
          <a:p>
            <a:pPr lvl="1">
              <a:lnSpc>
                <a:spcPct val="70000"/>
              </a:lnSpc>
              <a:spcBef>
                <a:spcPct val="50000"/>
              </a:spcBef>
              <a:buFont typeface="Wingdings" pitchFamily="2" charset="2"/>
              <a:buNone/>
            </a:pPr>
            <a:endParaRPr lang="en-US" altLang="zh-CN" sz="1800">
              <a:ea typeface="楷体_GB2312" pitchFamily="49" charset="-122"/>
            </a:endParaRPr>
          </a:p>
          <a:p>
            <a:pPr lvl="1">
              <a:lnSpc>
                <a:spcPct val="70000"/>
              </a:lnSpc>
              <a:spcBef>
                <a:spcPct val="50000"/>
              </a:spcBef>
              <a:buFont typeface="Wingdings" pitchFamily="2" charset="2"/>
              <a:buNone/>
            </a:pPr>
            <a:r>
              <a:rPr lang="en-US" altLang="zh-CN" sz="1800">
                <a:ea typeface="楷体_GB2312" pitchFamily="49" charset="-122"/>
              </a:rPr>
              <a:t>    return 0;</a:t>
            </a:r>
          </a:p>
          <a:p>
            <a:pPr lvl="1">
              <a:lnSpc>
                <a:spcPct val="70000"/>
              </a:lnSpc>
              <a:spcBef>
                <a:spcPct val="50000"/>
              </a:spcBef>
              <a:buFont typeface="Wingdings" pitchFamily="2" charset="2"/>
              <a:buNone/>
            </a:pPr>
            <a:r>
              <a:rPr lang="en-US" altLang="zh-CN" sz="1800">
                <a:ea typeface="楷体_GB2312" pitchFamily="49" charset="-122"/>
              </a:rPr>
              <a:t>}</a:t>
            </a:r>
          </a:p>
        </p:txBody>
      </p:sp>
      <p:sp>
        <p:nvSpPr>
          <p:cNvPr id="171012" name="Text Box 4"/>
          <p:cNvSpPr txBox="1">
            <a:spLocks noChangeArrowheads="1"/>
          </p:cNvSpPr>
          <p:nvPr/>
        </p:nvSpPr>
        <p:spPr bwMode="auto">
          <a:xfrm>
            <a:off x="1547813" y="2420938"/>
            <a:ext cx="1682750" cy="366712"/>
          </a:xfrm>
          <a:prstGeom prst="rect">
            <a:avLst/>
          </a:prstGeom>
          <a:noFill/>
          <a:ln w="9525">
            <a:noFill/>
            <a:miter lim="800000"/>
            <a:headEnd/>
            <a:tailEnd/>
          </a:ln>
        </p:spPr>
        <p:txBody>
          <a:bodyPr>
            <a:spAutoFit/>
          </a:bodyPr>
          <a:lstStyle/>
          <a:p>
            <a:r>
              <a:rPr lang="en-US" altLang="zh-CN" sz="1800">
                <a:solidFill>
                  <a:srgbClr val="0033CC"/>
                </a:solidFill>
              </a:rPr>
              <a:t>FILE *in, *out;</a:t>
            </a:r>
          </a:p>
        </p:txBody>
      </p:sp>
      <p:sp>
        <p:nvSpPr>
          <p:cNvPr id="171013" name="Text Box 5"/>
          <p:cNvSpPr txBox="1">
            <a:spLocks noChangeArrowheads="1"/>
          </p:cNvSpPr>
          <p:nvPr/>
        </p:nvSpPr>
        <p:spPr bwMode="auto">
          <a:xfrm>
            <a:off x="1547813" y="2924175"/>
            <a:ext cx="3467100" cy="641350"/>
          </a:xfrm>
          <a:prstGeom prst="rect">
            <a:avLst/>
          </a:prstGeom>
          <a:noFill/>
          <a:ln w="9525">
            <a:noFill/>
            <a:miter lim="800000"/>
            <a:headEnd/>
            <a:tailEnd/>
          </a:ln>
        </p:spPr>
        <p:txBody>
          <a:bodyPr wrap="none">
            <a:spAutoFit/>
          </a:bodyPr>
          <a:lstStyle/>
          <a:p>
            <a:r>
              <a:rPr lang="en-US" altLang="zh-CN" sz="1800">
                <a:solidFill>
                  <a:srgbClr val="0033CC"/>
                </a:solidFill>
              </a:rPr>
              <a:t>in = fopen(“input.txt”, “r”);</a:t>
            </a:r>
          </a:p>
          <a:p>
            <a:r>
              <a:rPr lang="en-US" altLang="zh-CN" sz="1800">
                <a:solidFill>
                  <a:srgbClr val="0033CC"/>
                </a:solidFill>
              </a:rPr>
              <a:t>out = fopen(“output.txt”,”w”); </a:t>
            </a:r>
          </a:p>
        </p:txBody>
      </p:sp>
      <p:sp>
        <p:nvSpPr>
          <p:cNvPr id="171014" name="Text Box 6"/>
          <p:cNvSpPr txBox="1">
            <a:spLocks noChangeArrowheads="1"/>
          </p:cNvSpPr>
          <p:nvPr/>
        </p:nvSpPr>
        <p:spPr bwMode="auto">
          <a:xfrm>
            <a:off x="2411413" y="3500438"/>
            <a:ext cx="1184275" cy="396875"/>
          </a:xfrm>
          <a:prstGeom prst="rect">
            <a:avLst/>
          </a:prstGeom>
          <a:solidFill>
            <a:schemeClr val="accent1"/>
          </a:solidFill>
          <a:ln w="9525">
            <a:noFill/>
            <a:miter lim="800000"/>
            <a:headEnd/>
            <a:tailEnd/>
          </a:ln>
        </p:spPr>
        <p:txBody>
          <a:bodyPr wrap="none">
            <a:spAutoFit/>
          </a:bodyPr>
          <a:lstStyle/>
          <a:p>
            <a:r>
              <a:rPr lang="en-US" altLang="zh-CN">
                <a:solidFill>
                  <a:srgbClr val="0033CC"/>
                </a:solidFill>
              </a:rPr>
              <a:t>fgetc(in)</a:t>
            </a:r>
          </a:p>
        </p:txBody>
      </p:sp>
      <p:sp>
        <p:nvSpPr>
          <p:cNvPr id="171015" name="Text Box 7"/>
          <p:cNvSpPr txBox="1">
            <a:spLocks noChangeArrowheads="1"/>
          </p:cNvSpPr>
          <p:nvPr/>
        </p:nvSpPr>
        <p:spPr bwMode="auto">
          <a:xfrm>
            <a:off x="1763713" y="3860800"/>
            <a:ext cx="1733550" cy="396875"/>
          </a:xfrm>
          <a:prstGeom prst="rect">
            <a:avLst/>
          </a:prstGeom>
          <a:solidFill>
            <a:schemeClr val="accent1"/>
          </a:solidFill>
          <a:ln w="9525">
            <a:noFill/>
            <a:miter lim="800000"/>
            <a:headEnd/>
            <a:tailEnd/>
          </a:ln>
        </p:spPr>
        <p:txBody>
          <a:bodyPr wrap="none">
            <a:spAutoFit/>
          </a:bodyPr>
          <a:lstStyle/>
          <a:p>
            <a:r>
              <a:rPr lang="en-US" altLang="zh-CN">
                <a:solidFill>
                  <a:srgbClr val="0033CC"/>
                </a:solidFill>
              </a:rPr>
              <a:t>fputc(c, out);</a:t>
            </a:r>
          </a:p>
        </p:txBody>
      </p:sp>
      <p:sp>
        <p:nvSpPr>
          <p:cNvPr id="171016" name="Text Box 8"/>
          <p:cNvSpPr txBox="1">
            <a:spLocks noChangeArrowheads="1"/>
          </p:cNvSpPr>
          <p:nvPr/>
        </p:nvSpPr>
        <p:spPr bwMode="auto">
          <a:xfrm>
            <a:off x="1547813" y="4508500"/>
            <a:ext cx="1428750" cy="641350"/>
          </a:xfrm>
          <a:prstGeom prst="rect">
            <a:avLst/>
          </a:prstGeom>
          <a:noFill/>
          <a:ln w="9525">
            <a:noFill/>
            <a:miter lim="800000"/>
            <a:headEnd/>
            <a:tailEnd/>
          </a:ln>
        </p:spPr>
        <p:txBody>
          <a:bodyPr wrap="none">
            <a:spAutoFit/>
          </a:bodyPr>
          <a:lstStyle/>
          <a:p>
            <a:r>
              <a:rPr lang="en-US" altLang="zh-CN" sz="1800">
                <a:solidFill>
                  <a:srgbClr val="0033CC"/>
                </a:solidFill>
              </a:rPr>
              <a:t>fclose(in);</a:t>
            </a:r>
          </a:p>
          <a:p>
            <a:r>
              <a:rPr lang="en-US" altLang="zh-CN" sz="1800">
                <a:solidFill>
                  <a:srgbClr val="0033CC"/>
                </a:solidFill>
              </a:rPr>
              <a:t>fclose(out);</a:t>
            </a:r>
          </a:p>
        </p:txBody>
      </p:sp>
      <p:sp>
        <p:nvSpPr>
          <p:cNvPr id="171017" name="AutoShape 9"/>
          <p:cNvSpPr>
            <a:spLocks noChangeArrowheads="1"/>
          </p:cNvSpPr>
          <p:nvPr/>
        </p:nvSpPr>
        <p:spPr bwMode="auto">
          <a:xfrm>
            <a:off x="4284663" y="1125538"/>
            <a:ext cx="2808287" cy="1079500"/>
          </a:xfrm>
          <a:prstGeom prst="cloudCallout">
            <a:avLst>
              <a:gd name="adj1" fmla="val -95787"/>
              <a:gd name="adj2" fmla="val 81324"/>
            </a:avLst>
          </a:prstGeom>
          <a:solidFill>
            <a:schemeClr val="accent1"/>
          </a:solidFill>
          <a:ln w="9525">
            <a:solidFill>
              <a:schemeClr val="tx1"/>
            </a:solidFill>
            <a:round/>
            <a:headEnd/>
            <a:tailEnd/>
          </a:ln>
        </p:spPr>
        <p:txBody>
          <a:bodyPr/>
          <a:lstStyle/>
          <a:p>
            <a:r>
              <a:rPr lang="zh-CN" altLang="en-US"/>
              <a:t>为读写文件定义文件指针</a:t>
            </a:r>
          </a:p>
        </p:txBody>
      </p:sp>
      <p:sp>
        <p:nvSpPr>
          <p:cNvPr id="171018" name="AutoShape 10"/>
          <p:cNvSpPr>
            <a:spLocks noChangeArrowheads="1"/>
          </p:cNvSpPr>
          <p:nvPr/>
        </p:nvSpPr>
        <p:spPr bwMode="auto">
          <a:xfrm>
            <a:off x="5364163" y="1988840"/>
            <a:ext cx="3779837" cy="2160587"/>
          </a:xfrm>
          <a:prstGeom prst="cloudCallout">
            <a:avLst>
              <a:gd name="adj1" fmla="val -61693"/>
              <a:gd name="adj2" fmla="val 5385"/>
            </a:avLst>
          </a:prstGeom>
          <a:solidFill>
            <a:schemeClr val="accent1"/>
          </a:solidFill>
          <a:ln w="9525">
            <a:solidFill>
              <a:schemeClr val="tx1"/>
            </a:solidFill>
            <a:round/>
            <a:headEnd/>
            <a:tailEnd/>
          </a:ln>
        </p:spPr>
        <p:txBody>
          <a:bodyPr/>
          <a:lstStyle/>
          <a:p>
            <a:r>
              <a:rPr lang="zh-CN" altLang="en-US"/>
              <a:t>打开文件</a:t>
            </a:r>
          </a:p>
          <a:p>
            <a:r>
              <a:rPr lang="zh-CN" altLang="en-US" sz="1600" b="0">
                <a:solidFill>
                  <a:srgbClr val="0033CC"/>
                </a:solidFill>
              </a:rPr>
              <a:t>文件</a:t>
            </a:r>
            <a:r>
              <a:rPr lang="en-US" altLang="zh-CN" sz="1600" b="0">
                <a:solidFill>
                  <a:srgbClr val="0033CC"/>
                </a:solidFill>
              </a:rPr>
              <a:t>input.txt</a:t>
            </a:r>
            <a:r>
              <a:rPr lang="zh-CN" altLang="en-US" sz="1600" b="0">
                <a:solidFill>
                  <a:srgbClr val="0033CC"/>
                </a:solidFill>
              </a:rPr>
              <a:t>和</a:t>
            </a:r>
            <a:r>
              <a:rPr lang="en-US" altLang="zh-CN" sz="1600" b="0">
                <a:solidFill>
                  <a:srgbClr val="0033CC"/>
                </a:solidFill>
              </a:rPr>
              <a:t>output.txt</a:t>
            </a:r>
            <a:r>
              <a:rPr lang="zh-CN" altLang="en-US" sz="1600" b="0">
                <a:solidFill>
                  <a:srgbClr val="0033CC"/>
                </a:solidFill>
              </a:rPr>
              <a:t>位于与该执行程序</a:t>
            </a:r>
            <a:r>
              <a:rPr lang="en-US" altLang="zh-CN" sz="1600" b="0">
                <a:solidFill>
                  <a:srgbClr val="0033CC"/>
                </a:solidFill>
              </a:rPr>
              <a:t>.exe</a:t>
            </a:r>
            <a:r>
              <a:rPr lang="zh-CN" altLang="en-US" sz="1600" b="0">
                <a:solidFill>
                  <a:srgbClr val="0033CC"/>
                </a:solidFill>
              </a:rPr>
              <a:t>文件同一目录下（在</a:t>
            </a:r>
            <a:r>
              <a:rPr lang="en-US" altLang="zh-CN" sz="1600" b="0">
                <a:solidFill>
                  <a:srgbClr val="0033CC"/>
                </a:solidFill>
              </a:rPr>
              <a:t>VC</a:t>
            </a:r>
            <a:r>
              <a:rPr lang="zh-CN" altLang="en-US" sz="1600" b="0">
                <a:solidFill>
                  <a:srgbClr val="0033CC"/>
                </a:solidFill>
              </a:rPr>
              <a:t>中则与工程在同一目录下）</a:t>
            </a:r>
          </a:p>
        </p:txBody>
      </p:sp>
      <p:sp>
        <p:nvSpPr>
          <p:cNvPr id="171019" name="AutoShape 11"/>
          <p:cNvSpPr>
            <a:spLocks noChangeArrowheads="1"/>
          </p:cNvSpPr>
          <p:nvPr/>
        </p:nvSpPr>
        <p:spPr bwMode="auto">
          <a:xfrm>
            <a:off x="6011863" y="3644900"/>
            <a:ext cx="2808287" cy="1296988"/>
          </a:xfrm>
          <a:prstGeom prst="cloudCallout">
            <a:avLst>
              <a:gd name="adj1" fmla="val -128125"/>
              <a:gd name="adj2" fmla="val -47306"/>
            </a:avLst>
          </a:prstGeom>
          <a:solidFill>
            <a:schemeClr val="accent1"/>
          </a:solidFill>
          <a:ln w="9525">
            <a:solidFill>
              <a:schemeClr val="tx1"/>
            </a:solidFill>
            <a:round/>
            <a:headEnd/>
            <a:tailEnd/>
          </a:ln>
        </p:spPr>
        <p:txBody>
          <a:bodyPr/>
          <a:lstStyle/>
          <a:p>
            <a:r>
              <a:rPr lang="zh-CN" altLang="en-US"/>
              <a:t>从文件</a:t>
            </a:r>
            <a:r>
              <a:rPr lang="en-US" altLang="zh-CN"/>
              <a:t>input.txt</a:t>
            </a:r>
            <a:r>
              <a:rPr lang="zh-CN" altLang="en-US"/>
              <a:t>中依次读一个字符</a:t>
            </a:r>
          </a:p>
        </p:txBody>
      </p:sp>
      <p:sp>
        <p:nvSpPr>
          <p:cNvPr id="171020" name="AutoShape 12"/>
          <p:cNvSpPr>
            <a:spLocks noChangeArrowheads="1"/>
          </p:cNvSpPr>
          <p:nvPr/>
        </p:nvSpPr>
        <p:spPr bwMode="auto">
          <a:xfrm>
            <a:off x="6011863" y="4652963"/>
            <a:ext cx="2808287" cy="1655762"/>
          </a:xfrm>
          <a:prstGeom prst="cloudCallout">
            <a:avLst>
              <a:gd name="adj1" fmla="val -134963"/>
              <a:gd name="adj2" fmla="val -88190"/>
            </a:avLst>
          </a:prstGeom>
          <a:solidFill>
            <a:schemeClr val="accent1"/>
          </a:solidFill>
          <a:ln w="9525">
            <a:solidFill>
              <a:schemeClr val="tx1"/>
            </a:solidFill>
            <a:round/>
            <a:headEnd/>
            <a:tailEnd/>
          </a:ln>
        </p:spPr>
        <p:txBody>
          <a:bodyPr/>
          <a:lstStyle/>
          <a:p>
            <a:r>
              <a:rPr lang="zh-CN" altLang="en-US"/>
              <a:t>向文件</a:t>
            </a:r>
            <a:r>
              <a:rPr lang="en-US" altLang="zh-CN"/>
              <a:t>output.txt</a:t>
            </a:r>
            <a:r>
              <a:rPr lang="zh-CN" altLang="en-US"/>
              <a:t>中依次写一个字符</a:t>
            </a:r>
          </a:p>
        </p:txBody>
      </p:sp>
      <p:sp>
        <p:nvSpPr>
          <p:cNvPr id="171021" name="AutoShape 13"/>
          <p:cNvSpPr>
            <a:spLocks noChangeArrowheads="1"/>
          </p:cNvSpPr>
          <p:nvPr/>
        </p:nvSpPr>
        <p:spPr bwMode="auto">
          <a:xfrm>
            <a:off x="2916238" y="5561013"/>
            <a:ext cx="2808287" cy="1296987"/>
          </a:xfrm>
          <a:prstGeom prst="cloudCallout">
            <a:avLst>
              <a:gd name="adj1" fmla="val -59667"/>
              <a:gd name="adj2" fmla="val -83417"/>
            </a:avLst>
          </a:prstGeom>
          <a:solidFill>
            <a:schemeClr val="accent1"/>
          </a:solidFill>
          <a:ln w="9525">
            <a:solidFill>
              <a:schemeClr val="tx1"/>
            </a:solidFill>
            <a:round/>
            <a:headEnd/>
            <a:tailEnd/>
          </a:ln>
        </p:spPr>
        <p:txBody>
          <a:bodyPr/>
          <a:lstStyle/>
          <a:p>
            <a:r>
              <a:rPr lang="zh-CN" altLang="en-US"/>
              <a:t>关闭两个打开的文件</a:t>
            </a:r>
          </a:p>
        </p:txBody>
      </p:sp>
    </p:spTree>
    <p:extLst>
      <p:ext uri="{BB962C8B-B14F-4D97-AF65-F5344CB8AC3E}">
        <p14:creationId xmlns:p14="http://schemas.microsoft.com/office/powerpoint/2010/main" val="23038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blinds(horizontal)">
                                      <p:cBhvr>
                                        <p:cTn id="7" dur="500"/>
                                        <p:tgtEl>
                                          <p:spTgt spid="1710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7"/>
                                        </p:tgtEl>
                                        <p:attrNameLst>
                                          <p:attrName>style.visibility</p:attrName>
                                        </p:attrNameLst>
                                      </p:cBhvr>
                                      <p:to>
                                        <p:strVal val="visible"/>
                                      </p:to>
                                    </p:set>
                                    <p:animEffect transition="in" filter="blinds(horizontal)">
                                      <p:cBhvr>
                                        <p:cTn id="12" dur="500"/>
                                        <p:tgtEl>
                                          <p:spTgt spid="171017"/>
                                        </p:tgtEl>
                                      </p:cBhvr>
                                    </p:animEffect>
                                  </p:childTnLst>
                                  <p:subTnLst>
                                    <p:set>
                                      <p:cBhvr override="childStyle">
                                        <p:cTn dur="1" fill="hold" display="0" masterRel="nextClick" afterEffect="1"/>
                                        <p:tgtEl>
                                          <p:spTgt spid="1710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1013"/>
                                        </p:tgtEl>
                                        <p:attrNameLst>
                                          <p:attrName>style.visibility</p:attrName>
                                        </p:attrNameLst>
                                      </p:cBhvr>
                                      <p:to>
                                        <p:strVal val="visible"/>
                                      </p:to>
                                    </p:set>
                                    <p:animEffect transition="in" filter="blinds(horizontal)">
                                      <p:cBhvr>
                                        <p:cTn id="17" dur="500"/>
                                        <p:tgtEl>
                                          <p:spTgt spid="1710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1018"/>
                                        </p:tgtEl>
                                        <p:attrNameLst>
                                          <p:attrName>style.visibility</p:attrName>
                                        </p:attrNameLst>
                                      </p:cBhvr>
                                      <p:to>
                                        <p:strVal val="visible"/>
                                      </p:to>
                                    </p:set>
                                    <p:animEffect transition="in" filter="blinds(horizontal)">
                                      <p:cBhvr>
                                        <p:cTn id="22" dur="500"/>
                                        <p:tgtEl>
                                          <p:spTgt spid="171018"/>
                                        </p:tgtEl>
                                      </p:cBhvr>
                                    </p:animEffect>
                                  </p:childTnLst>
                                  <p:subTnLst>
                                    <p:set>
                                      <p:cBhvr override="childStyle">
                                        <p:cTn dur="1" fill="hold" display="0" masterRel="nextClick" afterEffect="1"/>
                                        <p:tgtEl>
                                          <p:spTgt spid="1710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1014"/>
                                        </p:tgtEl>
                                        <p:attrNameLst>
                                          <p:attrName>style.visibility</p:attrName>
                                        </p:attrNameLst>
                                      </p:cBhvr>
                                      <p:to>
                                        <p:strVal val="visible"/>
                                      </p:to>
                                    </p:set>
                                    <p:animEffect transition="in" filter="blinds(horizontal)">
                                      <p:cBhvr>
                                        <p:cTn id="27" dur="500"/>
                                        <p:tgtEl>
                                          <p:spTgt spid="1710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blinds(horizontal)">
                                      <p:cBhvr>
                                        <p:cTn id="32" dur="500"/>
                                        <p:tgtEl>
                                          <p:spTgt spid="171019"/>
                                        </p:tgtEl>
                                      </p:cBhvr>
                                    </p:animEffect>
                                  </p:childTnLst>
                                  <p:subTnLst>
                                    <p:set>
                                      <p:cBhvr override="childStyle">
                                        <p:cTn dur="1" fill="hold" display="0" masterRel="nextClick" afterEffect="1"/>
                                        <p:tgtEl>
                                          <p:spTgt spid="17101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1015"/>
                                        </p:tgtEl>
                                        <p:attrNameLst>
                                          <p:attrName>style.visibility</p:attrName>
                                        </p:attrNameLst>
                                      </p:cBhvr>
                                      <p:to>
                                        <p:strVal val="visible"/>
                                      </p:to>
                                    </p:set>
                                    <p:animEffect transition="in" filter="blinds(horizontal)">
                                      <p:cBhvr>
                                        <p:cTn id="37" dur="500"/>
                                        <p:tgtEl>
                                          <p:spTgt spid="1710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1020"/>
                                        </p:tgtEl>
                                        <p:attrNameLst>
                                          <p:attrName>style.visibility</p:attrName>
                                        </p:attrNameLst>
                                      </p:cBhvr>
                                      <p:to>
                                        <p:strVal val="visible"/>
                                      </p:to>
                                    </p:set>
                                    <p:animEffect transition="in" filter="blinds(horizontal)">
                                      <p:cBhvr>
                                        <p:cTn id="42" dur="500"/>
                                        <p:tgtEl>
                                          <p:spTgt spid="171020"/>
                                        </p:tgtEl>
                                      </p:cBhvr>
                                    </p:animEffect>
                                  </p:childTnLst>
                                  <p:subTnLst>
                                    <p:set>
                                      <p:cBhvr override="childStyle">
                                        <p:cTn dur="1" fill="hold" display="0" masterRel="nextClick" afterEffect="1"/>
                                        <p:tgtEl>
                                          <p:spTgt spid="17102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1016">
                                            <p:txEl>
                                              <p:pRg st="0" end="0"/>
                                            </p:txEl>
                                          </p:spTgt>
                                        </p:tgtEl>
                                        <p:attrNameLst>
                                          <p:attrName>style.visibility</p:attrName>
                                        </p:attrNameLst>
                                      </p:cBhvr>
                                      <p:to>
                                        <p:strVal val="visible"/>
                                      </p:to>
                                    </p:set>
                                    <p:animEffect transition="in" filter="blinds(horizontal)">
                                      <p:cBhvr>
                                        <p:cTn id="47" dur="500"/>
                                        <p:tgtEl>
                                          <p:spTgt spid="171016">
                                            <p:txEl>
                                              <p:pRg st="0" end="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71016">
                                            <p:txEl>
                                              <p:pRg st="1" end="1"/>
                                            </p:txEl>
                                          </p:spTgt>
                                        </p:tgtEl>
                                        <p:attrNameLst>
                                          <p:attrName>style.visibility</p:attrName>
                                        </p:attrNameLst>
                                      </p:cBhvr>
                                      <p:to>
                                        <p:strVal val="visible"/>
                                      </p:to>
                                    </p:set>
                                    <p:animEffect transition="in" filter="blinds(horizontal)">
                                      <p:cBhvr>
                                        <p:cTn id="50" dur="500"/>
                                        <p:tgtEl>
                                          <p:spTgt spid="17101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1021"/>
                                        </p:tgtEl>
                                        <p:attrNameLst>
                                          <p:attrName>style.visibility</p:attrName>
                                        </p:attrNameLst>
                                      </p:cBhvr>
                                      <p:to>
                                        <p:strVal val="visible"/>
                                      </p:to>
                                    </p:set>
                                    <p:animEffect transition="in" filter="blinds(horizontal)">
                                      <p:cBhvr>
                                        <p:cTn id="55" dur="500"/>
                                        <p:tgtEl>
                                          <p:spTgt spid="171021"/>
                                        </p:tgtEl>
                                      </p:cBhvr>
                                    </p:animEffect>
                                  </p:childTnLst>
                                  <p:subTnLst>
                                    <p:set>
                                      <p:cBhvr override="childStyle">
                                        <p:cTn dur="1" fill="hold" display="0" masterRel="nextClick" afterEffect="1"/>
                                        <p:tgtEl>
                                          <p:spTgt spid="1710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P spid="171013" grpId="0"/>
      <p:bldP spid="171014" grpId="0" animBg="1"/>
      <p:bldP spid="171015" grpId="0" animBg="1"/>
      <p:bldP spid="171017" grpId="0" animBg="1"/>
      <p:bldP spid="171018" grpId="0" animBg="1"/>
      <p:bldP spid="171019" grpId="0" animBg="1"/>
      <p:bldP spid="171020" grpId="0" animBg="1"/>
      <p:bldP spid="17102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：问题分析</a:t>
            </a:r>
          </a:p>
        </p:txBody>
      </p:sp>
      <p:sp>
        <p:nvSpPr>
          <p:cNvPr id="3" name="内容占位符 2"/>
          <p:cNvSpPr>
            <a:spLocks noGrp="1"/>
          </p:cNvSpPr>
          <p:nvPr>
            <p:ph idx="1"/>
          </p:nvPr>
        </p:nvSpPr>
        <p:spPr>
          <a:xfrm>
            <a:off x="971600" y="1268760"/>
            <a:ext cx="7105650" cy="4556125"/>
          </a:xfrm>
        </p:spPr>
        <p:txBody>
          <a:bodyPr/>
          <a:lstStyle/>
          <a:p>
            <a:r>
              <a:rPr lang="zh-CN" altLang="en-US" sz="2000" dirty="0">
                <a:ea typeface="宋体" pitchFamily="2" charset="-122"/>
              </a:rPr>
              <a:t>数据结构设计：</a:t>
            </a:r>
            <a:r>
              <a:rPr lang="zh-CN" altLang="en-US" sz="2000" b="0" dirty="0">
                <a:ea typeface="宋体" pitchFamily="2" charset="-122"/>
              </a:rPr>
              <a:t>分析问题描述，显然需要三个</a:t>
            </a:r>
            <a:r>
              <a:rPr lang="zh-CN" altLang="en-US" sz="2000" dirty="0">
                <a:solidFill>
                  <a:srgbClr val="0000CC"/>
                </a:solidFill>
                <a:ea typeface="宋体" pitchFamily="2" charset="-122"/>
              </a:rPr>
              <a:t>字符数组</a:t>
            </a:r>
            <a:r>
              <a:rPr lang="zh-CN" altLang="en-US" sz="2000" b="0" dirty="0">
                <a:ea typeface="宋体" pitchFamily="2" charset="-122"/>
              </a:rPr>
              <a:t>变量，分别存放</a:t>
            </a:r>
            <a:r>
              <a:rPr lang="zh-CN" altLang="en-US" sz="2000" b="0" dirty="0">
                <a:solidFill>
                  <a:srgbClr val="0000CC"/>
                </a:solidFill>
                <a:ea typeface="宋体" pitchFamily="2" charset="-122"/>
              </a:rPr>
              <a:t>文件名</a:t>
            </a:r>
            <a:r>
              <a:rPr lang="zh-CN" altLang="en-US" sz="2000" b="0" dirty="0">
                <a:ea typeface="宋体" pitchFamily="2" charset="-122"/>
              </a:rPr>
              <a:t>、要查找的</a:t>
            </a:r>
            <a:r>
              <a:rPr lang="zh-CN" altLang="en-US" sz="2000" b="0" dirty="0">
                <a:solidFill>
                  <a:srgbClr val="0000CC"/>
                </a:solidFill>
                <a:ea typeface="宋体" pitchFamily="2" charset="-122"/>
              </a:rPr>
              <a:t>字符串</a:t>
            </a:r>
            <a:r>
              <a:rPr lang="zh-CN" altLang="en-US" sz="2000" b="0" dirty="0">
                <a:ea typeface="宋体" pitchFamily="2" charset="-122"/>
              </a:rPr>
              <a:t>及从文件中读入的</a:t>
            </a:r>
            <a:r>
              <a:rPr lang="zh-CN" altLang="en-US" sz="2000" b="0" dirty="0">
                <a:solidFill>
                  <a:srgbClr val="0000CC"/>
                </a:solidFill>
                <a:ea typeface="宋体" pitchFamily="2" charset="-122"/>
              </a:rPr>
              <a:t>行</a:t>
            </a:r>
            <a:r>
              <a:rPr lang="zh-CN" altLang="en-US" sz="2000" b="0" dirty="0">
                <a:ea typeface="宋体" pitchFamily="2" charset="-122"/>
              </a:rPr>
              <a:t>。</a:t>
            </a:r>
            <a:endParaRPr lang="en-US" altLang="zh-CN" sz="2000" b="0" dirty="0">
              <a:ea typeface="宋体" pitchFamily="2" charset="-122"/>
            </a:endParaRPr>
          </a:p>
          <a:p>
            <a:pPr lvl="1">
              <a:buFont typeface="Wingdings" pitchFamily="2" charset="2"/>
              <a:buNone/>
            </a:pPr>
            <a:r>
              <a:rPr lang="en-US" altLang="zh-CN" sz="1600" dirty="0">
                <a:ea typeface="宋体" pitchFamily="2" charset="-122"/>
              </a:rPr>
              <a:t>char   filename[32],  </a:t>
            </a:r>
            <a:r>
              <a:rPr lang="en-US" altLang="zh-CN" sz="1600" dirty="0" err="1">
                <a:ea typeface="宋体" pitchFamily="2" charset="-122"/>
              </a:rPr>
              <a:t>str</a:t>
            </a:r>
            <a:r>
              <a:rPr lang="en-US" altLang="zh-CN" sz="1600" dirty="0">
                <a:ea typeface="宋体" pitchFamily="2" charset="-122"/>
              </a:rPr>
              <a:t>[81], line[1024];</a:t>
            </a:r>
          </a:p>
          <a:p>
            <a:pPr lvl="1">
              <a:buFont typeface="Wingdings" pitchFamily="2" charset="2"/>
              <a:buNone/>
            </a:pPr>
            <a:r>
              <a:rPr lang="zh-CN" altLang="en-US" sz="1600" dirty="0">
                <a:ea typeface="宋体" pitchFamily="2" charset="-122"/>
              </a:rPr>
              <a:t>（一个文件名长度通常不超过</a:t>
            </a:r>
            <a:r>
              <a:rPr lang="en-US" altLang="zh-CN" sz="1600" dirty="0">
                <a:ea typeface="宋体" pitchFamily="2" charset="-122"/>
              </a:rPr>
              <a:t>32</a:t>
            </a:r>
            <a:r>
              <a:rPr lang="zh-CN" altLang="en-US" sz="1600" dirty="0">
                <a:ea typeface="宋体" pitchFamily="2" charset="-122"/>
              </a:rPr>
              <a:t>个字符；屏幕上一行通常显示</a:t>
            </a:r>
            <a:r>
              <a:rPr lang="en-US" altLang="zh-CN" sz="1600" dirty="0">
                <a:ea typeface="宋体" pitchFamily="2" charset="-122"/>
              </a:rPr>
              <a:t>80</a:t>
            </a:r>
            <a:r>
              <a:rPr lang="zh-CN" altLang="en-US" sz="1600" dirty="0">
                <a:ea typeface="宋体" pitchFamily="2" charset="-122"/>
              </a:rPr>
              <a:t>个字符；而</a:t>
            </a:r>
            <a:r>
              <a:rPr lang="en-US" altLang="zh-CN" sz="1600" dirty="0">
                <a:ea typeface="宋体" pitchFamily="2" charset="-122"/>
              </a:rPr>
              <a:t>1024</a:t>
            </a:r>
            <a:r>
              <a:rPr lang="zh-CN" altLang="en-US" sz="1600" dirty="0">
                <a:ea typeface="宋体" pitchFamily="2" charset="-122"/>
              </a:rPr>
              <a:t>是一般文件的最大物理行长度。当然这些取决于具体系统实现。）</a:t>
            </a:r>
            <a:endParaRPr lang="en-US" altLang="zh-CN" sz="1600" dirty="0">
              <a:ea typeface="宋体" pitchFamily="2" charset="-122"/>
            </a:endParaRPr>
          </a:p>
          <a:p>
            <a:r>
              <a:rPr lang="zh-CN" altLang="en-US" sz="2000" dirty="0">
                <a:ea typeface="宋体" pitchFamily="2" charset="-122"/>
              </a:rPr>
              <a:t>数据输入</a:t>
            </a:r>
            <a:endParaRPr lang="en-US" altLang="zh-CN" sz="2000" b="0" dirty="0">
              <a:ea typeface="宋体" pitchFamily="2" charset="-122"/>
            </a:endParaRPr>
          </a:p>
          <a:p>
            <a:pPr lvl="1"/>
            <a:r>
              <a:rPr lang="zh-CN" altLang="en-US" sz="2000" dirty="0">
                <a:ea typeface="宋体" pitchFamily="2" charset="-122"/>
              </a:rPr>
              <a:t>用</a:t>
            </a:r>
            <a:r>
              <a:rPr lang="en-US" altLang="zh-CN" sz="2000" dirty="0" err="1">
                <a:ea typeface="宋体" pitchFamily="2" charset="-122"/>
              </a:rPr>
              <a:t>scanf</a:t>
            </a:r>
            <a:r>
              <a:rPr lang="en-US" altLang="zh-CN" sz="2000" dirty="0">
                <a:ea typeface="宋体" pitchFamily="2" charset="-122"/>
              </a:rPr>
              <a:t>(“%s…)</a:t>
            </a:r>
            <a:r>
              <a:rPr lang="zh-CN" altLang="en-US" sz="2000" dirty="0">
                <a:ea typeface="宋体" pitchFamily="2" charset="-122"/>
              </a:rPr>
              <a:t>读入文件名和要查找的串。（中间不能有空格）</a:t>
            </a:r>
            <a:endParaRPr lang="en-US" altLang="zh-CN" sz="2000" dirty="0">
              <a:ea typeface="宋体" pitchFamily="2" charset="-122"/>
            </a:endParaRPr>
          </a:p>
          <a:p>
            <a:pPr lvl="1"/>
            <a:r>
              <a:rPr lang="zh-CN" altLang="en-US" sz="2000" dirty="0">
                <a:ea typeface="宋体" pitchFamily="2" charset="-122"/>
              </a:rPr>
              <a:t>从文件中读入一行最简单的方法是用</a:t>
            </a:r>
            <a:r>
              <a:rPr lang="en-US" altLang="zh-CN" sz="2000" dirty="0" err="1">
                <a:ea typeface="宋体" pitchFamily="2" charset="-122"/>
              </a:rPr>
              <a:t>fgets</a:t>
            </a:r>
            <a:r>
              <a:rPr lang="en-US" altLang="zh-CN" sz="2000" dirty="0">
                <a:ea typeface="宋体" pitchFamily="2" charset="-122"/>
              </a:rPr>
              <a:t>(…)</a:t>
            </a:r>
            <a:r>
              <a:rPr lang="zh-CN" altLang="en-US" sz="2000" dirty="0">
                <a:ea typeface="宋体" pitchFamily="2" charset="-122"/>
              </a:rPr>
              <a:t>函数。（为何不能用</a:t>
            </a:r>
            <a:r>
              <a:rPr lang="en-US" altLang="zh-CN" sz="2000" dirty="0" err="1">
                <a:ea typeface="宋体" pitchFamily="2" charset="-122"/>
              </a:rPr>
              <a:t>fscanf</a:t>
            </a:r>
            <a:r>
              <a:rPr lang="en-US" altLang="zh-CN" sz="2000" dirty="0">
                <a:ea typeface="宋体" pitchFamily="2" charset="-122"/>
              </a:rPr>
              <a:t>(</a:t>
            </a:r>
            <a:r>
              <a:rPr lang="en-US" altLang="zh-CN" sz="2000" dirty="0" err="1">
                <a:ea typeface="宋体" pitchFamily="2" charset="-122"/>
              </a:rPr>
              <a:t>fp</a:t>
            </a:r>
            <a:r>
              <a:rPr lang="en-US" altLang="zh-CN" sz="2000" dirty="0">
                <a:ea typeface="宋体" pitchFamily="2" charset="-122"/>
              </a:rPr>
              <a:t>,“%s…)</a:t>
            </a:r>
          </a:p>
          <a:p>
            <a:r>
              <a:rPr lang="zh-CN" altLang="en-US" sz="2000" dirty="0">
                <a:ea typeface="宋体" pitchFamily="2" charset="-122"/>
              </a:rPr>
              <a:t>数据处理</a:t>
            </a:r>
            <a:r>
              <a:rPr lang="zh-CN" altLang="en-US" sz="2000" b="0" dirty="0">
                <a:ea typeface="宋体" pitchFamily="2" charset="-122"/>
              </a:rPr>
              <a:t>：主要处理就是要从所读入的一行中查找给定的字符串（即从一个字符串中查找另一个字符串）。可用一个单独的函数</a:t>
            </a:r>
            <a:r>
              <a:rPr lang="en-US" altLang="zh-CN" sz="2000" b="0" dirty="0">
                <a:ea typeface="宋体" pitchFamily="2" charset="-122"/>
              </a:rPr>
              <a:t>index</a:t>
            </a:r>
            <a:r>
              <a:rPr lang="zh-CN" altLang="en-US" sz="2000" b="0" dirty="0">
                <a:ea typeface="宋体" pitchFamily="2" charset="-122"/>
              </a:rPr>
              <a:t>实现在一个字符串中查找另一个字符串。（体现模块化思想）</a:t>
            </a:r>
          </a:p>
        </p:txBody>
      </p:sp>
      <p:sp>
        <p:nvSpPr>
          <p:cNvPr id="717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173" name="灯片编号占位符 4"/>
          <p:cNvSpPr>
            <a:spLocks noGrp="1"/>
          </p:cNvSpPr>
          <p:nvPr>
            <p:ph type="sldNum" sz="quarter" idx="11"/>
          </p:nvPr>
        </p:nvSpPr>
        <p:spPr>
          <a:noFill/>
        </p:spPr>
        <p:txBody>
          <a:bodyPr/>
          <a:lstStyle/>
          <a:p>
            <a:fld id="{1304EDD9-BE5F-4C5B-AE4E-C104030FD72A}" type="slidenum">
              <a:rPr lang="en-US" altLang="zh-CN" smtClean="0"/>
              <a:pPr/>
              <a:t>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linds(horizontal)">
                                      <p:cBhvr>
                                        <p:cTn id="30" dur="500"/>
                                        <p:tgtEl>
                                          <p:spTgt spid="3">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linds(horizontal)">
                                      <p:cBhvr>
                                        <p:cTn id="33" dur="500"/>
                                        <p:tgtEl>
                                          <p:spTgt spid="3">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linds(horizontal)">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195" name="灯片编号占位符 4"/>
          <p:cNvSpPr>
            <a:spLocks noGrp="1"/>
          </p:cNvSpPr>
          <p:nvPr>
            <p:ph type="sldNum" sz="quarter" idx="11"/>
          </p:nvPr>
        </p:nvSpPr>
        <p:spPr>
          <a:noFill/>
        </p:spPr>
        <p:txBody>
          <a:bodyPr/>
          <a:lstStyle/>
          <a:p>
            <a:fld id="{CB1A73AB-5815-46E6-8542-0295D93639A8}" type="slidenum">
              <a:rPr lang="en-US" altLang="zh-CN" smtClean="0"/>
              <a:pPr/>
              <a:t>17</a:t>
            </a:fld>
            <a:endParaRPr lang="en-US" altLang="zh-CN"/>
          </a:p>
        </p:txBody>
      </p:sp>
      <p:sp>
        <p:nvSpPr>
          <p:cNvPr id="819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sym typeface="Wingdings" pitchFamily="2" charset="2"/>
              </a:rPr>
              <a:t>：（字符串查找）</a:t>
            </a:r>
            <a:r>
              <a:rPr lang="zh-CN" altLang="en-US" dirty="0">
                <a:ea typeface="宋体" pitchFamily="2" charset="-122"/>
              </a:rPr>
              <a:t>算法设计</a:t>
            </a:r>
          </a:p>
        </p:txBody>
      </p:sp>
      <p:sp>
        <p:nvSpPr>
          <p:cNvPr id="159747" name="Rectangle 3"/>
          <p:cNvSpPr>
            <a:spLocks noGrp="1" noChangeArrowheads="1"/>
          </p:cNvSpPr>
          <p:nvPr>
            <p:ph type="body" idx="1"/>
          </p:nvPr>
        </p:nvSpPr>
        <p:spPr/>
        <p:txBody>
          <a:bodyPr/>
          <a:lstStyle/>
          <a:p>
            <a:r>
              <a:rPr lang="zh-CN" altLang="en-US" sz="1800" b="0" dirty="0">
                <a:ea typeface="宋体" pitchFamily="2" charset="-122"/>
              </a:rPr>
              <a:t>设</a:t>
            </a:r>
            <a:r>
              <a:rPr lang="en-US" altLang="zh-CN" sz="1800" b="0" dirty="0" err="1">
                <a:ea typeface="宋体" pitchFamily="2" charset="-122"/>
              </a:rPr>
              <a:t>int</a:t>
            </a:r>
            <a:r>
              <a:rPr lang="en-US" altLang="zh-CN" sz="1800" b="0" dirty="0">
                <a:ea typeface="宋体" pitchFamily="2" charset="-122"/>
              </a:rPr>
              <a:t> index(char s[ ], char t[ ])</a:t>
            </a:r>
            <a:r>
              <a:rPr lang="zh-CN" altLang="en-US" sz="1800" b="0" dirty="0">
                <a:ea typeface="宋体" pitchFamily="2" charset="-122"/>
              </a:rPr>
              <a:t>函数用来在字符串</a:t>
            </a:r>
            <a:r>
              <a:rPr lang="en-US" altLang="zh-CN" sz="1800" b="0" dirty="0">
                <a:ea typeface="宋体" pitchFamily="2" charset="-122"/>
              </a:rPr>
              <a:t>s</a:t>
            </a:r>
            <a:r>
              <a:rPr lang="zh-CN" altLang="en-US" sz="1800" b="0" dirty="0">
                <a:ea typeface="宋体" pitchFamily="2" charset="-122"/>
              </a:rPr>
              <a:t>中查找字符串</a:t>
            </a:r>
            <a:r>
              <a:rPr lang="en-US" altLang="zh-CN" sz="1800" b="0" dirty="0">
                <a:ea typeface="宋体" pitchFamily="2" charset="-122"/>
              </a:rPr>
              <a:t>t</a:t>
            </a:r>
            <a:r>
              <a:rPr lang="zh-CN" altLang="en-US" sz="1800" b="0" dirty="0">
                <a:ea typeface="宋体" pitchFamily="2" charset="-122"/>
              </a:rPr>
              <a:t>。若找到则返回</a:t>
            </a:r>
            <a:r>
              <a:rPr lang="en-US" altLang="zh-CN" sz="1800" b="0" dirty="0">
                <a:ea typeface="宋体" pitchFamily="2" charset="-122"/>
              </a:rPr>
              <a:t>t</a:t>
            </a:r>
            <a:r>
              <a:rPr lang="zh-CN" altLang="en-US" sz="1800" b="0" dirty="0">
                <a:ea typeface="宋体" pitchFamily="2" charset="-122"/>
              </a:rPr>
              <a:t>在</a:t>
            </a:r>
            <a:r>
              <a:rPr lang="en-US" altLang="zh-CN" sz="1800" b="0" dirty="0">
                <a:ea typeface="宋体" pitchFamily="2" charset="-122"/>
              </a:rPr>
              <a:t>s</a:t>
            </a:r>
            <a:r>
              <a:rPr lang="zh-CN" altLang="en-US" sz="1800" b="0" dirty="0">
                <a:ea typeface="宋体" pitchFamily="2" charset="-122"/>
              </a:rPr>
              <a:t>中出现的位置，否则返回</a:t>
            </a:r>
            <a:r>
              <a:rPr lang="en-US" altLang="zh-CN" sz="1800" b="0" dirty="0">
                <a:ea typeface="宋体" pitchFamily="2" charset="-122"/>
              </a:rPr>
              <a:t>-1</a:t>
            </a:r>
            <a:r>
              <a:rPr lang="zh-CN" altLang="en-US" sz="1800" b="0" dirty="0">
                <a:ea typeface="宋体" pitchFamily="2" charset="-122"/>
              </a:rPr>
              <a:t>。其主要查找算法如下：</a:t>
            </a:r>
          </a:p>
        </p:txBody>
      </p:sp>
      <p:grpSp>
        <p:nvGrpSpPr>
          <p:cNvPr id="2" name="Group 4"/>
          <p:cNvGrpSpPr>
            <a:grpSpLocks/>
          </p:cNvGrpSpPr>
          <p:nvPr/>
        </p:nvGrpSpPr>
        <p:grpSpPr bwMode="auto">
          <a:xfrm>
            <a:off x="1908175" y="2276475"/>
            <a:ext cx="5246688" cy="865188"/>
            <a:chOff x="1202" y="1434"/>
            <a:chExt cx="3305" cy="545"/>
          </a:xfrm>
        </p:grpSpPr>
        <p:grpSp>
          <p:nvGrpSpPr>
            <p:cNvPr id="8219" name="Group 5"/>
            <p:cNvGrpSpPr>
              <a:grpSpLocks/>
            </p:cNvGrpSpPr>
            <p:nvPr/>
          </p:nvGrpSpPr>
          <p:grpSpPr bwMode="auto">
            <a:xfrm>
              <a:off x="1202" y="1434"/>
              <a:ext cx="2313" cy="545"/>
              <a:chOff x="1202" y="1434"/>
              <a:chExt cx="2313" cy="545"/>
            </a:xfrm>
          </p:grpSpPr>
          <p:sp>
            <p:nvSpPr>
              <p:cNvPr id="8222" name="Rectangle 6"/>
              <p:cNvSpPr>
                <a:spLocks noChangeArrowheads="1"/>
              </p:cNvSpPr>
              <p:nvPr/>
            </p:nvSpPr>
            <p:spPr bwMode="auto">
              <a:xfrm>
                <a:off x="1247" y="1661"/>
                <a:ext cx="2268" cy="318"/>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8223" name="Line 7"/>
              <p:cNvSpPr>
                <a:spLocks noChangeShapeType="1"/>
              </p:cNvSpPr>
              <p:nvPr/>
            </p:nvSpPr>
            <p:spPr bwMode="auto">
              <a:xfrm>
                <a:off x="1383"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4" name="Line 8"/>
              <p:cNvSpPr>
                <a:spLocks noChangeShapeType="1"/>
              </p:cNvSpPr>
              <p:nvPr/>
            </p:nvSpPr>
            <p:spPr bwMode="auto">
              <a:xfrm>
                <a:off x="1519"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5" name="Line 9"/>
              <p:cNvSpPr>
                <a:spLocks noChangeShapeType="1"/>
              </p:cNvSpPr>
              <p:nvPr/>
            </p:nvSpPr>
            <p:spPr bwMode="auto">
              <a:xfrm>
                <a:off x="1655" y="1661"/>
                <a:ext cx="0" cy="318"/>
              </a:xfrm>
              <a:prstGeom prst="line">
                <a:avLst/>
              </a:prstGeom>
              <a:noFill/>
              <a:ln w="9525">
                <a:solidFill>
                  <a:schemeClr val="tx1"/>
                </a:solidFill>
                <a:round/>
                <a:headEnd/>
                <a:tailEnd/>
              </a:ln>
            </p:spPr>
            <p:txBody>
              <a:bodyPr wrap="none">
                <a:spAutoFit/>
              </a:bodyPr>
              <a:lstStyle/>
              <a:p>
                <a:endParaRPr lang="zh-CN" altLang="en-US"/>
              </a:p>
            </p:txBody>
          </p:sp>
          <p:sp>
            <p:nvSpPr>
              <p:cNvPr id="8226" name="Text Box 10"/>
              <p:cNvSpPr txBox="1">
                <a:spLocks noChangeArrowheads="1"/>
              </p:cNvSpPr>
              <p:nvPr/>
            </p:nvSpPr>
            <p:spPr bwMode="auto">
              <a:xfrm>
                <a:off x="1882" y="1706"/>
                <a:ext cx="276" cy="250"/>
              </a:xfrm>
              <a:prstGeom prst="rect">
                <a:avLst/>
              </a:prstGeom>
              <a:noFill/>
              <a:ln w="9525">
                <a:noFill/>
                <a:miter lim="800000"/>
                <a:headEnd/>
                <a:tailEnd/>
              </a:ln>
            </p:spPr>
            <p:txBody>
              <a:bodyPr wrap="none">
                <a:spAutoFit/>
              </a:bodyPr>
              <a:lstStyle/>
              <a:p>
                <a:r>
                  <a:rPr lang="en-US" altLang="zh-CN"/>
                  <a:t>…</a:t>
                </a:r>
              </a:p>
            </p:txBody>
          </p:sp>
          <p:sp>
            <p:nvSpPr>
              <p:cNvPr id="8227" name="Text Box 11"/>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8228" name="Text Box 12"/>
              <p:cNvSpPr txBox="1">
                <a:spLocks noChangeArrowheads="1"/>
              </p:cNvSpPr>
              <p:nvPr/>
            </p:nvSpPr>
            <p:spPr bwMode="auto">
              <a:xfrm>
                <a:off x="1338" y="1434"/>
                <a:ext cx="205" cy="250"/>
              </a:xfrm>
              <a:prstGeom prst="rect">
                <a:avLst/>
              </a:prstGeom>
              <a:noFill/>
              <a:ln w="9525">
                <a:noFill/>
                <a:miter lim="800000"/>
                <a:headEnd/>
                <a:tailEnd/>
              </a:ln>
            </p:spPr>
            <p:txBody>
              <a:bodyPr wrap="none">
                <a:spAutoFit/>
              </a:bodyPr>
              <a:lstStyle/>
              <a:p>
                <a:r>
                  <a:rPr lang="en-US" altLang="zh-CN"/>
                  <a:t>1</a:t>
                </a:r>
              </a:p>
            </p:txBody>
          </p:sp>
          <p:sp>
            <p:nvSpPr>
              <p:cNvPr id="8229" name="Text Box 13"/>
              <p:cNvSpPr txBox="1">
                <a:spLocks noChangeArrowheads="1"/>
              </p:cNvSpPr>
              <p:nvPr/>
            </p:nvSpPr>
            <p:spPr bwMode="auto">
              <a:xfrm>
                <a:off x="1474" y="1434"/>
                <a:ext cx="205" cy="250"/>
              </a:xfrm>
              <a:prstGeom prst="rect">
                <a:avLst/>
              </a:prstGeom>
              <a:noFill/>
              <a:ln w="9525">
                <a:noFill/>
                <a:miter lim="800000"/>
                <a:headEnd/>
                <a:tailEnd/>
              </a:ln>
            </p:spPr>
            <p:txBody>
              <a:bodyPr wrap="none">
                <a:spAutoFit/>
              </a:bodyPr>
              <a:lstStyle/>
              <a:p>
                <a:r>
                  <a:rPr lang="en-US" altLang="zh-CN"/>
                  <a:t>2</a:t>
                </a:r>
              </a:p>
            </p:txBody>
          </p:sp>
        </p:grpSp>
        <p:sp>
          <p:nvSpPr>
            <p:cNvPr id="8220" name="Text Box 14"/>
            <p:cNvSpPr txBox="1">
              <a:spLocks noChangeArrowheads="1"/>
            </p:cNvSpPr>
            <p:nvPr/>
          </p:nvSpPr>
          <p:spPr bwMode="auto">
            <a:xfrm>
              <a:off x="1202" y="1434"/>
              <a:ext cx="205" cy="250"/>
            </a:xfrm>
            <a:prstGeom prst="rect">
              <a:avLst/>
            </a:prstGeom>
            <a:noFill/>
            <a:ln w="9525">
              <a:noFill/>
              <a:miter lim="800000"/>
              <a:headEnd/>
              <a:tailEnd/>
            </a:ln>
          </p:spPr>
          <p:txBody>
            <a:bodyPr wrap="none">
              <a:spAutoFit/>
            </a:bodyPr>
            <a:lstStyle/>
            <a:p>
              <a:r>
                <a:rPr lang="en-US" altLang="zh-CN"/>
                <a:t>0</a:t>
              </a:r>
            </a:p>
          </p:txBody>
        </p:sp>
        <p:sp>
          <p:nvSpPr>
            <p:cNvPr id="8221" name="Text Box 15"/>
            <p:cNvSpPr txBox="1">
              <a:spLocks noChangeArrowheads="1"/>
            </p:cNvSpPr>
            <p:nvPr/>
          </p:nvSpPr>
          <p:spPr bwMode="auto">
            <a:xfrm>
              <a:off x="3911" y="1648"/>
              <a:ext cx="596" cy="250"/>
            </a:xfrm>
            <a:prstGeom prst="rect">
              <a:avLst/>
            </a:prstGeom>
            <a:noFill/>
            <a:ln w="9525">
              <a:noFill/>
              <a:miter lim="800000"/>
              <a:headEnd/>
              <a:tailEnd/>
            </a:ln>
          </p:spPr>
          <p:txBody>
            <a:bodyPr wrap="none">
              <a:spAutoFit/>
            </a:bodyPr>
            <a:lstStyle/>
            <a:p>
              <a:r>
                <a:rPr lang="zh-CN" altLang="en-US" b="0"/>
                <a:t>输入串</a:t>
              </a:r>
            </a:p>
          </p:txBody>
        </p:sp>
      </p:grpSp>
      <p:grpSp>
        <p:nvGrpSpPr>
          <p:cNvPr id="4" name="Group 16"/>
          <p:cNvGrpSpPr>
            <a:grpSpLocks/>
          </p:cNvGrpSpPr>
          <p:nvPr/>
        </p:nvGrpSpPr>
        <p:grpSpPr bwMode="auto">
          <a:xfrm>
            <a:off x="1908175" y="2636838"/>
            <a:ext cx="1460500" cy="901700"/>
            <a:chOff x="1202" y="2205"/>
            <a:chExt cx="920" cy="568"/>
          </a:xfrm>
        </p:grpSpPr>
        <p:grpSp>
          <p:nvGrpSpPr>
            <p:cNvPr id="8212" name="Group 17"/>
            <p:cNvGrpSpPr>
              <a:grpSpLocks/>
            </p:cNvGrpSpPr>
            <p:nvPr/>
          </p:nvGrpSpPr>
          <p:grpSpPr bwMode="auto">
            <a:xfrm>
              <a:off x="1202" y="2205"/>
              <a:ext cx="920" cy="568"/>
              <a:chOff x="1144" y="2432"/>
              <a:chExt cx="920" cy="568"/>
            </a:xfrm>
          </p:grpSpPr>
          <p:sp>
            <p:nvSpPr>
              <p:cNvPr id="8214" name="Rectangle 18"/>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15" name="Line 19"/>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6" name="Line 20"/>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7" name="Text Box 21"/>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8218" name="Text Box 22"/>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8213" name="Text Box 23"/>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sp>
        <p:nvSpPr>
          <p:cNvPr id="159768" name="Text Box 24"/>
          <p:cNvSpPr txBox="1">
            <a:spLocks noChangeArrowheads="1"/>
          </p:cNvSpPr>
          <p:nvPr/>
        </p:nvSpPr>
        <p:spPr bwMode="auto">
          <a:xfrm>
            <a:off x="1042988" y="5516563"/>
            <a:ext cx="1944687" cy="396875"/>
          </a:xfrm>
          <a:prstGeom prst="rect">
            <a:avLst/>
          </a:prstGeom>
          <a:noFill/>
          <a:ln w="9525">
            <a:noFill/>
            <a:miter lim="800000"/>
            <a:headEnd/>
            <a:tailEnd/>
          </a:ln>
        </p:spPr>
        <p:txBody>
          <a:bodyPr>
            <a:spAutoFit/>
          </a:bodyPr>
          <a:lstStyle/>
          <a:p>
            <a:r>
              <a:rPr lang="zh-CN" altLang="en-US" dirty="0"/>
              <a:t>主要算法分析</a:t>
            </a:r>
          </a:p>
        </p:txBody>
      </p:sp>
      <p:grpSp>
        <p:nvGrpSpPr>
          <p:cNvPr id="6" name="Group 25"/>
          <p:cNvGrpSpPr>
            <a:grpSpLocks/>
          </p:cNvGrpSpPr>
          <p:nvPr/>
        </p:nvGrpSpPr>
        <p:grpSpPr bwMode="auto">
          <a:xfrm>
            <a:off x="2124075" y="2636838"/>
            <a:ext cx="1460500" cy="901700"/>
            <a:chOff x="1202" y="2205"/>
            <a:chExt cx="920" cy="568"/>
          </a:xfrm>
        </p:grpSpPr>
        <p:grpSp>
          <p:nvGrpSpPr>
            <p:cNvPr id="8205" name="Group 26"/>
            <p:cNvGrpSpPr>
              <a:grpSpLocks/>
            </p:cNvGrpSpPr>
            <p:nvPr/>
          </p:nvGrpSpPr>
          <p:grpSpPr bwMode="auto">
            <a:xfrm>
              <a:off x="1202" y="2205"/>
              <a:ext cx="920" cy="568"/>
              <a:chOff x="1144" y="2432"/>
              <a:chExt cx="920" cy="568"/>
            </a:xfrm>
          </p:grpSpPr>
          <p:sp>
            <p:nvSpPr>
              <p:cNvPr id="8207" name="Rectangle 27"/>
              <p:cNvSpPr>
                <a:spLocks noChangeArrowheads="1"/>
              </p:cNvSpPr>
              <p:nvPr/>
            </p:nvSpPr>
            <p:spPr bwMode="auto">
              <a:xfrm>
                <a:off x="1202" y="2432"/>
                <a:ext cx="862" cy="318"/>
              </a:xfrm>
              <a:prstGeom prst="rect">
                <a:avLst/>
              </a:prstGeom>
              <a:solidFill>
                <a:srgbClr val="FFCC99"/>
              </a:solidFill>
              <a:ln w="9525">
                <a:solidFill>
                  <a:schemeClr val="tx1"/>
                </a:solidFill>
                <a:miter lim="800000"/>
                <a:headEnd/>
                <a:tailEnd/>
              </a:ln>
            </p:spPr>
            <p:txBody>
              <a:bodyPr wrap="none" anchor="ctr">
                <a:spAutoFit/>
              </a:bodyPr>
              <a:lstStyle/>
              <a:p>
                <a:endParaRPr lang="zh-CN" altLang="en-US"/>
              </a:p>
            </p:txBody>
          </p:sp>
          <p:sp>
            <p:nvSpPr>
              <p:cNvPr id="8208" name="Line 28"/>
              <p:cNvSpPr>
                <a:spLocks noChangeShapeType="1"/>
              </p:cNvSpPr>
              <p:nvPr/>
            </p:nvSpPr>
            <p:spPr bwMode="auto">
              <a:xfrm>
                <a:off x="1338"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09" name="Line 29"/>
              <p:cNvSpPr>
                <a:spLocks noChangeShapeType="1"/>
              </p:cNvSpPr>
              <p:nvPr/>
            </p:nvSpPr>
            <p:spPr bwMode="auto">
              <a:xfrm>
                <a:off x="1474" y="2432"/>
                <a:ext cx="0" cy="318"/>
              </a:xfrm>
              <a:prstGeom prst="line">
                <a:avLst/>
              </a:prstGeom>
              <a:noFill/>
              <a:ln w="9525">
                <a:solidFill>
                  <a:schemeClr val="tx1"/>
                </a:solidFill>
                <a:round/>
                <a:headEnd/>
                <a:tailEnd/>
              </a:ln>
            </p:spPr>
            <p:txBody>
              <a:bodyPr wrap="none">
                <a:spAutoFit/>
              </a:bodyPr>
              <a:lstStyle/>
              <a:p>
                <a:endParaRPr lang="zh-CN" altLang="en-US"/>
              </a:p>
            </p:txBody>
          </p:sp>
          <p:sp>
            <p:nvSpPr>
              <p:cNvPr id="8210" name="Text Box 30"/>
              <p:cNvSpPr txBox="1">
                <a:spLocks noChangeArrowheads="1"/>
              </p:cNvSpPr>
              <p:nvPr/>
            </p:nvSpPr>
            <p:spPr bwMode="auto">
              <a:xfrm>
                <a:off x="1144" y="2746"/>
                <a:ext cx="205" cy="250"/>
              </a:xfrm>
              <a:prstGeom prst="rect">
                <a:avLst/>
              </a:prstGeom>
              <a:noFill/>
              <a:ln w="9525">
                <a:noFill/>
                <a:miter lim="800000"/>
                <a:headEnd/>
                <a:tailEnd/>
              </a:ln>
            </p:spPr>
            <p:txBody>
              <a:bodyPr wrap="none">
                <a:spAutoFit/>
              </a:bodyPr>
              <a:lstStyle/>
              <a:p>
                <a:r>
                  <a:rPr lang="en-US" altLang="zh-CN"/>
                  <a:t>0</a:t>
                </a:r>
              </a:p>
            </p:txBody>
          </p:sp>
          <p:sp>
            <p:nvSpPr>
              <p:cNvPr id="8211" name="Text Box 31"/>
              <p:cNvSpPr txBox="1">
                <a:spLocks noChangeArrowheads="1"/>
              </p:cNvSpPr>
              <p:nvPr/>
            </p:nvSpPr>
            <p:spPr bwMode="auto">
              <a:xfrm>
                <a:off x="1280" y="2750"/>
                <a:ext cx="205" cy="250"/>
              </a:xfrm>
              <a:prstGeom prst="rect">
                <a:avLst/>
              </a:prstGeom>
              <a:noFill/>
              <a:ln w="9525">
                <a:noFill/>
                <a:miter lim="800000"/>
                <a:headEnd/>
                <a:tailEnd/>
              </a:ln>
            </p:spPr>
            <p:txBody>
              <a:bodyPr>
                <a:spAutoFit/>
              </a:bodyPr>
              <a:lstStyle/>
              <a:p>
                <a:r>
                  <a:rPr lang="en-US" altLang="zh-CN"/>
                  <a:t>1</a:t>
                </a:r>
              </a:p>
            </p:txBody>
          </p:sp>
        </p:grpSp>
        <p:sp>
          <p:nvSpPr>
            <p:cNvPr id="8206" name="Text Box 32"/>
            <p:cNvSpPr txBox="1">
              <a:spLocks noChangeArrowheads="1"/>
            </p:cNvSpPr>
            <p:nvPr/>
          </p:nvSpPr>
          <p:spPr bwMode="auto">
            <a:xfrm>
              <a:off x="1610" y="2251"/>
              <a:ext cx="452" cy="192"/>
            </a:xfrm>
            <a:prstGeom prst="rect">
              <a:avLst/>
            </a:prstGeom>
            <a:noFill/>
            <a:ln w="9525">
              <a:noFill/>
              <a:miter lim="800000"/>
              <a:headEnd/>
              <a:tailEnd/>
            </a:ln>
          </p:spPr>
          <p:txBody>
            <a:bodyPr wrap="none">
              <a:spAutoFit/>
            </a:bodyPr>
            <a:lstStyle/>
            <a:p>
              <a:r>
                <a:rPr lang="zh-CN" altLang="en-US" sz="1400" b="0"/>
                <a:t>给定串</a:t>
              </a:r>
            </a:p>
          </p:txBody>
        </p:sp>
      </p:grpSp>
      <p:sp>
        <p:nvSpPr>
          <p:cNvPr id="159777" name="Text Box 33"/>
          <p:cNvSpPr txBox="1">
            <a:spLocks noChangeArrowheads="1"/>
          </p:cNvSpPr>
          <p:nvPr/>
        </p:nvSpPr>
        <p:spPr bwMode="auto">
          <a:xfrm>
            <a:off x="3132138" y="4221163"/>
            <a:ext cx="5442516" cy="1323439"/>
          </a:xfrm>
          <a:prstGeom prst="rect">
            <a:avLst/>
          </a:prstGeom>
          <a:noFill/>
          <a:ln w="9525">
            <a:noFill/>
            <a:miter lim="800000"/>
            <a:headEnd/>
            <a:tailEnd/>
          </a:ln>
        </p:spPr>
        <p:txBody>
          <a:bodyPr wrap="none">
            <a:spAutoFit/>
          </a:bodyPr>
          <a:lstStyle/>
          <a:p>
            <a:r>
              <a:rPr lang="zh-CN" altLang="en-US" b="0" dirty="0">
                <a:latin typeface="楷体" pitchFamily="49" charset="-122"/>
                <a:ea typeface="楷体" pitchFamily="49" charset="-122"/>
              </a:rPr>
              <a:t>在字符串</a:t>
            </a:r>
            <a:r>
              <a:rPr lang="en-US" altLang="zh-CN" b="0" dirty="0">
                <a:latin typeface="楷体" pitchFamily="49" charset="-122"/>
                <a:ea typeface="楷体" pitchFamily="49" charset="-122"/>
              </a:rPr>
              <a:t>s</a:t>
            </a:r>
            <a:r>
              <a:rPr lang="zh-CN" altLang="en-US" b="0" dirty="0">
                <a:latin typeface="楷体" pitchFamily="49" charset="-122"/>
                <a:ea typeface="楷体" pitchFamily="49" charset="-122"/>
              </a:rPr>
              <a:t>中查找字符串</a:t>
            </a:r>
            <a:r>
              <a:rPr lang="en-US" altLang="zh-CN" b="0" dirty="0">
                <a:latin typeface="楷体" pitchFamily="49" charset="-122"/>
                <a:ea typeface="楷体" pitchFamily="49" charset="-122"/>
              </a:rPr>
              <a:t>t </a:t>
            </a:r>
            <a:r>
              <a:rPr lang="zh-CN" altLang="en-US" b="0" dirty="0">
                <a:latin typeface="楷体" pitchFamily="49" charset="-122"/>
                <a:ea typeface="楷体" pitchFamily="49" charset="-122"/>
              </a:rPr>
              <a:t>：</a:t>
            </a:r>
          </a:p>
          <a:p>
            <a:r>
              <a:rPr lang="en-US" altLang="zh-CN" b="0" dirty="0">
                <a:latin typeface="楷体" pitchFamily="49" charset="-122"/>
                <a:ea typeface="楷体" pitchFamily="49" charset="-122"/>
              </a:rPr>
              <a:t>for(</a:t>
            </a:r>
            <a:r>
              <a:rPr lang="en-US" altLang="zh-CN" b="0" dirty="0" err="1">
                <a:latin typeface="楷体" pitchFamily="49" charset="-122"/>
                <a:ea typeface="楷体" pitchFamily="49" charset="-122"/>
              </a:rPr>
              <a:t>i</a:t>
            </a:r>
            <a:r>
              <a:rPr lang="en-US" altLang="zh-CN" b="0" dirty="0">
                <a:latin typeface="楷体" pitchFamily="49" charset="-122"/>
                <a:ea typeface="楷体" pitchFamily="49" charset="-122"/>
              </a:rPr>
              <a:t>=0; s[</a:t>
            </a:r>
            <a:r>
              <a:rPr lang="en-US" altLang="zh-CN" b="0" dirty="0" err="1">
                <a:latin typeface="楷体" pitchFamily="49" charset="-122"/>
                <a:ea typeface="楷体" pitchFamily="49" charset="-122"/>
              </a:rPr>
              <a:t>i</a:t>
            </a:r>
            <a:r>
              <a:rPr lang="en-US" altLang="zh-CN" b="0" dirty="0">
                <a:latin typeface="楷体" pitchFamily="49" charset="-122"/>
                <a:ea typeface="楷体" pitchFamily="49" charset="-122"/>
              </a:rPr>
              <a:t>] != ‘\0’; </a:t>
            </a:r>
            <a:r>
              <a:rPr lang="en-US" altLang="zh-CN" b="0" dirty="0" err="1">
                <a:latin typeface="楷体" pitchFamily="49" charset="-122"/>
                <a:ea typeface="楷体" pitchFamily="49" charset="-122"/>
              </a:rPr>
              <a:t>i</a:t>
            </a:r>
            <a:r>
              <a:rPr lang="en-US" altLang="zh-CN" b="0" dirty="0">
                <a:latin typeface="楷体" pitchFamily="49" charset="-122"/>
                <a:ea typeface="楷体" pitchFamily="49" charset="-122"/>
              </a:rPr>
              <a:t>++)</a:t>
            </a:r>
          </a:p>
          <a:p>
            <a:r>
              <a:rPr lang="en-US" altLang="zh-CN" b="0" dirty="0">
                <a:latin typeface="楷体" pitchFamily="49" charset="-122"/>
                <a:ea typeface="楷体" pitchFamily="49" charset="-122"/>
              </a:rPr>
              <a:t>    for(j=</a:t>
            </a:r>
            <a:r>
              <a:rPr lang="en-US" altLang="zh-CN" b="0" dirty="0" err="1">
                <a:latin typeface="楷体" pitchFamily="49" charset="-122"/>
                <a:ea typeface="楷体" pitchFamily="49" charset="-122"/>
              </a:rPr>
              <a:t>i,k</a:t>
            </a:r>
            <a:r>
              <a:rPr lang="en-US" altLang="zh-CN" b="0" dirty="0">
                <a:latin typeface="楷体" pitchFamily="49" charset="-122"/>
                <a:ea typeface="楷体" pitchFamily="49" charset="-122"/>
              </a:rPr>
              <a:t>=0; t[k] != ‘\0’; j++,k++)</a:t>
            </a:r>
          </a:p>
          <a:p>
            <a:r>
              <a:rPr lang="en-US" altLang="zh-CN" b="0" dirty="0">
                <a:latin typeface="楷体" pitchFamily="49" charset="-122"/>
                <a:ea typeface="楷体" pitchFamily="49" charset="-122"/>
              </a:rPr>
              <a:t>        s[j]</a:t>
            </a:r>
            <a:r>
              <a:rPr lang="zh-CN" altLang="en-US" b="0" dirty="0">
                <a:latin typeface="楷体" pitchFamily="49" charset="-122"/>
                <a:ea typeface="楷体" pitchFamily="49" charset="-122"/>
              </a:rPr>
              <a:t>和</a:t>
            </a:r>
            <a:r>
              <a:rPr lang="en-US" altLang="zh-CN" b="0" dirty="0">
                <a:latin typeface="楷体" pitchFamily="49" charset="-122"/>
                <a:ea typeface="楷体" pitchFamily="49" charset="-122"/>
              </a:rPr>
              <a:t>t[k]</a:t>
            </a:r>
            <a:r>
              <a:rPr lang="zh-CN" altLang="en-US" b="0" dirty="0">
                <a:latin typeface="楷体" pitchFamily="49" charset="-122"/>
                <a:ea typeface="楷体" pitchFamily="49" charset="-122"/>
              </a:rPr>
              <a:t>进行比较</a:t>
            </a:r>
          </a:p>
        </p:txBody>
      </p:sp>
      <p:sp>
        <p:nvSpPr>
          <p:cNvPr id="159778" name="AutoShape 34"/>
          <p:cNvSpPr>
            <a:spLocks noChangeArrowheads="1"/>
          </p:cNvSpPr>
          <p:nvPr/>
        </p:nvSpPr>
        <p:spPr bwMode="auto">
          <a:xfrm>
            <a:off x="6876255" y="3284984"/>
            <a:ext cx="2137569" cy="825500"/>
          </a:xfrm>
          <a:prstGeom prst="wedgeRoundRectCallout">
            <a:avLst>
              <a:gd name="adj1" fmla="val -49950"/>
              <a:gd name="adj2" fmla="val 104742"/>
              <a:gd name="adj3" fmla="val 16667"/>
            </a:avLst>
          </a:prstGeom>
          <a:solidFill>
            <a:schemeClr val="accent1"/>
          </a:solidFill>
          <a:ln w="9525">
            <a:solidFill>
              <a:schemeClr val="tx1"/>
            </a:solidFill>
            <a:miter lim="800000"/>
            <a:headEnd/>
            <a:tailEnd/>
          </a:ln>
        </p:spPr>
        <p:txBody>
          <a:bodyPr/>
          <a:lstStyle/>
          <a:p>
            <a:pPr algn="ctr"/>
            <a:r>
              <a:rPr lang="zh-CN" altLang="en-US" sz="1800" b="0" dirty="0"/>
              <a:t>确定输入字符串</a:t>
            </a:r>
            <a:r>
              <a:rPr lang="en-US" altLang="zh-CN" sz="1800" b="0" dirty="0"/>
              <a:t>s</a:t>
            </a:r>
            <a:r>
              <a:rPr lang="zh-CN" altLang="en-US" sz="1800" b="0" dirty="0"/>
              <a:t>中查找起始位置</a:t>
            </a:r>
          </a:p>
        </p:txBody>
      </p:sp>
      <p:sp>
        <p:nvSpPr>
          <p:cNvPr id="159779" name="AutoShape 35"/>
          <p:cNvSpPr>
            <a:spLocks noChangeArrowheads="1"/>
          </p:cNvSpPr>
          <p:nvPr/>
        </p:nvSpPr>
        <p:spPr bwMode="auto">
          <a:xfrm>
            <a:off x="6876256" y="5373216"/>
            <a:ext cx="1944688" cy="1223963"/>
          </a:xfrm>
          <a:prstGeom prst="wedgeRoundRectCallout">
            <a:avLst>
              <a:gd name="adj1" fmla="val -53823"/>
              <a:gd name="adj2" fmla="val -64292"/>
              <a:gd name="adj3" fmla="val 16667"/>
            </a:avLst>
          </a:prstGeom>
          <a:solidFill>
            <a:schemeClr val="accent1"/>
          </a:solidFill>
          <a:ln w="9525">
            <a:solidFill>
              <a:schemeClr val="tx1"/>
            </a:solidFill>
            <a:miter lim="800000"/>
            <a:headEnd/>
            <a:tailEnd/>
          </a:ln>
        </p:spPr>
        <p:txBody>
          <a:bodyPr/>
          <a:lstStyle/>
          <a:p>
            <a:pPr algn="ctr"/>
            <a:r>
              <a:rPr lang="zh-CN" altLang="en-US" sz="1800" b="0" dirty="0"/>
              <a:t>依次与给定串中每个字符比较。</a:t>
            </a:r>
          </a:p>
          <a:p>
            <a:r>
              <a:rPr lang="en-US" altLang="zh-CN" sz="1800" b="0" dirty="0"/>
              <a:t>j</a:t>
            </a:r>
            <a:r>
              <a:rPr lang="zh-CN" altLang="en-US" sz="1800" b="0" dirty="0"/>
              <a:t>为</a:t>
            </a:r>
            <a:r>
              <a:rPr lang="en-US" altLang="zh-CN" sz="1800" b="0" dirty="0"/>
              <a:t>s</a:t>
            </a:r>
            <a:r>
              <a:rPr lang="zh-CN" altLang="en-US" sz="1800" b="0" dirty="0"/>
              <a:t>中每次开始比较的位置。</a:t>
            </a:r>
          </a:p>
        </p:txBody>
      </p:sp>
      <p:grpSp>
        <p:nvGrpSpPr>
          <p:cNvPr id="38" name="Group 120">
            <a:extLst>
              <a:ext uri="{FF2B5EF4-FFF2-40B4-BE49-F238E27FC236}">
                <a16:creationId xmlns:a16="http://schemas.microsoft.com/office/drawing/2014/main" id="{08BE7EEC-1BE3-41AF-8CC9-3D77F5392C60}"/>
              </a:ext>
            </a:extLst>
          </p:cNvPr>
          <p:cNvGrpSpPr>
            <a:grpSpLocks/>
          </p:cNvGrpSpPr>
          <p:nvPr/>
        </p:nvGrpSpPr>
        <p:grpSpPr bwMode="auto">
          <a:xfrm>
            <a:off x="6553199" y="153988"/>
            <a:ext cx="2828925" cy="723900"/>
            <a:chOff x="3624" y="2907"/>
            <a:chExt cx="1932" cy="456"/>
          </a:xfrm>
        </p:grpSpPr>
        <p:sp>
          <p:nvSpPr>
            <p:cNvPr id="39" name="Freeform 121">
              <a:extLst>
                <a:ext uri="{FF2B5EF4-FFF2-40B4-BE49-F238E27FC236}">
                  <a16:creationId xmlns:a16="http://schemas.microsoft.com/office/drawing/2014/main" id="{14633A6D-30B5-445F-A983-325CBA4EED73}"/>
                </a:ext>
              </a:extLst>
            </p:cNvPr>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40" name="Rectangle 122">
              <a:extLst>
                <a:ext uri="{FF2B5EF4-FFF2-40B4-BE49-F238E27FC236}">
                  <a16:creationId xmlns:a16="http://schemas.microsoft.com/office/drawing/2014/main" id="{A74D6700-0319-4801-8FE8-14B7A50C52B3}"/>
                </a:ext>
              </a:extLst>
            </p:cNvPr>
            <p:cNvSpPr>
              <a:spLocks noChangeArrowheads="1"/>
            </p:cNvSpPr>
            <p:nvPr/>
          </p:nvSpPr>
          <p:spPr bwMode="auto">
            <a:xfrm rot="21569806">
              <a:off x="3694" y="3024"/>
              <a:ext cx="1862" cy="252"/>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dirty="0">
                  <a:solidFill>
                    <a:srgbClr val="FF3300"/>
                  </a:solidFill>
                  <a:ea typeface="幼圆" pitchFamily="49" charset="-122"/>
                </a:rPr>
                <a:t>朴素字符串查找算法</a:t>
              </a:r>
              <a:endParaRPr lang="zh-CN" altLang="en-US"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68"/>
                                        </p:tgtEl>
                                        <p:attrNameLst>
                                          <p:attrName>style.visibility</p:attrName>
                                        </p:attrNameLst>
                                      </p:cBhvr>
                                      <p:to>
                                        <p:strVal val="visible"/>
                                      </p:to>
                                    </p:set>
                                    <p:animEffect transition="in" filter="blinds(horizontal)">
                                      <p:cBhvr>
                                        <p:cTn id="12" dur="500"/>
                                        <p:tgtEl>
                                          <p:spTgt spid="1597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2000" fill="hold"/>
                                        <p:tgtEl>
                                          <p:spTgt spid="4"/>
                                        </p:tgtEl>
                                        <p:attrNameLst>
                                          <p:attrName>ppt_x</p:attrName>
                                        </p:attrNameLst>
                                      </p:cBhvr>
                                      <p:tavLst>
                                        <p:tav tm="0">
                                          <p:val>
                                            <p:strVal val="#ppt_x"/>
                                          </p:val>
                                        </p:tav>
                                        <p:tav tm="100000">
                                          <p:val>
                                            <p:strVal val="#ppt_x"/>
                                          </p:val>
                                        </p:tav>
                                      </p:tavLst>
                                    </p:anim>
                                    <p:anim calcmode="lin" valueType="num">
                                      <p:cBhvr additive="base">
                                        <p:cTn id="23" dur="20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000" fill="hold"/>
                                        <p:tgtEl>
                                          <p:spTgt spid="6"/>
                                        </p:tgtEl>
                                        <p:attrNameLst>
                                          <p:attrName>ppt_x</p:attrName>
                                        </p:attrNameLst>
                                      </p:cBhvr>
                                      <p:tavLst>
                                        <p:tav tm="0">
                                          <p:val>
                                            <p:strVal val="#ppt_x"/>
                                          </p:val>
                                        </p:tav>
                                        <p:tav tm="100000">
                                          <p:val>
                                            <p:strVal val="#ppt_x"/>
                                          </p:val>
                                        </p:tav>
                                      </p:tavLst>
                                    </p:anim>
                                    <p:anim calcmode="lin" valueType="num">
                                      <p:cBhvr additive="base">
                                        <p:cTn id="29"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9777"/>
                                        </p:tgtEl>
                                        <p:attrNameLst>
                                          <p:attrName>style.visibility</p:attrName>
                                        </p:attrNameLst>
                                      </p:cBhvr>
                                      <p:to>
                                        <p:strVal val="visible"/>
                                      </p:to>
                                    </p:set>
                                    <p:anim calcmode="lin" valueType="num">
                                      <p:cBhvr additive="base">
                                        <p:cTn id="34" dur="2000" fill="hold"/>
                                        <p:tgtEl>
                                          <p:spTgt spid="159777"/>
                                        </p:tgtEl>
                                        <p:attrNameLst>
                                          <p:attrName>ppt_x</p:attrName>
                                        </p:attrNameLst>
                                      </p:cBhvr>
                                      <p:tavLst>
                                        <p:tav tm="0">
                                          <p:val>
                                            <p:strVal val="#ppt_x"/>
                                          </p:val>
                                        </p:tav>
                                        <p:tav tm="100000">
                                          <p:val>
                                            <p:strVal val="#ppt_x"/>
                                          </p:val>
                                        </p:tav>
                                      </p:tavLst>
                                    </p:anim>
                                    <p:anim calcmode="lin" valueType="num">
                                      <p:cBhvr additive="base">
                                        <p:cTn id="35" dur="2000" fill="hold"/>
                                        <p:tgtEl>
                                          <p:spTgt spid="15977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9778"/>
                                        </p:tgtEl>
                                        <p:attrNameLst>
                                          <p:attrName>style.visibility</p:attrName>
                                        </p:attrNameLst>
                                      </p:cBhvr>
                                      <p:to>
                                        <p:strVal val="visible"/>
                                      </p:to>
                                    </p:set>
                                    <p:animEffect transition="in" filter="blinds(horizontal)">
                                      <p:cBhvr>
                                        <p:cTn id="40" dur="1000"/>
                                        <p:tgtEl>
                                          <p:spTgt spid="159778"/>
                                        </p:tgtEl>
                                      </p:cBhvr>
                                    </p:animEffect>
                                  </p:childTnLst>
                                  <p:subTnLst>
                                    <p:set>
                                      <p:cBhvr override="childStyle">
                                        <p:cTn dur="1" fill="hold" display="0" masterRel="nextClick" afterEffect="1"/>
                                        <p:tgtEl>
                                          <p:spTgt spid="15977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59779"/>
                                        </p:tgtEl>
                                        <p:attrNameLst>
                                          <p:attrName>style.visibility</p:attrName>
                                        </p:attrNameLst>
                                      </p:cBhvr>
                                      <p:to>
                                        <p:strVal val="visible"/>
                                      </p:to>
                                    </p:set>
                                    <p:animEffect transition="in" filter="blinds(horizontal)">
                                      <p:cBhvr>
                                        <p:cTn id="45" dur="1000"/>
                                        <p:tgtEl>
                                          <p:spTgt spid="159779"/>
                                        </p:tgtEl>
                                      </p:cBhvr>
                                    </p:animEffect>
                                  </p:childTnLst>
                                  <p:subTnLst>
                                    <p:set>
                                      <p:cBhvr override="childStyle">
                                        <p:cTn dur="1" fill="hold" display="0" masterRel="nextClick" afterEffect="1"/>
                                        <p:tgtEl>
                                          <p:spTgt spid="159779"/>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1+#ppt_w/2"/>
                                          </p:val>
                                        </p:tav>
                                        <p:tav tm="100000">
                                          <p:val>
                                            <p:strVal val="#ppt_x"/>
                                          </p:val>
                                        </p:tav>
                                      </p:tavLst>
                                    </p:anim>
                                    <p:anim calcmode="lin" valueType="num">
                                      <p:cBhvr additive="base">
                                        <p:cTn id="51"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8" grpId="0"/>
      <p:bldP spid="159777" grpId="0"/>
      <p:bldP spid="159778" grpId="0" animBg="1"/>
      <p:bldP spid="15977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9219" name="灯片编号占位符 4"/>
          <p:cNvSpPr>
            <a:spLocks noGrp="1"/>
          </p:cNvSpPr>
          <p:nvPr>
            <p:ph type="sldNum" sz="quarter" idx="11"/>
          </p:nvPr>
        </p:nvSpPr>
        <p:spPr>
          <a:noFill/>
        </p:spPr>
        <p:txBody>
          <a:bodyPr/>
          <a:lstStyle/>
          <a:p>
            <a:fld id="{9212E23C-A0EE-460E-9FE7-12560BB5BFCA}" type="slidenum">
              <a:rPr lang="en-US" altLang="zh-CN" smtClean="0"/>
              <a:pPr/>
              <a:t>18</a:t>
            </a:fld>
            <a:endParaRPr lang="en-US" altLang="zh-CN"/>
          </a:p>
        </p:txBody>
      </p:sp>
      <p:sp>
        <p:nvSpPr>
          <p:cNvPr id="922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：算法设计（续）</a:t>
            </a:r>
          </a:p>
        </p:txBody>
      </p:sp>
      <p:sp>
        <p:nvSpPr>
          <p:cNvPr id="163843" name="Rectangle 3"/>
          <p:cNvSpPr>
            <a:spLocks noGrp="1" noChangeArrowheads="1"/>
          </p:cNvSpPr>
          <p:nvPr>
            <p:ph type="body" idx="1"/>
          </p:nvPr>
        </p:nvSpPr>
        <p:spPr/>
        <p:txBody>
          <a:bodyPr/>
          <a:lstStyle/>
          <a:p>
            <a:pPr>
              <a:buFont typeface="Wingdings" pitchFamily="2" charset="2"/>
              <a:buNone/>
            </a:pPr>
            <a:r>
              <a:rPr lang="zh-CN" altLang="en-US" dirty="0">
                <a:ea typeface="宋体" pitchFamily="2" charset="-122"/>
              </a:rPr>
              <a:t>主函数算法如下：</a:t>
            </a:r>
          </a:p>
          <a:p>
            <a:pPr marL="458788" lvl="1" indent="-65088">
              <a:buFont typeface="Wingdings" pitchFamily="2" charset="2"/>
              <a:buNone/>
            </a:pPr>
            <a:endParaRPr lang="zh-CN" altLang="en-US" sz="1600" dirty="0">
              <a:latin typeface="楷体_GB2312" pitchFamily="49" charset="-122"/>
              <a:ea typeface="楷体_GB2312" pitchFamily="49" charset="-122"/>
            </a:endParaRPr>
          </a:p>
          <a:p>
            <a:pPr marL="458788" lvl="1" indent="-65088">
              <a:buFont typeface="Wingdings" pitchFamily="2" charset="2"/>
              <a:buNone/>
            </a:pPr>
            <a:r>
              <a:rPr lang="en-US" altLang="zh-CN" sz="1800" dirty="0">
                <a:latin typeface="楷体" pitchFamily="49" charset="-122"/>
                <a:ea typeface="楷体" pitchFamily="49" charset="-122"/>
              </a:rPr>
              <a:t>char </a:t>
            </a:r>
            <a:r>
              <a:rPr lang="en-US" altLang="zh-CN" sz="1800" dirty="0" err="1">
                <a:latin typeface="楷体" pitchFamily="49" charset="-122"/>
                <a:ea typeface="楷体" pitchFamily="49" charset="-122"/>
              </a:rPr>
              <a:t>fileanme</a:t>
            </a:r>
            <a:r>
              <a:rPr lang="en-US" altLang="zh-CN" sz="1800" dirty="0">
                <a:latin typeface="楷体" pitchFamily="49" charset="-122"/>
                <a:ea typeface="楷体" pitchFamily="49" charset="-122"/>
              </a:rPr>
              <a:t>[32],s[81],line[1024]; </a:t>
            </a:r>
          </a:p>
          <a:p>
            <a:pPr marL="458788" lvl="1" indent="-65088">
              <a:buFont typeface="Wingdings" pitchFamily="2" charset="2"/>
              <a:buNone/>
            </a:pPr>
            <a:r>
              <a:rPr lang="en-US" altLang="zh-CN" sz="1800" dirty="0">
                <a:latin typeface="楷体" pitchFamily="49" charset="-122"/>
                <a:ea typeface="楷体" pitchFamily="49" charset="-122"/>
              </a:rPr>
              <a:t>           //</a:t>
            </a:r>
            <a:r>
              <a:rPr lang="zh-CN" altLang="en-US" sz="1800" dirty="0">
                <a:latin typeface="楷体" pitchFamily="49" charset="-122"/>
                <a:ea typeface="楷体" pitchFamily="49" charset="-122"/>
              </a:rPr>
              <a:t>分别用于存储文件名、查找串及文件中一行；</a:t>
            </a:r>
          </a:p>
          <a:p>
            <a:pPr marL="458788" lvl="1" indent="-65088">
              <a:buFont typeface="Wingdings" pitchFamily="2" charset="2"/>
              <a:buNone/>
            </a:pPr>
            <a:r>
              <a:rPr lang="en-US" altLang="zh-CN" sz="1800" dirty="0">
                <a:latin typeface="楷体" pitchFamily="49" charset="-122"/>
                <a:ea typeface="楷体" pitchFamily="49" charset="-122"/>
              </a:rPr>
              <a:t>read </a:t>
            </a:r>
            <a:r>
              <a:rPr lang="zh-CN" altLang="en-US" sz="1800" dirty="0">
                <a:latin typeface="楷体" pitchFamily="49" charset="-122"/>
                <a:ea typeface="楷体" pitchFamily="49" charset="-122"/>
              </a:rPr>
              <a:t>文件名和要查找的串到</a:t>
            </a:r>
            <a:r>
              <a:rPr lang="en-US" altLang="zh-CN" sz="1800" dirty="0">
                <a:latin typeface="楷体" pitchFamily="49" charset="-122"/>
                <a:ea typeface="楷体" pitchFamily="49" charset="-122"/>
              </a:rPr>
              <a:t>filename</a:t>
            </a:r>
            <a:r>
              <a:rPr lang="zh-CN" altLang="en-US" sz="1800" dirty="0">
                <a:latin typeface="楷体" pitchFamily="49" charset="-122"/>
                <a:ea typeface="楷体" pitchFamily="49" charset="-122"/>
              </a:rPr>
              <a:t>和</a:t>
            </a:r>
            <a:r>
              <a:rPr lang="en-US" altLang="zh-CN" sz="1800" dirty="0">
                <a:latin typeface="楷体" pitchFamily="49" charset="-122"/>
                <a:ea typeface="楷体" pitchFamily="49" charset="-122"/>
              </a:rPr>
              <a:t>s</a:t>
            </a:r>
            <a:r>
              <a:rPr lang="zh-CN" altLang="en-US" sz="1800" dirty="0">
                <a:latin typeface="楷体" pitchFamily="49" charset="-122"/>
                <a:ea typeface="楷体" pitchFamily="49" charset="-122"/>
              </a:rPr>
              <a:t>中；</a:t>
            </a:r>
          </a:p>
          <a:p>
            <a:pPr marL="458788" lvl="1" indent="-65088">
              <a:buFont typeface="Wingdings" pitchFamily="2" charset="2"/>
              <a:buNone/>
            </a:pPr>
            <a:r>
              <a:rPr lang="zh-CN" altLang="en-US" sz="1800" dirty="0">
                <a:latin typeface="楷体" pitchFamily="49" charset="-122"/>
                <a:ea typeface="楷体" pitchFamily="49" charset="-122"/>
              </a:rPr>
              <a:t>以读方式打开文件</a:t>
            </a:r>
            <a:r>
              <a:rPr lang="en-US" altLang="zh-CN" sz="1800" dirty="0">
                <a:latin typeface="楷体" pitchFamily="49" charset="-122"/>
                <a:ea typeface="楷体" pitchFamily="49" charset="-122"/>
              </a:rPr>
              <a:t>filename</a:t>
            </a:r>
            <a:r>
              <a:rPr lang="zh-CN" altLang="en-US" sz="1800" dirty="0">
                <a:latin typeface="楷体" pitchFamily="49" charset="-122"/>
                <a:ea typeface="楷体" pitchFamily="49" charset="-122"/>
              </a:rPr>
              <a:t>；</a:t>
            </a:r>
          </a:p>
          <a:p>
            <a:pPr marL="458788" lvl="1" indent="-65088">
              <a:buFont typeface="Wingdings" pitchFamily="2" charset="2"/>
              <a:buNone/>
            </a:pPr>
            <a:r>
              <a:rPr lang="en-US" altLang="zh-CN" sz="1800" dirty="0">
                <a:latin typeface="楷体" pitchFamily="49" charset="-122"/>
                <a:ea typeface="楷体" pitchFamily="49" charset="-122"/>
              </a:rPr>
              <a:t>while </a:t>
            </a:r>
            <a:r>
              <a:rPr lang="zh-CN" altLang="en-US" sz="1800" dirty="0">
                <a:latin typeface="楷体" pitchFamily="49" charset="-122"/>
                <a:ea typeface="楷体" pitchFamily="49" charset="-122"/>
              </a:rPr>
              <a:t>文件中还有内容时读一行到</a:t>
            </a:r>
            <a:r>
              <a:rPr lang="en-US" altLang="zh-CN" sz="1800" dirty="0">
                <a:latin typeface="楷体" pitchFamily="49" charset="-122"/>
                <a:ea typeface="楷体" pitchFamily="49" charset="-122"/>
              </a:rPr>
              <a:t>line</a:t>
            </a:r>
            <a:r>
              <a:rPr lang="zh-CN" altLang="en-US" sz="1800" dirty="0">
                <a:latin typeface="楷体" pitchFamily="49" charset="-122"/>
                <a:ea typeface="楷体" pitchFamily="49" charset="-122"/>
              </a:rPr>
              <a:t>中</a:t>
            </a:r>
          </a:p>
          <a:p>
            <a:pPr lvl="2" indent="0">
              <a:buFont typeface="Wingdings" pitchFamily="2" charset="2"/>
              <a:buNone/>
            </a:pPr>
            <a:r>
              <a:rPr lang="en-US" altLang="zh-CN" sz="1800" dirty="0">
                <a:latin typeface="楷体" pitchFamily="49" charset="-122"/>
                <a:ea typeface="楷体" pitchFamily="49" charset="-122"/>
              </a:rPr>
              <a:t>if index(line, s) &gt;= 0</a:t>
            </a:r>
          </a:p>
          <a:p>
            <a:pPr lvl="2" indent="0">
              <a:buFont typeface="Wingdings" pitchFamily="2" charset="2"/>
              <a:buNone/>
            </a:pPr>
            <a:r>
              <a:rPr lang="en-US" altLang="zh-CN" sz="1800" dirty="0">
                <a:latin typeface="楷体" pitchFamily="49" charset="-122"/>
                <a:ea typeface="楷体" pitchFamily="49" charset="-122"/>
              </a:rPr>
              <a:t>    </a:t>
            </a:r>
            <a:r>
              <a:rPr lang="zh-CN" altLang="en-US" sz="1800" dirty="0">
                <a:latin typeface="楷体" pitchFamily="49" charset="-122"/>
                <a:ea typeface="楷体" pitchFamily="49" charset="-122"/>
              </a:rPr>
              <a:t>输出</a:t>
            </a:r>
            <a:r>
              <a:rPr lang="en-US" altLang="zh-CN" sz="1800" dirty="0">
                <a:latin typeface="楷体" pitchFamily="49" charset="-122"/>
                <a:ea typeface="楷体" pitchFamily="49" charset="-122"/>
              </a:rPr>
              <a:t>line;</a:t>
            </a:r>
          </a:p>
        </p:txBody>
      </p:sp>
      <p:sp>
        <p:nvSpPr>
          <p:cNvPr id="163844" name="AutoShape 4"/>
          <p:cNvSpPr>
            <a:spLocks noChangeArrowheads="1"/>
          </p:cNvSpPr>
          <p:nvPr/>
        </p:nvSpPr>
        <p:spPr bwMode="auto">
          <a:xfrm>
            <a:off x="4787900" y="4365104"/>
            <a:ext cx="4356100" cy="1584325"/>
          </a:xfrm>
          <a:prstGeom prst="wedgeRoundRectCallout">
            <a:avLst>
              <a:gd name="adj1" fmla="val -45175"/>
              <a:gd name="adj2" fmla="val -92203"/>
              <a:gd name="adj3" fmla="val 16667"/>
            </a:avLst>
          </a:prstGeom>
          <a:solidFill>
            <a:schemeClr val="accent1"/>
          </a:solidFill>
          <a:ln w="9525">
            <a:solidFill>
              <a:schemeClr val="tx1"/>
            </a:solidFill>
            <a:miter lim="800000"/>
            <a:headEnd/>
            <a:tailEnd/>
          </a:ln>
        </p:spPr>
        <p:txBody>
          <a:bodyPr/>
          <a:lstStyle/>
          <a:p>
            <a:r>
              <a:rPr lang="zh-CN" altLang="en-US" sz="1600" b="0" dirty="0"/>
              <a:t>如何从文件中读入一行？</a:t>
            </a:r>
          </a:p>
          <a:p>
            <a:pPr lvl="1"/>
            <a:endParaRPr lang="zh-CN" altLang="en-US" sz="1400" dirty="0">
              <a:solidFill>
                <a:srgbClr val="2B02A0"/>
              </a:solidFill>
              <a:latin typeface="楷体_GB2312" pitchFamily="49" charset="-122"/>
              <a:ea typeface="楷体_GB2312" pitchFamily="49" charset="-122"/>
            </a:endParaRPr>
          </a:p>
          <a:p>
            <a:r>
              <a:rPr lang="en-US" altLang="zh-CN" sz="1400" dirty="0">
                <a:solidFill>
                  <a:srgbClr val="2B02A0"/>
                </a:solidFill>
                <a:latin typeface="楷体_GB2312" pitchFamily="49" charset="-122"/>
                <a:ea typeface="楷体_GB2312" pitchFamily="49" charset="-122"/>
              </a:rPr>
              <a:t>char  *</a:t>
            </a:r>
            <a:r>
              <a:rPr lang="en-US" altLang="zh-CN" sz="1400" dirty="0" err="1">
                <a:solidFill>
                  <a:srgbClr val="2B02A0"/>
                </a:solidFill>
                <a:latin typeface="楷体_GB2312" pitchFamily="49" charset="-122"/>
                <a:ea typeface="楷体_GB2312" pitchFamily="49" charset="-122"/>
              </a:rPr>
              <a:t>fgets</a:t>
            </a:r>
            <a:r>
              <a:rPr lang="en-US" altLang="zh-CN" sz="1400" dirty="0">
                <a:solidFill>
                  <a:srgbClr val="2B02A0"/>
                </a:solidFill>
                <a:latin typeface="楷体_GB2312" pitchFamily="49" charset="-122"/>
                <a:ea typeface="楷体_GB2312" pitchFamily="49" charset="-122"/>
              </a:rPr>
              <a:t>(char s[ ], </a:t>
            </a:r>
            <a:r>
              <a:rPr lang="en-US" altLang="zh-CN" sz="1400" dirty="0" err="1">
                <a:solidFill>
                  <a:srgbClr val="2B02A0"/>
                </a:solidFill>
                <a:latin typeface="楷体_GB2312" pitchFamily="49" charset="-122"/>
                <a:ea typeface="楷体_GB2312" pitchFamily="49" charset="-122"/>
              </a:rPr>
              <a:t>int</a:t>
            </a:r>
            <a:r>
              <a:rPr lang="en-US" altLang="zh-CN" sz="1400" dirty="0">
                <a:solidFill>
                  <a:srgbClr val="2B02A0"/>
                </a:solidFill>
                <a:latin typeface="楷体_GB2312" pitchFamily="49" charset="-122"/>
                <a:ea typeface="楷体_GB2312" pitchFamily="49" charset="-122"/>
              </a:rPr>
              <a:t> n, FILE  *</a:t>
            </a:r>
            <a:r>
              <a:rPr lang="en-US" altLang="zh-CN" sz="1400" dirty="0" err="1">
                <a:solidFill>
                  <a:srgbClr val="2B02A0"/>
                </a:solidFill>
                <a:latin typeface="楷体_GB2312" pitchFamily="49" charset="-122"/>
                <a:ea typeface="楷体_GB2312" pitchFamily="49" charset="-122"/>
              </a:rPr>
              <a:t>fp</a:t>
            </a:r>
            <a:r>
              <a:rPr lang="en-US" altLang="zh-CN" sz="1400" dirty="0">
                <a:solidFill>
                  <a:srgbClr val="2B02A0"/>
                </a:solidFill>
                <a:latin typeface="楷体_GB2312" pitchFamily="49" charset="-122"/>
                <a:ea typeface="楷体_GB2312" pitchFamily="49" charset="-122"/>
              </a:rPr>
              <a:t>)</a:t>
            </a:r>
          </a:p>
          <a:p>
            <a:r>
              <a:rPr lang="zh-CN" altLang="en-US" sz="1400" b="0" dirty="0">
                <a:latin typeface="楷体_GB2312" pitchFamily="49" charset="-122"/>
                <a:ea typeface="楷体_GB2312" pitchFamily="49" charset="-122"/>
              </a:rPr>
              <a:t>从</a:t>
            </a:r>
            <a:r>
              <a:rPr lang="en-US" altLang="zh-CN" sz="1400" b="0" dirty="0" err="1">
                <a:latin typeface="楷体_GB2312" pitchFamily="49" charset="-122"/>
                <a:ea typeface="楷体_GB2312" pitchFamily="49" charset="-122"/>
              </a:rPr>
              <a:t>fp</a:t>
            </a:r>
            <a:r>
              <a:rPr lang="zh-CN" altLang="en-US" sz="1400" b="0" dirty="0">
                <a:latin typeface="楷体_GB2312" pitchFamily="49" charset="-122"/>
                <a:ea typeface="楷体_GB2312" pitchFamily="49" charset="-122"/>
              </a:rPr>
              <a:t>上读入一行（不超过</a:t>
            </a:r>
            <a:r>
              <a:rPr lang="en-US" altLang="zh-CN" sz="1400" b="0" dirty="0">
                <a:latin typeface="楷体_GB2312" pitchFamily="49" charset="-122"/>
                <a:ea typeface="楷体_GB2312" pitchFamily="49" charset="-122"/>
              </a:rPr>
              <a:t>n-1</a:t>
            </a:r>
            <a:r>
              <a:rPr lang="zh-CN" altLang="en-US" sz="1400" b="0" dirty="0">
                <a:latin typeface="楷体_GB2312" pitchFamily="49" charset="-122"/>
                <a:ea typeface="楷体_GB2312" pitchFamily="49" charset="-122"/>
              </a:rPr>
              <a:t>个字符），放入</a:t>
            </a:r>
            <a:r>
              <a:rPr lang="en-US" altLang="zh-CN" sz="1400" b="0" dirty="0">
                <a:latin typeface="楷体_GB2312" pitchFamily="49" charset="-122"/>
                <a:ea typeface="楷体_GB2312" pitchFamily="49" charset="-122"/>
              </a:rPr>
              <a:t>s </a:t>
            </a:r>
            <a:r>
              <a:rPr lang="zh-CN" altLang="en-US" sz="1400" b="0" dirty="0">
                <a:latin typeface="楷体_GB2312" pitchFamily="49" charset="-122"/>
                <a:ea typeface="楷体_GB2312" pitchFamily="49" charset="-122"/>
              </a:rPr>
              <a:t>字符数组中。返回</a:t>
            </a:r>
            <a:r>
              <a:rPr lang="en-US" altLang="zh-CN" sz="1400" b="0" dirty="0">
                <a:latin typeface="楷体_GB2312" pitchFamily="49" charset="-122"/>
                <a:ea typeface="楷体_GB2312" pitchFamily="49" charset="-122"/>
              </a:rPr>
              <a:t>s</a:t>
            </a:r>
            <a:r>
              <a:rPr lang="zh-CN" altLang="en-US" sz="1400" b="0" dirty="0">
                <a:latin typeface="楷体_GB2312" pitchFamily="49" charset="-122"/>
                <a:ea typeface="楷体_GB2312" pitchFamily="49" charset="-122"/>
              </a:rPr>
              <a:t>或</a:t>
            </a:r>
            <a:r>
              <a:rPr lang="en-US" altLang="zh-CN" sz="1400" b="0" dirty="0">
                <a:latin typeface="楷体_GB2312" pitchFamily="49" charset="-122"/>
                <a:ea typeface="楷体_GB2312" pitchFamily="49" charset="-122"/>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7" dur="500"/>
                                        <p:tgtEl>
                                          <p:spTgt spid="1638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2" dur="500"/>
                                        <p:tgtEl>
                                          <p:spTgt spid="16384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43">
                                            <p:txEl>
                                              <p:pRg st="4" end="4"/>
                                            </p:txEl>
                                          </p:spTgt>
                                        </p:tgtEl>
                                        <p:attrNameLst>
                                          <p:attrName>style.visibility</p:attrName>
                                        </p:attrNameLst>
                                      </p:cBhvr>
                                      <p:to>
                                        <p:strVal val="visible"/>
                                      </p:to>
                                    </p:set>
                                    <p:animEffect transition="in" filter="blinds(horizontal)">
                                      <p:cBhvr>
                                        <p:cTn id="15" dur="500"/>
                                        <p:tgtEl>
                                          <p:spTgt spid="16384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3843">
                                            <p:txEl>
                                              <p:pRg st="5" end="5"/>
                                            </p:txEl>
                                          </p:spTgt>
                                        </p:tgtEl>
                                        <p:attrNameLst>
                                          <p:attrName>style.visibility</p:attrName>
                                        </p:attrNameLst>
                                      </p:cBhvr>
                                      <p:to>
                                        <p:strVal val="visible"/>
                                      </p:to>
                                    </p:set>
                                    <p:animEffect transition="in" filter="blinds(horizontal)">
                                      <p:cBhvr>
                                        <p:cTn id="18" dur="500"/>
                                        <p:tgtEl>
                                          <p:spTgt spid="16384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3843">
                                            <p:txEl>
                                              <p:pRg st="6" end="6"/>
                                            </p:txEl>
                                          </p:spTgt>
                                        </p:tgtEl>
                                        <p:attrNameLst>
                                          <p:attrName>style.visibility</p:attrName>
                                        </p:attrNameLst>
                                      </p:cBhvr>
                                      <p:to>
                                        <p:strVal val="visible"/>
                                      </p:to>
                                    </p:set>
                                    <p:animEffect transition="in" filter="blinds(horizontal)">
                                      <p:cBhvr>
                                        <p:cTn id="21" dur="500"/>
                                        <p:tgtEl>
                                          <p:spTgt spid="16384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3843">
                                            <p:txEl>
                                              <p:pRg st="7" end="7"/>
                                            </p:txEl>
                                          </p:spTgt>
                                        </p:tgtEl>
                                        <p:attrNameLst>
                                          <p:attrName>style.visibility</p:attrName>
                                        </p:attrNameLst>
                                      </p:cBhvr>
                                      <p:to>
                                        <p:strVal val="visible"/>
                                      </p:to>
                                    </p:set>
                                    <p:animEffect transition="in" filter="blinds(horizontal)">
                                      <p:cBhvr>
                                        <p:cTn id="24" dur="500"/>
                                        <p:tgtEl>
                                          <p:spTgt spid="16384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63843">
                                            <p:txEl>
                                              <p:pRg st="8" end="8"/>
                                            </p:txEl>
                                          </p:spTgt>
                                        </p:tgtEl>
                                        <p:attrNameLst>
                                          <p:attrName>style.visibility</p:attrName>
                                        </p:attrNameLst>
                                      </p:cBhvr>
                                      <p:to>
                                        <p:strVal val="visible"/>
                                      </p:to>
                                    </p:set>
                                    <p:animEffect transition="in" filter="blinds(horizontal)">
                                      <p:cBhvr>
                                        <p:cTn id="27" dur="500"/>
                                        <p:tgtEl>
                                          <p:spTgt spid="16384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44">
                                            <p:bg/>
                                          </p:spTgt>
                                        </p:tgtEl>
                                        <p:attrNameLst>
                                          <p:attrName>style.visibility</p:attrName>
                                        </p:attrNameLst>
                                      </p:cBhvr>
                                      <p:to>
                                        <p:strVal val="visible"/>
                                      </p:to>
                                    </p:set>
                                    <p:animEffect transition="in" filter="blinds(horizontal)">
                                      <p:cBhvr>
                                        <p:cTn id="32" dur="500"/>
                                        <p:tgtEl>
                                          <p:spTgt spid="163844">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3844">
                                            <p:txEl>
                                              <p:pRg st="0" end="0"/>
                                            </p:txEl>
                                          </p:spTgt>
                                        </p:tgtEl>
                                        <p:attrNameLst>
                                          <p:attrName>style.visibility</p:attrName>
                                        </p:attrNameLst>
                                      </p:cBhvr>
                                      <p:to>
                                        <p:strVal val="visible"/>
                                      </p:to>
                                    </p:set>
                                    <p:animEffect transition="in" filter="blinds(horizontal)">
                                      <p:cBhvr>
                                        <p:cTn id="35" dur="500"/>
                                        <p:tgtEl>
                                          <p:spTgt spid="163844">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3844">
                                            <p:txEl>
                                              <p:pRg st="2" end="2"/>
                                            </p:txEl>
                                          </p:spTgt>
                                        </p:tgtEl>
                                        <p:attrNameLst>
                                          <p:attrName>style.visibility</p:attrName>
                                        </p:attrNameLst>
                                      </p:cBhvr>
                                      <p:to>
                                        <p:strVal val="visible"/>
                                      </p:to>
                                    </p:set>
                                    <p:animEffect transition="in" filter="blinds(horizontal)">
                                      <p:cBhvr>
                                        <p:cTn id="38" dur="500"/>
                                        <p:tgtEl>
                                          <p:spTgt spid="163844">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3844">
                                            <p:txEl>
                                              <p:pRg st="3" end="3"/>
                                            </p:txEl>
                                          </p:spTgt>
                                        </p:tgtEl>
                                        <p:attrNameLst>
                                          <p:attrName>style.visibility</p:attrName>
                                        </p:attrNameLst>
                                      </p:cBhvr>
                                      <p:to>
                                        <p:strVal val="visible"/>
                                      </p:to>
                                    </p:set>
                                    <p:animEffect transition="in" filter="blinds(horizontal)">
                                      <p:cBhvr>
                                        <p:cTn id="41" dur="500"/>
                                        <p:tgtEl>
                                          <p:spTgt spid="1638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0483" name="灯片编号占位符 4"/>
          <p:cNvSpPr>
            <a:spLocks noGrp="1"/>
          </p:cNvSpPr>
          <p:nvPr>
            <p:ph type="sldNum" sz="quarter" idx="11"/>
          </p:nvPr>
        </p:nvSpPr>
        <p:spPr>
          <a:noFill/>
        </p:spPr>
        <p:txBody>
          <a:bodyPr/>
          <a:lstStyle/>
          <a:p>
            <a:fld id="{76F038D0-8CCD-46DC-B499-D6554080222D}" type="slidenum">
              <a:rPr lang="en-US" altLang="zh-CN" smtClean="0"/>
              <a:pPr/>
              <a:t>19</a:t>
            </a:fld>
            <a:endParaRPr lang="en-US" altLang="zh-CN"/>
          </a:p>
        </p:txBody>
      </p:sp>
      <p:sp>
        <p:nvSpPr>
          <p:cNvPr id="20484" name="Rectangle 2"/>
          <p:cNvSpPr>
            <a:spLocks noGrp="1" noChangeArrowheads="1"/>
          </p:cNvSpPr>
          <p:nvPr>
            <p:ph type="title"/>
          </p:nvPr>
        </p:nvSpPr>
        <p:spPr/>
        <p:txBody>
          <a:bodyPr/>
          <a:lstStyle/>
          <a:p>
            <a:r>
              <a:rPr lang="zh-CN" altLang="en-US" dirty="0">
                <a:ea typeface="宋体" pitchFamily="2" charset="-122"/>
              </a:rPr>
              <a:t>行输入</a:t>
            </a:r>
            <a:r>
              <a:rPr lang="en-US" altLang="zh-CN" dirty="0">
                <a:ea typeface="宋体" pitchFamily="2" charset="-122"/>
              </a:rPr>
              <a:t>/</a:t>
            </a:r>
            <a:r>
              <a:rPr lang="zh-CN" altLang="en-US" dirty="0">
                <a:ea typeface="宋体" pitchFamily="2" charset="-122"/>
              </a:rPr>
              <a:t>输出</a:t>
            </a:r>
            <a:r>
              <a:rPr lang="en-US" altLang="zh-CN" dirty="0">
                <a:ea typeface="宋体" pitchFamily="2" charset="-122"/>
              </a:rPr>
              <a:t>*</a:t>
            </a:r>
            <a:endParaRPr lang="zh-CN" altLang="en-US" dirty="0">
              <a:ea typeface="宋体" pitchFamily="2" charset="-122"/>
            </a:endParaRPr>
          </a:p>
        </p:txBody>
      </p:sp>
      <p:sp>
        <p:nvSpPr>
          <p:cNvPr id="20485" name="Rectangle 3"/>
          <p:cNvSpPr>
            <a:spLocks noGrp="1" noChangeArrowheads="1"/>
          </p:cNvSpPr>
          <p:nvPr>
            <p:ph type="body" idx="1"/>
          </p:nvPr>
        </p:nvSpPr>
        <p:spPr>
          <a:xfrm>
            <a:off x="323528" y="1447800"/>
            <a:ext cx="8496944" cy="4556125"/>
          </a:xfrm>
        </p:spPr>
        <p:txBody>
          <a:bodyPr/>
          <a:lstStyle/>
          <a:p>
            <a:pPr lvl="1">
              <a:buFont typeface="Wingdings" pitchFamily="2" charset="2"/>
              <a:buNone/>
            </a:pPr>
            <a:r>
              <a:rPr lang="en-US" altLang="zh-CN" sz="2000" b="1" dirty="0">
                <a:solidFill>
                  <a:srgbClr val="2B02A0"/>
                </a:solidFill>
                <a:ea typeface="宋体" pitchFamily="2" charset="-122"/>
              </a:rPr>
              <a:t>char  *</a:t>
            </a:r>
            <a:r>
              <a:rPr lang="en-US" altLang="zh-CN" sz="2000" b="1" dirty="0" err="1">
                <a:solidFill>
                  <a:srgbClr val="2B02A0"/>
                </a:solidFill>
                <a:ea typeface="宋体" pitchFamily="2" charset="-122"/>
              </a:rPr>
              <a:t>fgets</a:t>
            </a:r>
            <a:r>
              <a:rPr lang="en-US" altLang="zh-CN" sz="2000" b="1" dirty="0">
                <a:solidFill>
                  <a:srgbClr val="2B02A0"/>
                </a:solidFill>
                <a:ea typeface="宋体" pitchFamily="2" charset="-122"/>
              </a:rPr>
              <a:t>(char  s[ ],  </a:t>
            </a:r>
            <a:r>
              <a:rPr lang="en-US" altLang="zh-CN" sz="2000" b="1" dirty="0" err="1">
                <a:solidFill>
                  <a:srgbClr val="2B02A0"/>
                </a:solidFill>
                <a:ea typeface="宋体" pitchFamily="2" charset="-122"/>
              </a:rPr>
              <a:t>int</a:t>
            </a:r>
            <a:r>
              <a:rPr lang="en-US" altLang="zh-CN" sz="2000" b="1" dirty="0">
                <a:solidFill>
                  <a:srgbClr val="2B02A0"/>
                </a:solidFill>
                <a:ea typeface="宋体" pitchFamily="2" charset="-122"/>
              </a:rPr>
              <a:t>  n,  FILE  *</a:t>
            </a:r>
            <a:r>
              <a:rPr lang="en-US" altLang="zh-CN" sz="2000" b="1" dirty="0" err="1">
                <a:solidFill>
                  <a:srgbClr val="2B02A0"/>
                </a:solidFill>
                <a:ea typeface="宋体" pitchFamily="2" charset="-122"/>
              </a:rPr>
              <a:t>fp</a:t>
            </a:r>
            <a:r>
              <a:rPr lang="en-US" altLang="zh-CN" sz="2000" b="1" dirty="0">
                <a:solidFill>
                  <a:srgbClr val="2B02A0"/>
                </a:solidFill>
                <a:ea typeface="宋体" pitchFamily="2" charset="-122"/>
              </a:rPr>
              <a:t>)</a:t>
            </a:r>
          </a:p>
          <a:p>
            <a:pPr lvl="1">
              <a:buFont typeface="Wingdings" pitchFamily="2" charset="2"/>
              <a:buNone/>
            </a:pPr>
            <a:r>
              <a:rPr lang="zh-CN" altLang="en-US" sz="2000" dirty="0">
                <a:ea typeface="宋体" pitchFamily="2" charset="-122"/>
              </a:rPr>
              <a:t>从文件</a:t>
            </a:r>
            <a:r>
              <a:rPr lang="en-US" altLang="zh-CN" sz="2000" dirty="0" err="1">
                <a:ea typeface="宋体" pitchFamily="2" charset="-122"/>
              </a:rPr>
              <a:t>fp</a:t>
            </a:r>
            <a:r>
              <a:rPr lang="zh-CN" altLang="en-US" sz="2000" dirty="0">
                <a:ea typeface="宋体" pitchFamily="2" charset="-122"/>
              </a:rPr>
              <a:t>上最多读入</a:t>
            </a:r>
            <a:r>
              <a:rPr lang="en-US" altLang="zh-CN" sz="2000" dirty="0">
                <a:ea typeface="宋体" pitchFamily="2" charset="-122"/>
              </a:rPr>
              <a:t>n-1</a:t>
            </a:r>
            <a:r>
              <a:rPr lang="zh-CN" altLang="en-US" sz="2000" dirty="0">
                <a:ea typeface="宋体" pitchFamily="2" charset="-122"/>
              </a:rPr>
              <a:t>个字符，放入</a:t>
            </a:r>
            <a:r>
              <a:rPr lang="en-US" altLang="zh-CN" sz="2000" dirty="0">
                <a:ea typeface="宋体" pitchFamily="2" charset="-122"/>
              </a:rPr>
              <a:t>s </a:t>
            </a:r>
            <a:r>
              <a:rPr lang="zh-CN" altLang="en-US" sz="2000" dirty="0">
                <a:ea typeface="宋体" pitchFamily="2" charset="-122"/>
              </a:rPr>
              <a:t>字符数组中。返回</a:t>
            </a:r>
            <a:r>
              <a:rPr lang="en-US" altLang="zh-CN" sz="2000" dirty="0">
                <a:ea typeface="宋体" pitchFamily="2" charset="-122"/>
              </a:rPr>
              <a:t>s</a:t>
            </a:r>
            <a:r>
              <a:rPr lang="zh-CN" altLang="en-US" sz="2000" dirty="0">
                <a:ea typeface="宋体" pitchFamily="2" charset="-122"/>
              </a:rPr>
              <a:t>或</a:t>
            </a:r>
            <a:r>
              <a:rPr lang="en-US" altLang="zh-CN" sz="2000" dirty="0">
                <a:ea typeface="宋体" pitchFamily="2" charset="-122"/>
              </a:rPr>
              <a:t>NULL</a:t>
            </a:r>
            <a:r>
              <a:rPr lang="zh-CN" altLang="en-US" sz="2000" dirty="0">
                <a:ea typeface="宋体" pitchFamily="2" charset="-122"/>
              </a:rPr>
              <a:t>。</a:t>
            </a:r>
          </a:p>
          <a:p>
            <a:pPr lvl="1">
              <a:buFont typeface="Wingdings" pitchFamily="2" charset="2"/>
              <a:buNone/>
            </a:pPr>
            <a:r>
              <a:rPr lang="zh-CN" altLang="en-US" sz="2000" b="1" dirty="0">
                <a:solidFill>
                  <a:srgbClr val="2B02A0"/>
                </a:solidFill>
                <a:ea typeface="宋体" pitchFamily="2" charset="-122"/>
              </a:rPr>
              <a:t> </a:t>
            </a:r>
            <a:r>
              <a:rPr lang="en-US" altLang="zh-CN" sz="2000" b="1" dirty="0" err="1">
                <a:solidFill>
                  <a:srgbClr val="2B02A0"/>
                </a:solidFill>
                <a:ea typeface="宋体" pitchFamily="2" charset="-122"/>
              </a:rPr>
              <a:t>int</a:t>
            </a:r>
            <a:r>
              <a:rPr lang="en-US" altLang="zh-CN" sz="2000" b="1" dirty="0">
                <a:solidFill>
                  <a:srgbClr val="2B02A0"/>
                </a:solidFill>
                <a:ea typeface="宋体" pitchFamily="2" charset="-122"/>
              </a:rPr>
              <a:t> </a:t>
            </a:r>
            <a:r>
              <a:rPr lang="en-US" altLang="zh-CN" sz="2000" b="1" dirty="0" err="1">
                <a:solidFill>
                  <a:srgbClr val="2B02A0"/>
                </a:solidFill>
                <a:ea typeface="宋体" pitchFamily="2" charset="-122"/>
              </a:rPr>
              <a:t>fputs</a:t>
            </a:r>
            <a:r>
              <a:rPr lang="en-US" altLang="zh-CN" sz="2000" b="1" dirty="0">
                <a:solidFill>
                  <a:srgbClr val="2B02A0"/>
                </a:solidFill>
                <a:ea typeface="宋体" pitchFamily="2" charset="-122"/>
              </a:rPr>
              <a:t>( char  s[ ],  FILE  *</a:t>
            </a:r>
            <a:r>
              <a:rPr lang="en-US" altLang="zh-CN" sz="2000" b="1" dirty="0" err="1">
                <a:solidFill>
                  <a:srgbClr val="2B02A0"/>
                </a:solidFill>
                <a:ea typeface="宋体" pitchFamily="2" charset="-122"/>
              </a:rPr>
              <a:t>fp</a:t>
            </a:r>
            <a:r>
              <a:rPr lang="en-US" altLang="zh-CN" sz="2000" b="1" dirty="0">
                <a:solidFill>
                  <a:srgbClr val="2B02A0"/>
                </a:solidFill>
                <a:ea typeface="宋体" pitchFamily="2" charset="-122"/>
              </a:rPr>
              <a:t>)</a:t>
            </a:r>
          </a:p>
          <a:p>
            <a:pPr lvl="1">
              <a:buFont typeface="Wingdings" pitchFamily="2" charset="2"/>
              <a:buNone/>
            </a:pPr>
            <a:r>
              <a:rPr lang="zh-CN" altLang="en-US" sz="2000" dirty="0">
                <a:ea typeface="宋体" pitchFamily="2" charset="-122"/>
              </a:rPr>
              <a:t>把字符串</a:t>
            </a:r>
            <a:r>
              <a:rPr lang="en-US" altLang="zh-CN" sz="2000" dirty="0">
                <a:ea typeface="宋体" pitchFamily="2" charset="-122"/>
              </a:rPr>
              <a:t>s</a:t>
            </a:r>
            <a:r>
              <a:rPr lang="zh-CN" altLang="en-US" sz="2000" dirty="0">
                <a:ea typeface="宋体" pitchFamily="2" charset="-122"/>
              </a:rPr>
              <a:t>（不一定含</a:t>
            </a:r>
            <a:r>
              <a:rPr lang="en-US" altLang="zh-CN" sz="2000" dirty="0">
                <a:ea typeface="宋体" pitchFamily="2" charset="-122"/>
              </a:rPr>
              <a:t>\n</a:t>
            </a:r>
            <a:r>
              <a:rPr lang="zh-CN" altLang="en-US" sz="2000" dirty="0">
                <a:ea typeface="宋体" pitchFamily="2" charset="-122"/>
              </a:rPr>
              <a:t>）写入文件</a:t>
            </a:r>
            <a:r>
              <a:rPr lang="en-US" altLang="zh-CN" sz="2000" dirty="0" err="1">
                <a:ea typeface="宋体" pitchFamily="2" charset="-122"/>
              </a:rPr>
              <a:t>fp</a:t>
            </a:r>
            <a:r>
              <a:rPr lang="zh-CN" altLang="en-US" sz="2000" dirty="0">
                <a:ea typeface="宋体" pitchFamily="2" charset="-122"/>
              </a:rPr>
              <a:t>中。返回非负数或</a:t>
            </a:r>
            <a:r>
              <a:rPr lang="en-US" altLang="zh-CN" sz="2000" dirty="0">
                <a:ea typeface="宋体" pitchFamily="2" charset="-122"/>
              </a:rPr>
              <a:t>EOF</a:t>
            </a:r>
            <a:r>
              <a:rPr lang="zh-CN" altLang="en-US" sz="2000" dirty="0">
                <a:ea typeface="宋体" pitchFamily="2" charset="-122"/>
              </a:rPr>
              <a:t>。</a:t>
            </a:r>
          </a:p>
          <a:p>
            <a:pPr lvl="1">
              <a:buFont typeface="Wingdings" pitchFamily="2" charset="2"/>
              <a:buNone/>
            </a:pPr>
            <a:r>
              <a:rPr lang="zh-CN" altLang="en-US" sz="2000" dirty="0">
                <a:ea typeface="宋体" pitchFamily="2" charset="-122"/>
              </a:rPr>
              <a:t> </a:t>
            </a:r>
          </a:p>
          <a:p>
            <a:pPr lvl="1"/>
            <a:r>
              <a:rPr lang="zh-CN" altLang="en-US" sz="2000" dirty="0">
                <a:ea typeface="宋体" pitchFamily="2" charset="-122"/>
              </a:rPr>
              <a:t> </a:t>
            </a:r>
            <a:r>
              <a:rPr lang="en-US" altLang="zh-CN" sz="2000" dirty="0" err="1">
                <a:ea typeface="宋体" pitchFamily="2" charset="-122"/>
              </a:rPr>
              <a:t>fgets</a:t>
            </a:r>
            <a:r>
              <a:rPr lang="zh-CN" altLang="en-US" sz="2000" dirty="0">
                <a:ea typeface="宋体" pitchFamily="2" charset="-122"/>
              </a:rPr>
              <a:t>在</a:t>
            </a:r>
            <a:r>
              <a:rPr lang="en-US" altLang="zh-CN" sz="2000" dirty="0">
                <a:ea typeface="宋体" pitchFamily="2" charset="-122"/>
              </a:rPr>
              <a:t>s</a:t>
            </a:r>
            <a:r>
              <a:rPr lang="zh-CN" altLang="en-US" sz="2000" dirty="0">
                <a:ea typeface="宋体" pitchFamily="2" charset="-122"/>
              </a:rPr>
              <a:t>最后加换行字符（与</a:t>
            </a:r>
            <a:r>
              <a:rPr lang="en-US" altLang="zh-CN" sz="2000" dirty="0">
                <a:ea typeface="宋体" pitchFamily="2" charset="-122"/>
              </a:rPr>
              <a:t>gets</a:t>
            </a:r>
            <a:r>
              <a:rPr lang="zh-CN" altLang="en-US" sz="2000" dirty="0">
                <a:ea typeface="宋体" pitchFamily="2" charset="-122"/>
              </a:rPr>
              <a:t>不同），即</a:t>
            </a:r>
            <a:r>
              <a:rPr lang="en-US" altLang="zh-CN" sz="2000" dirty="0">
                <a:ea typeface="宋体" pitchFamily="2" charset="-122"/>
              </a:rPr>
              <a:t>’\n’</a:t>
            </a:r>
            <a:r>
              <a:rPr lang="zh-CN" altLang="en-US" sz="2000" dirty="0">
                <a:ea typeface="宋体" pitchFamily="2" charset="-122"/>
              </a:rPr>
              <a:t>作为一行的内容读入；</a:t>
            </a:r>
          </a:p>
          <a:p>
            <a:pPr lvl="1"/>
            <a:r>
              <a:rPr lang="zh-CN" altLang="en-US" sz="2000" dirty="0">
                <a:ea typeface="宋体" pitchFamily="2" charset="-122"/>
              </a:rPr>
              <a:t> </a:t>
            </a:r>
            <a:r>
              <a:rPr lang="en-US" altLang="zh-CN" sz="2000" dirty="0" err="1">
                <a:ea typeface="宋体" pitchFamily="2" charset="-122"/>
              </a:rPr>
              <a:t>fputs</a:t>
            </a:r>
            <a:r>
              <a:rPr lang="zh-CN" altLang="en-US" sz="2000" dirty="0">
                <a:ea typeface="宋体" pitchFamily="2" charset="-122"/>
              </a:rPr>
              <a:t>不在输出后加换行字符（与</a:t>
            </a:r>
            <a:r>
              <a:rPr lang="en-US" altLang="zh-CN" sz="2000" dirty="0">
                <a:ea typeface="宋体" pitchFamily="2" charset="-122"/>
              </a:rPr>
              <a:t>puts</a:t>
            </a:r>
            <a:r>
              <a:rPr lang="zh-CN" altLang="en-US" sz="2000" dirty="0">
                <a:ea typeface="宋体" pitchFamily="2" charset="-122"/>
              </a:rPr>
              <a:t>不同）；</a:t>
            </a:r>
          </a:p>
          <a:p>
            <a:pPr lvl="1"/>
            <a:r>
              <a:rPr lang="zh-CN" altLang="en-US" sz="2000" dirty="0">
                <a:ea typeface="宋体" pitchFamily="2" charset="-122"/>
              </a:rPr>
              <a:t> </a:t>
            </a:r>
            <a:r>
              <a:rPr lang="en-US" altLang="zh-CN" sz="2000" dirty="0" err="1">
                <a:ea typeface="宋体" pitchFamily="2" charset="-122"/>
              </a:rPr>
              <a:t>fgets</a:t>
            </a:r>
            <a:r>
              <a:rPr lang="zh-CN" altLang="en-US" sz="2000" dirty="0">
                <a:ea typeface="宋体" pitchFamily="2" charset="-122"/>
              </a:rPr>
              <a:t>能设置输入字符的最大个数，因此，相比函数</a:t>
            </a:r>
            <a:r>
              <a:rPr lang="en-US" altLang="zh-CN" sz="2000" dirty="0">
                <a:ea typeface="宋体" pitchFamily="2" charset="-122"/>
              </a:rPr>
              <a:t>gets</a:t>
            </a:r>
            <a:r>
              <a:rPr lang="zh-CN" altLang="en-US" sz="2000" dirty="0">
                <a:ea typeface="宋体" pitchFamily="2" charset="-122"/>
              </a:rPr>
              <a:t>，它更安全。</a:t>
            </a:r>
            <a:endParaRPr lang="en-US" altLang="zh-CN" sz="2000" dirty="0">
              <a:ea typeface="宋体" pitchFamily="2" charset="-122"/>
            </a:endParaRPr>
          </a:p>
          <a:p>
            <a:pPr lvl="1">
              <a:buNone/>
            </a:pPr>
            <a:r>
              <a:rPr lang="en-US" altLang="zh-CN" sz="2000" dirty="0">
                <a:solidFill>
                  <a:schemeClr val="tx1">
                    <a:lumMod val="65000"/>
                    <a:lumOff val="35000"/>
                  </a:schemeClr>
                </a:solidFill>
                <a:latin typeface="楷体" pitchFamily="49" charset="-122"/>
                <a:ea typeface="楷体" pitchFamily="49" charset="-122"/>
              </a:rPr>
              <a:t>      </a:t>
            </a:r>
            <a:r>
              <a:rPr lang="zh-CN" altLang="en-US" sz="2000" dirty="0">
                <a:solidFill>
                  <a:schemeClr val="tx1">
                    <a:lumMod val="65000"/>
                    <a:lumOff val="35000"/>
                  </a:schemeClr>
                </a:solidFill>
                <a:latin typeface="楷体" pitchFamily="49" charset="-122"/>
                <a:ea typeface="楷体" pitchFamily="49" charset="-122"/>
              </a:rPr>
              <a:t>注：某些编译器提示</a:t>
            </a:r>
            <a:r>
              <a:rPr lang="en-US" altLang="zh-CN" sz="2000" dirty="0">
                <a:solidFill>
                  <a:schemeClr val="tx1">
                    <a:lumMod val="65000"/>
                    <a:lumOff val="35000"/>
                  </a:schemeClr>
                </a:solidFill>
                <a:latin typeface="楷体" pitchFamily="49" charset="-122"/>
                <a:ea typeface="楷体" pitchFamily="49" charset="-122"/>
              </a:rPr>
              <a:t>gets</a:t>
            </a:r>
            <a:r>
              <a:rPr lang="zh-CN" altLang="en-US" sz="2000" dirty="0">
                <a:solidFill>
                  <a:schemeClr val="tx1">
                    <a:lumMod val="65000"/>
                    <a:lumOff val="35000"/>
                  </a:schemeClr>
                </a:solidFill>
                <a:latin typeface="楷体" pitchFamily="49" charset="-122"/>
                <a:ea typeface="楷体" pitchFamily="49" charset="-122"/>
              </a:rPr>
              <a:t>是一个不安全的函数。</a:t>
            </a:r>
            <a:endParaRPr lang="en-US" altLang="zh-CN" sz="2000" dirty="0">
              <a:solidFill>
                <a:schemeClr val="tx1">
                  <a:lumMod val="65000"/>
                  <a:lumOff val="35000"/>
                </a:schemeClr>
              </a:solidFill>
              <a:latin typeface="楷体" pitchFamily="49" charset="-122"/>
              <a:ea typeface="楷体" pitchFamily="49" charset="-122"/>
            </a:endParaRPr>
          </a:p>
        </p:txBody>
      </p:sp>
      <p:sp>
        <p:nvSpPr>
          <p:cNvPr id="6" name="TextBox 5"/>
          <p:cNvSpPr txBox="1"/>
          <p:nvPr/>
        </p:nvSpPr>
        <p:spPr>
          <a:xfrm>
            <a:off x="1331640" y="5661248"/>
            <a:ext cx="6552728" cy="40011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建议：</a:t>
            </a:r>
            <a:r>
              <a:rPr lang="zh-CN" altLang="en-US" b="0" dirty="0">
                <a:solidFill>
                  <a:srgbClr val="0000CC"/>
                </a:solidFill>
                <a:latin typeface="楷体" pitchFamily="49" charset="-122"/>
                <a:ea typeface="楷体" pitchFamily="49" charset="-122"/>
              </a:rPr>
              <a:t>在调用</a:t>
            </a:r>
            <a:r>
              <a:rPr lang="en-US" altLang="zh-CN" b="0" dirty="0" err="1">
                <a:solidFill>
                  <a:srgbClr val="0000CC"/>
                </a:solidFill>
                <a:latin typeface="楷体" pitchFamily="49" charset="-122"/>
                <a:ea typeface="楷体" pitchFamily="49" charset="-122"/>
              </a:rPr>
              <a:t>fgets</a:t>
            </a:r>
            <a:r>
              <a:rPr lang="zh-CN" altLang="en-US" b="0" dirty="0">
                <a:solidFill>
                  <a:srgbClr val="0000CC"/>
                </a:solidFill>
                <a:latin typeface="楷体" pitchFamily="49" charset="-122"/>
                <a:ea typeface="楷体" pitchFamily="49" charset="-122"/>
              </a:rPr>
              <a:t>时，</a:t>
            </a:r>
            <a:r>
              <a:rPr lang="en-US" altLang="zh-CN" b="0" dirty="0">
                <a:solidFill>
                  <a:srgbClr val="0000CC"/>
                </a:solidFill>
                <a:latin typeface="楷体" pitchFamily="49" charset="-122"/>
                <a:ea typeface="楷体" pitchFamily="49" charset="-122"/>
              </a:rPr>
              <a:t>n</a:t>
            </a:r>
            <a:r>
              <a:rPr lang="zh-CN" altLang="en-US" b="0" dirty="0">
                <a:solidFill>
                  <a:srgbClr val="0000CC"/>
                </a:solidFill>
                <a:latin typeface="楷体" pitchFamily="49" charset="-122"/>
                <a:ea typeface="楷体" pitchFamily="49" charset="-122"/>
              </a:rPr>
              <a:t>的值通常为字符串</a:t>
            </a:r>
            <a:r>
              <a:rPr lang="en-US" altLang="zh-CN" b="0" dirty="0">
                <a:solidFill>
                  <a:srgbClr val="0000CC"/>
                </a:solidFill>
                <a:latin typeface="楷体" pitchFamily="49" charset="-122"/>
                <a:ea typeface="楷体" pitchFamily="49" charset="-122"/>
              </a:rPr>
              <a:t>s</a:t>
            </a:r>
            <a:r>
              <a:rPr lang="zh-CN" altLang="en-US" b="0" dirty="0">
                <a:solidFill>
                  <a:srgbClr val="0000CC"/>
                </a:solidFill>
                <a:latin typeface="楷体" pitchFamily="49" charset="-122"/>
                <a:ea typeface="楷体" pitchFamily="49" charset="-122"/>
              </a:rPr>
              <a:t>的长度！</a:t>
            </a:r>
            <a:endParaRPr lang="zh-CN" altLang="en-US" dirty="0">
              <a:solidFill>
                <a:srgbClr val="0000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171" name="灯片编号占位符 4"/>
          <p:cNvSpPr>
            <a:spLocks noGrp="1"/>
          </p:cNvSpPr>
          <p:nvPr>
            <p:ph type="sldNum" sz="quarter" idx="11"/>
          </p:nvPr>
        </p:nvSpPr>
        <p:spPr>
          <a:noFill/>
        </p:spPr>
        <p:txBody>
          <a:bodyPr/>
          <a:lstStyle/>
          <a:p>
            <a:fld id="{A29A011F-7096-46C0-9D11-C45A4F287C6F}" type="slidenum">
              <a:rPr lang="en-US" altLang="zh-CN" smtClean="0"/>
              <a:pPr/>
              <a:t>2</a:t>
            </a:fld>
            <a:endParaRPr lang="en-US" altLang="zh-CN"/>
          </a:p>
        </p:txBody>
      </p:sp>
      <p:sp>
        <p:nvSpPr>
          <p:cNvPr id="7172" name="Rectangle 2"/>
          <p:cNvSpPr>
            <a:spLocks noGrp="1" noChangeArrowheads="1"/>
          </p:cNvSpPr>
          <p:nvPr>
            <p:ph type="title"/>
          </p:nvPr>
        </p:nvSpPr>
        <p:spPr/>
        <p:txBody>
          <a:bodyPr/>
          <a:lstStyle/>
          <a:p>
            <a:r>
              <a:rPr lang="zh-CN" altLang="en-US">
                <a:ea typeface="宋体" pitchFamily="2" charset="-122"/>
              </a:rPr>
              <a:t>本章目标</a:t>
            </a:r>
          </a:p>
        </p:txBody>
      </p:sp>
      <p:sp>
        <p:nvSpPr>
          <p:cNvPr id="7173" name="Rectangle 3"/>
          <p:cNvSpPr>
            <a:spLocks noGrp="1" noChangeArrowheads="1"/>
          </p:cNvSpPr>
          <p:nvPr>
            <p:ph type="body" idx="1"/>
          </p:nvPr>
        </p:nvSpPr>
        <p:spPr>
          <a:xfrm>
            <a:off x="899592" y="1150937"/>
            <a:ext cx="7105650" cy="4556125"/>
          </a:xfrm>
        </p:spPr>
        <p:txBody>
          <a:bodyPr/>
          <a:lstStyle/>
          <a:p>
            <a:r>
              <a:rPr lang="zh-CN" altLang="en-US" sz="2800" dirty="0">
                <a:ea typeface="宋体" pitchFamily="2" charset="-122"/>
              </a:rPr>
              <a:t>回顾数组的定义与初始化</a:t>
            </a:r>
            <a:r>
              <a:rPr lang="zh-CN" altLang="en-US" dirty="0">
                <a:ea typeface="宋体" pitchFamily="2" charset="-122"/>
              </a:rPr>
              <a:t>；</a:t>
            </a:r>
          </a:p>
          <a:p>
            <a:r>
              <a:rPr lang="zh-CN" altLang="en-US" sz="2800" dirty="0">
                <a:ea typeface="宋体" pitchFamily="2" charset="-122"/>
              </a:rPr>
              <a:t>掌握指针说明与指针运算；</a:t>
            </a:r>
          </a:p>
          <a:p>
            <a:r>
              <a:rPr lang="zh-CN" altLang="en-US" sz="2800" dirty="0">
                <a:ea typeface="宋体" pitchFamily="2" charset="-122"/>
              </a:rPr>
              <a:t>掌握指针与数组的关系；</a:t>
            </a:r>
          </a:p>
          <a:p>
            <a:r>
              <a:rPr lang="zh-CN" altLang="en-US" sz="2800" dirty="0">
                <a:ea typeface="宋体" pitchFamily="2" charset="-122"/>
              </a:rPr>
              <a:t>掌握指针作为函数参数；</a:t>
            </a:r>
          </a:p>
          <a:p>
            <a:r>
              <a:rPr lang="zh-CN" altLang="en-US" sz="2800" dirty="0">
                <a:ea typeface="宋体" pitchFamily="2" charset="-122"/>
              </a:rPr>
              <a:t>掌握指针数组；</a:t>
            </a:r>
          </a:p>
          <a:p>
            <a:r>
              <a:rPr lang="zh-CN" altLang="en-US" sz="2800" dirty="0">
                <a:ea typeface="宋体" pitchFamily="2" charset="-122"/>
              </a:rPr>
              <a:t>掌握结构的定义和使用；</a:t>
            </a:r>
          </a:p>
          <a:p>
            <a:r>
              <a:rPr lang="zh-CN" altLang="en-US" sz="2800" dirty="0">
                <a:ea typeface="宋体" pitchFamily="2" charset="-122"/>
              </a:rPr>
              <a:t>了解自引用结构。</a:t>
            </a:r>
            <a:endParaRPr lang="en-US" altLang="zh-CN" sz="2800" dirty="0">
              <a:ea typeface="宋体" pitchFamily="2" charset="-122"/>
            </a:endParaRPr>
          </a:p>
          <a:p>
            <a:r>
              <a:rPr lang="zh-CN" altLang="en-US" sz="2800" dirty="0">
                <a:ea typeface="宋体" pitchFamily="2" charset="-122"/>
              </a:rPr>
              <a:t>掌握文件的基本操作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页脚占位符 4"/>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243" name="灯片编号占位符 5"/>
          <p:cNvSpPr>
            <a:spLocks noGrp="1"/>
          </p:cNvSpPr>
          <p:nvPr>
            <p:ph type="sldNum" sz="quarter" idx="11"/>
          </p:nvPr>
        </p:nvSpPr>
        <p:spPr>
          <a:noFill/>
        </p:spPr>
        <p:txBody>
          <a:bodyPr/>
          <a:lstStyle/>
          <a:p>
            <a:fld id="{57371B00-D07F-4F81-92BF-EF0D5C303608}" type="slidenum">
              <a:rPr lang="en-US" altLang="zh-CN" smtClean="0"/>
              <a:pPr/>
              <a:t>20</a:t>
            </a:fld>
            <a:endParaRPr lang="en-US" altLang="zh-CN"/>
          </a:p>
        </p:txBody>
      </p:sp>
      <p:sp>
        <p:nvSpPr>
          <p:cNvPr id="102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：代码实现</a:t>
            </a:r>
          </a:p>
        </p:txBody>
      </p:sp>
      <p:sp>
        <p:nvSpPr>
          <p:cNvPr id="160771" name="Text Box 3"/>
          <p:cNvSpPr>
            <a:spLocks noGrp="1" noChangeArrowheads="1"/>
          </p:cNvSpPr>
          <p:nvPr>
            <p:ph type="body" sz="half" idx="1"/>
          </p:nvPr>
        </p:nvSpPr>
        <p:spPr>
          <a:xfrm>
            <a:off x="755650" y="1196975"/>
            <a:ext cx="3698875" cy="5040313"/>
          </a:xfrm>
          <a:noFill/>
        </p:spPr>
        <p:txBody>
          <a:bodyPr/>
          <a:lstStyle/>
          <a:p>
            <a:pPr>
              <a:lnSpc>
                <a:spcPct val="70000"/>
              </a:lnSpc>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buFont typeface="Wingdings" pitchFamily="2" charset="2"/>
              <a:buNone/>
            </a:pPr>
            <a:r>
              <a:rPr lang="en-US" altLang="zh-CN" sz="1400" b="0" dirty="0">
                <a:ea typeface="宋体" pitchFamily="2" charset="-122"/>
              </a:rPr>
              <a:t>#define MAXLINE  1024</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index(char s[ ], char t[ ]);</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main( )</a:t>
            </a:r>
          </a:p>
          <a:p>
            <a:pPr>
              <a:lnSpc>
                <a:spcPct val="70000"/>
              </a:lnSpc>
              <a:buFont typeface="Wingdings" pitchFamily="2" charset="2"/>
              <a:buNone/>
            </a:pP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char filename[64], s[81], line[MAXLINE];</a:t>
            </a:r>
          </a:p>
          <a:p>
            <a:pPr>
              <a:lnSpc>
                <a:spcPct val="70000"/>
              </a:lnSpc>
              <a:buFont typeface="Wingdings" pitchFamily="2" charset="2"/>
              <a:buNone/>
            </a:pPr>
            <a:r>
              <a:rPr lang="en-US" altLang="zh-CN" sz="1400" b="0" dirty="0">
                <a:ea typeface="宋体" pitchFamily="2" charset="-122"/>
              </a:rPr>
              <a:t>       FILE *</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filename);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s);</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fp</a:t>
            </a:r>
            <a:r>
              <a:rPr lang="en-US" altLang="zh-CN" sz="1400" b="0" dirty="0">
                <a:ea typeface="宋体" pitchFamily="2" charset="-122"/>
              </a:rPr>
              <a:t> = </a:t>
            </a:r>
            <a:r>
              <a:rPr lang="en-US" altLang="zh-CN" sz="1400" b="0" dirty="0" err="1">
                <a:ea typeface="宋体" pitchFamily="2" charset="-122"/>
              </a:rPr>
              <a:t>fopen</a:t>
            </a:r>
            <a:r>
              <a:rPr lang="en-US" altLang="zh-CN" sz="1400" b="0" dirty="0">
                <a:ea typeface="宋体" pitchFamily="2" charset="-122"/>
              </a:rPr>
              <a:t>(filename, "r"))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("Can't open file %s!\n", filename);</a:t>
            </a:r>
          </a:p>
          <a:p>
            <a:pPr>
              <a:lnSpc>
                <a:spcPct val="70000"/>
              </a:lnSpc>
              <a:buFont typeface="Wingdings" pitchFamily="2" charset="2"/>
              <a:buNone/>
            </a:pPr>
            <a:r>
              <a:rPr lang="en-US" altLang="zh-CN" sz="1400" b="0" dirty="0">
                <a:ea typeface="宋体" pitchFamily="2" charset="-122"/>
              </a:rPr>
              <a:t>	      return 1;</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while(</a:t>
            </a:r>
            <a:r>
              <a:rPr lang="en-US" altLang="zh-CN" sz="1400" b="0" dirty="0" err="1">
                <a:ea typeface="宋体" pitchFamily="2" charset="-122"/>
              </a:rPr>
              <a:t>fgets</a:t>
            </a:r>
            <a:r>
              <a:rPr lang="en-US" altLang="zh-CN" sz="1400" b="0" dirty="0">
                <a:ea typeface="宋体" pitchFamily="2" charset="-122"/>
              </a:rPr>
              <a:t>(line, MAXLINE-1,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if(index(line, s) &gt;= 0)</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("%s", line);</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p:txBody>
      </p:sp>
      <p:sp>
        <p:nvSpPr>
          <p:cNvPr id="160772" name="Text Box 4"/>
          <p:cNvSpPr txBox="1">
            <a:spLocks noChangeArrowheads="1"/>
          </p:cNvSpPr>
          <p:nvPr/>
        </p:nvSpPr>
        <p:spPr bwMode="auto">
          <a:xfrm>
            <a:off x="4283968" y="1340768"/>
            <a:ext cx="4500562" cy="3495675"/>
          </a:xfrm>
          <a:prstGeom prst="rect">
            <a:avLst/>
          </a:prstGeom>
          <a:noFill/>
          <a:ln w="12700" cap="sq">
            <a:noFill/>
            <a:miter lim="800000"/>
            <a:headEnd type="none" w="sm" len="sm"/>
            <a:tailEnd type="none" w="sm" len="sm"/>
          </a:ln>
        </p:spPr>
        <p:txBody>
          <a:bodyPr>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=0;t[k]!=‘\0’&amp;&amp;s[j]==t[k];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sp>
        <p:nvSpPr>
          <p:cNvPr id="160774" name="AutoShape 6"/>
          <p:cNvSpPr>
            <a:spLocks noChangeArrowheads="1"/>
          </p:cNvSpPr>
          <p:nvPr/>
        </p:nvSpPr>
        <p:spPr bwMode="auto">
          <a:xfrm>
            <a:off x="2123728" y="0"/>
            <a:ext cx="2881312" cy="1196752"/>
          </a:xfrm>
          <a:prstGeom prst="wedgeRoundRectCallout">
            <a:avLst>
              <a:gd name="adj1" fmla="val -42754"/>
              <a:gd name="adj2" fmla="val 204111"/>
              <a:gd name="adj3" fmla="val 16667"/>
            </a:avLst>
          </a:prstGeom>
          <a:solidFill>
            <a:schemeClr val="accent1"/>
          </a:solidFill>
          <a:ln w="9525">
            <a:solidFill>
              <a:schemeClr val="tx1"/>
            </a:solidFill>
            <a:miter lim="800000"/>
            <a:headEnd/>
            <a:tailEnd/>
          </a:ln>
        </p:spPr>
        <p:txBody>
          <a:bodyPr/>
          <a:lstStyle/>
          <a:p>
            <a:r>
              <a:rPr lang="zh-CN" altLang="en-US" sz="1400" b="0" dirty="0"/>
              <a:t>使用</a:t>
            </a:r>
            <a:r>
              <a:rPr lang="en-US" altLang="zh-CN" sz="1400" b="0" dirty="0" err="1"/>
              <a:t>scanf</a:t>
            </a:r>
            <a:r>
              <a:rPr lang="zh-CN" altLang="en-US" sz="1400" b="0" dirty="0"/>
              <a:t>的缺点是不能输入带空格的字符串。可换成</a:t>
            </a:r>
          </a:p>
          <a:p>
            <a:r>
              <a:rPr lang="en-US" altLang="zh-CN" sz="1400" b="0" dirty="0">
                <a:solidFill>
                  <a:srgbClr val="0000CC"/>
                </a:solidFill>
              </a:rPr>
              <a:t>gets(s);</a:t>
            </a:r>
          </a:p>
          <a:p>
            <a:r>
              <a:rPr lang="zh-CN" altLang="en-US" sz="1400" b="0" dirty="0"/>
              <a:t>来实现查找带空格的字符串（即查找一个句子）。</a:t>
            </a:r>
          </a:p>
        </p:txBody>
      </p:sp>
      <p:sp>
        <p:nvSpPr>
          <p:cNvPr id="160776" name="AutoShape 8"/>
          <p:cNvSpPr>
            <a:spLocks noChangeArrowheads="1"/>
          </p:cNvSpPr>
          <p:nvPr/>
        </p:nvSpPr>
        <p:spPr bwMode="auto">
          <a:xfrm>
            <a:off x="3347864" y="5013176"/>
            <a:ext cx="2881313" cy="1008063"/>
          </a:xfrm>
          <a:prstGeom prst="wedgeRoundRectCallout">
            <a:avLst>
              <a:gd name="adj1" fmla="val -48788"/>
              <a:gd name="adj2" fmla="val -163362"/>
              <a:gd name="adj3" fmla="val 16667"/>
            </a:avLst>
          </a:prstGeom>
          <a:solidFill>
            <a:schemeClr val="accent1"/>
          </a:solidFill>
          <a:ln w="9525">
            <a:solidFill>
              <a:schemeClr val="tx1"/>
            </a:solidFill>
            <a:miter lim="800000"/>
            <a:headEnd/>
            <a:tailEnd/>
          </a:ln>
        </p:spPr>
        <p:txBody>
          <a:bodyPr/>
          <a:lstStyle/>
          <a:p>
            <a:r>
              <a:rPr lang="zh-CN" altLang="en-US" sz="1400" b="0"/>
              <a:t>由于打开一个文件操作可能失败</a:t>
            </a:r>
            <a:r>
              <a:rPr lang="en-US" altLang="zh-CN" sz="1400" b="0"/>
              <a:t>(</a:t>
            </a:r>
            <a:r>
              <a:rPr lang="zh-CN" altLang="en-US" sz="1400" b="0"/>
              <a:t>如打开一个读文件不存在</a:t>
            </a:r>
            <a:r>
              <a:rPr lang="en-US" altLang="zh-CN" sz="1400" b="0"/>
              <a:t>)</a:t>
            </a:r>
            <a:r>
              <a:rPr lang="zh-CN" altLang="en-US" sz="1400" b="0"/>
              <a:t>，因此，好的风格应判断</a:t>
            </a:r>
            <a:r>
              <a:rPr lang="en-US" altLang="zh-CN" sz="1400" b="0"/>
              <a:t>fopen</a:t>
            </a:r>
            <a:r>
              <a:rPr lang="zh-CN" altLang="en-US" sz="1400" b="0"/>
              <a:t>函数的返回值，进行错误处理。</a:t>
            </a:r>
          </a:p>
        </p:txBody>
      </p:sp>
      <p:sp>
        <p:nvSpPr>
          <p:cNvPr id="160777" name="AutoShape 9"/>
          <p:cNvSpPr>
            <a:spLocks noChangeArrowheads="1"/>
          </p:cNvSpPr>
          <p:nvPr/>
        </p:nvSpPr>
        <p:spPr bwMode="auto">
          <a:xfrm>
            <a:off x="6156176" y="4437062"/>
            <a:ext cx="2987824" cy="1656234"/>
          </a:xfrm>
          <a:prstGeom prst="wedgeRoundRectCallout">
            <a:avLst>
              <a:gd name="adj1" fmla="val -41294"/>
              <a:gd name="adj2" fmla="val -109708"/>
              <a:gd name="adj3" fmla="val 16667"/>
            </a:avLst>
          </a:prstGeom>
          <a:solidFill>
            <a:schemeClr val="accent1"/>
          </a:solidFill>
          <a:ln w="9525">
            <a:solidFill>
              <a:schemeClr val="tx1"/>
            </a:solidFill>
            <a:miter lim="800000"/>
            <a:headEnd/>
            <a:tailEnd/>
          </a:ln>
        </p:spPr>
        <p:txBody>
          <a:bodyPr/>
          <a:lstStyle/>
          <a:p>
            <a:pPr>
              <a:defRPr/>
            </a:pPr>
            <a:r>
              <a:rPr lang="zh-CN" altLang="en-US" sz="1400" b="0" dirty="0"/>
              <a:t>注意：前面循环结束时有两种情况：</a:t>
            </a:r>
            <a:endParaRPr lang="en-US" altLang="zh-CN" sz="1400" b="0" dirty="0"/>
          </a:p>
          <a:p>
            <a:pPr marL="342900" indent="-342900">
              <a:buFontTx/>
              <a:buAutoNum type="arabicPeriod"/>
              <a:defRPr/>
            </a:pPr>
            <a:r>
              <a:rPr lang="zh-CN" altLang="en-US" sz="1400" b="0" dirty="0"/>
              <a:t>找到相应子串，即</a:t>
            </a:r>
            <a:r>
              <a:rPr lang="en-US" altLang="zh-CN" sz="1400" b="0" dirty="0"/>
              <a:t>t[k]==‘\0’</a:t>
            </a:r>
            <a:r>
              <a:rPr lang="zh-CN" altLang="en-US" sz="1400" b="0" dirty="0"/>
              <a:t>为真</a:t>
            </a:r>
            <a:endParaRPr lang="en-US" altLang="zh-CN" sz="1400" b="0" dirty="0"/>
          </a:p>
          <a:p>
            <a:pPr marL="342900" indent="-342900">
              <a:buFontTx/>
              <a:buAutoNum type="arabicPeriod"/>
              <a:defRPr/>
            </a:pPr>
            <a:r>
              <a:rPr lang="zh-CN" altLang="en-US" sz="1400" b="0" dirty="0"/>
              <a:t>没有找到，即</a:t>
            </a:r>
            <a:r>
              <a:rPr lang="en-US" altLang="zh-CN" sz="1400" b="0" dirty="0"/>
              <a:t>s[j] != t[k]</a:t>
            </a:r>
          </a:p>
          <a:p>
            <a:pPr>
              <a:defRPr/>
            </a:pPr>
            <a:r>
              <a:rPr lang="zh-CN" altLang="en-US" sz="1400" b="0" dirty="0"/>
              <a:t>因此要依据</a:t>
            </a:r>
            <a:r>
              <a:rPr lang="en-US" altLang="zh-CN" sz="1400" b="0" dirty="0"/>
              <a:t>t[k]==‘\0’</a:t>
            </a:r>
            <a:r>
              <a:rPr lang="zh-CN" altLang="en-US" sz="1400" b="0" dirty="0"/>
              <a:t>来判断查找是否成功。</a:t>
            </a:r>
          </a:p>
        </p:txBody>
      </p:sp>
      <p:sp>
        <p:nvSpPr>
          <p:cNvPr id="10" name="AutoShape 8"/>
          <p:cNvSpPr>
            <a:spLocks noChangeArrowheads="1"/>
          </p:cNvSpPr>
          <p:nvPr/>
        </p:nvSpPr>
        <p:spPr bwMode="auto">
          <a:xfrm>
            <a:off x="1979712" y="6137275"/>
            <a:ext cx="2881312" cy="720725"/>
          </a:xfrm>
          <a:prstGeom prst="wedgeRoundRectCallout">
            <a:avLst>
              <a:gd name="adj1" fmla="val -20198"/>
              <a:gd name="adj2" fmla="val -187676"/>
              <a:gd name="adj3" fmla="val 16667"/>
            </a:avLst>
          </a:prstGeom>
          <a:solidFill>
            <a:schemeClr val="accent1"/>
          </a:solidFill>
          <a:ln w="9525">
            <a:solidFill>
              <a:schemeClr val="tx1"/>
            </a:solidFill>
            <a:miter lim="800000"/>
            <a:headEnd/>
            <a:tailEnd/>
          </a:ln>
        </p:spPr>
        <p:txBody>
          <a:bodyPr/>
          <a:lstStyle/>
          <a:p>
            <a:r>
              <a:rPr lang="zh-CN" altLang="en-US" sz="1400" b="0"/>
              <a:t>读到文件结束时</a:t>
            </a:r>
            <a:r>
              <a:rPr lang="en-US" altLang="zh-CN" sz="1400" b="0"/>
              <a:t>fgets</a:t>
            </a:r>
            <a:r>
              <a:rPr lang="zh-CN" altLang="en-US" sz="1400" b="0"/>
              <a:t>返回</a:t>
            </a:r>
            <a:r>
              <a:rPr lang="en-US" altLang="zh-CN" sz="1400" b="0"/>
              <a:t>NULL</a:t>
            </a:r>
            <a:r>
              <a:rPr lang="zh-CN" altLang="en-US" sz="1400" b="0"/>
              <a:t>。</a:t>
            </a:r>
          </a:p>
        </p:txBody>
      </p:sp>
      <p:sp>
        <p:nvSpPr>
          <p:cNvPr id="11" name="TextBox 10"/>
          <p:cNvSpPr txBox="1"/>
          <p:nvPr/>
        </p:nvSpPr>
        <p:spPr>
          <a:xfrm>
            <a:off x="5148064" y="0"/>
            <a:ext cx="3995936" cy="1323439"/>
          </a:xfrm>
          <a:prstGeom prst="rect">
            <a:avLst/>
          </a:prstGeom>
          <a:solidFill>
            <a:srgbClr val="A6D86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dirty="0">
                <a:latin typeface="楷体" pitchFamily="49" charset="-122"/>
                <a:ea typeface="楷体" pitchFamily="49" charset="-122"/>
              </a:rPr>
              <a:t>风格建议：</a:t>
            </a:r>
            <a:r>
              <a:rPr lang="zh-CN" altLang="en-US" sz="1600" b="0" dirty="0">
                <a:solidFill>
                  <a:srgbClr val="0000CC"/>
                </a:solidFill>
                <a:latin typeface="楷体" pitchFamily="49" charset="-122"/>
                <a:ea typeface="楷体" pitchFamily="49" charset="-122"/>
              </a:rPr>
              <a:t>使用</a:t>
            </a:r>
            <a:r>
              <a:rPr lang="en-US" altLang="zh-CN" sz="1600" b="0" dirty="0" err="1">
                <a:solidFill>
                  <a:srgbClr val="0000CC"/>
                </a:solidFill>
                <a:latin typeface="楷体" pitchFamily="49" charset="-122"/>
                <a:ea typeface="楷体" pitchFamily="49" charset="-122"/>
              </a:rPr>
              <a:t>fopen</a:t>
            </a:r>
            <a:r>
              <a:rPr lang="zh-CN" altLang="en-US" sz="1600" b="0" dirty="0">
                <a:solidFill>
                  <a:srgbClr val="0000CC"/>
                </a:solidFill>
                <a:latin typeface="楷体" pitchFamily="49" charset="-122"/>
                <a:ea typeface="楷体" pitchFamily="49" charset="-122"/>
              </a:rPr>
              <a:t>时应判断其返回值！</a:t>
            </a:r>
            <a:endParaRPr lang="en-US" altLang="zh-CN" sz="1600" dirty="0">
              <a:solidFill>
                <a:srgbClr val="0000CC"/>
              </a:solidFill>
              <a:latin typeface="楷体" pitchFamily="49" charset="-122"/>
              <a:ea typeface="楷体" pitchFamily="49" charset="-122"/>
            </a:endParaRPr>
          </a:p>
          <a:p>
            <a:r>
              <a:rPr lang="en-US" altLang="zh-CN" sz="1600" b="0" dirty="0">
                <a:solidFill>
                  <a:srgbClr val="0000CC"/>
                </a:solidFill>
                <a:latin typeface="楷体" pitchFamily="49" charset="-122"/>
                <a:ea typeface="楷体" pitchFamily="49" charset="-122"/>
              </a:rPr>
              <a:t>if((</a:t>
            </a:r>
            <a:r>
              <a:rPr lang="en-US" altLang="zh-CN" sz="1600" b="0" dirty="0" err="1">
                <a:solidFill>
                  <a:srgbClr val="0000CC"/>
                </a:solidFill>
                <a:latin typeface="楷体" pitchFamily="49" charset="-122"/>
                <a:ea typeface="楷体" pitchFamily="49" charset="-122"/>
              </a:rPr>
              <a:t>fp</a:t>
            </a:r>
            <a:r>
              <a:rPr lang="en-US" altLang="zh-CN" sz="1600" b="0" dirty="0">
                <a:solidFill>
                  <a:srgbClr val="0000CC"/>
                </a:solidFill>
                <a:latin typeface="楷体" pitchFamily="49" charset="-122"/>
                <a:ea typeface="楷体" pitchFamily="49" charset="-122"/>
              </a:rPr>
              <a:t>=</a:t>
            </a:r>
            <a:r>
              <a:rPr lang="en-US" altLang="zh-CN" sz="1600" b="0" dirty="0" err="1">
                <a:solidFill>
                  <a:srgbClr val="0000CC"/>
                </a:solidFill>
                <a:latin typeface="楷体" pitchFamily="49" charset="-122"/>
                <a:ea typeface="楷体" pitchFamily="49" charset="-122"/>
              </a:rPr>
              <a:t>fopen</a:t>
            </a:r>
            <a:r>
              <a:rPr lang="en-US" altLang="zh-CN" sz="1600" b="0" dirty="0">
                <a:solidFill>
                  <a:srgbClr val="0000CC"/>
                </a:solidFill>
                <a:latin typeface="楷体" pitchFamily="49" charset="-122"/>
                <a:ea typeface="楷体" pitchFamily="49" charset="-122"/>
              </a:rPr>
              <a:t>(…))==NULL){</a:t>
            </a:r>
          </a:p>
          <a:p>
            <a:r>
              <a:rPr lang="en-US" altLang="zh-CN" sz="1600" b="0" dirty="0">
                <a:solidFill>
                  <a:srgbClr val="0000CC"/>
                </a:solidFill>
                <a:latin typeface="楷体" pitchFamily="49" charset="-122"/>
                <a:ea typeface="楷体" pitchFamily="49" charset="-122"/>
              </a:rPr>
              <a:t>    </a:t>
            </a:r>
            <a:r>
              <a:rPr lang="zh-CN" altLang="en-US" sz="1600" b="0" dirty="0">
                <a:solidFill>
                  <a:srgbClr val="0000CC"/>
                </a:solidFill>
                <a:latin typeface="楷体" pitchFamily="49" charset="-122"/>
                <a:ea typeface="楷体" pitchFamily="49" charset="-122"/>
              </a:rPr>
              <a:t>打印错误信息；</a:t>
            </a:r>
            <a:endParaRPr lang="en-US" altLang="zh-CN" sz="1600" b="0" dirty="0">
              <a:solidFill>
                <a:srgbClr val="0000CC"/>
              </a:solidFill>
              <a:latin typeface="楷体" pitchFamily="49" charset="-122"/>
              <a:ea typeface="楷体" pitchFamily="49" charset="-122"/>
            </a:endParaRPr>
          </a:p>
          <a:p>
            <a:r>
              <a:rPr lang="en-US" altLang="zh-CN" sz="1600" b="0" dirty="0">
                <a:solidFill>
                  <a:srgbClr val="0000CC"/>
                </a:solidFill>
                <a:latin typeface="楷体" pitchFamily="49" charset="-122"/>
                <a:ea typeface="楷体" pitchFamily="49" charset="-122"/>
              </a:rPr>
              <a:t>    return </a:t>
            </a:r>
            <a:r>
              <a:rPr lang="zh-CN" altLang="en-US" sz="1600" b="0" dirty="0">
                <a:solidFill>
                  <a:srgbClr val="0000CC"/>
                </a:solidFill>
                <a:latin typeface="楷体" pitchFamily="49" charset="-122"/>
                <a:ea typeface="楷体" pitchFamily="49" charset="-122"/>
              </a:rPr>
              <a:t>错误码</a:t>
            </a:r>
            <a:r>
              <a:rPr lang="en-US" altLang="zh-CN" sz="1600" b="0" dirty="0">
                <a:solidFill>
                  <a:srgbClr val="0000CC"/>
                </a:solidFill>
                <a:latin typeface="楷体" pitchFamily="49" charset="-122"/>
                <a:ea typeface="楷体" pitchFamily="49" charset="-122"/>
              </a:rPr>
              <a:t>;</a:t>
            </a:r>
          </a:p>
          <a:p>
            <a:r>
              <a:rPr lang="en-US" altLang="zh-CN" sz="1600" b="0" dirty="0">
                <a:solidFill>
                  <a:srgbClr val="0000CC"/>
                </a:solidFill>
                <a:latin typeface="楷体" pitchFamily="49" charset="-122"/>
                <a:ea typeface="楷体" pitchFamily="49" charset="-122"/>
              </a:rPr>
              <a:t>}</a:t>
            </a:r>
            <a:endParaRPr lang="zh-CN" altLang="en-US" sz="1600" b="0" dirty="0">
              <a:solidFill>
                <a:srgbClr val="0000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linds(horizontal)">
                                      <p:cBhvr>
                                        <p:cTn id="7" dur="1000"/>
                                        <p:tgtEl>
                                          <p:spTgt spid="160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12" dur="500"/>
                                        <p:tgtEl>
                                          <p:spTgt spid="16077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5" dur="500"/>
                                        <p:tgtEl>
                                          <p:spTgt spid="16077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8" dur="500"/>
                                        <p:tgtEl>
                                          <p:spTgt spid="16077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1" dur="500"/>
                                        <p:tgtEl>
                                          <p:spTgt spid="160771">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4" dur="500"/>
                                        <p:tgtEl>
                                          <p:spTgt spid="160771">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7" dur="500"/>
                                        <p:tgtEl>
                                          <p:spTgt spid="16077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0" dur="500"/>
                                        <p:tgtEl>
                                          <p:spTgt spid="16077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3" dur="500"/>
                                        <p:tgtEl>
                                          <p:spTgt spid="16077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6" dur="500"/>
                                        <p:tgtEl>
                                          <p:spTgt spid="16077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9" dur="500"/>
                                        <p:tgtEl>
                                          <p:spTgt spid="16077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2" dur="500"/>
                                        <p:tgtEl>
                                          <p:spTgt spid="160771">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5" dur="500"/>
                                        <p:tgtEl>
                                          <p:spTgt spid="160771">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8" dur="500"/>
                                        <p:tgtEl>
                                          <p:spTgt spid="160771">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1" dur="500"/>
                                        <p:tgtEl>
                                          <p:spTgt spid="160771">
                                            <p:txEl>
                                              <p:pRg st="13" end="1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60771">
                                            <p:txEl>
                                              <p:pRg st="14" end="14"/>
                                            </p:txEl>
                                          </p:spTgt>
                                        </p:tgtEl>
                                        <p:attrNameLst>
                                          <p:attrName>style.visibility</p:attrName>
                                        </p:attrNameLst>
                                      </p:cBhvr>
                                      <p:to>
                                        <p:strVal val="visible"/>
                                      </p:to>
                                    </p:set>
                                    <p:animEffect transition="in" filter="blinds(horizontal)">
                                      <p:cBhvr>
                                        <p:cTn id="54" dur="500"/>
                                        <p:tgtEl>
                                          <p:spTgt spid="160771">
                                            <p:txEl>
                                              <p:pRg st="14" end="14"/>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60771">
                                            <p:txEl>
                                              <p:pRg st="15" end="15"/>
                                            </p:txEl>
                                          </p:spTgt>
                                        </p:tgtEl>
                                        <p:attrNameLst>
                                          <p:attrName>style.visibility</p:attrName>
                                        </p:attrNameLst>
                                      </p:cBhvr>
                                      <p:to>
                                        <p:strVal val="visible"/>
                                      </p:to>
                                    </p:set>
                                    <p:animEffect transition="in" filter="blinds(horizontal)">
                                      <p:cBhvr>
                                        <p:cTn id="57" dur="500"/>
                                        <p:tgtEl>
                                          <p:spTgt spid="160771">
                                            <p:txEl>
                                              <p:pRg st="15" end="15"/>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60771">
                                            <p:txEl>
                                              <p:pRg st="16" end="16"/>
                                            </p:txEl>
                                          </p:spTgt>
                                        </p:tgtEl>
                                        <p:attrNameLst>
                                          <p:attrName>style.visibility</p:attrName>
                                        </p:attrNameLst>
                                      </p:cBhvr>
                                      <p:to>
                                        <p:strVal val="visible"/>
                                      </p:to>
                                    </p:set>
                                    <p:animEffect transition="in" filter="blinds(horizontal)">
                                      <p:cBhvr>
                                        <p:cTn id="60" dur="500"/>
                                        <p:tgtEl>
                                          <p:spTgt spid="160771">
                                            <p:txEl>
                                              <p:pRg st="16" end="16"/>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60771">
                                            <p:txEl>
                                              <p:pRg st="17" end="17"/>
                                            </p:txEl>
                                          </p:spTgt>
                                        </p:tgtEl>
                                        <p:attrNameLst>
                                          <p:attrName>style.visibility</p:attrName>
                                        </p:attrNameLst>
                                      </p:cBhvr>
                                      <p:to>
                                        <p:strVal val="visible"/>
                                      </p:to>
                                    </p:set>
                                    <p:animEffect transition="in" filter="blinds(horizontal)">
                                      <p:cBhvr>
                                        <p:cTn id="63" dur="500"/>
                                        <p:tgtEl>
                                          <p:spTgt spid="160771">
                                            <p:txEl>
                                              <p:pRg st="17" end="1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60774"/>
                                        </p:tgtEl>
                                        <p:attrNameLst>
                                          <p:attrName>style.visibility</p:attrName>
                                        </p:attrNameLst>
                                      </p:cBhvr>
                                      <p:to>
                                        <p:strVal val="visible"/>
                                      </p:to>
                                    </p:set>
                                    <p:animEffect transition="in" filter="blinds(horizontal)">
                                      <p:cBhvr>
                                        <p:cTn id="68" dur="1000"/>
                                        <p:tgtEl>
                                          <p:spTgt spid="160774"/>
                                        </p:tgtEl>
                                      </p:cBhvr>
                                    </p:animEffect>
                                  </p:childTnLst>
                                  <p:subTnLst>
                                    <p:set>
                                      <p:cBhvr override="childStyle">
                                        <p:cTn dur="1" fill="hold" display="0" masterRel="nextClick" afterEffect="1"/>
                                        <p:tgtEl>
                                          <p:spTgt spid="160774"/>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60776"/>
                                        </p:tgtEl>
                                        <p:attrNameLst>
                                          <p:attrName>style.visibility</p:attrName>
                                        </p:attrNameLst>
                                      </p:cBhvr>
                                      <p:to>
                                        <p:strVal val="visible"/>
                                      </p:to>
                                    </p:set>
                                    <p:animEffect transition="in" filter="blinds(horizontal)">
                                      <p:cBhvr>
                                        <p:cTn id="73" dur="1000"/>
                                        <p:tgtEl>
                                          <p:spTgt spid="160776"/>
                                        </p:tgtEl>
                                      </p:cBhvr>
                                    </p:animEffect>
                                  </p:childTnLst>
                                  <p:subTnLst>
                                    <p:set>
                                      <p:cBhvr override="childStyle">
                                        <p:cTn dur="1" fill="hold" display="0" masterRel="nextClick" afterEffect="1"/>
                                        <p:tgtEl>
                                          <p:spTgt spid="160776"/>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blinds(horizontal)">
                                      <p:cBhvr>
                                        <p:cTn id="78"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60777"/>
                                        </p:tgtEl>
                                        <p:attrNameLst>
                                          <p:attrName>style.visibility</p:attrName>
                                        </p:attrNameLst>
                                      </p:cBhvr>
                                      <p:to>
                                        <p:strVal val="visible"/>
                                      </p:to>
                                    </p:set>
                                    <p:animEffect transition="in" filter="blinds(horizontal)">
                                      <p:cBhvr>
                                        <p:cTn id="83" dur="1000"/>
                                        <p:tgtEl>
                                          <p:spTgt spid="160777"/>
                                        </p:tgtEl>
                                      </p:cBhvr>
                                    </p:animEffect>
                                  </p:childTnLst>
                                  <p:subTnLst>
                                    <p:set>
                                      <p:cBhvr override="childStyle">
                                        <p:cTn dur="1" fill="hold" display="0" masterRel="nextClick" afterEffect="1"/>
                                        <p:tgtEl>
                                          <p:spTgt spid="160777"/>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blinds(horizontal)">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4" grpId="0" animBg="1"/>
      <p:bldP spid="160776" grpId="0" animBg="1"/>
      <p:bldP spid="160777"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267" name="灯片编号占位符 4"/>
          <p:cNvSpPr>
            <a:spLocks noGrp="1"/>
          </p:cNvSpPr>
          <p:nvPr>
            <p:ph type="sldNum" sz="quarter" idx="11"/>
          </p:nvPr>
        </p:nvSpPr>
        <p:spPr>
          <a:noFill/>
        </p:spPr>
        <p:txBody>
          <a:bodyPr/>
          <a:lstStyle/>
          <a:p>
            <a:fld id="{0108B1FE-8BD7-4073-8065-4443D1FEFF2A}" type="slidenum">
              <a:rPr lang="en-US" altLang="zh-CN" smtClean="0"/>
              <a:pPr/>
              <a:t>21</a:t>
            </a:fld>
            <a:endParaRPr lang="en-US" altLang="zh-CN"/>
          </a:p>
        </p:txBody>
      </p:sp>
      <p:sp>
        <p:nvSpPr>
          <p:cNvPr id="112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：测试</a:t>
            </a:r>
          </a:p>
        </p:txBody>
      </p:sp>
      <p:sp>
        <p:nvSpPr>
          <p:cNvPr id="161795" name="Text Box 3"/>
          <p:cNvSpPr txBox="1">
            <a:spLocks noChangeArrowheads="1"/>
          </p:cNvSpPr>
          <p:nvPr/>
        </p:nvSpPr>
        <p:spPr bwMode="auto">
          <a:xfrm>
            <a:off x="1908175" y="1557338"/>
            <a:ext cx="5543550" cy="3902075"/>
          </a:xfrm>
          <a:prstGeom prst="rect">
            <a:avLst/>
          </a:prstGeom>
          <a:noFill/>
          <a:ln w="12700" cap="sq">
            <a:noFill/>
            <a:miter lim="800000"/>
            <a:headEnd type="none" w="sm" len="sm"/>
            <a:tailEnd type="none" w="sm" len="sm"/>
          </a:ln>
        </p:spPr>
        <p:txBody>
          <a:bodyPr>
            <a:spAutoFit/>
          </a:bodyPr>
          <a:lstStyle/>
          <a:p>
            <a:pPr algn="just">
              <a:spcBef>
                <a:spcPct val="50000"/>
              </a:spcBef>
            </a:pPr>
            <a:r>
              <a:rPr lang="zh-CN" altLang="en-US" b="0" dirty="0">
                <a:latin typeface="Times New Roman" pitchFamily="18" charset="0"/>
              </a:rPr>
              <a:t>当要查找的文件为”</a:t>
            </a:r>
            <a:r>
              <a:rPr lang="en-US" altLang="zh-CN" b="0" dirty="0">
                <a:latin typeface="Times New Roman" pitchFamily="18" charset="0"/>
              </a:rPr>
              <a:t>test.txt”,</a:t>
            </a:r>
            <a:r>
              <a:rPr lang="zh-CN" altLang="en-US" b="0" dirty="0">
                <a:latin typeface="Times New Roman" pitchFamily="18" charset="0"/>
              </a:rPr>
              <a:t>查找的串为”</a:t>
            </a:r>
            <a:r>
              <a:rPr lang="en-US" altLang="zh-CN" b="0" dirty="0">
                <a:latin typeface="Times New Roman" pitchFamily="18" charset="0"/>
              </a:rPr>
              <a:t>the”</a:t>
            </a:r>
            <a:r>
              <a:rPr lang="zh-CN" altLang="en-US" b="0" dirty="0">
                <a:latin typeface="Times New Roman" pitchFamily="18" charset="0"/>
              </a:rPr>
              <a:t>，且文件</a:t>
            </a:r>
            <a:r>
              <a:rPr lang="en-US" altLang="zh-CN" b="0" dirty="0">
                <a:latin typeface="Times New Roman" pitchFamily="18" charset="0"/>
              </a:rPr>
              <a:t>test.txt</a:t>
            </a:r>
            <a:r>
              <a:rPr lang="zh-CN" altLang="en-US" b="0" dirty="0">
                <a:latin typeface="Times New Roman" pitchFamily="18" charset="0"/>
              </a:rPr>
              <a:t>中内容为：</a:t>
            </a:r>
          </a:p>
          <a:p>
            <a:pPr lvl="1" algn="just">
              <a:spcBef>
                <a:spcPct val="50000"/>
              </a:spcBef>
            </a:pPr>
            <a:r>
              <a:rPr lang="en-US" altLang="zh-CN" b="0" dirty="0">
                <a:latin typeface="Times New Roman" pitchFamily="18" charset="0"/>
              </a:rPr>
              <a:t>Now is the time</a:t>
            </a:r>
          </a:p>
          <a:p>
            <a:pPr lvl="1" algn="just">
              <a:spcBef>
                <a:spcPct val="50000"/>
              </a:spcBef>
            </a:pPr>
            <a:r>
              <a:rPr lang="en-US" altLang="zh-CN" b="0" dirty="0">
                <a:latin typeface="Times New Roman" pitchFamily="18" charset="0"/>
              </a:rPr>
              <a:t>for all good</a:t>
            </a:r>
          </a:p>
          <a:p>
            <a:pPr lvl="1" algn="just">
              <a:spcBef>
                <a:spcPct val="50000"/>
              </a:spcBef>
            </a:pPr>
            <a:r>
              <a:rPr lang="en-US" altLang="zh-CN" b="0" dirty="0">
                <a:latin typeface="Times New Roman" pitchFamily="18" charset="0"/>
              </a:rPr>
              <a:t>men to come to the aid</a:t>
            </a:r>
          </a:p>
          <a:p>
            <a:pPr lvl="1" algn="just">
              <a:spcBef>
                <a:spcPct val="50000"/>
              </a:spcBef>
            </a:pPr>
            <a:r>
              <a:rPr lang="en-US" altLang="zh-CN" b="0" dirty="0">
                <a:latin typeface="Times New Roman" pitchFamily="18" charset="0"/>
              </a:rPr>
              <a:t>of their party</a:t>
            </a:r>
          </a:p>
          <a:p>
            <a:pPr algn="just">
              <a:spcBef>
                <a:spcPct val="50000"/>
              </a:spcBef>
            </a:pPr>
            <a:r>
              <a:rPr lang="zh-CN" altLang="en-US" b="0" dirty="0">
                <a:latin typeface="Times New Roman" pitchFamily="18" charset="0"/>
              </a:rPr>
              <a:t>则屏幕输出：</a:t>
            </a:r>
          </a:p>
          <a:p>
            <a:pPr lvl="1"/>
            <a:r>
              <a:rPr lang="en-US" altLang="zh-CN" b="0">
                <a:solidFill>
                  <a:srgbClr val="0000CC"/>
                </a:solidFill>
              </a:rPr>
              <a:t>Now </a:t>
            </a:r>
            <a:r>
              <a:rPr lang="en-US" altLang="zh-CN" b="0" dirty="0">
                <a:solidFill>
                  <a:srgbClr val="0000CC"/>
                </a:solidFill>
              </a:rPr>
              <a:t>is</a:t>
            </a:r>
            <a:r>
              <a:rPr lang="en-US" altLang="zh-CN" dirty="0">
                <a:solidFill>
                  <a:srgbClr val="0000CC"/>
                </a:solidFill>
              </a:rPr>
              <a:t> </a:t>
            </a:r>
            <a:r>
              <a:rPr lang="en-US" altLang="zh-CN" b="0" i="1" u="sng" dirty="0">
                <a:solidFill>
                  <a:srgbClr val="0000CC"/>
                </a:solidFill>
              </a:rPr>
              <a:t>the</a:t>
            </a:r>
            <a:r>
              <a:rPr lang="en-US" altLang="zh-CN" b="0" dirty="0">
                <a:solidFill>
                  <a:srgbClr val="0000CC"/>
                </a:solidFill>
              </a:rPr>
              <a:t> time</a:t>
            </a:r>
          </a:p>
          <a:p>
            <a:pPr lvl="1"/>
            <a:r>
              <a:rPr lang="en-US" altLang="zh-CN" b="0" dirty="0">
                <a:solidFill>
                  <a:srgbClr val="0000CC"/>
                </a:solidFill>
              </a:rPr>
              <a:t>men to come to </a:t>
            </a:r>
            <a:r>
              <a:rPr lang="en-US" altLang="zh-CN" b="0" i="1" u="sng" dirty="0">
                <a:solidFill>
                  <a:srgbClr val="0000CC"/>
                </a:solidFill>
              </a:rPr>
              <a:t>the</a:t>
            </a:r>
            <a:r>
              <a:rPr lang="en-US" altLang="zh-CN" b="0" dirty="0">
                <a:solidFill>
                  <a:srgbClr val="0000CC"/>
                </a:solidFill>
              </a:rPr>
              <a:t> aid</a:t>
            </a:r>
          </a:p>
          <a:p>
            <a:pPr lvl="1"/>
            <a:r>
              <a:rPr lang="en-US" altLang="zh-CN" b="0" dirty="0">
                <a:solidFill>
                  <a:srgbClr val="0000CC"/>
                </a:solidFill>
              </a:rPr>
              <a:t>of </a:t>
            </a:r>
            <a:r>
              <a:rPr lang="en-US" altLang="zh-CN" b="0" i="1" u="sng" dirty="0">
                <a:solidFill>
                  <a:srgbClr val="0000CC"/>
                </a:solidFill>
              </a:rPr>
              <a:t>the</a:t>
            </a:r>
            <a:r>
              <a:rPr lang="en-US" altLang="zh-CN" b="0" dirty="0">
                <a:solidFill>
                  <a:srgbClr val="0000CC"/>
                </a:solidFill>
              </a:rPr>
              <a:t>ir party</a:t>
            </a:r>
          </a:p>
        </p:txBody>
      </p:sp>
      <p:sp>
        <p:nvSpPr>
          <p:cNvPr id="2" name="对话气泡: 矩形 1">
            <a:extLst>
              <a:ext uri="{FF2B5EF4-FFF2-40B4-BE49-F238E27FC236}">
                <a16:creationId xmlns:a16="http://schemas.microsoft.com/office/drawing/2014/main" id="{3BFA791A-6287-443C-87AC-AF74E19D4F3C}"/>
              </a:ext>
            </a:extLst>
          </p:cNvPr>
          <p:cNvSpPr/>
          <p:nvPr/>
        </p:nvSpPr>
        <p:spPr bwMode="auto">
          <a:xfrm>
            <a:off x="5527665" y="3046710"/>
            <a:ext cx="3243196" cy="923330"/>
          </a:xfrm>
          <a:prstGeom prst="wedgeRectCallout">
            <a:avLst>
              <a:gd name="adj1" fmla="val -58832"/>
              <a:gd name="adj2" fmla="val -32640"/>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r>
              <a:rPr lang="zh-CN" altLang="en-US" sz="1800" b="0" dirty="0">
                <a:latin typeface="仿宋" panose="02010609060101010101" pitchFamily="49" charset="-122"/>
                <a:ea typeface="仿宋" panose="02010609060101010101" pitchFamily="49" charset="-122"/>
              </a:rPr>
              <a:t>其它特殊情况：</a:t>
            </a:r>
            <a:endParaRPr lang="en-US" altLang="zh-CN" sz="1800" b="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800" b="0" dirty="0">
                <a:latin typeface="仿宋" panose="02010609060101010101" pitchFamily="49" charset="-122"/>
                <a:ea typeface="仿宋" panose="02010609060101010101" pitchFamily="49" charset="-122"/>
              </a:rPr>
              <a:t>要查找的串在一行的头、尾</a:t>
            </a:r>
            <a:endParaRPr lang="en-US" altLang="zh-CN" sz="1800" b="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800" b="0" dirty="0">
                <a:latin typeface="仿宋" panose="02010609060101010101" pitchFamily="49" charset="-122"/>
                <a:ea typeface="仿宋" panose="02010609060101010101" pitchFamily="49" charset="-122"/>
              </a:rPr>
              <a:t>要查找的串在文件中不存在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1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anim calcmode="lin" valueType="num">
                                      <p:cBhvr additive="base">
                                        <p:cTn id="11" dur="10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617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anim calcmode="lin" valueType="num">
                                      <p:cBhvr additive="base">
                                        <p:cTn id="15" dur="10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617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795">
                                            <p:txEl>
                                              <p:pRg st="3" end="3"/>
                                            </p:txEl>
                                          </p:spTgt>
                                        </p:tgtEl>
                                        <p:attrNameLst>
                                          <p:attrName>style.visibility</p:attrName>
                                        </p:attrNameLst>
                                      </p:cBhvr>
                                      <p:to>
                                        <p:strVal val="visible"/>
                                      </p:to>
                                    </p:set>
                                    <p:anim calcmode="lin" valueType="num">
                                      <p:cBhvr additive="base">
                                        <p:cTn id="19" dur="10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17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5">
                                            <p:txEl>
                                              <p:pRg st="4" end="4"/>
                                            </p:txEl>
                                          </p:spTgt>
                                        </p:tgtEl>
                                        <p:attrNameLst>
                                          <p:attrName>style.visibility</p:attrName>
                                        </p:attrNameLst>
                                      </p:cBhvr>
                                      <p:to>
                                        <p:strVal val="visible"/>
                                      </p:to>
                                    </p:set>
                                    <p:anim calcmode="lin" valueType="num">
                                      <p:cBhvr additive="base">
                                        <p:cTn id="23" dur="10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161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1795">
                                            <p:txEl>
                                              <p:pRg st="5" end="5"/>
                                            </p:txEl>
                                          </p:spTgt>
                                        </p:tgtEl>
                                        <p:attrNameLst>
                                          <p:attrName>style.visibility</p:attrName>
                                        </p:attrNameLst>
                                      </p:cBhvr>
                                      <p:to>
                                        <p:strVal val="visible"/>
                                      </p:to>
                                    </p:set>
                                    <p:anim calcmode="lin" valueType="num">
                                      <p:cBhvr additive="base">
                                        <p:cTn id="29" dur="1000" fill="hold"/>
                                        <p:tgtEl>
                                          <p:spTgt spid="161795">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6179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1795">
                                            <p:txEl>
                                              <p:pRg st="6" end="6"/>
                                            </p:txEl>
                                          </p:spTgt>
                                        </p:tgtEl>
                                        <p:attrNameLst>
                                          <p:attrName>style.visibility</p:attrName>
                                        </p:attrNameLst>
                                      </p:cBhvr>
                                      <p:to>
                                        <p:strVal val="visible"/>
                                      </p:to>
                                    </p:set>
                                    <p:anim calcmode="lin" valueType="num">
                                      <p:cBhvr additive="base">
                                        <p:cTn id="33" dur="1000" fill="hold"/>
                                        <p:tgtEl>
                                          <p:spTgt spid="161795">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16179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1795">
                                            <p:txEl>
                                              <p:pRg st="7" end="7"/>
                                            </p:txEl>
                                          </p:spTgt>
                                        </p:tgtEl>
                                        <p:attrNameLst>
                                          <p:attrName>style.visibility</p:attrName>
                                        </p:attrNameLst>
                                      </p:cBhvr>
                                      <p:to>
                                        <p:strVal val="visible"/>
                                      </p:to>
                                    </p:set>
                                    <p:anim calcmode="lin" valueType="num">
                                      <p:cBhvr additive="base">
                                        <p:cTn id="37" dur="1000" fill="hold"/>
                                        <p:tgtEl>
                                          <p:spTgt spid="161795">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6179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1795">
                                            <p:txEl>
                                              <p:pRg st="8" end="8"/>
                                            </p:txEl>
                                          </p:spTgt>
                                        </p:tgtEl>
                                        <p:attrNameLst>
                                          <p:attrName>style.visibility</p:attrName>
                                        </p:attrNameLst>
                                      </p:cBhvr>
                                      <p:to>
                                        <p:strVal val="visible"/>
                                      </p:to>
                                    </p:set>
                                    <p:anim calcmode="lin" valueType="num">
                                      <p:cBhvr additive="base">
                                        <p:cTn id="41" dur="1000" fill="hold"/>
                                        <p:tgtEl>
                                          <p:spTgt spid="161795">
                                            <p:txEl>
                                              <p:pRg st="8" end="8"/>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617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F1819-4708-435B-83B4-8639E241AF5C}"/>
              </a:ext>
            </a:extLst>
          </p:cNvPr>
          <p:cNvSpPr>
            <a:spLocks noGrp="1"/>
          </p:cNvSpPr>
          <p:nvPr>
            <p:ph type="title"/>
          </p:nvPr>
        </p:nvSpPr>
        <p:spPr/>
        <p:txBody>
          <a:bodyPr/>
          <a:lstStyle/>
          <a:p>
            <a:r>
              <a:rPr lang="zh-CN" altLang="en-US" b="0" dirty="0"/>
              <a:t>朴素字符串查找算法性能</a:t>
            </a:r>
          </a:p>
        </p:txBody>
      </p:sp>
      <p:sp>
        <p:nvSpPr>
          <p:cNvPr id="4" name="页脚占位符 3">
            <a:extLst>
              <a:ext uri="{FF2B5EF4-FFF2-40B4-BE49-F238E27FC236}">
                <a16:creationId xmlns:a16="http://schemas.microsoft.com/office/drawing/2014/main" id="{F02AD4E0-7C8B-4382-B4BE-C8FC02FB40E6}"/>
              </a:ext>
            </a:extLst>
          </p:cNvPr>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a:extLst>
              <a:ext uri="{FF2B5EF4-FFF2-40B4-BE49-F238E27FC236}">
                <a16:creationId xmlns:a16="http://schemas.microsoft.com/office/drawing/2014/main" id="{813A4F97-F582-4782-A57B-48B012E5011B}"/>
              </a:ext>
            </a:extLst>
          </p:cNvPr>
          <p:cNvSpPr>
            <a:spLocks noGrp="1"/>
          </p:cNvSpPr>
          <p:nvPr>
            <p:ph type="sldNum" sz="quarter" idx="11"/>
          </p:nvPr>
        </p:nvSpPr>
        <p:spPr/>
        <p:txBody>
          <a:bodyPr/>
          <a:lstStyle/>
          <a:p>
            <a:pPr>
              <a:defRPr/>
            </a:pPr>
            <a:fld id="{96804E8C-638B-4B2C-82B6-ECCB48FF4CF4}" type="slidenum">
              <a:rPr lang="en-US" altLang="zh-CN" smtClean="0"/>
              <a:pPr>
                <a:defRPr/>
              </a:pPr>
              <a:t>22</a:t>
            </a:fld>
            <a:endParaRPr lang="en-US" altLang="zh-CN"/>
          </a:p>
        </p:txBody>
      </p:sp>
      <p:sp>
        <p:nvSpPr>
          <p:cNvPr id="6" name="Text Box 4">
            <a:extLst>
              <a:ext uri="{FF2B5EF4-FFF2-40B4-BE49-F238E27FC236}">
                <a16:creationId xmlns:a16="http://schemas.microsoft.com/office/drawing/2014/main" id="{CD97CC2E-91EB-4610-B1C5-81CEDCAD1DD4}"/>
              </a:ext>
            </a:extLst>
          </p:cNvPr>
          <p:cNvSpPr txBox="1">
            <a:spLocks noChangeArrowheads="1"/>
          </p:cNvSpPr>
          <p:nvPr/>
        </p:nvSpPr>
        <p:spPr bwMode="auto">
          <a:xfrm>
            <a:off x="647700" y="1268760"/>
            <a:ext cx="4500562" cy="3495675"/>
          </a:xfrm>
          <a:prstGeom prst="rect">
            <a:avLst/>
          </a:prstGeom>
          <a:solidFill>
            <a:schemeClr val="bg1">
              <a:lumMod val="95000"/>
            </a:schemeClr>
          </a:solidFill>
          <a:ln w="12700" cap="sq">
            <a:noFill/>
            <a:miter lim="800000"/>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=0;t[k]!=‘\0’&amp;&amp;s[j]==t[k];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grpSp>
        <p:nvGrpSpPr>
          <p:cNvPr id="7" name="Group 189">
            <a:extLst>
              <a:ext uri="{FF2B5EF4-FFF2-40B4-BE49-F238E27FC236}">
                <a16:creationId xmlns:a16="http://schemas.microsoft.com/office/drawing/2014/main" id="{8062216A-0760-439D-8DC0-8CE85A2FEEFE}"/>
              </a:ext>
            </a:extLst>
          </p:cNvPr>
          <p:cNvGrpSpPr>
            <a:grpSpLocks/>
          </p:cNvGrpSpPr>
          <p:nvPr/>
        </p:nvGrpSpPr>
        <p:grpSpPr bwMode="auto">
          <a:xfrm>
            <a:off x="5277895" y="3016593"/>
            <a:ext cx="3408362" cy="805033"/>
            <a:chOff x="1020" y="3521"/>
            <a:chExt cx="2147" cy="431"/>
          </a:xfrm>
        </p:grpSpPr>
        <p:sp>
          <p:nvSpPr>
            <p:cNvPr id="8" name="Rectangle 186">
              <a:extLst>
                <a:ext uri="{FF2B5EF4-FFF2-40B4-BE49-F238E27FC236}">
                  <a16:creationId xmlns:a16="http://schemas.microsoft.com/office/drawing/2014/main" id="{3F25015A-94B1-4931-B2D1-7E6C7D173620}"/>
                </a:ext>
              </a:extLst>
            </p:cNvPr>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9" name="Text Box 187">
              <a:extLst>
                <a:ext uri="{FF2B5EF4-FFF2-40B4-BE49-F238E27FC236}">
                  <a16:creationId xmlns:a16="http://schemas.microsoft.com/office/drawing/2014/main" id="{328CE70B-90C5-42FC-9A49-BC6EFC053244}"/>
                </a:ext>
              </a:extLst>
            </p:cNvPr>
            <p:cNvSpPr txBox="1">
              <a:spLocks noChangeArrowheads="1"/>
            </p:cNvSpPr>
            <p:nvPr/>
          </p:nvSpPr>
          <p:spPr bwMode="auto">
            <a:xfrm>
              <a:off x="1020" y="3536"/>
              <a:ext cx="1334" cy="379"/>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endParaRPr lang="en-US" altLang="zh-CN" sz="2500" b="1" dirty="0">
                <a:solidFill>
                  <a:srgbClr val="00007A"/>
                </a:solidFill>
                <a:latin typeface="Times New Roman" pitchFamily="18" charset="0"/>
              </a:endParaRPr>
            </a:p>
            <a:p>
              <a:pPr eaLnBrk="1" hangingPunct="1">
                <a:lnSpc>
                  <a:spcPct val="80000"/>
                </a:lnSpc>
              </a:pPr>
              <a:r>
                <a:rPr lang="zh-CN" altLang="en-US" sz="2500" b="1" dirty="0">
                  <a:solidFill>
                    <a:srgbClr val="00007A"/>
                  </a:solidFill>
                  <a:latin typeface="Times New Roman" pitchFamily="18" charset="0"/>
                </a:rPr>
                <a:t>时间复杂度为</a:t>
              </a:r>
              <a:endParaRPr lang="zh-CN" altLang="en-US" sz="2500" b="1" dirty="0">
                <a:solidFill>
                  <a:srgbClr val="00007A"/>
                </a:solidFill>
                <a:latin typeface="Times New Roman" pitchFamily="18" charset="0"/>
                <a:ea typeface="宋体" charset="-122"/>
              </a:endParaRPr>
            </a:p>
          </p:txBody>
        </p:sp>
        <p:sp>
          <p:nvSpPr>
            <p:cNvPr id="10" name="Text Box 188">
              <a:extLst>
                <a:ext uri="{FF2B5EF4-FFF2-40B4-BE49-F238E27FC236}">
                  <a16:creationId xmlns:a16="http://schemas.microsoft.com/office/drawing/2014/main" id="{6542E2AE-6BBC-4472-9B5A-5A6FBBBC68EE}"/>
                </a:ext>
              </a:extLst>
            </p:cNvPr>
            <p:cNvSpPr txBox="1">
              <a:spLocks noChangeArrowheads="1"/>
            </p:cNvSpPr>
            <p:nvPr/>
          </p:nvSpPr>
          <p:spPr bwMode="auto">
            <a:xfrm rot="37477">
              <a:off x="2245" y="3631"/>
              <a:ext cx="922" cy="321"/>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300" b="1" dirty="0">
                  <a:solidFill>
                    <a:srgbClr val="FF3300"/>
                  </a:solidFill>
                  <a:latin typeface="Times New Roman" pitchFamily="18" charset="0"/>
                  <a:ea typeface="宋体" charset="-122"/>
                  <a:cs typeface="Times New Roman" pitchFamily="18" charset="0"/>
                </a:rPr>
                <a:t>O</a:t>
              </a:r>
              <a:r>
                <a:rPr lang="en-US" altLang="zh-CN" sz="2600" b="1" dirty="0">
                  <a:solidFill>
                    <a:srgbClr val="FF3300"/>
                  </a:solidFill>
                  <a:latin typeface="Times New Roman" pitchFamily="18" charset="0"/>
                  <a:ea typeface="宋体" charset="-122"/>
                  <a:cs typeface="Times New Roman" pitchFamily="18" charset="0"/>
                </a:rPr>
                <a:t>(n*m</a:t>
              </a:r>
              <a:r>
                <a:rPr lang="en-US" altLang="zh-CN" sz="2600" b="1" dirty="0">
                  <a:solidFill>
                    <a:srgbClr val="FF3300"/>
                  </a:solidFill>
                  <a:latin typeface="Times New Roman" pitchFamily="18" charset="0"/>
                  <a:ea typeface="宋体" charset="-122"/>
                </a:rPr>
                <a:t>)</a:t>
              </a:r>
            </a:p>
          </p:txBody>
        </p:sp>
      </p:grpSp>
      <p:sp>
        <p:nvSpPr>
          <p:cNvPr id="11" name="AutoShape 9">
            <a:extLst>
              <a:ext uri="{FF2B5EF4-FFF2-40B4-BE49-F238E27FC236}">
                <a16:creationId xmlns:a16="http://schemas.microsoft.com/office/drawing/2014/main" id="{BFB1866E-E07E-48E0-B027-54655B4F2A9C}"/>
              </a:ext>
            </a:extLst>
          </p:cNvPr>
          <p:cNvSpPr>
            <a:spLocks noChangeArrowheads="1"/>
          </p:cNvSpPr>
          <p:nvPr/>
        </p:nvSpPr>
        <p:spPr bwMode="auto">
          <a:xfrm>
            <a:off x="5698976" y="995363"/>
            <a:ext cx="2987824" cy="1656234"/>
          </a:xfrm>
          <a:prstGeom prst="wedgeRoundRectCallout">
            <a:avLst>
              <a:gd name="adj1" fmla="val -111776"/>
              <a:gd name="adj2" fmla="val 63449"/>
              <a:gd name="adj3" fmla="val 16667"/>
            </a:avLst>
          </a:prstGeom>
          <a:solidFill>
            <a:schemeClr val="accent1"/>
          </a:solidFill>
          <a:ln w="9525">
            <a:solidFill>
              <a:schemeClr val="tx1"/>
            </a:solidFill>
            <a:miter lim="800000"/>
            <a:headEnd/>
            <a:tailEnd/>
          </a:ln>
        </p:spPr>
        <p:txBody>
          <a:bodyPr/>
          <a:lstStyle/>
          <a:p>
            <a:pPr>
              <a:defRPr/>
            </a:pPr>
            <a:r>
              <a:rPr lang="zh-CN" altLang="en-US" sz="1600" b="0" dirty="0"/>
              <a:t>显然，在最坏情况下（被查找的串不存在），该算法语句的最大执行频度为：</a:t>
            </a:r>
            <a:r>
              <a:rPr lang="en-US" altLang="zh-CN" sz="1600" b="0" dirty="0"/>
              <a:t>N*M</a:t>
            </a:r>
            <a:r>
              <a:rPr lang="zh-CN" altLang="en-US" sz="1600" b="0" dirty="0"/>
              <a:t>。</a:t>
            </a:r>
            <a:endParaRPr lang="en-US" altLang="zh-CN" sz="1600" b="0" dirty="0"/>
          </a:p>
          <a:p>
            <a:pPr>
              <a:defRPr/>
            </a:pPr>
            <a:r>
              <a:rPr lang="en-US" altLang="zh-CN" sz="1600" b="0" dirty="0"/>
              <a:t>N</a:t>
            </a:r>
            <a:r>
              <a:rPr lang="zh-CN" altLang="en-US" sz="1600" b="0" dirty="0"/>
              <a:t>为源串的长度，</a:t>
            </a:r>
            <a:r>
              <a:rPr lang="en-US" altLang="zh-CN" sz="1600" b="0" dirty="0"/>
              <a:t>M</a:t>
            </a:r>
            <a:r>
              <a:rPr lang="zh-CN" altLang="en-US" sz="1600" b="0" dirty="0"/>
              <a:t>为要查找的串的长度。</a:t>
            </a:r>
          </a:p>
        </p:txBody>
      </p:sp>
    </p:spTree>
    <p:extLst>
      <p:ext uri="{BB962C8B-B14F-4D97-AF65-F5344CB8AC3E}">
        <p14:creationId xmlns:p14="http://schemas.microsoft.com/office/powerpoint/2010/main" val="18637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ppt_x</p:attrName>
                                        </p:attrNameLst>
                                      </p:cBhvr>
                                      <p:tavLst>
                                        <p:tav tm="0">
                                          <p:val>
                                            <p:fltVal val="0.5"/>
                                          </p:val>
                                        </p:tav>
                                        <p:tav tm="100000">
                                          <p:val>
                                            <p:strVal val="#ppt_x"/>
                                          </p:val>
                                        </p:tav>
                                      </p:tavLst>
                                    </p:anim>
                                    <p:anim calcmode="lin" valueType="num">
                                      <p:cBhvr>
                                        <p:cTn id="15"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3315" name="灯片编号占位符 4"/>
          <p:cNvSpPr>
            <a:spLocks noGrp="1"/>
          </p:cNvSpPr>
          <p:nvPr>
            <p:ph type="sldNum" sz="quarter" idx="11"/>
          </p:nvPr>
        </p:nvSpPr>
        <p:spPr>
          <a:noFill/>
        </p:spPr>
        <p:txBody>
          <a:bodyPr/>
          <a:lstStyle/>
          <a:p>
            <a:fld id="{08D67B90-F7A0-435A-9E6C-F2E5111D072C}" type="slidenum">
              <a:rPr lang="en-US" altLang="zh-CN" smtClean="0"/>
              <a:pPr/>
              <a:t>23</a:t>
            </a:fld>
            <a:endParaRPr lang="en-US" altLang="zh-CN"/>
          </a:p>
        </p:txBody>
      </p:sp>
      <p:sp>
        <p:nvSpPr>
          <p:cNvPr id="133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1</a:t>
            </a:r>
          </a:p>
        </p:txBody>
      </p:sp>
      <p:sp>
        <p:nvSpPr>
          <p:cNvPr id="200707" name="Rectangle 3"/>
          <p:cNvSpPr>
            <a:spLocks noGrp="1" noChangeArrowheads="1"/>
          </p:cNvSpPr>
          <p:nvPr>
            <p:ph type="body" idx="1"/>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实现了大小写相关的字符串查找，即字符串”</a:t>
            </a:r>
            <a:r>
              <a:rPr lang="en-US" altLang="zh-CN" dirty="0">
                <a:ea typeface="宋体" pitchFamily="2" charset="-122"/>
              </a:rPr>
              <a:t>the”</a:t>
            </a:r>
            <a:r>
              <a:rPr lang="zh-CN" altLang="en-US" dirty="0">
                <a:ea typeface="宋体" pitchFamily="2" charset="-122"/>
              </a:rPr>
              <a:t>和”</a:t>
            </a:r>
            <a:r>
              <a:rPr lang="en-US" altLang="zh-CN" dirty="0">
                <a:ea typeface="宋体" pitchFamily="2" charset="-122"/>
              </a:rPr>
              <a:t>The”</a:t>
            </a:r>
            <a:r>
              <a:rPr lang="zh-CN" altLang="en-US" dirty="0">
                <a:ea typeface="宋体" pitchFamily="2" charset="-122"/>
              </a:rPr>
              <a:t>是不同字符串。请实现</a:t>
            </a:r>
            <a:r>
              <a:rPr lang="zh-CN" altLang="en-US" dirty="0">
                <a:solidFill>
                  <a:srgbClr val="0000CC"/>
                </a:solidFill>
                <a:ea typeface="宋体" pitchFamily="2" charset="-122"/>
              </a:rPr>
              <a:t>大小写无关</a:t>
            </a:r>
            <a:r>
              <a:rPr lang="zh-CN" altLang="en-US" dirty="0">
                <a:ea typeface="宋体" pitchFamily="2" charset="-122"/>
              </a:rPr>
              <a:t>的字符串查找。</a:t>
            </a:r>
          </a:p>
          <a:p>
            <a:r>
              <a:rPr lang="zh-CN" altLang="en-US" dirty="0">
                <a:ea typeface="宋体" pitchFamily="2" charset="-122"/>
              </a:rPr>
              <a:t>算法分析：</a:t>
            </a:r>
          </a:p>
        </p:txBody>
      </p:sp>
      <p:sp>
        <p:nvSpPr>
          <p:cNvPr id="200708" name="Text Box 4"/>
          <p:cNvSpPr txBox="1">
            <a:spLocks noChangeArrowheads="1"/>
          </p:cNvSpPr>
          <p:nvPr/>
        </p:nvSpPr>
        <p:spPr bwMode="auto">
          <a:xfrm>
            <a:off x="3923928" y="2420938"/>
            <a:ext cx="5220072" cy="3862596"/>
          </a:xfrm>
          <a:prstGeom prst="rect">
            <a:avLst/>
          </a:prstGeom>
          <a:solidFill>
            <a:schemeClr val="accent1"/>
          </a:solidFill>
          <a:ln w="12700" cap="sq">
            <a:noFill/>
            <a:miter lim="800000"/>
            <a:headEnd type="none" w="sm" len="sm"/>
            <a:tailEnd type="none" w="sm" len="sm"/>
          </a:ln>
        </p:spPr>
        <p:txBody>
          <a:bodyPr wrap="square">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(s[j])== </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(t[k])</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sp>
        <p:nvSpPr>
          <p:cNvPr id="7" name="矩形 6"/>
          <p:cNvSpPr/>
          <p:nvPr/>
        </p:nvSpPr>
        <p:spPr>
          <a:xfrm>
            <a:off x="755576" y="3284984"/>
            <a:ext cx="3168352" cy="2862322"/>
          </a:xfrm>
          <a:prstGeom prst="rect">
            <a:avLst/>
          </a:prstGeom>
        </p:spPr>
        <p:txBody>
          <a:bodyPr wrap="square">
            <a:spAutoFit/>
          </a:bodyPr>
          <a:lstStyle/>
          <a:p>
            <a:pPr marL="1588" indent="-65088">
              <a:buFont typeface="Wingdings" pitchFamily="2" charset="2"/>
              <a:buNone/>
            </a:pPr>
            <a:r>
              <a:rPr lang="zh-CN" altLang="en-US" b="0" dirty="0">
                <a:latin typeface="楷体" pitchFamily="49" charset="-122"/>
                <a:ea typeface="楷体" pitchFamily="49" charset="-122"/>
              </a:rPr>
              <a:t>在比较字符时，可将要比较字符均转换为小写或大写即可实现大小写无关查找。</a:t>
            </a:r>
            <a:endParaRPr lang="en-US" altLang="zh-CN" b="0" dirty="0">
              <a:latin typeface="楷体" pitchFamily="49" charset="-122"/>
              <a:ea typeface="楷体" pitchFamily="49" charset="-122"/>
            </a:endParaRPr>
          </a:p>
          <a:p>
            <a:pPr marL="1588" indent="-65088">
              <a:buFont typeface="Wingdings" pitchFamily="2" charset="2"/>
              <a:buNone/>
            </a:pPr>
            <a:endParaRPr lang="zh-CN" altLang="en-US" b="0" dirty="0">
              <a:latin typeface="楷体" pitchFamily="49" charset="-122"/>
              <a:ea typeface="楷体" pitchFamily="49" charset="-122"/>
            </a:endParaRPr>
          </a:p>
          <a:p>
            <a:pPr marL="1588" indent="-65088">
              <a:buFont typeface="Wingdings" pitchFamily="2" charset="2"/>
              <a:buNone/>
            </a:pPr>
            <a:r>
              <a:rPr lang="zh-CN" altLang="en-US" b="0" dirty="0">
                <a:latin typeface="楷体" pitchFamily="49" charset="-122"/>
                <a:ea typeface="楷体" pitchFamily="49" charset="-122"/>
              </a:rPr>
              <a:t>设函数</a:t>
            </a:r>
            <a:r>
              <a:rPr lang="en-US" altLang="zh-CN" b="0" dirty="0">
                <a:latin typeface="楷体" pitchFamily="49" charset="-122"/>
                <a:ea typeface="楷体" pitchFamily="49" charset="-122"/>
              </a:rPr>
              <a:t>char </a:t>
            </a:r>
            <a:r>
              <a:rPr lang="en-US" altLang="zh-CN" b="0" dirty="0" err="1">
                <a:latin typeface="楷体" pitchFamily="49" charset="-122"/>
                <a:ea typeface="楷体" pitchFamily="49" charset="-122"/>
              </a:rPr>
              <a:t>tolower</a:t>
            </a:r>
            <a:r>
              <a:rPr lang="en-US" altLang="zh-CN" b="0" dirty="0">
                <a:latin typeface="楷体" pitchFamily="49" charset="-122"/>
                <a:ea typeface="楷体" pitchFamily="49" charset="-122"/>
              </a:rPr>
              <a:t>(char c)</a:t>
            </a:r>
            <a:r>
              <a:rPr lang="zh-CN" altLang="en-US" b="0" dirty="0">
                <a:latin typeface="楷体" pitchFamily="49" charset="-122"/>
                <a:ea typeface="楷体" pitchFamily="49" charset="-122"/>
              </a:rPr>
              <a:t>用于将字符</a:t>
            </a:r>
            <a:r>
              <a:rPr lang="en-US" altLang="zh-CN" b="0" dirty="0">
                <a:latin typeface="楷体" pitchFamily="49" charset="-122"/>
                <a:ea typeface="楷体" pitchFamily="49" charset="-122"/>
              </a:rPr>
              <a:t>c</a:t>
            </a:r>
            <a:r>
              <a:rPr lang="zh-CN" altLang="en-US" b="0" dirty="0">
                <a:latin typeface="楷体" pitchFamily="49" charset="-122"/>
                <a:ea typeface="楷体" pitchFamily="49" charset="-122"/>
              </a:rPr>
              <a:t>转换为相应小写字符，则上面</a:t>
            </a:r>
            <a:r>
              <a:rPr lang="en-US" altLang="zh-CN" b="0" dirty="0">
                <a:latin typeface="楷体" pitchFamily="49" charset="-122"/>
                <a:ea typeface="楷体" pitchFamily="49" charset="-122"/>
              </a:rPr>
              <a:t>index</a:t>
            </a:r>
            <a:r>
              <a:rPr lang="zh-CN" altLang="en-US" b="0" dirty="0">
                <a:latin typeface="楷体" pitchFamily="49" charset="-122"/>
                <a:ea typeface="楷体" pitchFamily="49" charset="-122"/>
              </a:rPr>
              <a:t>可改为：</a:t>
            </a:r>
          </a:p>
        </p:txBody>
      </p:sp>
      <p:pic>
        <p:nvPicPr>
          <p:cNvPr id="8" name="图片 7">
            <a:extLst>
              <a:ext uri="{FF2B5EF4-FFF2-40B4-BE49-F238E27FC236}">
                <a16:creationId xmlns:a16="http://schemas.microsoft.com/office/drawing/2014/main" id="{1B7ED9C1-929D-4306-879C-BBF3123262AB}"/>
              </a:ext>
            </a:extLst>
          </p:cNvPr>
          <p:cNvPicPr>
            <a:picLocks noChangeAspect="1"/>
          </p:cNvPicPr>
          <p:nvPr/>
        </p:nvPicPr>
        <p:blipFill>
          <a:blip r:embed="rId3"/>
          <a:stretch>
            <a:fillRect/>
          </a:stretch>
        </p:blipFill>
        <p:spPr>
          <a:xfrm>
            <a:off x="5580112" y="-34280"/>
            <a:ext cx="3563888" cy="1487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linds(horizontal)">
                                      <p:cBhvr>
                                        <p:cTn id="7" dur="5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16" dur="500"/>
                                        <p:tgtEl>
                                          <p:spTgt spid="20070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0708"/>
                                        </p:tgtEl>
                                        <p:attrNameLst>
                                          <p:attrName>style.visibility</p:attrName>
                                        </p:attrNameLst>
                                      </p:cBhvr>
                                      <p:to>
                                        <p:strVal val="visible"/>
                                      </p:to>
                                    </p:set>
                                    <p:animEffect transition="in" filter="blinds(horizontal)">
                                      <p:cBhvr>
                                        <p:cTn id="26" dur="10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4339" name="灯片编号占位符 4"/>
          <p:cNvSpPr>
            <a:spLocks noGrp="1"/>
          </p:cNvSpPr>
          <p:nvPr>
            <p:ph type="sldNum" sz="quarter" idx="11"/>
          </p:nvPr>
        </p:nvSpPr>
        <p:spPr>
          <a:noFill/>
        </p:spPr>
        <p:txBody>
          <a:bodyPr/>
          <a:lstStyle/>
          <a:p>
            <a:fld id="{AF724400-2BDC-44E6-91AA-04C63028D2EC}" type="slidenum">
              <a:rPr lang="en-US" altLang="zh-CN" smtClean="0"/>
              <a:pPr/>
              <a:t>24</a:t>
            </a:fld>
            <a:endParaRPr lang="en-US" altLang="zh-CN"/>
          </a:p>
        </p:txBody>
      </p:sp>
      <p:sp>
        <p:nvSpPr>
          <p:cNvPr id="143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：函数</a:t>
            </a:r>
            <a:r>
              <a:rPr lang="en-US" altLang="zh-CN" dirty="0" err="1">
                <a:ea typeface="宋体" pitchFamily="2" charset="-122"/>
              </a:rPr>
              <a:t>tolower</a:t>
            </a:r>
            <a:r>
              <a:rPr lang="zh-CN" altLang="en-US" dirty="0">
                <a:ea typeface="宋体" pitchFamily="2" charset="-122"/>
              </a:rPr>
              <a:t>实现</a:t>
            </a:r>
          </a:p>
        </p:txBody>
      </p:sp>
      <p:sp>
        <p:nvSpPr>
          <p:cNvPr id="201731" name="Rectangle 3"/>
          <p:cNvSpPr>
            <a:spLocks noGrp="1" noChangeArrowheads="1"/>
          </p:cNvSpPr>
          <p:nvPr>
            <p:ph type="body" idx="1"/>
          </p:nvPr>
        </p:nvSpPr>
        <p:spPr/>
        <p:txBody>
          <a:bodyPr/>
          <a:lstStyle/>
          <a:p>
            <a:r>
              <a:rPr lang="zh-CN" altLang="en-US" dirty="0">
                <a:ea typeface="宋体" pitchFamily="2" charset="-122"/>
              </a:rPr>
              <a:t>方法一：</a:t>
            </a:r>
          </a:p>
          <a:p>
            <a:pPr lvl="1">
              <a:buFont typeface="Wingdings" pitchFamily="2" charset="2"/>
              <a:buNone/>
            </a:pPr>
            <a:r>
              <a:rPr lang="en-US" altLang="zh-CN" sz="1400" dirty="0">
                <a:ea typeface="宋体" pitchFamily="2" charset="-122"/>
              </a:rPr>
              <a:t>char  </a:t>
            </a:r>
            <a:r>
              <a:rPr lang="en-US" altLang="zh-CN" sz="1400" dirty="0" err="1">
                <a:ea typeface="宋体" pitchFamily="2" charset="-122"/>
              </a:rPr>
              <a:t>tolower</a:t>
            </a:r>
            <a:r>
              <a:rPr lang="en-US" altLang="zh-CN" sz="1400" dirty="0">
                <a:ea typeface="宋体" pitchFamily="2" charset="-122"/>
              </a:rPr>
              <a:t>(char c)</a:t>
            </a:r>
          </a:p>
          <a:p>
            <a:pPr lvl="1">
              <a:buFont typeface="Wingdings" pitchFamily="2" charset="2"/>
              <a:buNone/>
            </a:pPr>
            <a:r>
              <a:rPr lang="en-US" altLang="zh-CN" sz="1400" dirty="0">
                <a:ea typeface="宋体" pitchFamily="2" charset="-122"/>
              </a:rPr>
              <a:t>{</a:t>
            </a:r>
          </a:p>
          <a:p>
            <a:pPr lvl="1">
              <a:buFont typeface="Wingdings" pitchFamily="2" charset="2"/>
              <a:buNone/>
            </a:pPr>
            <a:r>
              <a:rPr lang="en-US" altLang="zh-CN" sz="1400" dirty="0">
                <a:ea typeface="宋体" pitchFamily="2" charset="-122"/>
              </a:rPr>
              <a:t>	if( c &gt;=‘A’ &amp;&amp; c&lt;=‘Z’)</a:t>
            </a:r>
          </a:p>
          <a:p>
            <a:pPr lvl="1">
              <a:buFont typeface="Wingdings" pitchFamily="2" charset="2"/>
              <a:buNone/>
            </a:pPr>
            <a:r>
              <a:rPr lang="en-US" altLang="zh-CN" sz="1400" dirty="0">
                <a:ea typeface="宋体" pitchFamily="2" charset="-122"/>
              </a:rPr>
              <a:t>		return ‘a’ – ‘A’ + c;</a:t>
            </a:r>
          </a:p>
          <a:p>
            <a:pPr lvl="1">
              <a:buFont typeface="Wingdings" pitchFamily="2" charset="2"/>
              <a:buNone/>
            </a:pPr>
            <a:r>
              <a:rPr lang="en-US" altLang="zh-CN" sz="1400" dirty="0">
                <a:ea typeface="宋体" pitchFamily="2" charset="-122"/>
              </a:rPr>
              <a:t>	return c;</a:t>
            </a:r>
          </a:p>
          <a:p>
            <a:pPr lvl="1">
              <a:buFont typeface="Wingdings" pitchFamily="2" charset="2"/>
              <a:buNone/>
            </a:pPr>
            <a:r>
              <a:rPr lang="en-US" altLang="zh-CN" sz="1400" dirty="0">
                <a:ea typeface="宋体" pitchFamily="2" charset="-122"/>
              </a:rPr>
              <a:t>} </a:t>
            </a:r>
          </a:p>
          <a:p>
            <a:r>
              <a:rPr lang="zh-CN" altLang="en-US" dirty="0">
                <a:ea typeface="宋体" pitchFamily="2" charset="-122"/>
              </a:rPr>
              <a:t>方法二：对于像</a:t>
            </a:r>
            <a:r>
              <a:rPr lang="en-US" altLang="zh-CN" dirty="0" err="1">
                <a:ea typeface="宋体" pitchFamily="2" charset="-122"/>
              </a:rPr>
              <a:t>tolower</a:t>
            </a:r>
            <a:r>
              <a:rPr lang="zh-CN" altLang="en-US" dirty="0">
                <a:ea typeface="宋体" pitchFamily="2" charset="-122"/>
              </a:rPr>
              <a:t>这样功能简单的函数，可以用宏函数来实现。</a:t>
            </a:r>
          </a:p>
          <a:p>
            <a:pPr lvl="1">
              <a:buFont typeface="Wingdings" pitchFamily="2" charset="2"/>
              <a:buNone/>
            </a:pPr>
            <a:r>
              <a:rPr lang="en-US" altLang="zh-CN" sz="1800" b="1" dirty="0">
                <a:solidFill>
                  <a:srgbClr val="0000CC"/>
                </a:solidFill>
                <a:ea typeface="宋体" pitchFamily="2" charset="-122"/>
              </a:rPr>
              <a:t>#define </a:t>
            </a:r>
            <a:r>
              <a:rPr lang="en-US" altLang="zh-CN" sz="1800" b="1" dirty="0" err="1">
                <a:solidFill>
                  <a:srgbClr val="0000CC"/>
                </a:solidFill>
                <a:ea typeface="宋体" pitchFamily="2" charset="-122"/>
              </a:rPr>
              <a:t>tolower</a:t>
            </a:r>
            <a:r>
              <a:rPr lang="en-US" altLang="zh-CN" sz="1800" b="1" dirty="0">
                <a:solidFill>
                  <a:srgbClr val="0000CC"/>
                </a:solidFill>
                <a:ea typeface="宋体" pitchFamily="2" charset="-122"/>
              </a:rPr>
              <a:t>(c) 	(c&gt;=‘A’&amp;&amp;c&lt;=‘Z’ ? ‘</a:t>
            </a:r>
            <a:r>
              <a:rPr lang="en-US" altLang="zh-CN" sz="1800" b="1" dirty="0" err="1">
                <a:solidFill>
                  <a:srgbClr val="0000CC"/>
                </a:solidFill>
                <a:ea typeface="宋体" pitchFamily="2" charset="-122"/>
              </a:rPr>
              <a:t>a’-’A’+c:c</a:t>
            </a:r>
            <a:r>
              <a:rPr lang="en-US" altLang="zh-CN" sz="1800" b="1" dirty="0">
                <a:solidFill>
                  <a:srgbClr val="0000CC"/>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1">
                                            <p:txEl>
                                              <p:pRg st="1" end="1"/>
                                            </p:txEl>
                                          </p:spTgt>
                                        </p:tgtEl>
                                        <p:attrNameLst>
                                          <p:attrName>style.visibility</p:attrName>
                                        </p:attrNameLst>
                                      </p:cBhvr>
                                      <p:to>
                                        <p:strVal val="visible"/>
                                      </p:to>
                                    </p:set>
                                    <p:anim calcmode="lin" valueType="num">
                                      <p:cBhvr additive="base">
                                        <p:cTn id="7" dur="500" fill="hold"/>
                                        <p:tgtEl>
                                          <p:spTgt spid="201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1">
                                            <p:txEl>
                                              <p:pRg st="2" end="2"/>
                                            </p:txEl>
                                          </p:spTgt>
                                        </p:tgtEl>
                                        <p:attrNameLst>
                                          <p:attrName>style.visibility</p:attrName>
                                        </p:attrNameLst>
                                      </p:cBhvr>
                                      <p:to>
                                        <p:strVal val="visible"/>
                                      </p:to>
                                    </p:set>
                                    <p:anim calcmode="lin" valueType="num">
                                      <p:cBhvr additive="base">
                                        <p:cTn id="11" dur="500" fill="hold"/>
                                        <p:tgtEl>
                                          <p:spTgt spid="2017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anim calcmode="lin" valueType="num">
                                      <p:cBhvr additive="base">
                                        <p:cTn id="15" dur="500" fill="hold"/>
                                        <p:tgtEl>
                                          <p:spTgt spid="2017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17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1731">
                                            <p:txEl>
                                              <p:pRg st="4" end="4"/>
                                            </p:txEl>
                                          </p:spTgt>
                                        </p:tgtEl>
                                        <p:attrNameLst>
                                          <p:attrName>style.visibility</p:attrName>
                                        </p:attrNameLst>
                                      </p:cBhvr>
                                      <p:to>
                                        <p:strVal val="visible"/>
                                      </p:to>
                                    </p:set>
                                    <p:anim calcmode="lin" valueType="num">
                                      <p:cBhvr additive="base">
                                        <p:cTn id="19" dur="500" fill="hold"/>
                                        <p:tgtEl>
                                          <p:spTgt spid="2017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17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1731">
                                            <p:txEl>
                                              <p:pRg st="5" end="5"/>
                                            </p:txEl>
                                          </p:spTgt>
                                        </p:tgtEl>
                                        <p:attrNameLst>
                                          <p:attrName>style.visibility</p:attrName>
                                        </p:attrNameLst>
                                      </p:cBhvr>
                                      <p:to>
                                        <p:strVal val="visible"/>
                                      </p:to>
                                    </p:set>
                                    <p:anim calcmode="lin" valueType="num">
                                      <p:cBhvr additive="base">
                                        <p:cTn id="23" dur="500" fill="hold"/>
                                        <p:tgtEl>
                                          <p:spTgt spid="2017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17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1731">
                                            <p:txEl>
                                              <p:pRg st="6" end="6"/>
                                            </p:txEl>
                                          </p:spTgt>
                                        </p:tgtEl>
                                        <p:attrNameLst>
                                          <p:attrName>style.visibility</p:attrName>
                                        </p:attrNameLst>
                                      </p:cBhvr>
                                      <p:to>
                                        <p:strVal val="visible"/>
                                      </p:to>
                                    </p:set>
                                    <p:anim calcmode="lin" valueType="num">
                                      <p:cBhvr additive="base">
                                        <p:cTn id="27" dur="500" fill="hold"/>
                                        <p:tgtEl>
                                          <p:spTgt spid="2017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17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01731">
                                            <p:txEl>
                                              <p:pRg st="7" end="7"/>
                                            </p:txEl>
                                          </p:spTgt>
                                        </p:tgtEl>
                                        <p:attrNameLst>
                                          <p:attrName>style.visibility</p:attrName>
                                        </p:attrNameLst>
                                      </p:cBhvr>
                                      <p:to>
                                        <p:strVal val="visible"/>
                                      </p:to>
                                    </p:set>
                                    <p:animEffect transition="in" filter="blinds(horizontal)">
                                      <p:cBhvr>
                                        <p:cTn id="33" dur="500"/>
                                        <p:tgtEl>
                                          <p:spTgt spid="20173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01731">
                                            <p:txEl>
                                              <p:pRg st="8" end="8"/>
                                            </p:txEl>
                                          </p:spTgt>
                                        </p:tgtEl>
                                        <p:attrNameLst>
                                          <p:attrName>style.visibility</p:attrName>
                                        </p:attrNameLst>
                                      </p:cBhvr>
                                      <p:to>
                                        <p:strVal val="visible"/>
                                      </p:to>
                                    </p:set>
                                    <p:anim calcmode="lin" valueType="num">
                                      <p:cBhvr additive="base">
                                        <p:cTn id="38" dur="500" fill="hold"/>
                                        <p:tgtEl>
                                          <p:spTgt spid="201731">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17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5363" name="灯片编号占位符 4"/>
          <p:cNvSpPr>
            <a:spLocks noGrp="1"/>
          </p:cNvSpPr>
          <p:nvPr>
            <p:ph type="sldNum" sz="quarter" idx="11"/>
          </p:nvPr>
        </p:nvSpPr>
        <p:spPr>
          <a:noFill/>
        </p:spPr>
        <p:txBody>
          <a:bodyPr/>
          <a:lstStyle/>
          <a:p>
            <a:fld id="{82C867F0-A123-4CB6-8A01-85013F17989A}" type="slidenum">
              <a:rPr lang="en-US" altLang="zh-CN" smtClean="0"/>
              <a:pPr/>
              <a:t>25</a:t>
            </a:fld>
            <a:endParaRPr lang="en-US" altLang="zh-CN"/>
          </a:p>
        </p:txBody>
      </p:sp>
      <p:sp>
        <p:nvSpPr>
          <p:cNvPr id="15364" name="Rectangle 2"/>
          <p:cNvSpPr>
            <a:spLocks noGrp="1" noChangeArrowheads="1"/>
          </p:cNvSpPr>
          <p:nvPr>
            <p:ph type="title"/>
          </p:nvPr>
        </p:nvSpPr>
        <p:spPr/>
        <p:txBody>
          <a:bodyPr/>
          <a:lstStyle/>
          <a:p>
            <a:r>
              <a:rPr lang="zh-CN" altLang="en-US" dirty="0">
                <a:ea typeface="宋体" pitchFamily="2" charset="-122"/>
              </a:rPr>
              <a:t>预处理指令：</a:t>
            </a:r>
            <a:r>
              <a:rPr lang="en-US" altLang="zh-CN" dirty="0">
                <a:ea typeface="宋体" pitchFamily="2" charset="-122"/>
              </a:rPr>
              <a:t>define</a:t>
            </a:r>
          </a:p>
        </p:txBody>
      </p:sp>
      <p:sp>
        <p:nvSpPr>
          <p:cNvPr id="15365" name="Rectangle 3"/>
          <p:cNvSpPr>
            <a:spLocks noGrp="1" noChangeArrowheads="1"/>
          </p:cNvSpPr>
          <p:nvPr>
            <p:ph type="body" idx="1"/>
          </p:nvPr>
        </p:nvSpPr>
        <p:spPr>
          <a:xfrm>
            <a:off x="971600" y="1412776"/>
            <a:ext cx="7105650" cy="4556125"/>
          </a:xfrm>
        </p:spPr>
        <p:txBody>
          <a:bodyPr/>
          <a:lstStyle/>
          <a:p>
            <a:pPr marL="381000" indent="-381000">
              <a:lnSpc>
                <a:spcPct val="80000"/>
              </a:lnSpc>
            </a:pPr>
            <a:r>
              <a:rPr lang="zh-CN" altLang="en-US" sz="2000" b="0" dirty="0">
                <a:ea typeface="宋体" pitchFamily="2" charset="-122"/>
              </a:rPr>
              <a:t>用途一：</a:t>
            </a:r>
            <a:r>
              <a:rPr lang="zh-CN" altLang="en-US" sz="2000" dirty="0">
                <a:ea typeface="宋体" pitchFamily="2" charset="-122"/>
              </a:rPr>
              <a:t>定义常量</a:t>
            </a:r>
            <a:r>
              <a:rPr lang="zh-CN" altLang="en-US" sz="2000" b="0" dirty="0">
                <a:ea typeface="宋体" pitchFamily="2" charset="-122"/>
              </a:rPr>
              <a:t>，如：</a:t>
            </a:r>
            <a:r>
              <a:rPr lang="en-US" altLang="zh-CN" sz="2000" b="0" dirty="0">
                <a:ea typeface="宋体" pitchFamily="2" charset="-122"/>
              </a:rPr>
              <a:t>#define  PI 3.14159</a:t>
            </a:r>
          </a:p>
          <a:p>
            <a:pPr marL="381000" indent="-381000">
              <a:lnSpc>
                <a:spcPct val="80000"/>
              </a:lnSpc>
            </a:pPr>
            <a:r>
              <a:rPr lang="zh-CN" altLang="en-US" sz="2000" b="0" dirty="0">
                <a:ea typeface="宋体" pitchFamily="2" charset="-122"/>
              </a:rPr>
              <a:t>用途二：</a:t>
            </a:r>
            <a:r>
              <a:rPr lang="zh-CN" altLang="en-US" sz="2000" dirty="0">
                <a:ea typeface="宋体" pitchFamily="2" charset="-122"/>
              </a:rPr>
              <a:t>定义宏函数</a:t>
            </a:r>
          </a:p>
          <a:p>
            <a:pPr marL="774700" lvl="1" indent="-381000">
              <a:lnSpc>
                <a:spcPct val="80000"/>
              </a:lnSpc>
              <a:buFont typeface="Wingdings" pitchFamily="2" charset="2"/>
              <a:buNone/>
            </a:pPr>
            <a:r>
              <a:rPr lang="zh-CN" altLang="en-US" sz="2000" dirty="0">
                <a:ea typeface="宋体" pitchFamily="2" charset="-122"/>
              </a:rPr>
              <a:t>宏定义还可带变元（参数）：</a:t>
            </a:r>
          </a:p>
          <a:p>
            <a:pPr marL="1185863" lvl="2" indent="-381000">
              <a:lnSpc>
                <a:spcPct val="90000"/>
              </a:lnSpc>
              <a:buFont typeface="Wingdings" pitchFamily="2" charset="2"/>
              <a:buNone/>
            </a:pPr>
            <a:r>
              <a:rPr lang="en-US" altLang="zh-CN" sz="2000" b="1" i="1" dirty="0">
                <a:solidFill>
                  <a:srgbClr val="0000CC"/>
                </a:solidFill>
                <a:ea typeface="宋体" pitchFamily="2" charset="-122"/>
              </a:rPr>
              <a:t>#define  </a:t>
            </a:r>
            <a:r>
              <a:rPr lang="zh-CN" altLang="en-US" sz="2000" b="1" i="1" dirty="0">
                <a:solidFill>
                  <a:srgbClr val="0000CC"/>
                </a:solidFill>
                <a:ea typeface="宋体" pitchFamily="2" charset="-122"/>
              </a:rPr>
              <a:t>标识符</a:t>
            </a:r>
            <a:r>
              <a:rPr lang="en-US" altLang="zh-CN" sz="2000" b="1" i="1" dirty="0">
                <a:solidFill>
                  <a:srgbClr val="0000CC"/>
                </a:solidFill>
                <a:ea typeface="宋体" pitchFamily="2" charset="-122"/>
              </a:rPr>
              <a:t>(</a:t>
            </a:r>
            <a:r>
              <a:rPr lang="zh-CN" altLang="en-US" sz="2000" b="1" i="1" dirty="0">
                <a:solidFill>
                  <a:srgbClr val="0000CC"/>
                </a:solidFill>
                <a:ea typeface="宋体" pitchFamily="2" charset="-122"/>
              </a:rPr>
              <a:t>参数</a:t>
            </a:r>
            <a:r>
              <a:rPr lang="en-US" altLang="zh-CN" sz="2000" b="1" i="1" dirty="0">
                <a:solidFill>
                  <a:srgbClr val="0000CC"/>
                </a:solidFill>
                <a:ea typeface="宋体" pitchFamily="2" charset="-122"/>
              </a:rPr>
              <a:t>1, </a:t>
            </a:r>
            <a:r>
              <a:rPr lang="zh-CN" altLang="en-US" sz="2000" b="1" i="1" dirty="0">
                <a:solidFill>
                  <a:srgbClr val="0000CC"/>
                </a:solidFill>
                <a:ea typeface="宋体" pitchFamily="2" charset="-122"/>
              </a:rPr>
              <a:t>参数</a:t>
            </a:r>
            <a:r>
              <a:rPr lang="en-US" altLang="zh-CN" sz="2000" b="1" i="1" dirty="0">
                <a:solidFill>
                  <a:srgbClr val="0000CC"/>
                </a:solidFill>
                <a:ea typeface="宋体" pitchFamily="2" charset="-122"/>
              </a:rPr>
              <a:t>2,…)</a:t>
            </a:r>
            <a:r>
              <a:rPr lang="zh-CN" altLang="en-US" sz="2000" b="1" i="1" dirty="0">
                <a:solidFill>
                  <a:srgbClr val="0000CC"/>
                </a:solidFill>
                <a:ea typeface="宋体" pitchFamily="2" charset="-122"/>
              </a:rPr>
              <a:t>	  单词串</a:t>
            </a:r>
          </a:p>
          <a:p>
            <a:pPr marL="774700" lvl="1" indent="-381000">
              <a:lnSpc>
                <a:spcPct val="80000"/>
              </a:lnSpc>
              <a:buFont typeface="Wingdings" pitchFamily="2" charset="2"/>
              <a:buNone/>
            </a:pPr>
            <a:r>
              <a:rPr lang="zh-CN" altLang="en-US" sz="2000" dirty="0">
                <a:ea typeface="宋体" pitchFamily="2" charset="-122"/>
              </a:rPr>
              <a:t>如：</a:t>
            </a:r>
          </a:p>
          <a:p>
            <a:pPr marL="1185863" lvl="2" indent="-381000">
              <a:lnSpc>
                <a:spcPct val="90000"/>
              </a:lnSpc>
              <a:buFont typeface="Wingdings" pitchFamily="2" charset="2"/>
              <a:buNone/>
            </a:pPr>
            <a:r>
              <a:rPr lang="en-US" altLang="zh-CN" sz="2000" dirty="0">
                <a:ea typeface="宋体" pitchFamily="2" charset="-122"/>
              </a:rPr>
              <a:t>#define	max(A,B)   ((A)&gt;(B)?(A):(B))</a:t>
            </a:r>
          </a:p>
          <a:p>
            <a:pPr marL="774700" lvl="1" indent="-381000">
              <a:lnSpc>
                <a:spcPct val="80000"/>
              </a:lnSpc>
              <a:buFont typeface="Wingdings" pitchFamily="2" charset="2"/>
              <a:buNone/>
            </a:pPr>
            <a:r>
              <a:rPr lang="zh-CN" altLang="en-US" sz="2000" dirty="0">
                <a:ea typeface="宋体" pitchFamily="2" charset="-122"/>
              </a:rPr>
              <a:t>于是语句</a:t>
            </a:r>
            <a:r>
              <a:rPr lang="en-US" altLang="zh-CN" sz="2000" dirty="0">
                <a:ea typeface="宋体" pitchFamily="2" charset="-122"/>
              </a:rPr>
              <a:t>x = max(</a:t>
            </a:r>
            <a:r>
              <a:rPr lang="en-US" altLang="zh-CN" sz="2000" dirty="0" err="1">
                <a:ea typeface="宋体" pitchFamily="2" charset="-122"/>
              </a:rPr>
              <a:t>p+q</a:t>
            </a:r>
            <a:r>
              <a:rPr lang="en-US" altLang="zh-CN" sz="2000" dirty="0">
                <a:ea typeface="宋体" pitchFamily="2" charset="-122"/>
              </a:rPr>
              <a:t>, </a:t>
            </a:r>
            <a:r>
              <a:rPr lang="en-US" altLang="zh-CN" sz="2000" dirty="0" err="1">
                <a:ea typeface="宋体" pitchFamily="2" charset="-122"/>
              </a:rPr>
              <a:t>r+s</a:t>
            </a:r>
            <a:r>
              <a:rPr lang="en-US" altLang="zh-CN" sz="2000" dirty="0">
                <a:ea typeface="宋体" pitchFamily="2" charset="-122"/>
              </a:rPr>
              <a:t>); </a:t>
            </a:r>
            <a:r>
              <a:rPr lang="zh-CN" altLang="en-US" sz="2000" dirty="0">
                <a:ea typeface="宋体" pitchFamily="2" charset="-122"/>
              </a:rPr>
              <a:t>被替换为：</a:t>
            </a:r>
          </a:p>
          <a:p>
            <a:pPr marL="1185863" lvl="2" indent="-381000">
              <a:lnSpc>
                <a:spcPct val="90000"/>
              </a:lnSpc>
              <a:buFont typeface="Wingdings" pitchFamily="2" charset="2"/>
              <a:buNone/>
            </a:pPr>
            <a:r>
              <a:rPr lang="en-US" altLang="zh-CN" sz="2000" dirty="0">
                <a:ea typeface="宋体" pitchFamily="2" charset="-122"/>
              </a:rPr>
              <a:t>x = ((</a:t>
            </a:r>
            <a:r>
              <a:rPr lang="en-US" altLang="zh-CN" sz="2000" dirty="0" err="1">
                <a:ea typeface="宋体" pitchFamily="2" charset="-122"/>
              </a:rPr>
              <a:t>p+q</a:t>
            </a:r>
            <a:r>
              <a:rPr lang="en-US" altLang="zh-CN" sz="2000" dirty="0">
                <a:ea typeface="宋体" pitchFamily="2" charset="-122"/>
              </a:rPr>
              <a:t>) &gt; (</a:t>
            </a:r>
            <a:r>
              <a:rPr lang="en-US" altLang="zh-CN" sz="2000" dirty="0" err="1">
                <a:ea typeface="宋体" pitchFamily="2" charset="-122"/>
              </a:rPr>
              <a:t>r+s</a:t>
            </a:r>
            <a:r>
              <a:rPr lang="en-US" altLang="zh-CN" sz="2000" dirty="0">
                <a:ea typeface="宋体" pitchFamily="2" charset="-122"/>
              </a:rPr>
              <a:t>) ? (</a:t>
            </a:r>
            <a:r>
              <a:rPr lang="en-US" altLang="zh-CN" sz="2000" dirty="0" err="1">
                <a:ea typeface="宋体" pitchFamily="2" charset="-122"/>
              </a:rPr>
              <a:t>p+q</a:t>
            </a:r>
            <a:r>
              <a:rPr lang="en-US" altLang="zh-CN" sz="2000" dirty="0">
                <a:ea typeface="宋体" pitchFamily="2" charset="-122"/>
              </a:rPr>
              <a:t>) : (</a:t>
            </a:r>
            <a:r>
              <a:rPr lang="en-US" altLang="zh-CN" sz="2000" dirty="0" err="1">
                <a:ea typeface="宋体" pitchFamily="2" charset="-122"/>
              </a:rPr>
              <a:t>r+s</a:t>
            </a:r>
            <a:r>
              <a:rPr lang="en-US" altLang="zh-CN" sz="2000" dirty="0">
                <a:ea typeface="宋体" pitchFamily="2" charset="-122"/>
              </a:rPr>
              <a:t>));</a:t>
            </a:r>
          </a:p>
          <a:p>
            <a:pPr marL="774700" lvl="1" indent="-381000">
              <a:lnSpc>
                <a:spcPct val="80000"/>
              </a:lnSpc>
              <a:buFont typeface="Wingdings" pitchFamily="2" charset="2"/>
              <a:buNone/>
            </a:pPr>
            <a:endParaRPr lang="en-US" altLang="zh-CN" sz="2000" dirty="0">
              <a:ea typeface="宋体" pitchFamily="2" charset="-122"/>
            </a:endParaRPr>
          </a:p>
          <a:p>
            <a:pPr marL="774700" lvl="1" indent="-381000">
              <a:lnSpc>
                <a:spcPct val="80000"/>
              </a:lnSpc>
              <a:buFont typeface="Wingdings" pitchFamily="2" charset="2"/>
              <a:buNone/>
            </a:pPr>
            <a:r>
              <a:rPr lang="zh-CN" altLang="en-US" sz="2000" dirty="0">
                <a:ea typeface="宋体" pitchFamily="2" charset="-122"/>
              </a:rPr>
              <a:t>注意：</a:t>
            </a:r>
          </a:p>
          <a:p>
            <a:pPr marL="774700" lvl="1" indent="-381000">
              <a:lnSpc>
                <a:spcPct val="80000"/>
              </a:lnSpc>
              <a:buFont typeface="Wingdings" pitchFamily="2" charset="2"/>
              <a:buAutoNum type="alphaLcPeriod"/>
            </a:pPr>
            <a:r>
              <a:rPr lang="zh-CN" altLang="en-US" sz="2000" dirty="0">
                <a:solidFill>
                  <a:srgbClr val="0000CC"/>
                </a:solidFill>
                <a:ea typeface="宋体" pitchFamily="2" charset="-122"/>
              </a:rPr>
              <a:t>宏定义名与参数间不能有空格，如</a:t>
            </a:r>
            <a:r>
              <a:rPr lang="en-US" altLang="zh-CN" sz="2000" dirty="0">
                <a:solidFill>
                  <a:srgbClr val="0000CC"/>
                </a:solidFill>
                <a:ea typeface="宋体" pitchFamily="2" charset="-122"/>
              </a:rPr>
              <a:t>max(A,B); </a:t>
            </a:r>
          </a:p>
          <a:p>
            <a:pPr marL="774700" lvl="1" indent="-381000">
              <a:lnSpc>
                <a:spcPct val="80000"/>
              </a:lnSpc>
              <a:buFont typeface="Wingdings" pitchFamily="2" charset="2"/>
              <a:buAutoNum type="alphaLcPeriod"/>
            </a:pPr>
            <a:r>
              <a:rPr lang="zh-CN" altLang="en-US" sz="2000" dirty="0">
                <a:solidFill>
                  <a:srgbClr val="0000CC"/>
                </a:solidFill>
                <a:ea typeface="宋体" pitchFamily="2" charset="-122"/>
              </a:rPr>
              <a:t>参数应用括号括起来，如</a:t>
            </a:r>
            <a:r>
              <a:rPr lang="en-US" altLang="zh-CN" sz="2000" dirty="0">
                <a:solidFill>
                  <a:srgbClr val="0000CC"/>
                </a:solidFill>
                <a:ea typeface="宋体" pitchFamily="2" charset="-122"/>
              </a:rPr>
              <a:t>(A)&gt;(B)?(A) : (B) </a:t>
            </a:r>
          </a:p>
          <a:p>
            <a:pPr marL="381000" indent="-381000">
              <a:lnSpc>
                <a:spcPct val="80000"/>
              </a:lnSpc>
            </a:pPr>
            <a:endParaRPr lang="en-US" altLang="zh-CN" sz="2000" dirty="0">
              <a:solidFill>
                <a:srgbClr val="0000CC"/>
              </a:solidFill>
              <a:ea typeface="宋体" pitchFamily="2" charset="-122"/>
            </a:endParaRPr>
          </a:p>
        </p:txBody>
      </p:sp>
      <p:sp>
        <p:nvSpPr>
          <p:cNvPr id="202756" name="AutoShape 4"/>
          <p:cNvSpPr>
            <a:spLocks noChangeArrowheads="1"/>
          </p:cNvSpPr>
          <p:nvPr/>
        </p:nvSpPr>
        <p:spPr bwMode="auto">
          <a:xfrm>
            <a:off x="6588224" y="2996952"/>
            <a:ext cx="2232025" cy="647700"/>
          </a:xfrm>
          <a:prstGeom prst="wedgeRoundRectCallout">
            <a:avLst>
              <a:gd name="adj1" fmla="val -89018"/>
              <a:gd name="adj2" fmla="val 25146"/>
              <a:gd name="adj3" fmla="val 16667"/>
            </a:avLst>
          </a:prstGeom>
          <a:solidFill>
            <a:schemeClr val="accent1"/>
          </a:solidFill>
          <a:ln w="9525">
            <a:solidFill>
              <a:schemeClr val="tx1"/>
            </a:solidFill>
            <a:miter lim="800000"/>
            <a:headEnd/>
            <a:tailEnd/>
          </a:ln>
        </p:spPr>
        <p:txBody>
          <a:bodyPr/>
          <a:lstStyle/>
          <a:p>
            <a:pPr algn="ctr"/>
            <a:r>
              <a:rPr lang="en-US" altLang="zh-CN" dirty="0"/>
              <a:t>?:</a:t>
            </a:r>
            <a:r>
              <a:rPr lang="zh-CN" altLang="en-US" dirty="0"/>
              <a:t>为条件运算符</a:t>
            </a:r>
          </a:p>
        </p:txBody>
      </p:sp>
      <p:sp>
        <p:nvSpPr>
          <p:cNvPr id="202757" name="Text Box 5"/>
          <p:cNvSpPr txBox="1">
            <a:spLocks noChangeArrowheads="1"/>
          </p:cNvSpPr>
          <p:nvPr/>
        </p:nvSpPr>
        <p:spPr bwMode="auto">
          <a:xfrm>
            <a:off x="2699792" y="4437112"/>
            <a:ext cx="5616624" cy="911213"/>
          </a:xfrm>
          <a:prstGeom prst="rect">
            <a:avLst/>
          </a:prstGeom>
          <a:solidFill>
            <a:schemeClr val="accent1"/>
          </a:solidFill>
          <a:ln w="12700" cap="sq">
            <a:noFill/>
            <a:miter lim="800000"/>
            <a:headEnd type="none" w="sm" len="sm"/>
            <a:tailEnd type="none" w="sm" len="sm"/>
          </a:ln>
        </p:spPr>
        <p:txBody>
          <a:bodyPr wrap="square" lIns="342000" tIns="298800" rIns="342000" bIns="298800">
            <a:spAutoFit/>
          </a:bodyPr>
          <a:lstStyle/>
          <a:p>
            <a:r>
              <a:rPr lang="en-US" altLang="zh-CN">
                <a:solidFill>
                  <a:srgbClr val="2B02A0"/>
                </a:solidFill>
                <a:latin typeface="Times New Roman" pitchFamily="18" charset="0"/>
              </a:rPr>
              <a:t>#define isupper(c )   (c &gt;=‘A’ &amp;&amp; c&lt;=‘Z’)?1:0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blinds(horizontal)">
                                      <p:cBhvr>
                                        <p:cTn id="7" dur="500"/>
                                        <p:tgtEl>
                                          <p:spTgt spid="15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blinds(horizontal)">
                                      <p:cBhvr>
                                        <p:cTn id="12" dur="500"/>
                                        <p:tgtEl>
                                          <p:spTgt spid="1536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animEffect transition="in" filter="blinds(horizontal)">
                                      <p:cBhvr>
                                        <p:cTn id="15" dur="500"/>
                                        <p:tgtEl>
                                          <p:spTgt spid="1536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5">
                                            <p:txEl>
                                              <p:pRg st="3" end="3"/>
                                            </p:txEl>
                                          </p:spTgt>
                                        </p:tgtEl>
                                        <p:attrNameLst>
                                          <p:attrName>style.visibility</p:attrName>
                                        </p:attrNameLst>
                                      </p:cBhvr>
                                      <p:to>
                                        <p:strVal val="visible"/>
                                      </p:to>
                                    </p:set>
                                    <p:animEffect transition="in" filter="blinds(horizontal)">
                                      <p:cBhvr>
                                        <p:cTn id="18" dur="500"/>
                                        <p:tgtEl>
                                          <p:spTgt spid="1536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365">
                                            <p:txEl>
                                              <p:pRg st="4" end="4"/>
                                            </p:txEl>
                                          </p:spTgt>
                                        </p:tgtEl>
                                        <p:attrNameLst>
                                          <p:attrName>style.visibility</p:attrName>
                                        </p:attrNameLst>
                                      </p:cBhvr>
                                      <p:to>
                                        <p:strVal val="visible"/>
                                      </p:to>
                                    </p:set>
                                    <p:animEffect transition="in" filter="blinds(horizontal)">
                                      <p:cBhvr>
                                        <p:cTn id="21" dur="500"/>
                                        <p:tgtEl>
                                          <p:spTgt spid="1536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5">
                                            <p:txEl>
                                              <p:pRg st="5" end="5"/>
                                            </p:txEl>
                                          </p:spTgt>
                                        </p:tgtEl>
                                        <p:attrNameLst>
                                          <p:attrName>style.visibility</p:attrName>
                                        </p:attrNameLst>
                                      </p:cBhvr>
                                      <p:to>
                                        <p:strVal val="visible"/>
                                      </p:to>
                                    </p:set>
                                    <p:animEffect transition="in" filter="blinds(horizontal)">
                                      <p:cBhvr>
                                        <p:cTn id="24" dur="500"/>
                                        <p:tgtEl>
                                          <p:spTgt spid="1536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5">
                                            <p:txEl>
                                              <p:pRg st="6" end="6"/>
                                            </p:txEl>
                                          </p:spTgt>
                                        </p:tgtEl>
                                        <p:attrNameLst>
                                          <p:attrName>style.visibility</p:attrName>
                                        </p:attrNameLst>
                                      </p:cBhvr>
                                      <p:to>
                                        <p:strVal val="visible"/>
                                      </p:to>
                                    </p:set>
                                    <p:animEffect transition="in" filter="blinds(horizontal)">
                                      <p:cBhvr>
                                        <p:cTn id="27" dur="500"/>
                                        <p:tgtEl>
                                          <p:spTgt spid="1536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5">
                                            <p:txEl>
                                              <p:pRg st="7" end="7"/>
                                            </p:txEl>
                                          </p:spTgt>
                                        </p:tgtEl>
                                        <p:attrNameLst>
                                          <p:attrName>style.visibility</p:attrName>
                                        </p:attrNameLst>
                                      </p:cBhvr>
                                      <p:to>
                                        <p:strVal val="visible"/>
                                      </p:to>
                                    </p:set>
                                    <p:animEffect transition="in" filter="blinds(horizontal)">
                                      <p:cBhvr>
                                        <p:cTn id="30" dur="500"/>
                                        <p:tgtEl>
                                          <p:spTgt spid="1536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365">
                                            <p:txEl>
                                              <p:pRg st="9" end="9"/>
                                            </p:txEl>
                                          </p:spTgt>
                                        </p:tgtEl>
                                        <p:attrNameLst>
                                          <p:attrName>style.visibility</p:attrName>
                                        </p:attrNameLst>
                                      </p:cBhvr>
                                      <p:to>
                                        <p:strVal val="visible"/>
                                      </p:to>
                                    </p:set>
                                    <p:animEffect transition="in" filter="blinds(horizontal)">
                                      <p:cBhvr>
                                        <p:cTn id="33" dur="500"/>
                                        <p:tgtEl>
                                          <p:spTgt spid="15365">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365">
                                            <p:txEl>
                                              <p:pRg st="10" end="10"/>
                                            </p:txEl>
                                          </p:spTgt>
                                        </p:tgtEl>
                                        <p:attrNameLst>
                                          <p:attrName>style.visibility</p:attrName>
                                        </p:attrNameLst>
                                      </p:cBhvr>
                                      <p:to>
                                        <p:strVal val="visible"/>
                                      </p:to>
                                    </p:set>
                                    <p:animEffect transition="in" filter="blinds(horizontal)">
                                      <p:cBhvr>
                                        <p:cTn id="36" dur="500"/>
                                        <p:tgtEl>
                                          <p:spTgt spid="15365">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365">
                                            <p:txEl>
                                              <p:pRg st="11" end="11"/>
                                            </p:txEl>
                                          </p:spTgt>
                                        </p:tgtEl>
                                        <p:attrNameLst>
                                          <p:attrName>style.visibility</p:attrName>
                                        </p:attrNameLst>
                                      </p:cBhvr>
                                      <p:to>
                                        <p:strVal val="visible"/>
                                      </p:to>
                                    </p:set>
                                    <p:animEffect transition="in" filter="blinds(horizontal)">
                                      <p:cBhvr>
                                        <p:cTn id="39" dur="500"/>
                                        <p:tgtEl>
                                          <p:spTgt spid="1536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02756"/>
                                        </p:tgtEl>
                                        <p:attrNameLst>
                                          <p:attrName>style.visibility</p:attrName>
                                        </p:attrNameLst>
                                      </p:cBhvr>
                                      <p:to>
                                        <p:strVal val="visible"/>
                                      </p:to>
                                    </p:set>
                                    <p:animEffect transition="in" filter="blinds(horizontal)">
                                      <p:cBhvr>
                                        <p:cTn id="44" dur="500"/>
                                        <p:tgtEl>
                                          <p:spTgt spid="202756"/>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ntr" presetSubtype="2" fill="hold" grpId="0" nodeType="clickEffect">
                                  <p:stCondLst>
                                    <p:cond delay="0"/>
                                  </p:stCondLst>
                                  <p:childTnLst>
                                    <p:set>
                                      <p:cBhvr>
                                        <p:cTn id="48" dur="1" fill="hold">
                                          <p:stCondLst>
                                            <p:cond delay="0"/>
                                          </p:stCondLst>
                                        </p:cTn>
                                        <p:tgtEl>
                                          <p:spTgt spid="202757"/>
                                        </p:tgtEl>
                                        <p:attrNameLst>
                                          <p:attrName>style.visibility</p:attrName>
                                        </p:attrNameLst>
                                      </p:cBhvr>
                                      <p:to>
                                        <p:strVal val="visible"/>
                                      </p:to>
                                    </p:set>
                                    <p:anim calcmode="lin" valueType="num">
                                      <p:cBhvr additive="base">
                                        <p:cTn id="49" dur="5000" fill="hold"/>
                                        <p:tgtEl>
                                          <p:spTgt spid="202757"/>
                                        </p:tgtEl>
                                        <p:attrNameLst>
                                          <p:attrName>ppt_x</p:attrName>
                                        </p:attrNameLst>
                                      </p:cBhvr>
                                      <p:tavLst>
                                        <p:tav tm="0">
                                          <p:val>
                                            <p:strVal val="1+#ppt_w/2"/>
                                          </p:val>
                                        </p:tav>
                                        <p:tav tm="100000">
                                          <p:val>
                                            <p:strVal val="#ppt_x"/>
                                          </p:val>
                                        </p:tav>
                                      </p:tavLst>
                                    </p:anim>
                                    <p:anim calcmode="lin" valueType="num">
                                      <p:cBhvr additive="base">
                                        <p:cTn id="50" dur="5000" fill="hold"/>
                                        <p:tgtEl>
                                          <p:spTgt spid="202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常用标准库函数：字符类型判断和转换</a:t>
            </a:r>
            <a:r>
              <a:rPr lang="en-US" altLang="zh-CN"/>
              <a:t>*</a:t>
            </a:r>
            <a:endParaRPr lang="zh-CN" altLang="en-US" dirty="0"/>
          </a:p>
        </p:txBody>
      </p:sp>
      <p:sp>
        <p:nvSpPr>
          <p:cNvPr id="3" name="内容占位符 2"/>
          <p:cNvSpPr>
            <a:spLocks noGrp="1"/>
          </p:cNvSpPr>
          <p:nvPr>
            <p:ph idx="1"/>
          </p:nvPr>
        </p:nvSpPr>
        <p:spPr/>
        <p:txBody>
          <a:bodyPr/>
          <a:lstStyle/>
          <a:p>
            <a:r>
              <a:rPr lang="en-US" altLang="zh-CN" dirty="0"/>
              <a:t>#include &lt;</a:t>
            </a:r>
            <a:r>
              <a:rPr lang="en-US" altLang="zh-CN" dirty="0" err="1"/>
              <a:t>ctype.h</a:t>
            </a:r>
            <a:r>
              <a:rPr lang="en-US" altLang="zh-CN" dirty="0"/>
              <a:t>&gt;</a:t>
            </a:r>
          </a:p>
          <a:p>
            <a:pPr lvl="1">
              <a:buNone/>
            </a:pPr>
            <a:r>
              <a:rPr lang="en-US" altLang="zh-CN" dirty="0" err="1"/>
              <a:t>int</a:t>
            </a:r>
            <a:r>
              <a:rPr lang="en-US" altLang="zh-CN" dirty="0"/>
              <a:t>  </a:t>
            </a:r>
            <a:r>
              <a:rPr lang="en-US" altLang="zh-CN" dirty="0" err="1"/>
              <a:t>isalpha</a:t>
            </a:r>
            <a:r>
              <a:rPr lang="en-US" altLang="zh-CN" dirty="0"/>
              <a:t>(</a:t>
            </a:r>
            <a:r>
              <a:rPr lang="en-US" altLang="zh-CN" dirty="0" err="1"/>
              <a:t>int</a:t>
            </a:r>
            <a:r>
              <a:rPr lang="en-US" altLang="zh-CN" dirty="0"/>
              <a:t> c)	</a:t>
            </a:r>
            <a:r>
              <a:rPr lang="zh-CN" altLang="en-US" dirty="0"/>
              <a:t>是否是字母</a:t>
            </a:r>
            <a:endParaRPr lang="en-US" altLang="zh-CN" dirty="0"/>
          </a:p>
          <a:p>
            <a:pPr lvl="1">
              <a:buNone/>
            </a:pPr>
            <a:r>
              <a:rPr lang="en-US" altLang="zh-CN" dirty="0" err="1"/>
              <a:t>int</a:t>
            </a:r>
            <a:r>
              <a:rPr lang="en-US" altLang="zh-CN" dirty="0"/>
              <a:t>  </a:t>
            </a:r>
            <a:r>
              <a:rPr lang="en-US" altLang="zh-CN" dirty="0" err="1"/>
              <a:t>isdigit</a:t>
            </a:r>
            <a:r>
              <a:rPr lang="en-US" altLang="zh-CN" dirty="0"/>
              <a:t>(</a:t>
            </a:r>
            <a:r>
              <a:rPr lang="en-US" altLang="zh-CN" dirty="0" err="1"/>
              <a:t>int</a:t>
            </a:r>
            <a:r>
              <a:rPr lang="en-US" altLang="zh-CN" dirty="0"/>
              <a:t> c)	</a:t>
            </a:r>
            <a:r>
              <a:rPr lang="zh-CN" altLang="en-US" dirty="0"/>
              <a:t>是否是数字</a:t>
            </a:r>
            <a:endParaRPr lang="en-US" altLang="zh-CN" dirty="0"/>
          </a:p>
          <a:p>
            <a:pPr lvl="1">
              <a:buNone/>
            </a:pPr>
            <a:r>
              <a:rPr lang="en-US" altLang="zh-CN" dirty="0" err="1"/>
              <a:t>int</a:t>
            </a:r>
            <a:r>
              <a:rPr lang="en-US" altLang="zh-CN" dirty="0"/>
              <a:t>  </a:t>
            </a:r>
            <a:r>
              <a:rPr lang="en-US" altLang="zh-CN" dirty="0" err="1"/>
              <a:t>islower</a:t>
            </a:r>
            <a:r>
              <a:rPr lang="en-US" altLang="zh-CN" dirty="0"/>
              <a:t>(</a:t>
            </a:r>
            <a:r>
              <a:rPr lang="en-US" altLang="zh-CN" dirty="0" err="1"/>
              <a:t>int</a:t>
            </a:r>
            <a:r>
              <a:rPr lang="en-US" altLang="zh-CN" dirty="0"/>
              <a:t> c)	</a:t>
            </a:r>
            <a:r>
              <a:rPr lang="zh-CN" altLang="en-US" dirty="0"/>
              <a:t>是否是小写字母</a:t>
            </a:r>
            <a:endParaRPr lang="en-US" altLang="zh-CN" dirty="0"/>
          </a:p>
          <a:p>
            <a:pPr lvl="1">
              <a:buNone/>
            </a:pPr>
            <a:r>
              <a:rPr lang="en-US" altLang="zh-CN" dirty="0" err="1"/>
              <a:t>int</a:t>
            </a:r>
            <a:r>
              <a:rPr lang="en-US" altLang="zh-CN" dirty="0"/>
              <a:t>  </a:t>
            </a:r>
            <a:r>
              <a:rPr lang="en-US" altLang="zh-CN" dirty="0" err="1"/>
              <a:t>isupper</a:t>
            </a:r>
            <a:r>
              <a:rPr lang="en-US" altLang="zh-CN" dirty="0"/>
              <a:t>(</a:t>
            </a:r>
            <a:r>
              <a:rPr lang="en-US" altLang="zh-CN" dirty="0" err="1"/>
              <a:t>int</a:t>
            </a:r>
            <a:r>
              <a:rPr lang="en-US" altLang="zh-CN" dirty="0"/>
              <a:t> c)	</a:t>
            </a:r>
            <a:r>
              <a:rPr lang="zh-CN" altLang="en-US" dirty="0"/>
              <a:t>是否是大写字母</a:t>
            </a:r>
            <a:endParaRPr lang="en-US" altLang="zh-CN" dirty="0"/>
          </a:p>
          <a:p>
            <a:pPr lvl="1">
              <a:buNone/>
            </a:pPr>
            <a:r>
              <a:rPr lang="en-US" altLang="zh-CN" dirty="0" err="1"/>
              <a:t>int</a:t>
            </a:r>
            <a:r>
              <a:rPr lang="en-US" altLang="zh-CN" dirty="0"/>
              <a:t>  </a:t>
            </a:r>
            <a:r>
              <a:rPr lang="en-US" altLang="zh-CN" dirty="0" err="1"/>
              <a:t>isspace</a:t>
            </a:r>
            <a:r>
              <a:rPr lang="en-US" altLang="zh-CN" dirty="0"/>
              <a:t>(</a:t>
            </a:r>
            <a:r>
              <a:rPr lang="en-US" altLang="zh-CN" dirty="0" err="1"/>
              <a:t>int</a:t>
            </a:r>
            <a:r>
              <a:rPr lang="en-US" altLang="zh-CN" dirty="0"/>
              <a:t> c)	</a:t>
            </a:r>
            <a:r>
              <a:rPr lang="zh-CN" altLang="en-US" dirty="0"/>
              <a:t>是否是空白字符</a:t>
            </a:r>
            <a:endParaRPr lang="en-US" altLang="zh-CN" dirty="0"/>
          </a:p>
          <a:p>
            <a:pPr lvl="1">
              <a:buNone/>
            </a:pPr>
            <a:r>
              <a:rPr lang="en-US" altLang="zh-CN" dirty="0" err="1"/>
              <a:t>int</a:t>
            </a:r>
            <a:r>
              <a:rPr lang="en-US" altLang="zh-CN" dirty="0"/>
              <a:t>  </a:t>
            </a:r>
            <a:r>
              <a:rPr lang="en-US" altLang="zh-CN" dirty="0" err="1"/>
              <a:t>tolower</a:t>
            </a:r>
            <a:r>
              <a:rPr lang="en-US" altLang="zh-CN" dirty="0"/>
              <a:t>(</a:t>
            </a:r>
            <a:r>
              <a:rPr lang="en-US" altLang="zh-CN" dirty="0" err="1"/>
              <a:t>int</a:t>
            </a:r>
            <a:r>
              <a:rPr lang="en-US" altLang="zh-CN" dirty="0"/>
              <a:t> c)	</a:t>
            </a:r>
            <a:r>
              <a:rPr lang="zh-CN" altLang="en-US" dirty="0"/>
              <a:t>将大写字母为小写字母</a:t>
            </a:r>
            <a:endParaRPr lang="en-US" altLang="zh-CN" dirty="0"/>
          </a:p>
          <a:p>
            <a:pPr lvl="1">
              <a:buNone/>
            </a:pPr>
            <a:r>
              <a:rPr lang="en-US" altLang="zh-CN" dirty="0" err="1"/>
              <a:t>int</a:t>
            </a:r>
            <a:r>
              <a:rPr lang="en-US" altLang="zh-CN" dirty="0"/>
              <a:t>  </a:t>
            </a:r>
            <a:r>
              <a:rPr lang="en-US" altLang="zh-CN" dirty="0" err="1"/>
              <a:t>toupper</a:t>
            </a:r>
            <a:r>
              <a:rPr lang="en-US" altLang="zh-CN" dirty="0"/>
              <a:t>(</a:t>
            </a:r>
            <a:r>
              <a:rPr lang="en-US" altLang="zh-CN" dirty="0" err="1"/>
              <a:t>int</a:t>
            </a:r>
            <a:r>
              <a:rPr lang="en-US" altLang="zh-CN" dirty="0"/>
              <a:t> c)	</a:t>
            </a:r>
            <a:r>
              <a:rPr lang="zh-CN" altLang="en-US" dirty="0"/>
              <a:t>将小写字母为大写字母</a:t>
            </a:r>
            <a:endParaRPr lang="en-US" altLang="zh-CN" dirty="0"/>
          </a:p>
          <a:p>
            <a:pPr lvl="1">
              <a:buNone/>
            </a:pP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594323B3-4FF5-4F45-AF09-0F9021E1AA62}" type="slidenum">
              <a:rPr lang="en-US" altLang="zh-CN" smtClean="0"/>
              <a:pPr>
                <a:defRPr/>
              </a:pPr>
              <a:t>26</a:t>
            </a:fld>
            <a:endParaRPr lang="en-US" altLang="zh-CN"/>
          </a:p>
        </p:txBody>
      </p:sp>
      <p:sp>
        <p:nvSpPr>
          <p:cNvPr id="6" name="AutoShape 4"/>
          <p:cNvSpPr>
            <a:spLocks noChangeArrowheads="1"/>
          </p:cNvSpPr>
          <p:nvPr/>
        </p:nvSpPr>
        <p:spPr bwMode="auto">
          <a:xfrm>
            <a:off x="6911975" y="1340768"/>
            <a:ext cx="2232025" cy="864096"/>
          </a:xfrm>
          <a:prstGeom prst="wedgeRoundRectCallout">
            <a:avLst>
              <a:gd name="adj1" fmla="val -56927"/>
              <a:gd name="adj2" fmla="val 116342"/>
              <a:gd name="adj3" fmla="val 16667"/>
            </a:avLst>
          </a:prstGeom>
          <a:solidFill>
            <a:schemeClr val="accent1"/>
          </a:solidFill>
          <a:ln w="9525">
            <a:solidFill>
              <a:schemeClr val="tx1"/>
            </a:solidFill>
            <a:miter lim="800000"/>
            <a:headEnd/>
            <a:tailEnd/>
          </a:ln>
        </p:spPr>
        <p:txBody>
          <a:bodyPr/>
          <a:lstStyle/>
          <a:p>
            <a:pPr algn="ctr"/>
            <a:r>
              <a:rPr lang="zh-CN" altLang="en-US" b="0" dirty="0">
                <a:latin typeface="楷体" pitchFamily="49" charset="-122"/>
                <a:ea typeface="楷体" pitchFamily="49" charset="-122"/>
              </a:rPr>
              <a:t>它们都是用宏函数实现的。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6387" name="灯片编号占位符 4"/>
          <p:cNvSpPr>
            <a:spLocks noGrp="1"/>
          </p:cNvSpPr>
          <p:nvPr>
            <p:ph type="sldNum" sz="quarter" idx="11"/>
          </p:nvPr>
        </p:nvSpPr>
        <p:spPr>
          <a:noFill/>
        </p:spPr>
        <p:txBody>
          <a:bodyPr/>
          <a:lstStyle/>
          <a:p>
            <a:fld id="{9906ABD5-BF65-49CC-B4B0-5C2AAA5BC4FB}" type="slidenum">
              <a:rPr lang="en-US" altLang="zh-CN" smtClean="0"/>
              <a:pPr/>
              <a:t>27</a:t>
            </a:fld>
            <a:endParaRPr lang="en-US" altLang="zh-CN"/>
          </a:p>
        </p:txBody>
      </p:sp>
      <p:sp>
        <p:nvSpPr>
          <p:cNvPr id="163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1</a:t>
            </a:r>
            <a:r>
              <a:rPr lang="zh-CN" altLang="en-US" dirty="0">
                <a:ea typeface="宋体" pitchFamily="2" charset="-122"/>
              </a:rPr>
              <a:t>（代码实现）</a:t>
            </a:r>
          </a:p>
        </p:txBody>
      </p:sp>
      <p:sp>
        <p:nvSpPr>
          <p:cNvPr id="203780" name="Text Box 4"/>
          <p:cNvSpPr>
            <a:spLocks noGrp="1" noChangeArrowheads="1"/>
          </p:cNvSpPr>
          <p:nvPr>
            <p:ph type="body" sz="half" idx="1"/>
          </p:nvPr>
        </p:nvSpPr>
        <p:spPr>
          <a:xfrm>
            <a:off x="395536" y="1196975"/>
            <a:ext cx="3698875" cy="5661025"/>
          </a:xfrm>
          <a:solidFill>
            <a:schemeClr val="bg1">
              <a:lumMod val="85000"/>
            </a:schemeClr>
          </a:solidFill>
        </p:spPr>
        <p:txBody>
          <a:bodyPr/>
          <a:lstStyle/>
          <a:p>
            <a:pPr>
              <a:lnSpc>
                <a:spcPct val="70000"/>
              </a:lnSpc>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buFont typeface="Wingdings" pitchFamily="2" charset="2"/>
              <a:buNone/>
            </a:pPr>
            <a:r>
              <a:rPr lang="en-US" altLang="zh-CN" sz="1400" b="0" dirty="0">
                <a:ea typeface="宋体" pitchFamily="2" charset="-122"/>
              </a:rPr>
              <a:t>#define MAXLINE  1000</a:t>
            </a:r>
          </a:p>
          <a:p>
            <a:pPr>
              <a:lnSpc>
                <a:spcPct val="70000"/>
              </a:lnSpc>
              <a:buFont typeface="Wingdings" pitchFamily="2" charset="2"/>
              <a:buNone/>
            </a:pPr>
            <a:r>
              <a:rPr lang="en-US" altLang="zh-CN" sz="1400" dirty="0">
                <a:solidFill>
                  <a:srgbClr val="0000CC"/>
                </a:solidFill>
                <a:ea typeface="宋体" pitchFamily="2" charset="-122"/>
              </a:rPr>
              <a:t>#define </a:t>
            </a:r>
            <a:r>
              <a:rPr lang="en-US" altLang="zh-CN" sz="1400" dirty="0" err="1">
                <a:solidFill>
                  <a:srgbClr val="0000CC"/>
                </a:solidFill>
                <a:ea typeface="宋体" pitchFamily="2" charset="-122"/>
              </a:rPr>
              <a:t>tolower</a:t>
            </a:r>
            <a:r>
              <a:rPr lang="en-US" altLang="zh-CN" sz="1400" dirty="0">
                <a:solidFill>
                  <a:srgbClr val="0000CC"/>
                </a:solidFill>
                <a:ea typeface="宋体" pitchFamily="2" charset="-122"/>
              </a:rPr>
              <a:t>(c)  (c&gt;=‘A’&amp;&amp;c&lt;=‘Z’ ? ‘</a:t>
            </a:r>
            <a:r>
              <a:rPr lang="en-US" altLang="zh-CN" sz="1400" dirty="0" err="1">
                <a:solidFill>
                  <a:srgbClr val="0000CC"/>
                </a:solidFill>
                <a:ea typeface="宋体" pitchFamily="2" charset="-122"/>
              </a:rPr>
              <a:t>a’-’A’+c:c</a:t>
            </a:r>
            <a:r>
              <a:rPr lang="en-US" altLang="zh-CN" sz="1400" dirty="0">
                <a:solidFill>
                  <a:srgbClr val="0000CC"/>
                </a:solidFill>
                <a:ea typeface="宋体" pitchFamily="2" charset="-122"/>
              </a:rPr>
              <a:t>)</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index(char s[ ], char t[ ]);</a:t>
            </a:r>
          </a:p>
          <a:p>
            <a:pPr>
              <a:lnSpc>
                <a:spcPct val="70000"/>
              </a:lnSpc>
              <a:buFont typeface="Wingdings" pitchFamily="2" charset="2"/>
              <a:buNone/>
            </a:pPr>
            <a:r>
              <a:rPr lang="en-US" altLang="zh-CN" sz="1400" b="0" dirty="0" err="1">
                <a:ea typeface="宋体" pitchFamily="2" charset="-122"/>
              </a:rPr>
              <a:t>int</a:t>
            </a:r>
            <a:r>
              <a:rPr lang="en-US" altLang="zh-CN" sz="1400" b="0" dirty="0">
                <a:ea typeface="宋体" pitchFamily="2" charset="-122"/>
              </a:rPr>
              <a:t> main( )</a:t>
            </a:r>
          </a:p>
          <a:p>
            <a:pPr>
              <a:lnSpc>
                <a:spcPct val="70000"/>
              </a:lnSpc>
              <a:buFont typeface="Wingdings" pitchFamily="2" charset="2"/>
              <a:buNone/>
            </a:pP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char filename[64], s[81], line[MAXLINE];</a:t>
            </a:r>
          </a:p>
          <a:p>
            <a:pPr>
              <a:lnSpc>
                <a:spcPct val="70000"/>
              </a:lnSpc>
              <a:buFont typeface="Wingdings" pitchFamily="2" charset="2"/>
              <a:buNone/>
            </a:pPr>
            <a:r>
              <a:rPr lang="en-US" altLang="zh-CN" sz="1400" b="0" dirty="0">
                <a:ea typeface="宋体" pitchFamily="2" charset="-122"/>
              </a:rPr>
              <a:t>    FILE *</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filename);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("%s", s);</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fp</a:t>
            </a:r>
            <a:r>
              <a:rPr lang="en-US" altLang="zh-CN" sz="1400" b="0" dirty="0">
                <a:ea typeface="宋体" pitchFamily="2" charset="-122"/>
              </a:rPr>
              <a:t> = </a:t>
            </a:r>
            <a:r>
              <a:rPr lang="en-US" altLang="zh-CN" sz="1400" b="0" dirty="0" err="1">
                <a:ea typeface="宋体" pitchFamily="2" charset="-122"/>
              </a:rPr>
              <a:t>fopen</a:t>
            </a:r>
            <a:r>
              <a:rPr lang="en-US" altLang="zh-CN" sz="1400" b="0" dirty="0">
                <a:ea typeface="宋体" pitchFamily="2" charset="-122"/>
              </a:rPr>
              <a:t>(filename, "r"))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("Can't open file %s!\n", filename);</a:t>
            </a:r>
          </a:p>
          <a:p>
            <a:pPr>
              <a:lnSpc>
                <a:spcPct val="70000"/>
              </a:lnSpc>
              <a:buFont typeface="Wingdings" pitchFamily="2" charset="2"/>
              <a:buNone/>
            </a:pPr>
            <a:r>
              <a:rPr lang="en-US" altLang="zh-CN" sz="1400" b="0" dirty="0">
                <a:ea typeface="宋体" pitchFamily="2" charset="-122"/>
              </a:rPr>
              <a:t>		return 1;</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while(</a:t>
            </a:r>
            <a:r>
              <a:rPr lang="en-US" altLang="zh-CN" sz="1400" b="0" dirty="0" err="1">
                <a:ea typeface="宋体" pitchFamily="2" charset="-122"/>
              </a:rPr>
              <a:t>fgets</a:t>
            </a:r>
            <a:r>
              <a:rPr lang="en-US" altLang="zh-CN" sz="1400" b="0" dirty="0">
                <a:ea typeface="宋体" pitchFamily="2" charset="-122"/>
              </a:rPr>
              <a:t>(line, 81,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if(index(line, s) &gt;= 0)</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("%s", line);</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p:txBody>
      </p:sp>
      <p:sp>
        <p:nvSpPr>
          <p:cNvPr id="203781" name="Text Box 5"/>
          <p:cNvSpPr txBox="1">
            <a:spLocks noChangeArrowheads="1"/>
          </p:cNvSpPr>
          <p:nvPr/>
        </p:nvSpPr>
        <p:spPr bwMode="auto">
          <a:xfrm>
            <a:off x="3995738" y="0"/>
            <a:ext cx="5148262" cy="3814763"/>
          </a:xfrm>
          <a:prstGeom prst="rect">
            <a:avLst/>
          </a:prstGeom>
          <a:solidFill>
            <a:schemeClr val="accent1"/>
          </a:solidFill>
          <a:ln w="12700" cap="sq">
            <a:noFill/>
            <a:miter lim="800000"/>
            <a:headEnd type="none" w="sm" len="sm"/>
            <a:tailEnd type="none" w="sm" len="sm"/>
          </a:ln>
        </p:spPr>
        <p:txBody>
          <a:bodyPr>
            <a:spAutoFit/>
          </a:bodyPr>
          <a:lstStyle/>
          <a:p>
            <a:pPr algn="just">
              <a:spcBef>
                <a:spcPct val="50000"/>
              </a:spcBef>
            </a:pPr>
            <a:r>
              <a:rPr lang="en-US" altLang="zh-CN" sz="1400" b="0" dirty="0" err="1">
                <a:latin typeface="Times New Roman" pitchFamily="18" charset="0"/>
              </a:rPr>
              <a:t>int</a:t>
            </a:r>
            <a:r>
              <a:rPr lang="en-US" altLang="zh-CN" sz="1400" b="0" dirty="0">
                <a:latin typeface="Times New Roman" pitchFamily="18" charset="0"/>
              </a:rPr>
              <a:t> index(char s[ ], char t[ ])</a:t>
            </a:r>
          </a:p>
          <a:p>
            <a:pPr algn="just">
              <a:spcBef>
                <a:spcPct val="50000"/>
              </a:spcBef>
            </a:pPr>
            <a:r>
              <a:rPr lang="en-US" altLang="zh-CN" sz="1400" b="0" dirty="0">
                <a:latin typeface="Times New Roman" pitchFamily="18" charset="0"/>
              </a:rPr>
              <a:t>{</a:t>
            </a:r>
          </a:p>
          <a:p>
            <a:pPr lvl="1" algn="just">
              <a:spcBef>
                <a:spcPct val="50000"/>
              </a:spcBef>
            </a:pPr>
            <a:r>
              <a:rPr lang="en-US" altLang="zh-CN" sz="1400" b="0" dirty="0" err="1">
                <a:latin typeface="Times New Roman" pitchFamily="18" charset="0"/>
              </a:rPr>
              <a:t>int</a:t>
            </a:r>
            <a:r>
              <a:rPr lang="en-US" altLang="zh-CN" sz="1400" b="0" dirty="0">
                <a:latin typeface="Times New Roman" pitchFamily="18" charset="0"/>
              </a:rPr>
              <a:t> </a:t>
            </a:r>
            <a:r>
              <a:rPr lang="en-US" altLang="zh-CN" sz="1400" b="0" dirty="0" err="1">
                <a:latin typeface="Times New Roman" pitchFamily="18" charset="0"/>
              </a:rPr>
              <a:t>i</a:t>
            </a:r>
            <a:r>
              <a:rPr lang="en-US" altLang="zh-CN" sz="1400" b="0" dirty="0">
                <a:latin typeface="Times New Roman" pitchFamily="18" charset="0"/>
              </a:rPr>
              <a:t>, j, k;</a:t>
            </a:r>
          </a:p>
          <a:p>
            <a:pPr lvl="1" algn="just">
              <a:spcBef>
                <a:spcPct val="50000"/>
              </a:spcBef>
            </a:pPr>
            <a:r>
              <a:rPr lang="en-US" altLang="zh-CN" sz="1400" b="0" dirty="0">
                <a:latin typeface="Times New Roman" pitchFamily="18" charset="0"/>
              </a:rPr>
              <a:t>for(</a:t>
            </a:r>
            <a:r>
              <a:rPr lang="en-US" altLang="zh-CN" sz="1400" b="0" dirty="0" err="1">
                <a:latin typeface="Times New Roman" pitchFamily="18" charset="0"/>
              </a:rPr>
              <a:t>i</a:t>
            </a:r>
            <a:r>
              <a:rPr lang="en-US" altLang="zh-CN" sz="1400" b="0" dirty="0">
                <a:latin typeface="Times New Roman" pitchFamily="18" charset="0"/>
              </a:rPr>
              <a:t> =0; s[</a:t>
            </a:r>
            <a:r>
              <a:rPr lang="en-US" altLang="zh-CN" sz="1400" b="0" dirty="0" err="1">
                <a:latin typeface="Times New Roman" pitchFamily="18" charset="0"/>
              </a:rPr>
              <a:t>i</a:t>
            </a:r>
            <a:r>
              <a:rPr lang="en-US" altLang="zh-CN" sz="1400" b="0" dirty="0">
                <a:latin typeface="Times New Roman" pitchFamily="18" charset="0"/>
              </a:rPr>
              <a:t>] != ‘\0’; </a:t>
            </a:r>
            <a:r>
              <a:rPr lang="en-US" altLang="zh-CN" sz="1400" b="0" dirty="0" err="1">
                <a:latin typeface="Times New Roman" pitchFamily="18" charset="0"/>
              </a:rPr>
              <a:t>i</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for(j=</a:t>
            </a:r>
            <a:r>
              <a:rPr lang="en-US" altLang="zh-CN" sz="1400" b="0" dirty="0" err="1">
                <a:latin typeface="Times New Roman" pitchFamily="18" charset="0"/>
              </a:rPr>
              <a:t>i,k</a:t>
            </a:r>
            <a:r>
              <a:rPr lang="en-US" altLang="zh-CN" sz="1400" b="0" dirty="0">
                <a:latin typeface="Times New Roman" pitchFamily="18" charset="0"/>
              </a:rPr>
              <a:t>=0;t[k]!=‘\0’&amp;&amp;</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(s[j])== </a:t>
            </a:r>
            <a:r>
              <a:rPr lang="en-US" altLang="zh-CN" sz="1400" dirty="0" err="1">
                <a:solidFill>
                  <a:srgbClr val="0000CC"/>
                </a:solidFill>
                <a:latin typeface="Times New Roman" pitchFamily="18" charset="0"/>
              </a:rPr>
              <a:t>tolower</a:t>
            </a:r>
            <a:r>
              <a:rPr lang="en-US" altLang="zh-CN" sz="1400" dirty="0">
                <a:solidFill>
                  <a:srgbClr val="0000CC"/>
                </a:solidFill>
                <a:latin typeface="Times New Roman" pitchFamily="18" charset="0"/>
              </a:rPr>
              <a:t>(t[k])</a:t>
            </a: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        j++,k++)</a:t>
            </a:r>
          </a:p>
          <a:p>
            <a:pPr lvl="3" algn="just">
              <a:spcBef>
                <a:spcPct val="50000"/>
              </a:spcBef>
            </a:pPr>
            <a:r>
              <a:rPr lang="en-US" altLang="zh-CN" sz="1400" b="0" dirty="0">
                <a:latin typeface="Times New Roman" pitchFamily="18" charset="0"/>
              </a:rPr>
              <a:t>;</a:t>
            </a:r>
          </a:p>
          <a:p>
            <a:pPr lvl="2" algn="just">
              <a:spcBef>
                <a:spcPct val="50000"/>
              </a:spcBef>
            </a:pPr>
            <a:r>
              <a:rPr lang="en-US" altLang="zh-CN" sz="1400" b="0" dirty="0">
                <a:latin typeface="Times New Roman" pitchFamily="18" charset="0"/>
              </a:rPr>
              <a:t>if(t[k] == ‘\0’)</a:t>
            </a:r>
          </a:p>
          <a:p>
            <a:pPr lvl="3" algn="just">
              <a:spcBef>
                <a:spcPct val="50000"/>
              </a:spcBef>
            </a:pPr>
            <a:r>
              <a:rPr lang="en-US" altLang="zh-CN" sz="1400" b="0" dirty="0">
                <a:latin typeface="Times New Roman" pitchFamily="18" charset="0"/>
              </a:rPr>
              <a:t>return ( </a:t>
            </a:r>
            <a:r>
              <a:rPr lang="en-US" altLang="zh-CN" sz="1400" b="0" dirty="0" err="1">
                <a:latin typeface="Times New Roman" pitchFamily="18" charset="0"/>
              </a:rPr>
              <a:t>i</a:t>
            </a: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a:t>
            </a:r>
          </a:p>
          <a:p>
            <a:pPr lvl="1" algn="just">
              <a:spcBef>
                <a:spcPct val="50000"/>
              </a:spcBef>
            </a:pPr>
            <a:r>
              <a:rPr lang="en-US" altLang="zh-CN" sz="1400" b="0" dirty="0">
                <a:latin typeface="Times New Roman" pitchFamily="18" charset="0"/>
              </a:rPr>
              <a:t>return ( -1);</a:t>
            </a:r>
          </a:p>
          <a:p>
            <a:pPr algn="just">
              <a:spcBef>
                <a:spcPct val="50000"/>
              </a:spcBef>
            </a:pPr>
            <a:r>
              <a:rPr lang="en-US" altLang="zh-CN" sz="1400" b="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80">
                                            <p:txEl>
                                              <p:pRg st="0" end="0"/>
                                            </p:txEl>
                                          </p:spTgt>
                                        </p:tgtEl>
                                        <p:attrNameLst>
                                          <p:attrName>style.visibility</p:attrName>
                                        </p:attrNameLst>
                                      </p:cBhvr>
                                      <p:to>
                                        <p:strVal val="visible"/>
                                      </p:to>
                                    </p:set>
                                    <p:animEffect transition="in" filter="blinds(horizontal)">
                                      <p:cBhvr>
                                        <p:cTn id="7" dur="500"/>
                                        <p:tgtEl>
                                          <p:spTgt spid="20378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3780">
                                            <p:txEl>
                                              <p:pRg st="1" end="1"/>
                                            </p:txEl>
                                          </p:spTgt>
                                        </p:tgtEl>
                                        <p:attrNameLst>
                                          <p:attrName>style.visibility</p:attrName>
                                        </p:attrNameLst>
                                      </p:cBhvr>
                                      <p:to>
                                        <p:strVal val="visible"/>
                                      </p:to>
                                    </p:set>
                                    <p:animEffect transition="in" filter="blinds(horizontal)">
                                      <p:cBhvr>
                                        <p:cTn id="10" dur="500"/>
                                        <p:tgtEl>
                                          <p:spTgt spid="20378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3780">
                                            <p:txEl>
                                              <p:pRg st="2" end="2"/>
                                            </p:txEl>
                                          </p:spTgt>
                                        </p:tgtEl>
                                        <p:attrNameLst>
                                          <p:attrName>style.visibility</p:attrName>
                                        </p:attrNameLst>
                                      </p:cBhvr>
                                      <p:to>
                                        <p:strVal val="visible"/>
                                      </p:to>
                                    </p:set>
                                    <p:animEffect transition="in" filter="blinds(horizontal)">
                                      <p:cBhvr>
                                        <p:cTn id="13" dur="500"/>
                                        <p:tgtEl>
                                          <p:spTgt spid="20378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3780">
                                            <p:txEl>
                                              <p:pRg st="3" end="3"/>
                                            </p:txEl>
                                          </p:spTgt>
                                        </p:tgtEl>
                                        <p:attrNameLst>
                                          <p:attrName>style.visibility</p:attrName>
                                        </p:attrNameLst>
                                      </p:cBhvr>
                                      <p:to>
                                        <p:strVal val="visible"/>
                                      </p:to>
                                    </p:set>
                                    <p:animEffect transition="in" filter="blinds(horizontal)">
                                      <p:cBhvr>
                                        <p:cTn id="16" dur="500"/>
                                        <p:tgtEl>
                                          <p:spTgt spid="20378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3780">
                                            <p:txEl>
                                              <p:pRg st="4" end="4"/>
                                            </p:txEl>
                                          </p:spTgt>
                                        </p:tgtEl>
                                        <p:attrNameLst>
                                          <p:attrName>style.visibility</p:attrName>
                                        </p:attrNameLst>
                                      </p:cBhvr>
                                      <p:to>
                                        <p:strVal val="visible"/>
                                      </p:to>
                                    </p:set>
                                    <p:animEffect transition="in" filter="blinds(horizontal)">
                                      <p:cBhvr>
                                        <p:cTn id="19" dur="500"/>
                                        <p:tgtEl>
                                          <p:spTgt spid="203780">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3780">
                                            <p:txEl>
                                              <p:pRg st="5" end="5"/>
                                            </p:txEl>
                                          </p:spTgt>
                                        </p:tgtEl>
                                        <p:attrNameLst>
                                          <p:attrName>style.visibility</p:attrName>
                                        </p:attrNameLst>
                                      </p:cBhvr>
                                      <p:to>
                                        <p:strVal val="visible"/>
                                      </p:to>
                                    </p:set>
                                    <p:animEffect transition="in" filter="blinds(horizontal)">
                                      <p:cBhvr>
                                        <p:cTn id="22" dur="500"/>
                                        <p:tgtEl>
                                          <p:spTgt spid="203780">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3780">
                                            <p:txEl>
                                              <p:pRg st="6" end="6"/>
                                            </p:txEl>
                                          </p:spTgt>
                                        </p:tgtEl>
                                        <p:attrNameLst>
                                          <p:attrName>style.visibility</p:attrName>
                                        </p:attrNameLst>
                                      </p:cBhvr>
                                      <p:to>
                                        <p:strVal val="visible"/>
                                      </p:to>
                                    </p:set>
                                    <p:animEffect transition="in" filter="blinds(horizontal)">
                                      <p:cBhvr>
                                        <p:cTn id="25" dur="500"/>
                                        <p:tgtEl>
                                          <p:spTgt spid="203780">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3780">
                                            <p:txEl>
                                              <p:pRg st="7" end="7"/>
                                            </p:txEl>
                                          </p:spTgt>
                                        </p:tgtEl>
                                        <p:attrNameLst>
                                          <p:attrName>style.visibility</p:attrName>
                                        </p:attrNameLst>
                                      </p:cBhvr>
                                      <p:to>
                                        <p:strVal val="visible"/>
                                      </p:to>
                                    </p:set>
                                    <p:animEffect transition="in" filter="blinds(horizontal)">
                                      <p:cBhvr>
                                        <p:cTn id="28" dur="500"/>
                                        <p:tgtEl>
                                          <p:spTgt spid="203780">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03780">
                                            <p:txEl>
                                              <p:pRg st="8" end="8"/>
                                            </p:txEl>
                                          </p:spTgt>
                                        </p:tgtEl>
                                        <p:attrNameLst>
                                          <p:attrName>style.visibility</p:attrName>
                                        </p:attrNameLst>
                                      </p:cBhvr>
                                      <p:to>
                                        <p:strVal val="visible"/>
                                      </p:to>
                                    </p:set>
                                    <p:animEffect transition="in" filter="blinds(horizontal)">
                                      <p:cBhvr>
                                        <p:cTn id="31" dur="500"/>
                                        <p:tgtEl>
                                          <p:spTgt spid="203780">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03780">
                                            <p:txEl>
                                              <p:pRg st="9" end="9"/>
                                            </p:txEl>
                                          </p:spTgt>
                                        </p:tgtEl>
                                        <p:attrNameLst>
                                          <p:attrName>style.visibility</p:attrName>
                                        </p:attrNameLst>
                                      </p:cBhvr>
                                      <p:to>
                                        <p:strVal val="visible"/>
                                      </p:to>
                                    </p:set>
                                    <p:animEffect transition="in" filter="blinds(horizontal)">
                                      <p:cBhvr>
                                        <p:cTn id="34" dur="500"/>
                                        <p:tgtEl>
                                          <p:spTgt spid="203780">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03780">
                                            <p:txEl>
                                              <p:pRg st="10" end="10"/>
                                            </p:txEl>
                                          </p:spTgt>
                                        </p:tgtEl>
                                        <p:attrNameLst>
                                          <p:attrName>style.visibility</p:attrName>
                                        </p:attrNameLst>
                                      </p:cBhvr>
                                      <p:to>
                                        <p:strVal val="visible"/>
                                      </p:to>
                                    </p:set>
                                    <p:animEffect transition="in" filter="blinds(horizontal)">
                                      <p:cBhvr>
                                        <p:cTn id="37" dur="500"/>
                                        <p:tgtEl>
                                          <p:spTgt spid="203780">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03780">
                                            <p:txEl>
                                              <p:pRg st="11" end="11"/>
                                            </p:txEl>
                                          </p:spTgt>
                                        </p:tgtEl>
                                        <p:attrNameLst>
                                          <p:attrName>style.visibility</p:attrName>
                                        </p:attrNameLst>
                                      </p:cBhvr>
                                      <p:to>
                                        <p:strVal val="visible"/>
                                      </p:to>
                                    </p:set>
                                    <p:animEffect transition="in" filter="blinds(horizontal)">
                                      <p:cBhvr>
                                        <p:cTn id="40" dur="500"/>
                                        <p:tgtEl>
                                          <p:spTgt spid="203780">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03780">
                                            <p:txEl>
                                              <p:pRg st="12" end="12"/>
                                            </p:txEl>
                                          </p:spTgt>
                                        </p:tgtEl>
                                        <p:attrNameLst>
                                          <p:attrName>style.visibility</p:attrName>
                                        </p:attrNameLst>
                                      </p:cBhvr>
                                      <p:to>
                                        <p:strVal val="visible"/>
                                      </p:to>
                                    </p:set>
                                    <p:animEffect transition="in" filter="blinds(horizontal)">
                                      <p:cBhvr>
                                        <p:cTn id="43" dur="500"/>
                                        <p:tgtEl>
                                          <p:spTgt spid="203780">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03780">
                                            <p:txEl>
                                              <p:pRg st="13" end="13"/>
                                            </p:txEl>
                                          </p:spTgt>
                                        </p:tgtEl>
                                        <p:attrNameLst>
                                          <p:attrName>style.visibility</p:attrName>
                                        </p:attrNameLst>
                                      </p:cBhvr>
                                      <p:to>
                                        <p:strVal val="visible"/>
                                      </p:to>
                                    </p:set>
                                    <p:animEffect transition="in" filter="blinds(horizontal)">
                                      <p:cBhvr>
                                        <p:cTn id="46" dur="500"/>
                                        <p:tgtEl>
                                          <p:spTgt spid="203780">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03780">
                                            <p:txEl>
                                              <p:pRg st="14" end="14"/>
                                            </p:txEl>
                                          </p:spTgt>
                                        </p:tgtEl>
                                        <p:attrNameLst>
                                          <p:attrName>style.visibility</p:attrName>
                                        </p:attrNameLst>
                                      </p:cBhvr>
                                      <p:to>
                                        <p:strVal val="visible"/>
                                      </p:to>
                                    </p:set>
                                    <p:animEffect transition="in" filter="blinds(horizontal)">
                                      <p:cBhvr>
                                        <p:cTn id="49" dur="500"/>
                                        <p:tgtEl>
                                          <p:spTgt spid="203780">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203780">
                                            <p:txEl>
                                              <p:pRg st="15" end="15"/>
                                            </p:txEl>
                                          </p:spTgt>
                                        </p:tgtEl>
                                        <p:attrNameLst>
                                          <p:attrName>style.visibility</p:attrName>
                                        </p:attrNameLst>
                                      </p:cBhvr>
                                      <p:to>
                                        <p:strVal val="visible"/>
                                      </p:to>
                                    </p:set>
                                    <p:animEffect transition="in" filter="blinds(horizontal)">
                                      <p:cBhvr>
                                        <p:cTn id="52" dur="500"/>
                                        <p:tgtEl>
                                          <p:spTgt spid="203780">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03780">
                                            <p:txEl>
                                              <p:pRg st="16" end="16"/>
                                            </p:txEl>
                                          </p:spTgt>
                                        </p:tgtEl>
                                        <p:attrNameLst>
                                          <p:attrName>style.visibility</p:attrName>
                                        </p:attrNameLst>
                                      </p:cBhvr>
                                      <p:to>
                                        <p:strVal val="visible"/>
                                      </p:to>
                                    </p:set>
                                    <p:animEffect transition="in" filter="blinds(horizontal)">
                                      <p:cBhvr>
                                        <p:cTn id="55" dur="500"/>
                                        <p:tgtEl>
                                          <p:spTgt spid="203780">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03780">
                                            <p:txEl>
                                              <p:pRg st="17" end="17"/>
                                            </p:txEl>
                                          </p:spTgt>
                                        </p:tgtEl>
                                        <p:attrNameLst>
                                          <p:attrName>style.visibility</p:attrName>
                                        </p:attrNameLst>
                                      </p:cBhvr>
                                      <p:to>
                                        <p:strVal val="visible"/>
                                      </p:to>
                                    </p:set>
                                    <p:animEffect transition="in" filter="blinds(horizontal)">
                                      <p:cBhvr>
                                        <p:cTn id="58" dur="500"/>
                                        <p:tgtEl>
                                          <p:spTgt spid="203780">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03780">
                                            <p:txEl>
                                              <p:pRg st="18" end="18"/>
                                            </p:txEl>
                                          </p:spTgt>
                                        </p:tgtEl>
                                        <p:attrNameLst>
                                          <p:attrName>style.visibility</p:attrName>
                                        </p:attrNameLst>
                                      </p:cBhvr>
                                      <p:to>
                                        <p:strVal val="visible"/>
                                      </p:to>
                                    </p:set>
                                    <p:animEffect transition="in" filter="blinds(horizontal)">
                                      <p:cBhvr>
                                        <p:cTn id="61" dur="500"/>
                                        <p:tgtEl>
                                          <p:spTgt spid="203780">
                                            <p:txEl>
                                              <p:pRg st="18" end="1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3781"/>
                                        </p:tgtEl>
                                        <p:attrNameLst>
                                          <p:attrName>style.visibility</p:attrName>
                                        </p:attrNameLst>
                                      </p:cBhvr>
                                      <p:to>
                                        <p:strVal val="visible"/>
                                      </p:to>
                                    </p:set>
                                    <p:animEffect transition="in" filter="blinds(horizontal)">
                                      <p:cBhvr>
                                        <p:cTn id="66" dur="10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7411" name="灯片编号占位符 4"/>
          <p:cNvSpPr>
            <a:spLocks noGrp="1"/>
          </p:cNvSpPr>
          <p:nvPr>
            <p:ph type="sldNum" sz="quarter" idx="11"/>
          </p:nvPr>
        </p:nvSpPr>
        <p:spPr>
          <a:noFill/>
        </p:spPr>
        <p:txBody>
          <a:bodyPr/>
          <a:lstStyle/>
          <a:p>
            <a:fld id="{CEB1C7B1-ED32-409A-9251-C47782B380EE}" type="slidenum">
              <a:rPr lang="en-US" altLang="zh-CN" smtClean="0"/>
              <a:pPr/>
              <a:t>28</a:t>
            </a:fld>
            <a:endParaRPr lang="en-US" altLang="zh-CN"/>
          </a:p>
        </p:txBody>
      </p:sp>
      <p:sp>
        <p:nvSpPr>
          <p:cNvPr id="174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2*</a:t>
            </a:r>
          </a:p>
        </p:txBody>
      </p:sp>
      <p:sp>
        <p:nvSpPr>
          <p:cNvPr id="17413" name="Rectangle 3"/>
          <p:cNvSpPr>
            <a:spLocks noGrp="1" noChangeArrowheads="1"/>
          </p:cNvSpPr>
          <p:nvPr>
            <p:ph type="body" idx="1"/>
          </p:nvPr>
        </p:nvSpPr>
        <p:spPr>
          <a:xfrm>
            <a:off x="899592" y="1772816"/>
            <a:ext cx="7105650" cy="4735512"/>
          </a:xfrm>
        </p:spPr>
        <p:txBody>
          <a:bodyPr/>
          <a:lstStyle/>
          <a:p>
            <a:r>
              <a:rPr lang="zh-CN" altLang="en-US" dirty="0">
                <a:ea typeface="宋体" pitchFamily="2" charset="-122"/>
              </a:rPr>
              <a:t>问题</a:t>
            </a:r>
            <a:r>
              <a:rPr lang="en-US" altLang="zh-CN" dirty="0">
                <a:ea typeface="宋体" pitchFamily="2" charset="-122"/>
              </a:rPr>
              <a:t>4.1</a:t>
            </a:r>
            <a:r>
              <a:rPr lang="zh-CN" altLang="en-US" dirty="0">
                <a:ea typeface="宋体" pitchFamily="2" charset="-122"/>
              </a:rPr>
              <a:t>中</a:t>
            </a:r>
            <a:r>
              <a:rPr lang="en-US" altLang="zh-CN" dirty="0">
                <a:ea typeface="宋体" pitchFamily="2" charset="-122"/>
              </a:rPr>
              <a:t>index</a:t>
            </a:r>
            <a:r>
              <a:rPr lang="zh-CN" altLang="en-US" dirty="0">
                <a:ea typeface="宋体" pitchFamily="2" charset="-122"/>
              </a:rPr>
              <a:t>只能查找的是子字符串的首次出现。请考虑如何查找子字符串的最后一次出现？</a:t>
            </a:r>
          </a:p>
          <a:p>
            <a:r>
              <a:rPr lang="zh-CN" altLang="en-US" dirty="0">
                <a:ea typeface="宋体" pitchFamily="2" charset="-122"/>
              </a:rPr>
              <a:t>如果要查找一个字符串在一个文件中的所有出现（如给出所有出现的行列位置），如何实现？（注意，</a:t>
            </a:r>
            <a:r>
              <a:rPr lang="en-US" altLang="zh-CN" dirty="0">
                <a:ea typeface="宋体" pitchFamily="2" charset="-122"/>
              </a:rPr>
              <a:t>index</a:t>
            </a:r>
            <a:r>
              <a:rPr lang="zh-CN" altLang="en-US" dirty="0">
                <a:ea typeface="宋体" pitchFamily="2" charset="-122"/>
              </a:rPr>
              <a:t>只能查找子字符串首次出现，如果一行中含有多个要查找的字符串怎么办？）</a:t>
            </a:r>
            <a:r>
              <a:rPr lang="en-US" altLang="zh-CN" dirty="0">
                <a:ea typeface="宋体" pitchFamily="2" charset="-122"/>
              </a:rPr>
              <a:t>(</a:t>
            </a:r>
            <a:r>
              <a:rPr lang="zh-CN" altLang="en-US" dirty="0">
                <a:ea typeface="宋体" pitchFamily="2" charset="-122"/>
              </a:rPr>
              <a:t>类似</a:t>
            </a:r>
            <a:r>
              <a:rPr lang="en-US" altLang="zh-CN" dirty="0">
                <a:ea typeface="宋体" pitchFamily="2" charset="-122"/>
              </a:rPr>
              <a:t>Office</a:t>
            </a:r>
            <a:r>
              <a:rPr lang="zh-CN" altLang="en-US" dirty="0">
                <a:ea typeface="宋体" pitchFamily="2" charset="-122"/>
              </a:rPr>
              <a:t>软件中的</a:t>
            </a:r>
            <a:r>
              <a:rPr lang="zh-CN" altLang="en-US" dirty="0">
                <a:solidFill>
                  <a:srgbClr val="0000CC"/>
                </a:solidFill>
                <a:ea typeface="宋体" pitchFamily="2" charset="-122"/>
              </a:rPr>
              <a:t>查找</a:t>
            </a:r>
            <a:r>
              <a:rPr lang="zh-CN" altLang="en-US" dirty="0">
                <a:ea typeface="宋体" pitchFamily="2" charset="-122"/>
              </a:rPr>
              <a:t>功能</a:t>
            </a:r>
            <a:r>
              <a:rPr lang="en-US" altLang="zh-CN" dirty="0">
                <a:ea typeface="宋体" pitchFamily="2" charset="-122"/>
              </a:rPr>
              <a:t>)</a:t>
            </a:r>
          </a:p>
          <a:p>
            <a:r>
              <a:rPr lang="zh-CN" altLang="en-US" dirty="0">
                <a:ea typeface="宋体" pitchFamily="2" charset="-122"/>
              </a:rPr>
              <a:t>在一个文件中查找给定串并用另一个替换串，如何实现？</a:t>
            </a:r>
            <a:r>
              <a:rPr lang="en-US" altLang="zh-CN" dirty="0">
                <a:ea typeface="宋体" pitchFamily="2" charset="-122"/>
              </a:rPr>
              <a:t> (Office</a:t>
            </a:r>
            <a:r>
              <a:rPr lang="zh-CN" altLang="en-US" dirty="0">
                <a:ea typeface="宋体" pitchFamily="2" charset="-122"/>
              </a:rPr>
              <a:t>软件中的</a:t>
            </a:r>
            <a:r>
              <a:rPr lang="zh-CN" altLang="en-US" dirty="0">
                <a:solidFill>
                  <a:srgbClr val="0000CC"/>
                </a:solidFill>
                <a:ea typeface="宋体" pitchFamily="2" charset="-122"/>
              </a:rPr>
              <a:t>替换</a:t>
            </a:r>
            <a:r>
              <a:rPr lang="zh-CN" altLang="en-US" dirty="0">
                <a:ea typeface="宋体" pitchFamily="2" charset="-122"/>
              </a:rPr>
              <a:t>功能</a:t>
            </a:r>
            <a:r>
              <a:rPr lang="en-US" altLang="zh-CN" dirty="0">
                <a:ea typeface="宋体" pitchFamily="2" charset="-122"/>
              </a:rPr>
              <a:t>)</a:t>
            </a:r>
          </a:p>
          <a:p>
            <a:r>
              <a:rPr lang="zh-CN" altLang="en-US" dirty="0">
                <a:ea typeface="宋体" pitchFamily="2" charset="-122"/>
              </a:rPr>
              <a:t>如何实现模糊查找（如</a:t>
            </a:r>
            <a:r>
              <a:rPr lang="en-US" altLang="zh-CN" dirty="0">
                <a:ea typeface="宋体" pitchFamily="2" charset="-122"/>
              </a:rPr>
              <a:t>UNIX</a:t>
            </a:r>
            <a:r>
              <a:rPr lang="zh-CN" altLang="en-US" dirty="0">
                <a:ea typeface="宋体" pitchFamily="2" charset="-122"/>
              </a:rPr>
              <a:t>命令</a:t>
            </a:r>
            <a:r>
              <a:rPr lang="en-US" altLang="zh-CN" dirty="0" err="1">
                <a:solidFill>
                  <a:srgbClr val="0000CC"/>
                </a:solidFill>
                <a:ea typeface="宋体" pitchFamily="2" charset="-122"/>
              </a:rPr>
              <a:t>grep</a:t>
            </a:r>
            <a:r>
              <a:rPr lang="zh-CN" altLang="en-US" dirty="0">
                <a:ea typeface="宋体" pitchFamily="2" charset="-122"/>
              </a:rPr>
              <a:t>），如要查找的串形式为：</a:t>
            </a:r>
            <a:r>
              <a:rPr lang="en-US" altLang="zh-CN" dirty="0" err="1">
                <a:ea typeface="宋体" pitchFamily="2" charset="-122"/>
              </a:rPr>
              <a:t>comp?ter</a:t>
            </a:r>
            <a:r>
              <a:rPr lang="en-US" altLang="zh-CN" dirty="0">
                <a:ea typeface="宋体" pitchFamily="2" charset="-122"/>
              </a:rPr>
              <a:t>, com*</a:t>
            </a:r>
            <a:r>
              <a:rPr lang="en-US" altLang="zh-CN" dirty="0" err="1">
                <a:ea typeface="宋体" pitchFamily="2" charset="-122"/>
              </a:rPr>
              <a:t>er</a:t>
            </a:r>
            <a:r>
              <a:rPr lang="en-US" altLang="zh-CN" dirty="0">
                <a:ea typeface="宋体" pitchFamily="2" charset="-122"/>
              </a:rPr>
              <a:t> (?</a:t>
            </a:r>
            <a:r>
              <a:rPr lang="zh-CN" altLang="en-US" dirty="0">
                <a:ea typeface="宋体" pitchFamily="2" charset="-122"/>
              </a:rPr>
              <a:t>单字符匹配，</a:t>
            </a:r>
            <a:r>
              <a:rPr lang="en-US" altLang="zh-CN" dirty="0">
                <a:ea typeface="宋体" pitchFamily="2" charset="-122"/>
              </a:rPr>
              <a:t>*</a:t>
            </a:r>
            <a:r>
              <a:rPr lang="zh-CN" altLang="en-US" dirty="0">
                <a:ea typeface="宋体" pitchFamily="2" charset="-122"/>
              </a:rPr>
              <a:t>多字符匹配）</a:t>
            </a:r>
          </a:p>
        </p:txBody>
      </p:sp>
      <p:pic>
        <p:nvPicPr>
          <p:cNvPr id="55297" name="Picture 1"/>
          <p:cNvPicPr>
            <a:picLocks noChangeAspect="1" noChangeArrowheads="1"/>
          </p:cNvPicPr>
          <p:nvPr/>
        </p:nvPicPr>
        <p:blipFill>
          <a:blip r:embed="rId3" cstate="print"/>
          <a:srcRect/>
          <a:stretch>
            <a:fillRect/>
          </a:stretch>
        </p:blipFill>
        <p:spPr bwMode="auto">
          <a:xfrm>
            <a:off x="5398050" y="0"/>
            <a:ext cx="3745950" cy="177281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4</a:t>
            </a:r>
            <a:r>
              <a:rPr lang="zh-CN" altLang="en-US" dirty="0">
                <a:ea typeface="宋体" pitchFamily="2" charset="-122"/>
              </a:rPr>
              <a:t>：思考</a:t>
            </a:r>
            <a:r>
              <a:rPr lang="en-US" altLang="zh-CN" dirty="0">
                <a:ea typeface="宋体" pitchFamily="2" charset="-122"/>
              </a:rPr>
              <a:t>3*</a:t>
            </a:r>
            <a:endParaRPr lang="zh-CN" altLang="en-US" dirty="0"/>
          </a:p>
        </p:txBody>
      </p:sp>
      <p:sp>
        <p:nvSpPr>
          <p:cNvPr id="3" name="内容占位符 2"/>
          <p:cNvSpPr>
            <a:spLocks noGrp="1"/>
          </p:cNvSpPr>
          <p:nvPr>
            <p:ph idx="1"/>
          </p:nvPr>
        </p:nvSpPr>
        <p:spPr>
          <a:xfrm>
            <a:off x="899592" y="1268761"/>
            <a:ext cx="7704856" cy="432048"/>
          </a:xfrm>
        </p:spPr>
        <p:txBody>
          <a:bodyPr/>
          <a:lstStyle/>
          <a:p>
            <a:r>
              <a:rPr lang="zh-CN" altLang="en-US" sz="2000" b="0" dirty="0"/>
              <a:t>在上例中字符串查找算法用到了两层循环，有没有更好的算法？（如</a:t>
            </a:r>
            <a:r>
              <a:rPr lang="en-US" altLang="zh-CN" sz="2000" b="0" dirty="0"/>
              <a:t>KMP</a:t>
            </a:r>
            <a:r>
              <a:rPr lang="zh-CN" altLang="en-US" sz="2000" b="0" dirty="0"/>
              <a:t>算法，将在数据结构部分介绍）</a:t>
            </a:r>
            <a:endParaRPr lang="en-US" altLang="zh-CN" sz="2000" b="0" dirty="0"/>
          </a:p>
          <a:p>
            <a:r>
              <a:rPr lang="zh-CN" altLang="en-US" sz="2000" b="0" dirty="0"/>
              <a:t>另一种</a:t>
            </a:r>
            <a:r>
              <a:rPr lang="zh-CN" altLang="en-US" sz="2000" dirty="0"/>
              <a:t>字符串查找算法</a:t>
            </a:r>
            <a:r>
              <a:rPr lang="zh-CN" altLang="en-US" sz="2000" b="0" dirty="0"/>
              <a:t>（只须一层循环）</a:t>
            </a:r>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96804E8C-638B-4B2C-82B6-ECCB48FF4CF4}" type="slidenum">
              <a:rPr lang="en-US" altLang="zh-CN" smtClean="0"/>
              <a:pPr>
                <a:defRPr/>
              </a:pPr>
              <a:t>29</a:t>
            </a:fld>
            <a:endParaRPr lang="en-US" altLang="zh-CN"/>
          </a:p>
        </p:txBody>
      </p:sp>
      <p:sp>
        <p:nvSpPr>
          <p:cNvPr id="7" name="TextBox 6"/>
          <p:cNvSpPr txBox="1"/>
          <p:nvPr/>
        </p:nvSpPr>
        <p:spPr>
          <a:xfrm>
            <a:off x="1223628" y="2442637"/>
            <a:ext cx="7056784" cy="4278094"/>
          </a:xfrm>
          <a:prstGeom prst="rect">
            <a:avLst/>
          </a:prstGeom>
          <a:solidFill>
            <a:schemeClr val="bg2">
              <a:lumMod val="20000"/>
              <a:lumOff val="80000"/>
            </a:schemeClr>
          </a:solidFill>
        </p:spPr>
        <p:txBody>
          <a:bodyPr wrap="square" rtlCol="0">
            <a:spAutoFit/>
          </a:bodyPr>
          <a:lstStyle/>
          <a:p>
            <a:r>
              <a:rPr lang="en-US" altLang="zh-CN" sz="1600" b="0" dirty="0" err="1"/>
              <a:t>int</a:t>
            </a:r>
            <a:r>
              <a:rPr lang="en-US" altLang="zh-CN" sz="1600" b="0" dirty="0"/>
              <a:t> index(char s[], char t[])</a:t>
            </a:r>
          </a:p>
          <a:p>
            <a:r>
              <a:rPr lang="en-US" altLang="zh-CN" sz="1600" b="0" dirty="0"/>
              <a:t>{</a:t>
            </a:r>
          </a:p>
          <a:p>
            <a:r>
              <a:rPr lang="en-US" altLang="zh-CN" sz="1600" b="0" dirty="0"/>
              <a:t>    </a:t>
            </a:r>
            <a:r>
              <a:rPr lang="en-US" altLang="zh-CN" sz="1600" b="0" dirty="0" err="1"/>
              <a:t>int</a:t>
            </a:r>
            <a:r>
              <a:rPr lang="en-US" altLang="zh-CN" sz="1600" b="0" dirty="0"/>
              <a:t> </a:t>
            </a:r>
            <a:r>
              <a:rPr lang="en-US" altLang="zh-CN" sz="1600" b="0" dirty="0" err="1"/>
              <a:t>i</a:t>
            </a:r>
            <a:r>
              <a:rPr lang="en-US" altLang="zh-CN" sz="1600" b="0" dirty="0"/>
              <a:t>=0, j=0;	 //</a:t>
            </a:r>
            <a:r>
              <a:rPr lang="zh-CN" altLang="en-US" sz="1600" b="0" dirty="0"/>
              <a:t>设置查找的起始位置</a:t>
            </a:r>
            <a:endParaRPr lang="en-US" altLang="zh-CN" sz="1600" b="0" dirty="0"/>
          </a:p>
          <a:p>
            <a:r>
              <a:rPr lang="en-US" altLang="zh-CN" sz="1600" b="0" dirty="0"/>
              <a:t>    while(s[</a:t>
            </a:r>
            <a:r>
              <a:rPr lang="en-US" altLang="zh-CN" sz="1600" b="0" dirty="0" err="1"/>
              <a:t>i</a:t>
            </a:r>
            <a:r>
              <a:rPr lang="en-US" altLang="zh-CN" sz="1600" b="0" dirty="0"/>
              <a:t>] != ‘\0’ &amp;&amp; t[j] != ‘\0’) {</a:t>
            </a:r>
          </a:p>
          <a:p>
            <a:r>
              <a:rPr lang="en-US" altLang="zh-CN" sz="1600" b="0" dirty="0"/>
              <a:t>        if(s[</a:t>
            </a:r>
            <a:r>
              <a:rPr lang="en-US" altLang="zh-CN" sz="1600" b="0" dirty="0" err="1"/>
              <a:t>i</a:t>
            </a:r>
            <a:r>
              <a:rPr lang="en-US" altLang="zh-CN" sz="1600" b="0" dirty="0"/>
              <a:t>] == t[j]) {		//</a:t>
            </a:r>
            <a:r>
              <a:rPr lang="zh-CN" altLang="en-US" sz="1600" b="0" dirty="0"/>
              <a:t>若字符相等，继续查找下一个字符</a:t>
            </a:r>
            <a:endParaRPr lang="en-US" altLang="zh-CN" sz="1600" b="0" dirty="0"/>
          </a:p>
          <a:p>
            <a:r>
              <a:rPr lang="en-US" altLang="zh-CN" sz="1600" b="0" dirty="0"/>
              <a:t>            </a:t>
            </a:r>
            <a:r>
              <a:rPr lang="en-US" altLang="zh-CN" sz="1600" b="0" dirty="0" err="1"/>
              <a:t>i</a:t>
            </a:r>
            <a:r>
              <a:rPr lang="en-US" altLang="zh-CN" sz="1600" b="0" dirty="0"/>
              <a:t>++; j++;</a:t>
            </a:r>
          </a:p>
          <a:p>
            <a:r>
              <a:rPr lang="en-US" altLang="zh-CN" sz="1600" b="0" dirty="0"/>
              <a:t>        }</a:t>
            </a:r>
          </a:p>
          <a:p>
            <a:r>
              <a:rPr lang="en-US" altLang="zh-CN" sz="1600" b="0" dirty="0"/>
              <a:t>        else {	//</a:t>
            </a:r>
            <a:r>
              <a:rPr lang="zh-CN" altLang="en-US" sz="1600" b="0" dirty="0"/>
              <a:t>若字符不等，则</a:t>
            </a:r>
            <a:r>
              <a:rPr lang="en-US" altLang="zh-CN" sz="1600" b="0" dirty="0"/>
              <a:t>s</a:t>
            </a:r>
            <a:r>
              <a:rPr lang="zh-CN" altLang="en-US" sz="1600" b="0" dirty="0"/>
              <a:t>中退回到上次查找开始的下一个位置</a:t>
            </a:r>
            <a:endParaRPr lang="en-US" altLang="zh-CN" sz="1600" b="0" dirty="0"/>
          </a:p>
          <a:p>
            <a:r>
              <a:rPr lang="en-US" altLang="zh-CN" sz="1600" b="0" dirty="0"/>
              <a:t>            </a:t>
            </a:r>
            <a:r>
              <a:rPr lang="en-US" altLang="zh-CN" sz="1600" b="0" dirty="0" err="1"/>
              <a:t>i</a:t>
            </a:r>
            <a:r>
              <a:rPr lang="en-US" altLang="zh-CN" sz="1600" b="0" dirty="0"/>
              <a:t> = i-j+1;</a:t>
            </a:r>
          </a:p>
          <a:p>
            <a:r>
              <a:rPr lang="en-US" altLang="zh-CN" sz="1600" b="0" dirty="0"/>
              <a:t>            j = 0;</a:t>
            </a:r>
          </a:p>
          <a:p>
            <a:r>
              <a:rPr lang="en-US" altLang="zh-CN" sz="1600" b="0" dirty="0"/>
              <a:t>        }</a:t>
            </a:r>
          </a:p>
          <a:p>
            <a:r>
              <a:rPr lang="en-US" altLang="zh-CN" sz="1600" b="0" dirty="0"/>
              <a:t>    }</a:t>
            </a:r>
          </a:p>
          <a:p>
            <a:r>
              <a:rPr lang="en-US" altLang="zh-CN" sz="1600" b="0" dirty="0"/>
              <a:t>    if(t[j] == ‘\0’)	//</a:t>
            </a:r>
            <a:r>
              <a:rPr lang="zh-CN" altLang="en-US" sz="1600" b="0" dirty="0"/>
              <a:t>查找到字符串</a:t>
            </a:r>
            <a:r>
              <a:rPr lang="en-US" altLang="zh-CN" sz="1600" b="0" dirty="0"/>
              <a:t>t</a:t>
            </a:r>
            <a:r>
              <a:rPr lang="zh-CN" altLang="en-US" sz="1600" b="0" dirty="0"/>
              <a:t>，返回</a:t>
            </a:r>
            <a:r>
              <a:rPr lang="en-US" altLang="zh-CN" sz="1600" b="0" dirty="0"/>
              <a:t>t</a:t>
            </a:r>
            <a:r>
              <a:rPr lang="zh-CN" altLang="en-US" sz="1600" b="0" dirty="0"/>
              <a:t>在</a:t>
            </a:r>
            <a:r>
              <a:rPr lang="en-US" altLang="zh-CN" sz="1600" b="0" dirty="0"/>
              <a:t>s</a:t>
            </a:r>
            <a:r>
              <a:rPr lang="zh-CN" altLang="en-US" sz="1600" b="0" dirty="0"/>
              <a:t>中的起始位置</a:t>
            </a:r>
            <a:endParaRPr lang="en-US" altLang="zh-CN" sz="1600" b="0" dirty="0"/>
          </a:p>
          <a:p>
            <a:r>
              <a:rPr lang="en-US" altLang="zh-CN" sz="1600" b="0" dirty="0"/>
              <a:t>        return </a:t>
            </a:r>
            <a:r>
              <a:rPr lang="en-US" altLang="zh-CN" sz="1600" b="0" dirty="0" err="1"/>
              <a:t>i</a:t>
            </a:r>
            <a:r>
              <a:rPr lang="en-US" altLang="zh-CN" sz="1600" b="0" dirty="0"/>
              <a:t>-j;</a:t>
            </a:r>
          </a:p>
          <a:p>
            <a:r>
              <a:rPr lang="en-US" altLang="zh-CN" sz="1600" b="0" dirty="0"/>
              <a:t>    else</a:t>
            </a:r>
          </a:p>
          <a:p>
            <a:r>
              <a:rPr lang="en-US" altLang="zh-CN" sz="1600" b="0" dirty="0"/>
              <a:t>        return -1;</a:t>
            </a:r>
          </a:p>
          <a:p>
            <a:r>
              <a:rPr lang="en-US" altLang="zh-CN" sz="1600" b="0" dirty="0"/>
              <a:t>}</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1747" name="灯片编号占位符 4"/>
          <p:cNvSpPr>
            <a:spLocks noGrp="1"/>
          </p:cNvSpPr>
          <p:nvPr>
            <p:ph type="sldNum" sz="quarter" idx="11"/>
          </p:nvPr>
        </p:nvSpPr>
        <p:spPr>
          <a:noFill/>
        </p:spPr>
        <p:txBody>
          <a:bodyPr/>
          <a:lstStyle/>
          <a:p>
            <a:fld id="{034CACFC-CAA1-4240-BEAB-596E8B433513}" type="slidenum">
              <a:rPr lang="en-US" altLang="zh-CN" smtClean="0"/>
              <a:pPr/>
              <a:t>3</a:t>
            </a:fld>
            <a:endParaRPr lang="en-US" altLang="zh-CN" dirty="0"/>
          </a:p>
        </p:txBody>
      </p:sp>
      <p:sp>
        <p:nvSpPr>
          <p:cNvPr id="31748" name="Rectangle 2"/>
          <p:cNvSpPr>
            <a:spLocks noGrp="1" noChangeArrowheads="1"/>
          </p:cNvSpPr>
          <p:nvPr>
            <p:ph type="title"/>
          </p:nvPr>
        </p:nvSpPr>
        <p:spPr/>
        <p:txBody>
          <a:bodyPr/>
          <a:lstStyle/>
          <a:p>
            <a:r>
              <a:rPr lang="zh-CN" altLang="en-US" dirty="0">
                <a:ea typeface="宋体" pitchFamily="2" charset="-122"/>
              </a:rPr>
              <a:t>数组的定义与初始化</a:t>
            </a:r>
          </a:p>
        </p:txBody>
      </p:sp>
      <p:sp>
        <p:nvSpPr>
          <p:cNvPr id="151555" name="Rectangle 3"/>
          <p:cNvSpPr>
            <a:spLocks noGrp="1" noChangeArrowheads="1"/>
          </p:cNvSpPr>
          <p:nvPr>
            <p:ph type="body" idx="1"/>
          </p:nvPr>
        </p:nvSpPr>
        <p:spPr>
          <a:xfrm>
            <a:off x="647700" y="1150937"/>
            <a:ext cx="7308676" cy="4556125"/>
          </a:xfrm>
        </p:spPr>
        <p:txBody>
          <a:bodyPr/>
          <a:lstStyle/>
          <a:p>
            <a:pPr>
              <a:lnSpc>
                <a:spcPts val="2000"/>
              </a:lnSpc>
              <a:spcBef>
                <a:spcPts val="600"/>
              </a:spcBef>
            </a:pPr>
            <a:r>
              <a:rPr lang="zh-CN" altLang="en-US" sz="2000" dirty="0">
                <a:ea typeface="宋体" pitchFamily="2" charset="-122"/>
              </a:rPr>
              <a:t>数组初始化：可以在定义时初始化一个数组。下面是一些数组初始化实例：</a:t>
            </a:r>
          </a:p>
          <a:p>
            <a:pPr marL="458788" lvl="1" indent="-65088">
              <a:lnSpc>
                <a:spcPts val="2200"/>
              </a:lnSpc>
              <a:spcBef>
                <a:spcPts val="600"/>
              </a:spcBef>
              <a:buFont typeface="Wingdings" pitchFamily="2" charset="2"/>
              <a:buNone/>
            </a:pPr>
            <a:r>
              <a:rPr lang="en-US" altLang="zh-CN" sz="2000" dirty="0">
                <a:latin typeface="+mn-lt"/>
                <a:ea typeface="宋体" pitchFamily="2" charset="-122"/>
              </a:rPr>
              <a:t>double sales[5] = {12.25, 32.50, 16.90, 23, 45.68};</a:t>
            </a:r>
          </a:p>
          <a:p>
            <a:pPr marL="458788" lvl="1" indent="-65088">
              <a:lnSpc>
                <a:spcPts val="2200"/>
              </a:lnSpc>
              <a:spcBef>
                <a:spcPts val="600"/>
              </a:spcBef>
              <a:buFont typeface="Wingdings" pitchFamily="2" charset="2"/>
              <a:buNone/>
            </a:pPr>
            <a:r>
              <a:rPr lang="en-US" altLang="zh-CN" sz="2000" dirty="0">
                <a:latin typeface="+mn-lt"/>
                <a:ea typeface="宋体" pitchFamily="2" charset="-122"/>
              </a:rPr>
              <a:t>double sales[ ] = {12.25, 32.50, 16.90, 23, 45.68};</a:t>
            </a:r>
          </a:p>
          <a:p>
            <a:pPr marL="458788" lvl="1" indent="-65088">
              <a:lnSpc>
                <a:spcPts val="2200"/>
              </a:lnSpc>
              <a:spcBef>
                <a:spcPts val="600"/>
              </a:spcBef>
              <a:buFont typeface="Wingdings" pitchFamily="2" charset="2"/>
              <a:buNone/>
            </a:pPr>
            <a:r>
              <a:rPr lang="en-US" altLang="zh-CN" sz="2000" dirty="0" err="1">
                <a:latin typeface="+mn-lt"/>
                <a:ea typeface="宋体" pitchFamily="2" charset="-122"/>
              </a:rPr>
              <a:t>int</a:t>
            </a:r>
            <a:r>
              <a:rPr lang="en-US" altLang="zh-CN" sz="2000" dirty="0">
                <a:latin typeface="+mn-lt"/>
                <a:ea typeface="宋体" pitchFamily="2" charset="-122"/>
              </a:rPr>
              <a:t> list[5] = { 6, 5, 12 }; //</a:t>
            </a:r>
            <a:r>
              <a:rPr lang="zh-CN" altLang="en-US" sz="2000" dirty="0">
                <a:latin typeface="+mn-lt"/>
                <a:ea typeface="宋体" pitchFamily="2" charset="-122"/>
              </a:rPr>
              <a:t>相当于：  </a:t>
            </a:r>
            <a:r>
              <a:rPr lang="en-US" altLang="zh-CN" sz="2000" dirty="0" err="1">
                <a:latin typeface="+mn-lt"/>
                <a:ea typeface="宋体" pitchFamily="2" charset="-122"/>
              </a:rPr>
              <a:t>int</a:t>
            </a:r>
            <a:r>
              <a:rPr lang="en-US" altLang="zh-CN" sz="2000" dirty="0">
                <a:latin typeface="+mn-lt"/>
                <a:ea typeface="宋体" pitchFamily="2" charset="-122"/>
              </a:rPr>
              <a:t> list[5] = {6,5,12,0,0};</a:t>
            </a:r>
          </a:p>
          <a:p>
            <a:pPr marL="458788" lvl="1" indent="-65088">
              <a:lnSpc>
                <a:spcPts val="2200"/>
              </a:lnSpc>
              <a:spcBef>
                <a:spcPts val="600"/>
              </a:spcBef>
              <a:buFont typeface="Wingdings" pitchFamily="2" charset="2"/>
              <a:buNone/>
            </a:pPr>
            <a:r>
              <a:rPr lang="en-US" altLang="zh-CN" sz="2000" dirty="0" err="1">
                <a:latin typeface="+mn-lt"/>
                <a:ea typeface="宋体" pitchFamily="2" charset="-122"/>
              </a:rPr>
              <a:t>int</a:t>
            </a:r>
            <a:r>
              <a:rPr lang="en-US" altLang="zh-CN" sz="2000" dirty="0">
                <a:latin typeface="+mn-lt"/>
                <a:ea typeface="宋体" pitchFamily="2" charset="-122"/>
              </a:rPr>
              <a:t> list[5] = {0};   //</a:t>
            </a:r>
            <a:r>
              <a:rPr lang="zh-CN" altLang="en-US" sz="2000" dirty="0">
                <a:latin typeface="+mn-lt"/>
                <a:ea typeface="宋体" pitchFamily="2" charset="-122"/>
              </a:rPr>
              <a:t>最常用的初始化数据组元素为</a:t>
            </a:r>
            <a:r>
              <a:rPr lang="en-US" altLang="zh-CN" sz="2000" dirty="0">
                <a:latin typeface="+mn-lt"/>
                <a:ea typeface="宋体" pitchFamily="2" charset="-122"/>
              </a:rPr>
              <a:t>0</a:t>
            </a:r>
            <a:r>
              <a:rPr lang="zh-CN" altLang="en-US" sz="2000" dirty="0">
                <a:latin typeface="+mn-lt"/>
                <a:ea typeface="宋体" pitchFamily="2" charset="-122"/>
              </a:rPr>
              <a:t>的方式 </a:t>
            </a:r>
            <a:endParaRPr lang="en-US" altLang="zh-CN" sz="2000" dirty="0">
              <a:latin typeface="+mn-lt"/>
              <a:ea typeface="宋体" pitchFamily="2" charset="-122"/>
            </a:endParaRPr>
          </a:p>
          <a:p>
            <a:pPr marL="458788" lvl="1" indent="-65088">
              <a:lnSpc>
                <a:spcPts val="2200"/>
              </a:lnSpc>
              <a:spcBef>
                <a:spcPts val="600"/>
              </a:spcBef>
              <a:buFont typeface="Wingdings" pitchFamily="2" charset="2"/>
              <a:buNone/>
            </a:pPr>
            <a:r>
              <a:rPr lang="en-US" altLang="zh-CN" sz="2000" dirty="0">
                <a:latin typeface="+mn-lt"/>
                <a:ea typeface="宋体" pitchFamily="2" charset="-122"/>
              </a:rPr>
              <a:t>char string[10] = “hello”;</a:t>
            </a:r>
          </a:p>
          <a:p>
            <a:pPr marL="458788" lvl="1" indent="-65088">
              <a:lnSpc>
                <a:spcPts val="2200"/>
              </a:lnSpc>
              <a:spcBef>
                <a:spcPts val="600"/>
              </a:spcBef>
              <a:buFont typeface="Wingdings" pitchFamily="2" charset="2"/>
              <a:buNone/>
            </a:pPr>
            <a:r>
              <a:rPr lang="en-US" altLang="zh-CN" sz="2000" dirty="0">
                <a:latin typeface="+mn-lt"/>
                <a:ea typeface="宋体" pitchFamily="2" charset="-122"/>
              </a:rPr>
              <a:t>char string[10] = {‘h’, ‘e’, ‘l’, ‘l’, ‘o’, ‘\0’};</a:t>
            </a:r>
          </a:p>
          <a:p>
            <a:pPr marL="458788" lvl="1" indent="-65088">
              <a:lnSpc>
                <a:spcPts val="2300"/>
              </a:lnSpc>
              <a:spcBef>
                <a:spcPts val="600"/>
              </a:spcBef>
              <a:buFont typeface="Wingdings" pitchFamily="2" charset="2"/>
              <a:buNone/>
            </a:pPr>
            <a:r>
              <a:rPr lang="en-US" altLang="zh-CN" sz="2000" dirty="0">
                <a:latin typeface="+mn-lt"/>
                <a:ea typeface="宋体" pitchFamily="2" charset="-122"/>
              </a:rPr>
              <a:t>char string[ ] = “hello”;</a:t>
            </a:r>
          </a:p>
        </p:txBody>
      </p:sp>
      <p:grpSp>
        <p:nvGrpSpPr>
          <p:cNvPr id="2" name="Group 4"/>
          <p:cNvGrpSpPr>
            <a:grpSpLocks/>
          </p:cNvGrpSpPr>
          <p:nvPr/>
        </p:nvGrpSpPr>
        <p:grpSpPr bwMode="auto">
          <a:xfrm>
            <a:off x="5292080" y="3789040"/>
            <a:ext cx="2844800" cy="830263"/>
            <a:chOff x="3243" y="2341"/>
            <a:chExt cx="1792" cy="523"/>
          </a:xfrm>
        </p:grpSpPr>
        <p:grpSp>
          <p:nvGrpSpPr>
            <p:cNvPr id="31751" name="Group 5"/>
            <p:cNvGrpSpPr>
              <a:grpSpLocks/>
            </p:cNvGrpSpPr>
            <p:nvPr/>
          </p:nvGrpSpPr>
          <p:grpSpPr bwMode="auto">
            <a:xfrm>
              <a:off x="3243" y="2341"/>
              <a:ext cx="1769" cy="318"/>
              <a:chOff x="3243" y="2341"/>
              <a:chExt cx="1769" cy="318"/>
            </a:xfrm>
          </p:grpSpPr>
          <p:sp>
            <p:nvSpPr>
              <p:cNvPr id="31766" name="Rectangle 6"/>
              <p:cNvSpPr>
                <a:spLocks noChangeArrowheads="1"/>
              </p:cNvSpPr>
              <p:nvPr/>
            </p:nvSpPr>
            <p:spPr bwMode="auto">
              <a:xfrm>
                <a:off x="3243" y="2341"/>
                <a:ext cx="1769" cy="318"/>
              </a:xfrm>
              <a:prstGeom prst="rect">
                <a:avLst/>
              </a:prstGeom>
              <a:solidFill>
                <a:schemeClr val="accent1"/>
              </a:solidFill>
              <a:ln w="9525">
                <a:solidFill>
                  <a:schemeClr val="tx1"/>
                </a:solidFill>
                <a:miter lim="800000"/>
                <a:headEnd/>
                <a:tailEnd/>
              </a:ln>
            </p:spPr>
            <p:txBody>
              <a:bodyPr wrap="none" anchor="ctr">
                <a:spAutoFit/>
              </a:bodyPr>
              <a:lstStyle/>
              <a:p>
                <a:endParaRPr lang="zh-CN" altLang="en-US"/>
              </a:p>
            </p:txBody>
          </p:sp>
          <p:sp>
            <p:nvSpPr>
              <p:cNvPr id="31767" name="Line 7"/>
              <p:cNvSpPr>
                <a:spLocks noChangeShapeType="1"/>
              </p:cNvSpPr>
              <p:nvPr/>
            </p:nvSpPr>
            <p:spPr bwMode="auto">
              <a:xfrm>
                <a:off x="3424"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68" name="Line 8"/>
              <p:cNvSpPr>
                <a:spLocks noChangeShapeType="1"/>
              </p:cNvSpPr>
              <p:nvPr/>
            </p:nvSpPr>
            <p:spPr bwMode="auto">
              <a:xfrm>
                <a:off x="3606"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69" name="Line 9"/>
              <p:cNvSpPr>
                <a:spLocks noChangeShapeType="1"/>
              </p:cNvSpPr>
              <p:nvPr/>
            </p:nvSpPr>
            <p:spPr bwMode="auto">
              <a:xfrm>
                <a:off x="3787"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70" name="Line 10"/>
              <p:cNvSpPr>
                <a:spLocks noChangeShapeType="1"/>
              </p:cNvSpPr>
              <p:nvPr/>
            </p:nvSpPr>
            <p:spPr bwMode="auto">
              <a:xfrm>
                <a:off x="3969"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71" name="Line 11"/>
              <p:cNvSpPr>
                <a:spLocks noChangeShapeType="1"/>
              </p:cNvSpPr>
              <p:nvPr/>
            </p:nvSpPr>
            <p:spPr bwMode="auto">
              <a:xfrm>
                <a:off x="4150"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72" name="Line 12"/>
              <p:cNvSpPr>
                <a:spLocks noChangeShapeType="1"/>
              </p:cNvSpPr>
              <p:nvPr/>
            </p:nvSpPr>
            <p:spPr bwMode="auto">
              <a:xfrm>
                <a:off x="4830" y="2341"/>
                <a:ext cx="0" cy="318"/>
              </a:xfrm>
              <a:prstGeom prst="line">
                <a:avLst/>
              </a:prstGeom>
              <a:noFill/>
              <a:ln w="9525">
                <a:solidFill>
                  <a:schemeClr val="tx1"/>
                </a:solidFill>
                <a:round/>
                <a:headEnd/>
                <a:tailEnd/>
              </a:ln>
            </p:spPr>
            <p:txBody>
              <a:bodyPr wrap="none">
                <a:spAutoFit/>
              </a:bodyPr>
              <a:lstStyle/>
              <a:p>
                <a:endParaRPr lang="zh-CN" altLang="en-US"/>
              </a:p>
            </p:txBody>
          </p:sp>
        </p:grpSp>
        <p:sp>
          <p:nvSpPr>
            <p:cNvPr id="31752" name="Text Box 13"/>
            <p:cNvSpPr txBox="1">
              <a:spLocks noChangeArrowheads="1"/>
            </p:cNvSpPr>
            <p:nvPr/>
          </p:nvSpPr>
          <p:spPr bwMode="auto">
            <a:xfrm>
              <a:off x="3243" y="2341"/>
              <a:ext cx="214" cy="250"/>
            </a:xfrm>
            <a:prstGeom prst="rect">
              <a:avLst/>
            </a:prstGeom>
            <a:noFill/>
            <a:ln w="9525">
              <a:noFill/>
              <a:miter lim="800000"/>
              <a:headEnd/>
              <a:tailEnd/>
            </a:ln>
          </p:spPr>
          <p:txBody>
            <a:bodyPr wrap="none">
              <a:spAutoFit/>
            </a:bodyPr>
            <a:lstStyle/>
            <a:p>
              <a:r>
                <a:rPr lang="en-US" altLang="zh-CN"/>
                <a:t>h</a:t>
              </a:r>
            </a:p>
          </p:txBody>
        </p:sp>
        <p:sp>
          <p:nvSpPr>
            <p:cNvPr id="31753" name="Text Box 14"/>
            <p:cNvSpPr txBox="1">
              <a:spLocks noChangeArrowheads="1"/>
            </p:cNvSpPr>
            <p:nvPr/>
          </p:nvSpPr>
          <p:spPr bwMode="auto">
            <a:xfrm>
              <a:off x="3787" y="2341"/>
              <a:ext cx="160" cy="250"/>
            </a:xfrm>
            <a:prstGeom prst="rect">
              <a:avLst/>
            </a:prstGeom>
            <a:noFill/>
            <a:ln w="9525">
              <a:noFill/>
              <a:miter lim="800000"/>
              <a:headEnd/>
              <a:tailEnd/>
            </a:ln>
          </p:spPr>
          <p:txBody>
            <a:bodyPr wrap="none">
              <a:spAutoFit/>
            </a:bodyPr>
            <a:lstStyle/>
            <a:p>
              <a:r>
                <a:rPr lang="en-US" altLang="zh-CN"/>
                <a:t>l</a:t>
              </a:r>
            </a:p>
          </p:txBody>
        </p:sp>
        <p:sp>
          <p:nvSpPr>
            <p:cNvPr id="31754" name="Text Box 15"/>
            <p:cNvSpPr txBox="1">
              <a:spLocks noChangeArrowheads="1"/>
            </p:cNvSpPr>
            <p:nvPr/>
          </p:nvSpPr>
          <p:spPr bwMode="auto">
            <a:xfrm>
              <a:off x="3424" y="2341"/>
              <a:ext cx="205" cy="250"/>
            </a:xfrm>
            <a:prstGeom prst="rect">
              <a:avLst/>
            </a:prstGeom>
            <a:noFill/>
            <a:ln w="9525">
              <a:noFill/>
              <a:miter lim="800000"/>
              <a:headEnd/>
              <a:tailEnd/>
            </a:ln>
          </p:spPr>
          <p:txBody>
            <a:bodyPr wrap="none">
              <a:spAutoFit/>
            </a:bodyPr>
            <a:lstStyle/>
            <a:p>
              <a:r>
                <a:rPr lang="en-US" altLang="zh-CN"/>
                <a:t>e</a:t>
              </a:r>
            </a:p>
          </p:txBody>
        </p:sp>
        <p:sp>
          <p:nvSpPr>
            <p:cNvPr id="31755" name="Text Box 16"/>
            <p:cNvSpPr txBox="1">
              <a:spLocks noChangeArrowheads="1"/>
            </p:cNvSpPr>
            <p:nvPr/>
          </p:nvSpPr>
          <p:spPr bwMode="auto">
            <a:xfrm>
              <a:off x="3606" y="2341"/>
              <a:ext cx="160" cy="250"/>
            </a:xfrm>
            <a:prstGeom prst="rect">
              <a:avLst/>
            </a:prstGeom>
            <a:noFill/>
            <a:ln w="9525">
              <a:noFill/>
              <a:miter lim="800000"/>
              <a:headEnd/>
              <a:tailEnd/>
            </a:ln>
          </p:spPr>
          <p:txBody>
            <a:bodyPr wrap="none">
              <a:spAutoFit/>
            </a:bodyPr>
            <a:lstStyle/>
            <a:p>
              <a:r>
                <a:rPr lang="en-US" altLang="zh-CN"/>
                <a:t>l</a:t>
              </a:r>
            </a:p>
          </p:txBody>
        </p:sp>
        <p:sp>
          <p:nvSpPr>
            <p:cNvPr id="31756" name="Text Box 17"/>
            <p:cNvSpPr txBox="1">
              <a:spLocks noChangeArrowheads="1"/>
            </p:cNvSpPr>
            <p:nvPr/>
          </p:nvSpPr>
          <p:spPr bwMode="auto">
            <a:xfrm>
              <a:off x="4150" y="2341"/>
              <a:ext cx="249" cy="250"/>
            </a:xfrm>
            <a:prstGeom prst="rect">
              <a:avLst/>
            </a:prstGeom>
            <a:noFill/>
            <a:ln w="9525">
              <a:noFill/>
              <a:miter lim="800000"/>
              <a:headEnd/>
              <a:tailEnd/>
            </a:ln>
          </p:spPr>
          <p:txBody>
            <a:bodyPr wrap="none">
              <a:spAutoFit/>
            </a:bodyPr>
            <a:lstStyle/>
            <a:p>
              <a:r>
                <a:rPr lang="en-US" altLang="zh-CN"/>
                <a:t>\0</a:t>
              </a:r>
            </a:p>
          </p:txBody>
        </p:sp>
        <p:sp>
          <p:nvSpPr>
            <p:cNvPr id="31757" name="Text Box 18"/>
            <p:cNvSpPr txBox="1">
              <a:spLocks noChangeArrowheads="1"/>
            </p:cNvSpPr>
            <p:nvPr/>
          </p:nvSpPr>
          <p:spPr bwMode="auto">
            <a:xfrm>
              <a:off x="3969" y="2341"/>
              <a:ext cx="214" cy="250"/>
            </a:xfrm>
            <a:prstGeom prst="rect">
              <a:avLst/>
            </a:prstGeom>
            <a:noFill/>
            <a:ln w="9525">
              <a:noFill/>
              <a:miter lim="800000"/>
              <a:headEnd/>
              <a:tailEnd/>
            </a:ln>
          </p:spPr>
          <p:txBody>
            <a:bodyPr wrap="none">
              <a:spAutoFit/>
            </a:bodyPr>
            <a:lstStyle/>
            <a:p>
              <a:r>
                <a:rPr lang="en-US" altLang="zh-CN"/>
                <a:t>o</a:t>
              </a:r>
            </a:p>
          </p:txBody>
        </p:sp>
        <p:sp>
          <p:nvSpPr>
            <p:cNvPr id="31758" name="Line 19"/>
            <p:cNvSpPr>
              <a:spLocks noChangeShapeType="1"/>
            </p:cNvSpPr>
            <p:nvPr/>
          </p:nvSpPr>
          <p:spPr bwMode="auto">
            <a:xfrm>
              <a:off x="4332" y="2341"/>
              <a:ext cx="0" cy="318"/>
            </a:xfrm>
            <a:prstGeom prst="line">
              <a:avLst/>
            </a:prstGeom>
            <a:noFill/>
            <a:ln w="9525">
              <a:solidFill>
                <a:schemeClr val="tx1"/>
              </a:solidFill>
              <a:round/>
              <a:headEnd/>
              <a:tailEnd/>
            </a:ln>
          </p:spPr>
          <p:txBody>
            <a:bodyPr wrap="none">
              <a:spAutoFit/>
            </a:bodyPr>
            <a:lstStyle/>
            <a:p>
              <a:endParaRPr lang="zh-CN" altLang="en-US"/>
            </a:p>
          </p:txBody>
        </p:sp>
        <p:sp>
          <p:nvSpPr>
            <p:cNvPr id="31759" name="Text Box 20"/>
            <p:cNvSpPr txBox="1">
              <a:spLocks noChangeArrowheads="1"/>
            </p:cNvSpPr>
            <p:nvPr/>
          </p:nvSpPr>
          <p:spPr bwMode="auto">
            <a:xfrm>
              <a:off x="3243" y="2614"/>
              <a:ext cx="205" cy="250"/>
            </a:xfrm>
            <a:prstGeom prst="rect">
              <a:avLst/>
            </a:prstGeom>
            <a:noFill/>
            <a:ln w="9525">
              <a:noFill/>
              <a:miter lim="800000"/>
              <a:headEnd/>
              <a:tailEnd/>
            </a:ln>
          </p:spPr>
          <p:txBody>
            <a:bodyPr wrap="none">
              <a:spAutoFit/>
            </a:bodyPr>
            <a:lstStyle/>
            <a:p>
              <a:r>
                <a:rPr lang="en-US" altLang="zh-CN" b="0" dirty="0"/>
                <a:t>0</a:t>
              </a:r>
            </a:p>
          </p:txBody>
        </p:sp>
        <p:sp>
          <p:nvSpPr>
            <p:cNvPr id="31760" name="Text Box 21"/>
            <p:cNvSpPr txBox="1">
              <a:spLocks noChangeArrowheads="1"/>
            </p:cNvSpPr>
            <p:nvPr/>
          </p:nvSpPr>
          <p:spPr bwMode="auto">
            <a:xfrm>
              <a:off x="3424" y="2614"/>
              <a:ext cx="205" cy="250"/>
            </a:xfrm>
            <a:prstGeom prst="rect">
              <a:avLst/>
            </a:prstGeom>
            <a:noFill/>
            <a:ln w="9525">
              <a:noFill/>
              <a:miter lim="800000"/>
              <a:headEnd/>
              <a:tailEnd/>
            </a:ln>
          </p:spPr>
          <p:txBody>
            <a:bodyPr wrap="none">
              <a:spAutoFit/>
            </a:bodyPr>
            <a:lstStyle/>
            <a:p>
              <a:r>
                <a:rPr lang="en-US" altLang="zh-CN" b="0" dirty="0"/>
                <a:t>1</a:t>
              </a:r>
            </a:p>
          </p:txBody>
        </p:sp>
        <p:sp>
          <p:nvSpPr>
            <p:cNvPr id="31761" name="Text Box 22"/>
            <p:cNvSpPr txBox="1">
              <a:spLocks noChangeArrowheads="1"/>
            </p:cNvSpPr>
            <p:nvPr/>
          </p:nvSpPr>
          <p:spPr bwMode="auto">
            <a:xfrm>
              <a:off x="3606" y="2614"/>
              <a:ext cx="205" cy="250"/>
            </a:xfrm>
            <a:prstGeom prst="rect">
              <a:avLst/>
            </a:prstGeom>
            <a:noFill/>
            <a:ln w="9525">
              <a:noFill/>
              <a:miter lim="800000"/>
              <a:headEnd/>
              <a:tailEnd/>
            </a:ln>
          </p:spPr>
          <p:txBody>
            <a:bodyPr wrap="none">
              <a:spAutoFit/>
            </a:bodyPr>
            <a:lstStyle/>
            <a:p>
              <a:r>
                <a:rPr lang="en-US" altLang="zh-CN" b="0" dirty="0"/>
                <a:t>2</a:t>
              </a:r>
            </a:p>
          </p:txBody>
        </p:sp>
        <p:sp>
          <p:nvSpPr>
            <p:cNvPr id="31762" name="Text Box 23"/>
            <p:cNvSpPr txBox="1">
              <a:spLocks noChangeArrowheads="1"/>
            </p:cNvSpPr>
            <p:nvPr/>
          </p:nvSpPr>
          <p:spPr bwMode="auto">
            <a:xfrm>
              <a:off x="3969" y="2614"/>
              <a:ext cx="205" cy="250"/>
            </a:xfrm>
            <a:prstGeom prst="rect">
              <a:avLst/>
            </a:prstGeom>
            <a:noFill/>
            <a:ln w="9525">
              <a:noFill/>
              <a:miter lim="800000"/>
              <a:headEnd/>
              <a:tailEnd/>
            </a:ln>
          </p:spPr>
          <p:txBody>
            <a:bodyPr wrap="none">
              <a:spAutoFit/>
            </a:bodyPr>
            <a:lstStyle/>
            <a:p>
              <a:r>
                <a:rPr lang="en-US" altLang="zh-CN" b="0" dirty="0"/>
                <a:t>4</a:t>
              </a:r>
            </a:p>
          </p:txBody>
        </p:sp>
        <p:sp>
          <p:nvSpPr>
            <p:cNvPr id="31763" name="Text Box 24"/>
            <p:cNvSpPr txBox="1">
              <a:spLocks noChangeArrowheads="1"/>
            </p:cNvSpPr>
            <p:nvPr/>
          </p:nvSpPr>
          <p:spPr bwMode="auto">
            <a:xfrm>
              <a:off x="3787" y="2614"/>
              <a:ext cx="214" cy="250"/>
            </a:xfrm>
            <a:prstGeom prst="rect">
              <a:avLst/>
            </a:prstGeom>
            <a:noFill/>
            <a:ln w="9525">
              <a:noFill/>
              <a:miter lim="800000"/>
              <a:headEnd/>
              <a:tailEnd/>
            </a:ln>
          </p:spPr>
          <p:txBody>
            <a:bodyPr>
              <a:spAutoFit/>
            </a:bodyPr>
            <a:lstStyle/>
            <a:p>
              <a:r>
                <a:rPr lang="en-US" altLang="zh-CN" b="0" dirty="0"/>
                <a:t>3</a:t>
              </a:r>
            </a:p>
          </p:txBody>
        </p:sp>
        <p:sp>
          <p:nvSpPr>
            <p:cNvPr id="31764" name="Text Box 25"/>
            <p:cNvSpPr txBox="1">
              <a:spLocks noChangeArrowheads="1"/>
            </p:cNvSpPr>
            <p:nvPr/>
          </p:nvSpPr>
          <p:spPr bwMode="auto">
            <a:xfrm>
              <a:off x="4150" y="2614"/>
              <a:ext cx="205" cy="250"/>
            </a:xfrm>
            <a:prstGeom prst="rect">
              <a:avLst/>
            </a:prstGeom>
            <a:noFill/>
            <a:ln w="9525">
              <a:noFill/>
              <a:miter lim="800000"/>
              <a:headEnd/>
              <a:tailEnd/>
            </a:ln>
          </p:spPr>
          <p:txBody>
            <a:bodyPr wrap="none">
              <a:spAutoFit/>
            </a:bodyPr>
            <a:lstStyle/>
            <a:p>
              <a:r>
                <a:rPr lang="en-US" altLang="zh-CN" b="0" dirty="0"/>
                <a:t>5</a:t>
              </a:r>
            </a:p>
          </p:txBody>
        </p:sp>
        <p:sp>
          <p:nvSpPr>
            <p:cNvPr id="31765" name="Text Box 26"/>
            <p:cNvSpPr txBox="1">
              <a:spLocks noChangeArrowheads="1"/>
            </p:cNvSpPr>
            <p:nvPr/>
          </p:nvSpPr>
          <p:spPr bwMode="auto">
            <a:xfrm>
              <a:off x="4830" y="2614"/>
              <a:ext cx="205" cy="250"/>
            </a:xfrm>
            <a:prstGeom prst="rect">
              <a:avLst/>
            </a:prstGeom>
            <a:noFill/>
            <a:ln w="9525">
              <a:noFill/>
              <a:miter lim="800000"/>
              <a:headEnd/>
              <a:tailEnd/>
            </a:ln>
          </p:spPr>
          <p:txBody>
            <a:bodyPr wrap="none">
              <a:spAutoFit/>
            </a:bodyPr>
            <a:lstStyle/>
            <a:p>
              <a:r>
                <a:rPr lang="en-US" altLang="zh-CN" b="0" dirty="0"/>
                <a:t>9</a:t>
              </a:r>
            </a:p>
          </p:txBody>
        </p:sp>
      </p:grpSp>
      <p:sp>
        <p:nvSpPr>
          <p:cNvPr id="29" name="矩形 28"/>
          <p:cNvSpPr/>
          <p:nvPr/>
        </p:nvSpPr>
        <p:spPr>
          <a:xfrm>
            <a:off x="755576" y="4655816"/>
            <a:ext cx="7560837" cy="1508105"/>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588" indent="-65088">
              <a:buFont typeface="Wingdings" pitchFamily="2" charset="2"/>
              <a:buNone/>
            </a:pPr>
            <a:r>
              <a:rPr lang="zh-CN" altLang="en-US" dirty="0">
                <a:latin typeface="楷体" pitchFamily="49" charset="-122"/>
                <a:ea typeface="楷体" pitchFamily="49" charset="-122"/>
              </a:rPr>
              <a:t>注意：</a:t>
            </a:r>
            <a:endParaRPr lang="en-US" altLang="zh-CN" dirty="0">
              <a:latin typeface="楷体" pitchFamily="49" charset="-122"/>
              <a:ea typeface="楷体" pitchFamily="49" charset="-122"/>
            </a:endParaRPr>
          </a:p>
          <a:p>
            <a:pPr marL="393700" indent="-457200">
              <a:buFont typeface="+mj-lt"/>
              <a:buAutoNum type="arabicPeriod"/>
            </a:pPr>
            <a:r>
              <a:rPr lang="zh-CN" altLang="en-US" sz="1800" dirty="0">
                <a:solidFill>
                  <a:srgbClr val="0033CC"/>
                </a:solidFill>
                <a:latin typeface="楷体" pitchFamily="49" charset="-122"/>
                <a:ea typeface="楷体" pitchFamily="49" charset="-122"/>
              </a:rPr>
              <a:t>对于一个长度为</a:t>
            </a:r>
            <a:r>
              <a:rPr lang="en-US" altLang="zh-CN" sz="1800" dirty="0">
                <a:solidFill>
                  <a:srgbClr val="0033CC"/>
                </a:solidFill>
                <a:latin typeface="楷体" pitchFamily="49" charset="-122"/>
                <a:ea typeface="楷体" pitchFamily="49" charset="-122"/>
              </a:rPr>
              <a:t>N</a:t>
            </a:r>
            <a:r>
              <a:rPr lang="zh-CN" altLang="en-US" sz="1800" dirty="0">
                <a:solidFill>
                  <a:srgbClr val="0033CC"/>
                </a:solidFill>
                <a:latin typeface="楷体" pitchFamily="49" charset="-122"/>
                <a:ea typeface="楷体" pitchFamily="49" charset="-122"/>
              </a:rPr>
              <a:t>的数组，其数据范围（下标）为</a:t>
            </a:r>
            <a:r>
              <a:rPr lang="en-US" altLang="zh-CN" sz="1800" dirty="0">
                <a:solidFill>
                  <a:srgbClr val="0033CC"/>
                </a:solidFill>
                <a:latin typeface="楷体" pitchFamily="49" charset="-122"/>
                <a:ea typeface="楷体" pitchFamily="49" charset="-122"/>
              </a:rPr>
              <a:t>0~N-1,</a:t>
            </a:r>
            <a:r>
              <a:rPr lang="zh-CN" altLang="en-US" sz="1800" dirty="0">
                <a:solidFill>
                  <a:srgbClr val="0033CC"/>
                </a:solidFill>
                <a:latin typeface="楷体" pitchFamily="49" charset="-122"/>
                <a:ea typeface="楷体" pitchFamily="49" charset="-122"/>
              </a:rPr>
              <a:t>而</a:t>
            </a:r>
            <a:r>
              <a:rPr lang="zh-CN" altLang="en-US" sz="1800" dirty="0">
                <a:solidFill>
                  <a:srgbClr val="FF0000"/>
                </a:solidFill>
                <a:latin typeface="楷体" pitchFamily="49" charset="-122"/>
                <a:ea typeface="楷体" pitchFamily="49" charset="-122"/>
              </a:rPr>
              <a:t>不是</a:t>
            </a:r>
            <a:r>
              <a:rPr lang="en-US" altLang="zh-CN" sz="1800" dirty="0">
                <a:solidFill>
                  <a:srgbClr val="FF0000"/>
                </a:solidFill>
                <a:latin typeface="楷体" pitchFamily="49" charset="-122"/>
                <a:ea typeface="楷体" pitchFamily="49" charset="-122"/>
              </a:rPr>
              <a:t>1~N(</a:t>
            </a:r>
            <a:r>
              <a:rPr lang="zh-CN" altLang="en-US" sz="1800" dirty="0">
                <a:solidFill>
                  <a:srgbClr val="FF0000"/>
                </a:solidFill>
                <a:latin typeface="楷体" pitchFamily="49" charset="-122"/>
                <a:ea typeface="楷体" pitchFamily="49" charset="-122"/>
              </a:rPr>
              <a:t>这是</a:t>
            </a:r>
            <a:r>
              <a:rPr lang="en-US" altLang="zh-CN" sz="1800" dirty="0">
                <a:solidFill>
                  <a:srgbClr val="FF0000"/>
                </a:solidFill>
                <a:latin typeface="楷体" pitchFamily="49" charset="-122"/>
                <a:ea typeface="楷体" pitchFamily="49" charset="-122"/>
              </a:rPr>
              <a:t>C</a:t>
            </a:r>
            <a:r>
              <a:rPr lang="zh-CN" altLang="en-US" sz="1800" dirty="0">
                <a:solidFill>
                  <a:srgbClr val="FF0000"/>
                </a:solidFill>
                <a:latin typeface="楷体" pitchFamily="49" charset="-122"/>
                <a:ea typeface="楷体" pitchFamily="49" charset="-122"/>
              </a:rPr>
              <a:t>程序员常范的错误之一</a:t>
            </a:r>
            <a:r>
              <a:rPr lang="en-US" altLang="zh-CN" sz="1800" dirty="0">
                <a:solidFill>
                  <a:srgbClr val="FF0000"/>
                </a:solidFill>
                <a:latin typeface="楷体" pitchFamily="49" charset="-122"/>
                <a:ea typeface="楷体" pitchFamily="49" charset="-122"/>
              </a:rPr>
              <a:t>)</a:t>
            </a:r>
            <a:r>
              <a:rPr lang="zh-CN" altLang="en-US" sz="1800" dirty="0">
                <a:solidFill>
                  <a:srgbClr val="0033CC"/>
                </a:solidFill>
                <a:latin typeface="楷体" pitchFamily="49" charset="-122"/>
                <a:ea typeface="楷体" pitchFamily="49" charset="-122"/>
              </a:rPr>
              <a:t>。</a:t>
            </a:r>
            <a:endParaRPr lang="en-US" altLang="zh-CN" sz="1800" dirty="0">
              <a:solidFill>
                <a:srgbClr val="0033CC"/>
              </a:solidFill>
              <a:latin typeface="楷体" pitchFamily="49" charset="-122"/>
              <a:ea typeface="楷体" pitchFamily="49" charset="-122"/>
            </a:endParaRPr>
          </a:p>
          <a:p>
            <a:pPr marL="393700" indent="-457200">
              <a:buFont typeface="+mj-lt"/>
              <a:buAutoNum type="arabicPeriod"/>
            </a:pPr>
            <a:r>
              <a:rPr lang="zh-CN" altLang="en-US" sz="1800" dirty="0">
                <a:solidFill>
                  <a:srgbClr val="0033CC"/>
                </a:solidFill>
                <a:latin typeface="楷体" pitchFamily="49" charset="-122"/>
                <a:ea typeface="楷体" pitchFamily="49" charset="-122"/>
              </a:rPr>
              <a:t>用字符串常量初始化一个字符数组时，数组长度应至少为字符个数多</a:t>
            </a:r>
            <a:r>
              <a:rPr lang="en-US" altLang="zh-CN" sz="1800" dirty="0">
                <a:solidFill>
                  <a:srgbClr val="0033CC"/>
                </a:solidFill>
                <a:latin typeface="楷体" pitchFamily="49" charset="-122"/>
                <a:ea typeface="楷体" pitchFamily="49" charset="-122"/>
              </a:rPr>
              <a:t>1</a:t>
            </a:r>
            <a:r>
              <a:rPr lang="zh-CN" altLang="en-US" sz="1800" dirty="0">
                <a:solidFill>
                  <a:srgbClr val="0033CC"/>
                </a:solidFill>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：计算小岛面积</a:t>
            </a:r>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30</a:t>
            </a:fld>
            <a:endParaRPr lang="en-US" altLang="zh-CN"/>
          </a:p>
        </p:txBody>
      </p:sp>
      <p:sp>
        <p:nvSpPr>
          <p:cNvPr id="6" name="矩形 5"/>
          <p:cNvSpPr/>
          <p:nvPr/>
        </p:nvSpPr>
        <p:spPr>
          <a:xfrm>
            <a:off x="179512" y="1124744"/>
            <a:ext cx="8964488" cy="6017032"/>
          </a:xfrm>
          <a:prstGeom prst="rect">
            <a:avLst/>
          </a:prstGeom>
        </p:spPr>
        <p:txBody>
          <a:bodyPr wrap="square">
            <a:spAutoFit/>
          </a:bodyPr>
          <a:lstStyle/>
          <a:p>
            <a:pPr>
              <a:lnSpc>
                <a:spcPts val="1600"/>
              </a:lnSpc>
              <a:buNone/>
            </a:pPr>
            <a:r>
              <a:rPr lang="en-US" altLang="zh-CN" sz="1600" b="0" dirty="0"/>
              <a:t>【</a:t>
            </a:r>
            <a:r>
              <a:rPr lang="zh-CN" altLang="en-US" sz="1600" b="0" dirty="0"/>
              <a:t>问题描述</a:t>
            </a:r>
            <a:r>
              <a:rPr lang="en-US" altLang="zh-CN" sz="1600" b="0" dirty="0"/>
              <a:t>】</a:t>
            </a:r>
            <a:r>
              <a:rPr lang="zh-CN" altLang="en-US" sz="1600" b="0" dirty="0"/>
              <a:t>用一个二维方阵（最小为</a:t>
            </a:r>
            <a:r>
              <a:rPr lang="en-US" altLang="zh-CN" sz="1600" b="0" dirty="0"/>
              <a:t>3X3</a:t>
            </a:r>
            <a:r>
              <a:rPr lang="zh-CN" altLang="en-US" sz="1600" b="0" dirty="0"/>
              <a:t>，最大为</a:t>
            </a:r>
            <a:r>
              <a:rPr lang="en-US" altLang="zh-CN" sz="1600" b="0" dirty="0"/>
              <a:t>50X50</a:t>
            </a:r>
            <a:r>
              <a:rPr lang="zh-CN" altLang="en-US" sz="1600" b="0" dirty="0"/>
              <a:t>）表示一片海域。方阵中的元素只由</a:t>
            </a:r>
            <a:r>
              <a:rPr lang="en-US" altLang="zh-CN" sz="1600" b="0" dirty="0"/>
              <a:t>0</a:t>
            </a:r>
            <a:r>
              <a:rPr lang="zh-CN" altLang="en-US" sz="1600" b="0" dirty="0"/>
              <a:t>和</a:t>
            </a:r>
            <a:r>
              <a:rPr lang="en-US" altLang="zh-CN" sz="1600" b="0" dirty="0"/>
              <a:t>1</a:t>
            </a:r>
            <a:r>
              <a:rPr lang="zh-CN" altLang="en-US" sz="1600" b="0" dirty="0"/>
              <a:t>组成。</a:t>
            </a:r>
            <a:r>
              <a:rPr lang="en-US" altLang="zh-CN" sz="1600" b="0" dirty="0"/>
              <a:t>1</a:t>
            </a:r>
            <a:r>
              <a:rPr lang="zh-CN" altLang="en-US" sz="1600" b="0" dirty="0"/>
              <a:t>表示海岸线。计算由海岸线围起来的小岛面积（即：由</a:t>
            </a:r>
            <a:r>
              <a:rPr lang="en-US" altLang="zh-CN" sz="1600" b="0" dirty="0"/>
              <a:t>1</a:t>
            </a:r>
            <a:r>
              <a:rPr lang="zh-CN" altLang="en-US" sz="1600" b="0" dirty="0"/>
              <a:t>围起来的区域中</a:t>
            </a:r>
            <a:r>
              <a:rPr lang="en-US" altLang="zh-CN" sz="1600" b="0" dirty="0"/>
              <a:t>0</a:t>
            </a:r>
            <a:r>
              <a:rPr lang="zh-CN" altLang="en-US" sz="1600" b="0" dirty="0"/>
              <a:t>的个数）。如下图所示</a:t>
            </a:r>
            <a:r>
              <a:rPr lang="en-US" altLang="zh-CN" sz="1600" b="0" dirty="0"/>
              <a:t>8X8</a:t>
            </a:r>
            <a:r>
              <a:rPr lang="zh-CN" altLang="en-US" sz="1600" b="0" dirty="0"/>
              <a:t>方阵表示的小岛面积为</a:t>
            </a:r>
            <a:r>
              <a:rPr lang="en-US" altLang="zh-CN" sz="1600" b="0" dirty="0"/>
              <a:t>9</a:t>
            </a:r>
            <a:r>
              <a:rPr lang="zh-CN" altLang="en-US" sz="1600" b="0" dirty="0"/>
              <a:t>：</a:t>
            </a:r>
            <a:br>
              <a:rPr lang="zh-CN" altLang="en-US" sz="1600" b="0" dirty="0"/>
            </a:br>
            <a:r>
              <a:rPr lang="en-US" altLang="zh-CN" sz="1600" b="0" dirty="0"/>
              <a:t>0 0 0 0 0 0 0 0</a:t>
            </a:r>
          </a:p>
          <a:p>
            <a:pPr>
              <a:lnSpc>
                <a:spcPts val="1600"/>
              </a:lnSpc>
              <a:buNone/>
            </a:pPr>
            <a:r>
              <a:rPr lang="en-US" altLang="zh-CN" sz="1600" b="0" dirty="0"/>
              <a:t>0 0 0 0 1 0 0 0</a:t>
            </a:r>
            <a:br>
              <a:rPr lang="en-US" altLang="zh-CN" sz="1600" b="0" dirty="0"/>
            </a:br>
            <a:r>
              <a:rPr lang="en-US" altLang="zh-CN" sz="1600" b="0" dirty="0"/>
              <a:t>0 0 0 1 0 1 0 0</a:t>
            </a:r>
            <a:br>
              <a:rPr lang="en-US" altLang="zh-CN" sz="1600" b="0" dirty="0"/>
            </a:br>
            <a:r>
              <a:rPr lang="en-US" altLang="zh-CN" sz="1600" b="0" dirty="0"/>
              <a:t>0 0 1 0 0 0 1 0</a:t>
            </a:r>
            <a:br>
              <a:rPr lang="en-US" altLang="zh-CN" sz="1600" b="0" dirty="0"/>
            </a:br>
            <a:r>
              <a:rPr lang="en-US" altLang="zh-CN" sz="1600" b="0" dirty="0"/>
              <a:t>0 1 0 0 0 1 0 0</a:t>
            </a:r>
            <a:br>
              <a:rPr lang="en-US" altLang="zh-CN" sz="1600" b="0" dirty="0"/>
            </a:br>
            <a:r>
              <a:rPr lang="en-US" altLang="zh-CN" sz="1600" b="0" dirty="0"/>
              <a:t>0 1 0 1 0 1 0 0</a:t>
            </a:r>
            <a:br>
              <a:rPr lang="en-US" altLang="zh-CN" sz="1600" b="0" dirty="0"/>
            </a:br>
            <a:r>
              <a:rPr lang="en-US" altLang="zh-CN" sz="1600" b="0" dirty="0"/>
              <a:t>0 1 1 0 1 0 0 0</a:t>
            </a:r>
          </a:p>
          <a:p>
            <a:pPr>
              <a:lnSpc>
                <a:spcPts val="1600"/>
              </a:lnSpc>
              <a:buNone/>
            </a:pPr>
            <a:r>
              <a:rPr lang="en-US" altLang="zh-CN" sz="1600" b="0" dirty="0"/>
              <a:t>0 0 0 0 0 0 0 0</a:t>
            </a:r>
            <a:br>
              <a:rPr lang="en-US" altLang="zh-CN" sz="1600" b="0" dirty="0"/>
            </a:br>
            <a:r>
              <a:rPr lang="zh-CN" altLang="en-US" sz="1600" b="0" dirty="0"/>
              <a:t>上述方阵表示的海域满足下面两个要求：</a:t>
            </a:r>
            <a:br>
              <a:rPr lang="zh-CN" altLang="en-US" sz="1600" b="0" dirty="0"/>
            </a:br>
            <a:r>
              <a:rPr lang="en-US" altLang="zh-CN" sz="1600" b="0" dirty="0"/>
              <a:t>1</a:t>
            </a:r>
            <a:r>
              <a:rPr lang="zh-CN" altLang="en-US" sz="1600" b="0" dirty="0"/>
              <a:t>、小岛只有一个。</a:t>
            </a:r>
            <a:br>
              <a:rPr lang="zh-CN" altLang="en-US" sz="1600" b="0" dirty="0"/>
            </a:br>
            <a:r>
              <a:rPr lang="en-US" altLang="zh-CN" sz="1600" b="0" dirty="0"/>
              <a:t>2</a:t>
            </a:r>
            <a:r>
              <a:rPr lang="zh-CN" altLang="en-US" sz="1600" b="0" dirty="0"/>
              <a:t>、用</a:t>
            </a:r>
            <a:r>
              <a:rPr lang="en-US" altLang="zh-CN" sz="1600" b="0" dirty="0"/>
              <a:t>1</a:t>
            </a:r>
            <a:r>
              <a:rPr lang="zh-CN" altLang="en-US" sz="1600" b="0" dirty="0"/>
              <a:t>表示的海岸线是封闭的，但有可能是凸的，也有可能是凹的。</a:t>
            </a:r>
          </a:p>
          <a:p>
            <a:pPr>
              <a:lnSpc>
                <a:spcPts val="1700"/>
              </a:lnSpc>
              <a:buNone/>
            </a:pPr>
            <a:r>
              <a:rPr lang="en-US" altLang="zh-CN" sz="1600" b="0" dirty="0"/>
              <a:t>【</a:t>
            </a:r>
            <a:r>
              <a:rPr lang="zh-CN" altLang="en-US" sz="1600" b="0" dirty="0"/>
              <a:t>输入形式</a:t>
            </a:r>
            <a:r>
              <a:rPr lang="en-US" altLang="zh-CN" sz="1600" b="0" dirty="0"/>
              <a:t>】</a:t>
            </a:r>
            <a:r>
              <a:rPr lang="zh-CN" altLang="en-US" sz="1600" b="0" dirty="0"/>
              <a:t>先从标准输入中输入方阵的阶数，然后从下一行开始输入方阵的元素（只会</a:t>
            </a:r>
            <a:r>
              <a:rPr lang="en-US" altLang="zh-CN" sz="1600" b="0" dirty="0"/>
              <a:t>0</a:t>
            </a:r>
            <a:r>
              <a:rPr lang="zh-CN" altLang="en-US" sz="1600" b="0" dirty="0"/>
              <a:t>或</a:t>
            </a:r>
            <a:r>
              <a:rPr lang="en-US" altLang="zh-CN" sz="1600" b="0" dirty="0"/>
              <a:t>1</a:t>
            </a:r>
            <a:r>
              <a:rPr lang="zh-CN" altLang="en-US" sz="1600" b="0" dirty="0"/>
              <a:t>）。</a:t>
            </a:r>
          </a:p>
          <a:p>
            <a:pPr>
              <a:lnSpc>
                <a:spcPts val="1700"/>
              </a:lnSpc>
              <a:buNone/>
            </a:pPr>
            <a:r>
              <a:rPr lang="en-US" altLang="zh-CN" sz="1600" b="0" dirty="0"/>
              <a:t>【</a:t>
            </a:r>
            <a:r>
              <a:rPr lang="zh-CN" altLang="en-US" sz="1600" b="0" dirty="0"/>
              <a:t>输出形式</a:t>
            </a:r>
            <a:r>
              <a:rPr lang="en-US" altLang="zh-CN" sz="1600" b="0" dirty="0"/>
              <a:t>】</a:t>
            </a:r>
            <a:r>
              <a:rPr lang="zh-CN" altLang="en-US" sz="1600" b="0" dirty="0"/>
              <a:t>在标准输出上输出用整数表示的小岛面积。</a:t>
            </a:r>
          </a:p>
          <a:p>
            <a:pPr>
              <a:lnSpc>
                <a:spcPts val="1700"/>
              </a:lnSpc>
              <a:buNone/>
            </a:pPr>
            <a:r>
              <a:rPr lang="en-US" altLang="zh-CN" sz="1600" b="0" dirty="0"/>
              <a:t>【</a:t>
            </a:r>
            <a:r>
              <a:rPr lang="zh-CN" altLang="en-US" sz="1600" b="0" dirty="0"/>
              <a:t>输入样例</a:t>
            </a:r>
            <a:r>
              <a:rPr lang="en-US" altLang="zh-CN" sz="1600" b="0" dirty="0"/>
              <a:t>】</a:t>
            </a:r>
          </a:p>
          <a:p>
            <a:pPr>
              <a:lnSpc>
                <a:spcPts val="1600"/>
              </a:lnSpc>
              <a:buNone/>
            </a:pPr>
            <a:r>
              <a:rPr lang="en-US" altLang="zh-CN" sz="1600" b="0" dirty="0"/>
              <a:t>8</a:t>
            </a:r>
            <a:br>
              <a:rPr lang="en-US" altLang="zh-CN" sz="1600" b="0" dirty="0"/>
            </a:br>
            <a:r>
              <a:rPr lang="en-US" altLang="zh-CN" sz="1600" b="0" dirty="0"/>
              <a:t> 0 0 0 0 0 0 0 0</a:t>
            </a:r>
          </a:p>
          <a:p>
            <a:pPr>
              <a:lnSpc>
                <a:spcPts val="1600"/>
              </a:lnSpc>
              <a:buNone/>
            </a:pPr>
            <a:r>
              <a:rPr lang="en-US" altLang="zh-CN" sz="1600" b="0" dirty="0"/>
              <a:t>0 0 0 0 1 0 0 0</a:t>
            </a:r>
            <a:br>
              <a:rPr lang="en-US" altLang="zh-CN" sz="1600" b="0" dirty="0"/>
            </a:br>
            <a:r>
              <a:rPr lang="en-US" altLang="zh-CN" sz="1600" b="0" dirty="0"/>
              <a:t>0 0 0 1 0 1 0 0</a:t>
            </a:r>
            <a:br>
              <a:rPr lang="en-US" altLang="zh-CN" sz="1600" b="0" dirty="0"/>
            </a:br>
            <a:r>
              <a:rPr lang="en-US" altLang="zh-CN" sz="1600" b="0" dirty="0"/>
              <a:t>0 0 1 0 0 0 1 0</a:t>
            </a:r>
            <a:br>
              <a:rPr lang="en-US" altLang="zh-CN" sz="1600" b="0" dirty="0"/>
            </a:br>
            <a:r>
              <a:rPr lang="en-US" altLang="zh-CN" sz="1600" b="0" dirty="0"/>
              <a:t>0 1 0 0 0 1 0 0</a:t>
            </a:r>
            <a:br>
              <a:rPr lang="en-US" altLang="zh-CN" sz="1600" b="0" dirty="0"/>
            </a:br>
            <a:r>
              <a:rPr lang="en-US" altLang="zh-CN" sz="1600" b="0" dirty="0"/>
              <a:t>0 1 0 1 0 1 0 0</a:t>
            </a:r>
            <a:br>
              <a:rPr lang="en-US" altLang="zh-CN" sz="1600" b="0" dirty="0"/>
            </a:br>
            <a:r>
              <a:rPr lang="en-US" altLang="zh-CN" sz="1600" b="0" dirty="0"/>
              <a:t>0 1 1 0 1 0 0 0</a:t>
            </a:r>
          </a:p>
          <a:p>
            <a:pPr>
              <a:lnSpc>
                <a:spcPts val="1600"/>
              </a:lnSpc>
              <a:buNone/>
            </a:pPr>
            <a:r>
              <a:rPr lang="en-US" altLang="zh-CN" sz="1600" b="0" dirty="0"/>
              <a:t>0 0 0 0 0 0 0 0</a:t>
            </a:r>
          </a:p>
          <a:p>
            <a:pPr>
              <a:lnSpc>
                <a:spcPts val="1700"/>
              </a:lnSpc>
              <a:buNone/>
            </a:pPr>
            <a:r>
              <a:rPr lang="en-US" altLang="zh-CN" sz="1600" b="0" dirty="0"/>
              <a:t>【</a:t>
            </a:r>
            <a:r>
              <a:rPr lang="zh-CN" altLang="en-US" sz="1600" b="0" dirty="0"/>
              <a:t>输出样例</a:t>
            </a:r>
            <a:r>
              <a:rPr lang="en-US" altLang="zh-CN" sz="1600" b="0" dirty="0"/>
              <a:t>】</a:t>
            </a:r>
          </a:p>
          <a:p>
            <a:pPr>
              <a:lnSpc>
                <a:spcPts val="1700"/>
              </a:lnSpc>
              <a:buNone/>
            </a:pPr>
            <a:r>
              <a:rPr lang="en-US" altLang="zh-CN" sz="1600" b="0" dirty="0"/>
              <a:t>9</a:t>
            </a:r>
          </a:p>
        </p:txBody>
      </p:sp>
    </p:spTree>
    <p:extLst>
      <p:ext uri="{BB962C8B-B14F-4D97-AF65-F5344CB8AC3E}">
        <p14:creationId xmlns:p14="http://schemas.microsoft.com/office/powerpoint/2010/main" val="54684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243" name="灯片编号占位符 4"/>
          <p:cNvSpPr>
            <a:spLocks noGrp="1"/>
          </p:cNvSpPr>
          <p:nvPr>
            <p:ph type="sldNum" sz="quarter" idx="11"/>
          </p:nvPr>
        </p:nvSpPr>
        <p:spPr>
          <a:noFill/>
        </p:spPr>
        <p:txBody>
          <a:bodyPr/>
          <a:lstStyle/>
          <a:p>
            <a:fld id="{8BF91EB9-421F-40B2-A242-5C879101B46C}" type="slidenum">
              <a:rPr lang="en-US" altLang="zh-CN" smtClean="0"/>
              <a:pPr/>
              <a:t>31</a:t>
            </a:fld>
            <a:endParaRPr lang="en-US" altLang="zh-CN"/>
          </a:p>
        </p:txBody>
      </p:sp>
      <p:sp>
        <p:nvSpPr>
          <p:cNvPr id="10244" name="Rectangle 2"/>
          <p:cNvSpPr>
            <a:spLocks noGrp="1" noChangeArrowheads="1"/>
          </p:cNvSpPr>
          <p:nvPr>
            <p:ph type="title"/>
          </p:nvPr>
        </p:nvSpPr>
        <p:spPr/>
        <p:txBody>
          <a:bodyPr/>
          <a:lstStyle/>
          <a:p>
            <a:r>
              <a:rPr lang="zh-CN" altLang="en-US">
                <a:ea typeface="宋体" pitchFamily="2" charset="-122"/>
              </a:rPr>
              <a:t>二维（多维）数组</a:t>
            </a:r>
          </a:p>
        </p:txBody>
      </p:sp>
      <p:sp>
        <p:nvSpPr>
          <p:cNvPr id="10245" name="Rectangle 3"/>
          <p:cNvSpPr>
            <a:spLocks noGrp="1" noChangeArrowheads="1"/>
          </p:cNvSpPr>
          <p:nvPr>
            <p:ph type="body" idx="1"/>
          </p:nvPr>
        </p:nvSpPr>
        <p:spPr/>
        <p:txBody>
          <a:bodyPr/>
          <a:lstStyle/>
          <a:p>
            <a:r>
              <a:rPr lang="zh-CN" altLang="en-US" b="0" dirty="0">
                <a:ea typeface="宋体" pitchFamily="2" charset="-122"/>
              </a:rPr>
              <a:t>二维（多维）数组</a:t>
            </a:r>
          </a:p>
          <a:p>
            <a:pPr marL="458788" lvl="1" indent="-65088">
              <a:buFont typeface="Wingdings" pitchFamily="2" charset="2"/>
              <a:buNone/>
            </a:pPr>
            <a:r>
              <a:rPr lang="zh-CN" altLang="en-US" dirty="0">
                <a:ea typeface="宋体" pitchFamily="2" charset="-122"/>
              </a:rPr>
              <a:t>如， </a:t>
            </a:r>
            <a:r>
              <a:rPr lang="en-US" altLang="zh-CN" dirty="0">
                <a:ea typeface="宋体" pitchFamily="2" charset="-122"/>
              </a:rPr>
              <a:t>float y[4][3];</a:t>
            </a:r>
          </a:p>
          <a:p>
            <a:pPr marL="458788" lvl="1" indent="-65088">
              <a:buFont typeface="Wingdings" pitchFamily="2" charset="2"/>
              <a:buNone/>
            </a:pPr>
            <a:r>
              <a:rPr lang="zh-CN" altLang="en-US" dirty="0">
                <a:ea typeface="宋体" pitchFamily="2" charset="-122"/>
              </a:rPr>
              <a:t>在</a:t>
            </a:r>
            <a:r>
              <a:rPr lang="en-US" altLang="zh-CN" dirty="0">
                <a:ea typeface="宋体" pitchFamily="2" charset="-122"/>
              </a:rPr>
              <a:t>C</a:t>
            </a:r>
            <a:r>
              <a:rPr lang="zh-CN" altLang="en-US" dirty="0">
                <a:ea typeface="宋体" pitchFamily="2" charset="-122"/>
              </a:rPr>
              <a:t>语言中，二维数组可以看作是一个元素为另一个一维数组的一维数组；三维数组可以看作元素为二维数组的一维数组，</a:t>
            </a:r>
            <a:r>
              <a:rPr lang="en-US" altLang="zh-CN" dirty="0">
                <a:ea typeface="宋体" pitchFamily="2" charset="-122"/>
              </a:rPr>
              <a:t>…</a:t>
            </a:r>
            <a:r>
              <a:rPr lang="zh-CN" altLang="en-US" dirty="0">
                <a:ea typeface="宋体" pitchFamily="2" charset="-122"/>
              </a:rPr>
              <a:t>。因此，在</a:t>
            </a:r>
            <a:r>
              <a:rPr lang="en-US" altLang="zh-CN" dirty="0">
                <a:ea typeface="宋体" pitchFamily="2" charset="-122"/>
              </a:rPr>
              <a:t>C</a:t>
            </a:r>
            <a:r>
              <a:rPr lang="zh-CN" altLang="en-US" dirty="0">
                <a:ea typeface="宋体" pitchFamily="2" charset="-122"/>
              </a:rPr>
              <a:t>语言中，下标变量应写作：</a:t>
            </a:r>
            <a:r>
              <a:rPr lang="en-US" altLang="zh-CN" dirty="0">
                <a:ea typeface="宋体" pitchFamily="2" charset="-122"/>
              </a:rPr>
              <a:t>y[</a:t>
            </a:r>
            <a:r>
              <a:rPr lang="en-US" altLang="zh-CN" dirty="0" err="1">
                <a:ea typeface="宋体" pitchFamily="2" charset="-122"/>
              </a:rPr>
              <a:t>i</a:t>
            </a:r>
            <a:r>
              <a:rPr lang="en-US" altLang="zh-CN" dirty="0">
                <a:ea typeface="宋体" pitchFamily="2" charset="-122"/>
              </a:rPr>
              <a:t>][j]</a:t>
            </a:r>
            <a:r>
              <a:rPr lang="zh-CN" altLang="en-US" dirty="0">
                <a:ea typeface="宋体" pitchFamily="2" charset="-122"/>
              </a:rPr>
              <a:t>，而不能写成：</a:t>
            </a:r>
            <a:r>
              <a:rPr lang="en-US" altLang="zh-CN" dirty="0">
                <a:ea typeface="宋体" pitchFamily="2" charset="-122"/>
              </a:rPr>
              <a:t>y[</a:t>
            </a:r>
            <a:r>
              <a:rPr lang="en-US" altLang="zh-CN" dirty="0" err="1">
                <a:ea typeface="宋体" pitchFamily="2" charset="-122"/>
              </a:rPr>
              <a:t>i</a:t>
            </a:r>
            <a:r>
              <a:rPr lang="en-US" altLang="zh-CN" dirty="0">
                <a:ea typeface="宋体" pitchFamily="2" charset="-122"/>
              </a:rPr>
              <a:t>, j]</a:t>
            </a:r>
            <a:r>
              <a:rPr lang="zh-CN" altLang="en-US" dirty="0">
                <a:ea typeface="宋体" pitchFamily="2" charset="-122"/>
              </a:rPr>
              <a:t>。</a:t>
            </a:r>
            <a:endParaRPr lang="zh-CN" altLang="en-US" b="1" dirty="0">
              <a:ea typeface="宋体" pitchFamily="2" charset="-122"/>
            </a:endParaRPr>
          </a:p>
        </p:txBody>
      </p:sp>
      <p:grpSp>
        <p:nvGrpSpPr>
          <p:cNvPr id="2" name="Group 4"/>
          <p:cNvGrpSpPr>
            <a:grpSpLocks/>
          </p:cNvGrpSpPr>
          <p:nvPr/>
        </p:nvGrpSpPr>
        <p:grpSpPr bwMode="auto">
          <a:xfrm>
            <a:off x="2268538" y="4005263"/>
            <a:ext cx="4267200" cy="2514600"/>
            <a:chOff x="1296" y="2064"/>
            <a:chExt cx="2688" cy="1584"/>
          </a:xfrm>
        </p:grpSpPr>
        <p:grpSp>
          <p:nvGrpSpPr>
            <p:cNvPr id="10247" name="Group 5"/>
            <p:cNvGrpSpPr>
              <a:grpSpLocks/>
            </p:cNvGrpSpPr>
            <p:nvPr/>
          </p:nvGrpSpPr>
          <p:grpSpPr bwMode="auto">
            <a:xfrm>
              <a:off x="1296" y="2064"/>
              <a:ext cx="2448" cy="1584"/>
              <a:chOff x="1296" y="2064"/>
              <a:chExt cx="2448" cy="1584"/>
            </a:xfrm>
          </p:grpSpPr>
          <p:sp>
            <p:nvSpPr>
              <p:cNvPr id="10251" name="Rectangle 6"/>
              <p:cNvSpPr>
                <a:spLocks noChangeArrowheads="1"/>
              </p:cNvSpPr>
              <p:nvPr/>
            </p:nvSpPr>
            <p:spPr bwMode="auto">
              <a:xfrm>
                <a:off x="1536" y="2352"/>
                <a:ext cx="2208" cy="1296"/>
              </a:xfrm>
              <a:prstGeom prst="rect">
                <a:avLst/>
              </a:prstGeom>
              <a:solidFill>
                <a:srgbClr val="C0C0C0"/>
              </a:solidFill>
              <a:ln w="28575"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0252" name="Line 7"/>
              <p:cNvSpPr>
                <a:spLocks noChangeShapeType="1"/>
              </p:cNvSpPr>
              <p:nvPr/>
            </p:nvSpPr>
            <p:spPr bwMode="auto">
              <a:xfrm>
                <a:off x="1536" y="259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3" name="Line 8"/>
              <p:cNvSpPr>
                <a:spLocks noChangeShapeType="1"/>
              </p:cNvSpPr>
              <p:nvPr/>
            </p:nvSpPr>
            <p:spPr bwMode="auto">
              <a:xfrm>
                <a:off x="1536" y="283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4" name="Line 9"/>
              <p:cNvSpPr>
                <a:spLocks noChangeShapeType="1"/>
              </p:cNvSpPr>
              <p:nvPr/>
            </p:nvSpPr>
            <p:spPr bwMode="auto">
              <a:xfrm>
                <a:off x="1536" y="3120"/>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5" name="Line 10"/>
              <p:cNvSpPr>
                <a:spLocks noChangeShapeType="1"/>
              </p:cNvSpPr>
              <p:nvPr/>
            </p:nvSpPr>
            <p:spPr bwMode="auto">
              <a:xfrm>
                <a:off x="1824"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6" name="Line 11"/>
              <p:cNvSpPr>
                <a:spLocks noChangeShapeType="1"/>
              </p:cNvSpPr>
              <p:nvPr/>
            </p:nvSpPr>
            <p:spPr bwMode="auto">
              <a:xfrm>
                <a:off x="2112"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7" name="Line 12"/>
              <p:cNvSpPr>
                <a:spLocks noChangeShapeType="1"/>
              </p:cNvSpPr>
              <p:nvPr/>
            </p:nvSpPr>
            <p:spPr bwMode="auto">
              <a:xfrm>
                <a:off x="2400"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8" name="Text Box 13"/>
              <p:cNvSpPr txBox="1">
                <a:spLocks noChangeArrowheads="1"/>
              </p:cNvSpPr>
              <p:nvPr/>
            </p:nvSpPr>
            <p:spPr bwMode="auto">
              <a:xfrm>
                <a:off x="2534" y="3242"/>
                <a:ext cx="308"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t>
                </a:r>
              </a:p>
            </p:txBody>
          </p:sp>
          <p:sp>
            <p:nvSpPr>
              <p:cNvPr id="10259" name="Text Box 14"/>
              <p:cNvSpPr txBox="1">
                <a:spLocks noChangeArrowheads="1"/>
              </p:cNvSpPr>
              <p:nvPr/>
            </p:nvSpPr>
            <p:spPr bwMode="auto">
              <a:xfrm>
                <a:off x="1526" y="2073"/>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0" name="Text Box 15"/>
              <p:cNvSpPr txBox="1">
                <a:spLocks noChangeArrowheads="1"/>
              </p:cNvSpPr>
              <p:nvPr/>
            </p:nvSpPr>
            <p:spPr bwMode="auto">
              <a:xfrm>
                <a:off x="1872"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1" name="Text Box 16"/>
              <p:cNvSpPr txBox="1">
                <a:spLocks noChangeArrowheads="1"/>
              </p:cNvSpPr>
              <p:nvPr/>
            </p:nvSpPr>
            <p:spPr bwMode="auto">
              <a:xfrm>
                <a:off x="2160"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sp>
            <p:nvSpPr>
              <p:cNvPr id="10262" name="Text Box 17"/>
              <p:cNvSpPr txBox="1">
                <a:spLocks noChangeArrowheads="1"/>
              </p:cNvSpPr>
              <p:nvPr/>
            </p:nvSpPr>
            <p:spPr bwMode="auto">
              <a:xfrm>
                <a:off x="1296" y="235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3" name="Text Box 18"/>
              <p:cNvSpPr txBox="1">
                <a:spLocks noChangeArrowheads="1"/>
              </p:cNvSpPr>
              <p:nvPr/>
            </p:nvSpPr>
            <p:spPr bwMode="auto">
              <a:xfrm>
                <a:off x="1296" y="259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4" name="Text Box 19"/>
              <p:cNvSpPr txBox="1">
                <a:spLocks noChangeArrowheads="1"/>
              </p:cNvSpPr>
              <p:nvPr/>
            </p:nvSpPr>
            <p:spPr bwMode="auto">
              <a:xfrm>
                <a:off x="1296" y="283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grpSp>
        <p:sp>
          <p:nvSpPr>
            <p:cNvPr id="10248" name="Oval 20"/>
            <p:cNvSpPr>
              <a:spLocks noChangeArrowheads="1"/>
            </p:cNvSpPr>
            <p:nvPr/>
          </p:nvSpPr>
          <p:spPr bwMode="auto">
            <a:xfrm>
              <a:off x="1344" y="2256"/>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49" name="Oval 21"/>
            <p:cNvSpPr>
              <a:spLocks noChangeArrowheads="1"/>
            </p:cNvSpPr>
            <p:nvPr/>
          </p:nvSpPr>
          <p:spPr bwMode="auto">
            <a:xfrm>
              <a:off x="1392" y="254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50" name="Oval 22"/>
            <p:cNvSpPr>
              <a:spLocks noChangeArrowheads="1"/>
            </p:cNvSpPr>
            <p:nvPr/>
          </p:nvSpPr>
          <p:spPr bwMode="auto">
            <a:xfrm>
              <a:off x="1344" y="278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页脚占位符 5"/>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1267" name="灯片编号占位符 6"/>
          <p:cNvSpPr>
            <a:spLocks noGrp="1"/>
          </p:cNvSpPr>
          <p:nvPr>
            <p:ph type="sldNum" sz="quarter" idx="11"/>
          </p:nvPr>
        </p:nvSpPr>
        <p:spPr>
          <a:noFill/>
        </p:spPr>
        <p:txBody>
          <a:bodyPr/>
          <a:lstStyle/>
          <a:p>
            <a:fld id="{74E36555-072F-48E8-85F3-42B1CE33E384}" type="slidenum">
              <a:rPr lang="en-US" altLang="zh-CN" smtClean="0"/>
              <a:pPr/>
              <a:t>32</a:t>
            </a:fld>
            <a:endParaRPr lang="en-US" altLang="zh-CN"/>
          </a:p>
        </p:txBody>
      </p:sp>
      <p:sp>
        <p:nvSpPr>
          <p:cNvPr id="11268" name="Rectangle 2"/>
          <p:cNvSpPr>
            <a:spLocks noGrp="1" noChangeArrowheads="1"/>
          </p:cNvSpPr>
          <p:nvPr>
            <p:ph type="title"/>
          </p:nvPr>
        </p:nvSpPr>
        <p:spPr/>
        <p:txBody>
          <a:bodyPr/>
          <a:lstStyle/>
          <a:p>
            <a:r>
              <a:rPr lang="zh-CN" altLang="en-US">
                <a:ea typeface="宋体" pitchFamily="2" charset="-122"/>
              </a:rPr>
              <a:t>二维（多维）数组初始化</a:t>
            </a:r>
          </a:p>
        </p:txBody>
      </p:sp>
      <p:sp>
        <p:nvSpPr>
          <p:cNvPr id="124931" name="Rectangle 3"/>
          <p:cNvSpPr>
            <a:spLocks noGrp="1" noChangeArrowheads="1"/>
          </p:cNvSpPr>
          <p:nvPr>
            <p:ph type="body" sz="half" idx="1"/>
          </p:nvPr>
        </p:nvSpPr>
        <p:spPr>
          <a:xfrm>
            <a:off x="827584" y="1447800"/>
            <a:ext cx="3626941" cy="4556125"/>
          </a:xfrm>
        </p:spPr>
        <p:txBody>
          <a:bodyPr/>
          <a:lstStyle/>
          <a:p>
            <a:pPr marL="0" indent="0">
              <a:lnSpc>
                <a:spcPct val="80000"/>
              </a:lnSpc>
              <a:buFont typeface="Wingdings" pitchFamily="2" charset="2"/>
              <a:buNone/>
            </a:pPr>
            <a:r>
              <a:rPr lang="zh-CN" altLang="en-US" sz="2000" dirty="0">
                <a:ea typeface="宋体" pitchFamily="2" charset="-122"/>
              </a:rPr>
              <a:t>多维数组的初始化</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	</a:t>
            </a:r>
          </a:p>
          <a:p>
            <a:pPr marL="842963" lvl="2" indent="0">
              <a:lnSpc>
                <a:spcPct val="90000"/>
              </a:lnSpc>
              <a:buFont typeface="Wingdings" pitchFamily="2" charset="2"/>
              <a:buNone/>
            </a:pPr>
            <a:r>
              <a:rPr lang="en-US" altLang="zh-CN" sz="2000" dirty="0">
                <a:ea typeface="宋体" pitchFamily="2" charset="-122"/>
              </a:rPr>
              <a:t>{ 1, 3, 5 },	</a:t>
            </a:r>
          </a:p>
          <a:p>
            <a:pPr marL="842963" lvl="2" indent="0">
              <a:lnSpc>
                <a:spcPct val="90000"/>
              </a:lnSpc>
              <a:buFont typeface="Wingdings" pitchFamily="2" charset="2"/>
              <a:buNone/>
            </a:pPr>
            <a:r>
              <a:rPr lang="en-US" altLang="zh-CN" sz="2000" dirty="0">
                <a:ea typeface="宋体" pitchFamily="2" charset="-122"/>
              </a:rPr>
              <a:t>{ 2, 4, 6 },	</a:t>
            </a:r>
          </a:p>
          <a:p>
            <a:pPr marL="842963" lvl="2" indent="0">
              <a:lnSpc>
                <a:spcPct val="90000"/>
              </a:lnSpc>
              <a:buFont typeface="Wingdings" pitchFamily="2" charset="2"/>
              <a:buNone/>
            </a:pPr>
            <a:r>
              <a:rPr lang="en-US" altLang="zh-CN" sz="2000" dirty="0">
                <a:ea typeface="宋体" pitchFamily="2" charset="-122"/>
              </a:rPr>
              <a:t>{ 3, 5, 7 },	</a:t>
            </a:r>
          </a:p>
          <a:p>
            <a:pPr lvl="1">
              <a:lnSpc>
                <a:spcPct val="80000"/>
              </a:lnSpc>
              <a:buFont typeface="Wingdings" pitchFamily="2" charset="2"/>
              <a:buNone/>
            </a:pPr>
            <a:r>
              <a:rPr lang="en-US" altLang="zh-CN" sz="2000" dirty="0">
                <a:ea typeface="宋体" pitchFamily="2" charset="-122"/>
              </a:rPr>
              <a:t>}</a:t>
            </a:r>
          </a:p>
          <a:p>
            <a:pPr marL="0" indent="0">
              <a:lnSpc>
                <a:spcPct val="80000"/>
              </a:lnSpc>
              <a:buFont typeface="Wingdings" pitchFamily="2" charset="2"/>
              <a:buNone/>
            </a:pPr>
            <a:r>
              <a:rPr lang="en-US" altLang="zh-CN" sz="2000" b="0" dirty="0" err="1">
                <a:ea typeface="宋体" pitchFamily="2" charset="-122"/>
              </a:rPr>
              <a:t>int</a:t>
            </a:r>
            <a:r>
              <a:rPr lang="en-US" altLang="zh-CN" sz="2000" b="0" dirty="0">
                <a:ea typeface="宋体" pitchFamily="2" charset="-122"/>
              </a:rPr>
              <a:t> y[4][3] = { 1, 3, 5, 2, 4, 6, 3, 5, 7 }; </a:t>
            </a:r>
            <a:r>
              <a:rPr lang="zh-CN" altLang="en-US" sz="2000" b="0" dirty="0">
                <a:ea typeface="宋体" pitchFamily="2" charset="-122"/>
              </a:rPr>
              <a:t>也同上，因为在</a:t>
            </a:r>
            <a:r>
              <a:rPr lang="en-US" altLang="zh-CN" sz="2000" b="0" dirty="0">
                <a:ea typeface="宋体" pitchFamily="2" charset="-122"/>
              </a:rPr>
              <a:t>C</a:t>
            </a:r>
            <a:r>
              <a:rPr lang="zh-CN" altLang="en-US" sz="2000" b="0" dirty="0">
                <a:ea typeface="宋体" pitchFamily="2" charset="-122"/>
              </a:rPr>
              <a:t>语言中，数组元素按行存贮。</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a:t>
            </a:r>
          </a:p>
          <a:p>
            <a:pPr marL="842963" lvl="2" indent="0">
              <a:lnSpc>
                <a:spcPct val="90000"/>
              </a:lnSpc>
              <a:buFont typeface="Wingdings" pitchFamily="2" charset="2"/>
              <a:buNone/>
            </a:pPr>
            <a:r>
              <a:rPr lang="en-US" altLang="zh-CN" sz="2000" dirty="0">
                <a:ea typeface="宋体" pitchFamily="2" charset="-122"/>
              </a:rPr>
              <a:t>{1}, {2}, {3}, {4}</a:t>
            </a:r>
          </a:p>
          <a:p>
            <a:pPr lvl="1">
              <a:lnSpc>
                <a:spcPct val="80000"/>
              </a:lnSpc>
              <a:buFont typeface="Wingdings" pitchFamily="2" charset="2"/>
              <a:buNone/>
            </a:pPr>
            <a:r>
              <a:rPr lang="en-US" altLang="zh-CN" sz="2000" dirty="0">
                <a:ea typeface="宋体" pitchFamily="2" charset="-122"/>
              </a:rPr>
              <a:t>}</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{0}; /* </a:t>
            </a:r>
            <a:r>
              <a:rPr lang="zh-CN" altLang="en-US" sz="2000" dirty="0">
                <a:ea typeface="宋体" pitchFamily="2" charset="-122"/>
              </a:rPr>
              <a:t>初始化为</a:t>
            </a:r>
            <a:r>
              <a:rPr lang="en-US" altLang="zh-CN" sz="2000" dirty="0">
                <a:ea typeface="宋体" pitchFamily="2" charset="-122"/>
              </a:rPr>
              <a:t>0 */</a:t>
            </a:r>
          </a:p>
        </p:txBody>
      </p:sp>
      <p:graphicFrame>
        <p:nvGraphicFramePr>
          <p:cNvPr id="124932" name="Group 4"/>
          <p:cNvGraphicFramePr>
            <a:graphicFrameLocks noGrp="1"/>
          </p:cNvGraphicFramePr>
          <p:nvPr>
            <p:ph sz="quarter" idx="2"/>
          </p:nvPr>
        </p:nvGraphicFramePr>
        <p:xfrm>
          <a:off x="4606925" y="1447800"/>
          <a:ext cx="3476625" cy="2201864"/>
        </p:xfrm>
        <a:graphic>
          <a:graphicData uri="http://schemas.openxmlformats.org/drawingml/2006/table">
            <a:tbl>
              <a:tblPr/>
              <a:tblGrid>
                <a:gridCol w="11588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tblGrid>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4954" name="Group 26"/>
          <p:cNvGraphicFramePr>
            <a:graphicFrameLocks noGrp="1"/>
          </p:cNvGraphicFramePr>
          <p:nvPr>
            <p:ph sz="quarter" idx="3"/>
          </p:nvPr>
        </p:nvGraphicFramePr>
        <p:xfrm>
          <a:off x="4606925" y="3789363"/>
          <a:ext cx="3476625" cy="2214564"/>
        </p:xfrm>
        <a:graphic>
          <a:graphicData uri="http://schemas.openxmlformats.org/drawingml/2006/table">
            <a:tbl>
              <a:tblPr/>
              <a:tblGrid>
                <a:gridCol w="11588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tblGrid>
              <a:tr h="5635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7" dur="500"/>
                                        <p:tgtEl>
                                          <p:spTgt spid="1249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0" dur="500"/>
                                        <p:tgtEl>
                                          <p:spTgt spid="1249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13" dur="500"/>
                                        <p:tgtEl>
                                          <p:spTgt spid="1249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16" dur="500"/>
                                        <p:tgtEl>
                                          <p:spTgt spid="1249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19" dur="500"/>
                                        <p:tgtEl>
                                          <p:spTgt spid="1249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4932"/>
                                        </p:tgtEl>
                                        <p:attrNameLst>
                                          <p:attrName>style.visibility</p:attrName>
                                        </p:attrNameLst>
                                      </p:cBhvr>
                                      <p:to>
                                        <p:strVal val="visible"/>
                                      </p:to>
                                    </p:set>
                                    <p:animEffect transition="in" filter="blinds(horizontal)">
                                      <p:cBhvr>
                                        <p:cTn id="24" dur="500"/>
                                        <p:tgtEl>
                                          <p:spTgt spid="12493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blinds(horizontal)">
                                      <p:cBhvr>
                                        <p:cTn id="29" dur="500"/>
                                        <p:tgtEl>
                                          <p:spTgt spid="1249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blinds(horizontal)">
                                      <p:cBhvr>
                                        <p:cTn id="34" dur="500"/>
                                        <p:tgtEl>
                                          <p:spTgt spid="12493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4931">
                                            <p:txEl>
                                              <p:pRg st="8" end="8"/>
                                            </p:txEl>
                                          </p:spTgt>
                                        </p:tgtEl>
                                        <p:attrNameLst>
                                          <p:attrName>style.visibility</p:attrName>
                                        </p:attrNameLst>
                                      </p:cBhvr>
                                      <p:to>
                                        <p:strVal val="visible"/>
                                      </p:to>
                                    </p:set>
                                    <p:animEffect transition="in" filter="blinds(horizontal)">
                                      <p:cBhvr>
                                        <p:cTn id="37" dur="500"/>
                                        <p:tgtEl>
                                          <p:spTgt spid="12493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4931">
                                            <p:txEl>
                                              <p:pRg st="9" end="9"/>
                                            </p:txEl>
                                          </p:spTgt>
                                        </p:tgtEl>
                                        <p:attrNameLst>
                                          <p:attrName>style.visibility</p:attrName>
                                        </p:attrNameLst>
                                      </p:cBhvr>
                                      <p:to>
                                        <p:strVal val="visible"/>
                                      </p:to>
                                    </p:set>
                                    <p:animEffect transition="in" filter="blinds(horizontal)">
                                      <p:cBhvr>
                                        <p:cTn id="40" dur="500"/>
                                        <p:tgtEl>
                                          <p:spTgt spid="12493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4954"/>
                                        </p:tgtEl>
                                        <p:attrNameLst>
                                          <p:attrName>style.visibility</p:attrName>
                                        </p:attrNameLst>
                                      </p:cBhvr>
                                      <p:to>
                                        <p:strVal val="visible"/>
                                      </p:to>
                                    </p:set>
                                    <p:animEffect transition="in" filter="blinds(horizontal)">
                                      <p:cBhvr>
                                        <p:cTn id="45" dur="500"/>
                                        <p:tgtEl>
                                          <p:spTgt spid="12495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4931">
                                            <p:txEl>
                                              <p:pRg st="10" end="10"/>
                                            </p:txEl>
                                          </p:spTgt>
                                        </p:tgtEl>
                                        <p:attrNameLst>
                                          <p:attrName>style.visibility</p:attrName>
                                        </p:attrNameLst>
                                      </p:cBhvr>
                                      <p:to>
                                        <p:strVal val="visible"/>
                                      </p:to>
                                    </p:set>
                                    <p:animEffect transition="in" filter="blinds(horizontal)">
                                      <p:cBhvr>
                                        <p:cTn id="50" dur="500"/>
                                        <p:tgtEl>
                                          <p:spTgt spid="1249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3315" name="灯片编号占位符 4"/>
          <p:cNvSpPr>
            <a:spLocks noGrp="1"/>
          </p:cNvSpPr>
          <p:nvPr>
            <p:ph type="sldNum" sz="quarter" idx="11"/>
          </p:nvPr>
        </p:nvSpPr>
        <p:spPr>
          <a:noFill/>
        </p:spPr>
        <p:txBody>
          <a:bodyPr/>
          <a:lstStyle/>
          <a:p>
            <a:fld id="{4BFE4B49-CCED-44A7-A3E8-420CE9BB1AB6}" type="slidenum">
              <a:rPr lang="en-US" altLang="zh-CN" smtClean="0"/>
              <a:pPr/>
              <a:t>33</a:t>
            </a:fld>
            <a:endParaRPr lang="en-US" altLang="zh-CN"/>
          </a:p>
        </p:txBody>
      </p:sp>
      <p:sp>
        <p:nvSpPr>
          <p:cNvPr id="13316" name="Rectangle 2"/>
          <p:cNvSpPr>
            <a:spLocks noGrp="1" noChangeArrowheads="1"/>
          </p:cNvSpPr>
          <p:nvPr>
            <p:ph type="title"/>
          </p:nvPr>
        </p:nvSpPr>
        <p:spPr/>
        <p:txBody>
          <a:bodyPr/>
          <a:lstStyle/>
          <a:p>
            <a:r>
              <a:rPr lang="zh-CN" altLang="en-US">
                <a:ea typeface="宋体" pitchFamily="2" charset="-122"/>
              </a:rPr>
              <a:t>二维（多维）数组使用</a:t>
            </a:r>
          </a:p>
        </p:txBody>
      </p:sp>
      <p:sp>
        <p:nvSpPr>
          <p:cNvPr id="13317" name="Rectangle 3"/>
          <p:cNvSpPr>
            <a:spLocks noGrp="1" noChangeArrowheads="1"/>
          </p:cNvSpPr>
          <p:nvPr>
            <p:ph type="body" idx="1"/>
          </p:nvPr>
        </p:nvSpPr>
        <p:spPr/>
        <p:txBody>
          <a:bodyPr/>
          <a:lstStyle/>
          <a:p>
            <a:pPr marL="0" indent="0">
              <a:buNone/>
            </a:pPr>
            <a:r>
              <a:rPr lang="zh-CN" altLang="en-US" sz="1800">
                <a:solidFill>
                  <a:srgbClr val="0033CC"/>
                </a:solidFill>
                <a:ea typeface="宋体" pitchFamily="2" charset="-122"/>
              </a:rPr>
              <a:t>注意：如果把一个二维数组作为参数，则在函数定义中，形参数组的说明中必须指明列的数目，而行的数目可空着不写。</a:t>
            </a:r>
            <a:r>
              <a:rPr lang="zh-CN" altLang="en-US" sz="1800" b="0">
                <a:solidFill>
                  <a:srgbClr val="0033CC"/>
                </a:solidFill>
                <a:ea typeface="宋体" pitchFamily="2" charset="-122"/>
              </a:rPr>
              <a:t>以此类推，对于三维及以上数组，其作为参数传递时，形参说明中只能省略最内层的维数。</a:t>
            </a:r>
            <a:endParaRPr lang="zh-CN" altLang="en-US" sz="1800">
              <a:solidFill>
                <a:srgbClr val="0033CC"/>
              </a:solidFill>
              <a:ea typeface="宋体" pitchFamily="2" charset="-122"/>
            </a:endParaRPr>
          </a:p>
          <a:p>
            <a:pPr marL="0" indent="0">
              <a:lnSpc>
                <a:spcPct val="70000"/>
              </a:lnSpc>
              <a:buFont typeface="Wingdings" pitchFamily="2" charset="2"/>
              <a:buNone/>
            </a:pPr>
            <a:r>
              <a:rPr lang="zh-CN" altLang="en-US" sz="1800" b="0" dirty="0">
                <a:ea typeface="宋体" pitchFamily="2" charset="-122"/>
              </a:rPr>
              <a:t>如：</a:t>
            </a:r>
          </a:p>
          <a:p>
            <a:pPr lvl="1">
              <a:lnSpc>
                <a:spcPct val="70000"/>
              </a:lnSpc>
              <a:buFont typeface="Wingdings" pitchFamily="2" charset="2"/>
              <a:buNone/>
            </a:pPr>
            <a:r>
              <a:rPr lang="en-US" altLang="zh-CN" sz="1800" dirty="0">
                <a:ea typeface="宋体" pitchFamily="2" charset="-122"/>
              </a:rPr>
              <a:t>main( )</a:t>
            </a:r>
          </a:p>
          <a:p>
            <a:pPr lvl="1">
              <a:lnSpc>
                <a:spcPct val="70000"/>
              </a:lnSpc>
              <a:buFont typeface="Wingdings" pitchFamily="2" charset="2"/>
              <a:buNone/>
            </a:pPr>
            <a:r>
              <a:rPr lang="en-US" altLang="zh-CN" sz="1800" dirty="0">
                <a:ea typeface="宋体" pitchFamily="2" charset="-122"/>
              </a:rPr>
              <a:t>{</a:t>
            </a:r>
          </a:p>
          <a:p>
            <a:pPr marL="838200" lvl="2" indent="0">
              <a:lnSpc>
                <a:spcPct val="80000"/>
              </a:lnSpc>
              <a:buFont typeface="Wingdings" pitchFamily="2" charset="2"/>
              <a:buNone/>
            </a:pPr>
            <a:r>
              <a:rPr lang="en-US" altLang="zh-CN" sz="1800" dirty="0">
                <a:ea typeface="宋体" pitchFamily="2" charset="-122"/>
              </a:rPr>
              <a:t>float a[4][3], b[3][4], c[4][4];</a:t>
            </a:r>
          </a:p>
          <a:p>
            <a:pPr marL="838200" lvl="2" indent="0">
              <a:lnSpc>
                <a:spcPct val="80000"/>
              </a:lnSpc>
              <a:buFont typeface="Wingdings" pitchFamily="2" charset="2"/>
              <a:buNone/>
            </a:pPr>
            <a:r>
              <a:rPr lang="en-US" altLang="zh-CN" sz="1800" dirty="0">
                <a:ea typeface="宋体" pitchFamily="2" charset="-122"/>
              </a:rPr>
              <a:t>…</a:t>
            </a:r>
          </a:p>
          <a:p>
            <a:pPr marL="838200" lvl="2" indent="0">
              <a:lnSpc>
                <a:spcPct val="80000"/>
              </a:lnSpc>
              <a:buFont typeface="Wingdings" pitchFamily="2" charset="2"/>
              <a:buNone/>
            </a:pPr>
            <a:r>
              <a:rPr lang="en-US" altLang="zh-CN" sz="1800" dirty="0">
                <a:ea typeface="宋体" pitchFamily="2" charset="-122"/>
              </a:rPr>
              <a:t>fun(a, b, c);</a:t>
            </a:r>
          </a:p>
          <a:p>
            <a:pPr marL="838200" lvl="2" indent="0">
              <a:lnSpc>
                <a:spcPct val="8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void fun(float x[ ][3], float y[ ][4], float z[ ][4])</a:t>
            </a:r>
          </a:p>
          <a:p>
            <a:pPr lvl="1">
              <a:lnSpc>
                <a:spcPct val="70000"/>
              </a:lnSpc>
              <a:buFont typeface="Wingdings" pitchFamily="2" charset="2"/>
              <a:buNone/>
            </a:pPr>
            <a:r>
              <a:rPr lang="en-US" altLang="zh-CN" sz="1800" dirty="0">
                <a:ea typeface="宋体" pitchFamily="2" charset="-122"/>
              </a:rPr>
              <a:t>{</a:t>
            </a:r>
          </a:p>
          <a:p>
            <a:pPr marL="838200" lvl="2" indent="0">
              <a:lnSpc>
                <a:spcPct val="8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marL="0" indent="0">
              <a:lnSpc>
                <a:spcPct val="70000"/>
              </a:lnSpc>
              <a:buFont typeface="Wingdings" pitchFamily="2" charset="2"/>
              <a:buNone/>
            </a:pPr>
            <a:endParaRPr lang="en-US" altLang="zh-CN" sz="1800" dirty="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：算法分析</a:t>
            </a:r>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34</a:t>
            </a:fld>
            <a:endParaRPr lang="en-US" altLang="zh-CN"/>
          </a:p>
        </p:txBody>
      </p:sp>
      <p:sp>
        <p:nvSpPr>
          <p:cNvPr id="7" name="矩形 6"/>
          <p:cNvSpPr/>
          <p:nvPr/>
        </p:nvSpPr>
        <p:spPr>
          <a:xfrm>
            <a:off x="1547664" y="1484784"/>
            <a:ext cx="5688632" cy="1015663"/>
          </a:xfrm>
          <a:prstGeom prst="rect">
            <a:avLst/>
          </a:prstGeom>
        </p:spPr>
        <p:txBody>
          <a:bodyPr wrap="square">
            <a:spAutoFit/>
          </a:bodyPr>
          <a:lstStyle/>
          <a:p>
            <a:r>
              <a:rPr lang="zh-CN" altLang="en-US" b="0" dirty="0">
                <a:latin typeface="楷体" pitchFamily="49" charset="-122"/>
                <a:ea typeface="楷体" pitchFamily="49" charset="-122"/>
              </a:rPr>
              <a:t>对于方阵中的任意一个元素</a:t>
            </a:r>
            <a:r>
              <a:rPr lang="en-US" altLang="zh-CN" b="0" dirty="0">
                <a:latin typeface="楷体" pitchFamily="49" charset="-122"/>
                <a:ea typeface="楷体" pitchFamily="49" charset="-122"/>
              </a:rPr>
              <a:t>0</a:t>
            </a:r>
            <a:r>
              <a:rPr lang="zh-CN" altLang="en-US" b="0" dirty="0">
                <a:latin typeface="楷体" pitchFamily="49" charset="-122"/>
                <a:ea typeface="楷体" pitchFamily="49" charset="-122"/>
              </a:rPr>
              <a:t>，如果其位于同一行上的两个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之间，并且位于同一列上的两个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之间，则该元素在</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围起来的区域中（？）。</a:t>
            </a:r>
          </a:p>
        </p:txBody>
      </p:sp>
      <p:grpSp>
        <p:nvGrpSpPr>
          <p:cNvPr id="25" name="组合 24"/>
          <p:cNvGrpSpPr/>
          <p:nvPr/>
        </p:nvGrpSpPr>
        <p:grpSpPr>
          <a:xfrm>
            <a:off x="2541653" y="2938378"/>
            <a:ext cx="3484629" cy="2506846"/>
            <a:chOff x="2541653" y="2938378"/>
            <a:chExt cx="3484629" cy="2506846"/>
          </a:xfrm>
        </p:grpSpPr>
        <p:sp>
          <p:nvSpPr>
            <p:cNvPr id="8" name="椭圆 7"/>
            <p:cNvSpPr/>
            <p:nvPr/>
          </p:nvSpPr>
          <p:spPr bwMode="auto">
            <a:xfrm>
              <a:off x="2541653" y="3874482"/>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9" name="椭圆 8"/>
            <p:cNvSpPr/>
            <p:nvPr/>
          </p:nvSpPr>
          <p:spPr bwMode="auto">
            <a:xfrm>
              <a:off x="3981813" y="4882594"/>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10" name="椭圆 9"/>
            <p:cNvSpPr/>
            <p:nvPr/>
          </p:nvSpPr>
          <p:spPr bwMode="auto">
            <a:xfrm>
              <a:off x="3981813" y="2938378"/>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11" name="椭圆 10"/>
            <p:cNvSpPr/>
            <p:nvPr/>
          </p:nvSpPr>
          <p:spPr bwMode="auto">
            <a:xfrm>
              <a:off x="5565989" y="3874482"/>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12" name="椭圆 11"/>
            <p:cNvSpPr/>
            <p:nvPr/>
          </p:nvSpPr>
          <p:spPr bwMode="auto">
            <a:xfrm>
              <a:off x="3981813" y="3874482"/>
              <a:ext cx="460293" cy="562630"/>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t>0</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cxnSp>
          <p:nvCxnSpPr>
            <p:cNvPr id="14" name="直接箭头连接符 13"/>
            <p:cNvCxnSpPr>
              <a:stCxn id="12" idx="0"/>
              <a:endCxn id="10" idx="4"/>
            </p:cNvCxnSpPr>
            <p:nvPr/>
          </p:nvCxnSpPr>
          <p:spPr bwMode="auto">
            <a:xfrm flipV="1">
              <a:off x="4211960" y="3501008"/>
              <a:ext cx="0" cy="373474"/>
            </a:xfrm>
            <a:prstGeom prst="straightConnector1">
              <a:avLst/>
            </a:prstGeom>
            <a:noFill/>
            <a:ln w="12700" cap="flat" cmpd="sng" algn="ctr">
              <a:solidFill>
                <a:schemeClr val="tx1"/>
              </a:solidFill>
              <a:prstDash val="lgDashDotDot"/>
              <a:round/>
              <a:headEnd type="none" w="med" len="med"/>
              <a:tailEnd type="arrow"/>
            </a:ln>
            <a:effectLst/>
          </p:spPr>
        </p:cxnSp>
        <p:cxnSp>
          <p:nvCxnSpPr>
            <p:cNvPr id="15" name="直接箭头连接符 14"/>
            <p:cNvCxnSpPr>
              <a:stCxn id="12" idx="6"/>
              <a:endCxn id="11" idx="2"/>
            </p:cNvCxnSpPr>
            <p:nvPr/>
          </p:nvCxnSpPr>
          <p:spPr bwMode="auto">
            <a:xfrm>
              <a:off x="4442106" y="4155797"/>
              <a:ext cx="1123883" cy="0"/>
            </a:xfrm>
            <a:prstGeom prst="straightConnector1">
              <a:avLst/>
            </a:prstGeom>
            <a:noFill/>
            <a:ln w="12700" cap="flat" cmpd="sng" algn="ctr">
              <a:solidFill>
                <a:schemeClr val="tx1"/>
              </a:solidFill>
              <a:prstDash val="lgDashDotDot"/>
              <a:round/>
              <a:headEnd type="none" w="med" len="med"/>
              <a:tailEnd type="arrow"/>
            </a:ln>
            <a:effectLst/>
          </p:spPr>
        </p:cxnSp>
        <p:cxnSp>
          <p:nvCxnSpPr>
            <p:cNvPr id="19" name="直接箭头连接符 18"/>
            <p:cNvCxnSpPr>
              <a:stCxn id="12" idx="2"/>
              <a:endCxn id="8" idx="6"/>
            </p:cNvCxnSpPr>
            <p:nvPr/>
          </p:nvCxnSpPr>
          <p:spPr bwMode="auto">
            <a:xfrm flipH="1">
              <a:off x="3001946" y="4155797"/>
              <a:ext cx="979867" cy="0"/>
            </a:xfrm>
            <a:prstGeom prst="straightConnector1">
              <a:avLst/>
            </a:prstGeom>
            <a:noFill/>
            <a:ln w="12700" cap="flat" cmpd="sng" algn="ctr">
              <a:solidFill>
                <a:schemeClr val="tx1"/>
              </a:solidFill>
              <a:prstDash val="lgDashDotDot"/>
              <a:round/>
              <a:headEnd type="none" w="med" len="med"/>
              <a:tailEnd type="arrow"/>
            </a:ln>
            <a:effectLst/>
          </p:spPr>
        </p:cxnSp>
        <p:cxnSp>
          <p:nvCxnSpPr>
            <p:cNvPr id="22" name="直接箭头连接符 21"/>
            <p:cNvCxnSpPr>
              <a:stCxn id="12" idx="4"/>
              <a:endCxn id="9" idx="0"/>
            </p:cNvCxnSpPr>
            <p:nvPr/>
          </p:nvCxnSpPr>
          <p:spPr bwMode="auto">
            <a:xfrm>
              <a:off x="4211960" y="4437112"/>
              <a:ext cx="0" cy="445482"/>
            </a:xfrm>
            <a:prstGeom prst="straightConnector1">
              <a:avLst/>
            </a:prstGeom>
            <a:noFill/>
            <a:ln w="12700" cap="flat" cmpd="sng" algn="ctr">
              <a:solidFill>
                <a:schemeClr val="tx1"/>
              </a:solidFill>
              <a:prstDash val="lgDashDotDot"/>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r>
              <a:rPr lang="zh-CN" altLang="en-US" dirty="0"/>
              <a:t>：代码实现</a:t>
            </a:r>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dirty="0"/>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35</a:t>
            </a:fld>
            <a:endParaRPr lang="en-US" altLang="zh-CN"/>
          </a:p>
        </p:txBody>
      </p:sp>
      <p:sp>
        <p:nvSpPr>
          <p:cNvPr id="6" name="矩形 5"/>
          <p:cNvSpPr/>
          <p:nvPr/>
        </p:nvSpPr>
        <p:spPr>
          <a:xfrm>
            <a:off x="4572000" y="0"/>
            <a:ext cx="4572000" cy="6858000"/>
          </a:xfrm>
          <a:prstGeom prst="rect">
            <a:avLst/>
          </a:prstGeom>
          <a:solidFill>
            <a:schemeClr val="accent1"/>
          </a:solidFill>
        </p:spPr>
        <p:txBody>
          <a:bodyPr wrap="square">
            <a:spAutoFit/>
          </a:bodyPr>
          <a:lstStyle/>
          <a:p>
            <a:pPr>
              <a:lnSpc>
                <a:spcPts val="1500"/>
              </a:lnSpc>
            </a:pPr>
            <a:r>
              <a:rPr lang="en-US" altLang="zh-CN" sz="1400" b="0" dirty="0"/>
              <a:t>#include&lt;</a:t>
            </a:r>
            <a:r>
              <a:rPr lang="en-US" altLang="zh-CN" sz="1400" b="0" dirty="0" err="1"/>
              <a:t>stdio.h</a:t>
            </a:r>
            <a:r>
              <a:rPr lang="en-US" altLang="zh-CN" sz="1400" b="0" dirty="0"/>
              <a:t>&gt;</a:t>
            </a:r>
            <a:br>
              <a:rPr lang="en-US" altLang="zh-CN" sz="1400" b="0" dirty="0"/>
            </a:br>
            <a:r>
              <a:rPr lang="en-US" altLang="zh-CN" sz="1400" b="0" dirty="0" err="1"/>
              <a:t>int</a:t>
            </a:r>
            <a:r>
              <a:rPr lang="en-US" altLang="zh-CN" sz="1400" b="0" dirty="0"/>
              <a:t> main()</a:t>
            </a:r>
            <a:br>
              <a:rPr lang="en-US" altLang="zh-CN" sz="1400" b="0" dirty="0"/>
            </a:br>
            <a:r>
              <a:rPr lang="en-US" altLang="zh-CN" sz="1400" b="0" dirty="0"/>
              <a:t>{</a:t>
            </a:r>
            <a:br>
              <a:rPr lang="en-US" altLang="zh-CN" sz="1400" b="0" dirty="0"/>
            </a:br>
            <a:r>
              <a:rPr lang="en-US" altLang="zh-CN" sz="1400" b="0" dirty="0"/>
              <a:t>    </a:t>
            </a:r>
            <a:r>
              <a:rPr lang="en-US" altLang="zh-CN" sz="1400" b="0" dirty="0" err="1"/>
              <a:t>int</a:t>
            </a:r>
            <a:r>
              <a:rPr lang="en-US" altLang="zh-CN" sz="1400" b="0" dirty="0"/>
              <a:t> a[50][50]={0}, </a:t>
            </a:r>
            <a:r>
              <a:rPr lang="en-US" altLang="zh-CN" sz="1400" b="0" dirty="0" err="1"/>
              <a:t>i,j,k,c,n,area</a:t>
            </a:r>
            <a:r>
              <a:rPr lang="en-US" altLang="zh-CN" sz="1400" b="0" dirty="0"/>
              <a:t>=0;</a:t>
            </a:r>
            <a:br>
              <a:rPr lang="en-US" altLang="zh-CN" sz="1400" b="0" dirty="0"/>
            </a:br>
            <a:r>
              <a:rPr lang="en-US" altLang="zh-CN" sz="1400" b="0" dirty="0"/>
              <a:t>    </a:t>
            </a:r>
            <a:r>
              <a:rPr lang="en-US" altLang="zh-CN" sz="1400" b="0" dirty="0" err="1"/>
              <a:t>scanf</a:t>
            </a:r>
            <a:r>
              <a:rPr lang="en-US" altLang="zh-CN" sz="1400" b="0" dirty="0"/>
              <a:t>("%</a:t>
            </a:r>
            <a:r>
              <a:rPr lang="en-US" altLang="zh-CN" sz="1400" b="0" dirty="0" err="1"/>
              <a:t>d",&amp;n</a:t>
            </a:r>
            <a:r>
              <a:rPr lang="en-US" altLang="zh-CN" sz="1400" b="0" dirty="0"/>
              <a:t>);</a:t>
            </a:r>
            <a:br>
              <a:rPr lang="en-US" altLang="zh-CN" sz="1400" b="0" dirty="0"/>
            </a:br>
            <a:r>
              <a:rPr lang="en-US" altLang="zh-CN" sz="1400" b="0" dirty="0"/>
              <a:t>    for(</a:t>
            </a:r>
            <a:r>
              <a:rPr lang="en-US" altLang="zh-CN" sz="1400" b="0" dirty="0" err="1"/>
              <a:t>i</a:t>
            </a:r>
            <a:r>
              <a:rPr lang="en-US" altLang="zh-CN" sz="1400" b="0" dirty="0"/>
              <a:t>=0;i&lt;</a:t>
            </a:r>
            <a:r>
              <a:rPr lang="en-US" altLang="zh-CN" sz="1400" b="0" dirty="0" err="1"/>
              <a:t>n;i</a:t>
            </a:r>
            <a:r>
              <a:rPr lang="en-US" altLang="zh-CN" sz="1400" b="0" dirty="0"/>
              <a:t>++)</a:t>
            </a:r>
            <a:br>
              <a:rPr lang="en-US" altLang="zh-CN" sz="1400" b="0" dirty="0"/>
            </a:br>
            <a:r>
              <a:rPr lang="en-US" altLang="zh-CN" sz="1400" b="0" dirty="0"/>
              <a:t>        for(j=0;j&lt;</a:t>
            </a:r>
            <a:r>
              <a:rPr lang="en-US" altLang="zh-CN" sz="1400" b="0" dirty="0" err="1"/>
              <a:t>n;j</a:t>
            </a:r>
            <a:r>
              <a:rPr lang="en-US" altLang="zh-CN" sz="1400" b="0" dirty="0"/>
              <a:t>++)</a:t>
            </a:r>
            <a:br>
              <a:rPr lang="en-US" altLang="zh-CN" sz="1400" b="0" dirty="0"/>
            </a:br>
            <a:r>
              <a:rPr lang="en-US" altLang="zh-CN" sz="1400" b="0" dirty="0"/>
              <a:t>            </a:t>
            </a:r>
            <a:r>
              <a:rPr lang="en-US" altLang="zh-CN" sz="1400" b="0" dirty="0" err="1"/>
              <a:t>scanf</a:t>
            </a:r>
            <a:r>
              <a:rPr lang="en-US" altLang="zh-CN" sz="1400" b="0" dirty="0"/>
              <a:t>("%</a:t>
            </a:r>
            <a:r>
              <a:rPr lang="en-US" altLang="zh-CN" sz="1400" b="0" dirty="0" err="1"/>
              <a:t>d",&amp;a</a:t>
            </a:r>
            <a:r>
              <a:rPr lang="en-US" altLang="zh-CN" sz="1400" b="0" dirty="0"/>
              <a:t>[</a:t>
            </a:r>
            <a:r>
              <a:rPr lang="en-US" altLang="zh-CN" sz="1400" b="0" dirty="0" err="1"/>
              <a:t>i</a:t>
            </a:r>
            <a:r>
              <a:rPr lang="en-US" altLang="zh-CN" sz="1400" b="0" dirty="0"/>
              <a:t>][j]);</a:t>
            </a:r>
            <a:br>
              <a:rPr lang="en-US" altLang="zh-CN" sz="1400" b="0" dirty="0"/>
            </a:br>
            <a:r>
              <a:rPr lang="en-US" altLang="zh-CN" sz="1400" b="0" dirty="0"/>
              <a:t>    for(</a:t>
            </a:r>
            <a:r>
              <a:rPr lang="en-US" altLang="zh-CN" sz="1400" b="0" dirty="0" err="1"/>
              <a:t>i</a:t>
            </a:r>
            <a:r>
              <a:rPr lang="en-US" altLang="zh-CN" sz="1400" b="0" dirty="0"/>
              <a:t>=0;i&lt;</a:t>
            </a:r>
            <a:r>
              <a:rPr lang="en-US" altLang="zh-CN" sz="1400" b="0" dirty="0" err="1"/>
              <a:t>n;i</a:t>
            </a:r>
            <a:r>
              <a:rPr lang="en-US" altLang="zh-CN" sz="1400" b="0" dirty="0"/>
              <a:t>++)</a:t>
            </a:r>
            <a:br>
              <a:rPr lang="en-US" altLang="zh-CN" sz="1400" b="0" dirty="0"/>
            </a:br>
            <a:r>
              <a:rPr lang="en-US" altLang="zh-CN" sz="1400" b="0" dirty="0"/>
              <a:t>        for(j=0;j&lt;</a:t>
            </a:r>
            <a:r>
              <a:rPr lang="en-US" altLang="zh-CN" sz="1400" b="0" dirty="0" err="1"/>
              <a:t>n;j</a:t>
            </a:r>
            <a:r>
              <a:rPr lang="en-US" altLang="zh-CN" sz="1400" b="0" dirty="0"/>
              <a:t>++) {</a:t>
            </a:r>
            <a:br>
              <a:rPr lang="en-US" altLang="zh-CN" sz="1400" b="0" dirty="0"/>
            </a:br>
            <a:r>
              <a:rPr lang="en-US" altLang="zh-CN" sz="1400" b="0" dirty="0"/>
              <a:t>            c=0;</a:t>
            </a:r>
            <a:br>
              <a:rPr lang="en-US" altLang="zh-CN" sz="1400" b="0" dirty="0"/>
            </a:br>
            <a:r>
              <a:rPr lang="en-US" altLang="zh-CN" sz="1400" b="0" dirty="0"/>
              <a:t>            if(a[</a:t>
            </a:r>
            <a:r>
              <a:rPr lang="en-US" altLang="zh-CN" sz="1400" b="0" dirty="0" err="1"/>
              <a:t>i</a:t>
            </a:r>
            <a:r>
              <a:rPr lang="en-US" altLang="zh-CN" sz="1400" b="0" dirty="0"/>
              <a:t>][j]==0) {</a:t>
            </a:r>
            <a:br>
              <a:rPr lang="en-US" altLang="zh-CN" sz="1400" b="0" dirty="0"/>
            </a:br>
            <a:r>
              <a:rPr lang="en-US" altLang="zh-CN" sz="1400" b="0" dirty="0"/>
              <a:t>                for(k=</a:t>
            </a:r>
            <a:r>
              <a:rPr lang="en-US" altLang="zh-CN" sz="1400" b="0" dirty="0" err="1"/>
              <a:t>i;k</a:t>
            </a:r>
            <a:r>
              <a:rPr lang="en-US" altLang="zh-CN" sz="1400" b="0" dirty="0"/>
              <a:t>&lt;</a:t>
            </a:r>
            <a:r>
              <a:rPr lang="en-US" altLang="zh-CN" sz="1400" b="0" dirty="0" err="1"/>
              <a:t>n;k</a:t>
            </a:r>
            <a:r>
              <a:rPr lang="en-US" altLang="zh-CN" sz="1400" b="0" dirty="0"/>
              <a:t>++)</a:t>
            </a:r>
            <a:br>
              <a:rPr lang="en-US" altLang="zh-CN" sz="1400" b="0" dirty="0"/>
            </a:br>
            <a:r>
              <a:rPr lang="en-US" altLang="zh-CN" sz="1400" b="0" dirty="0"/>
              <a:t>                    if(a[k][j]==1)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i;k</a:t>
            </a:r>
            <a:r>
              <a:rPr lang="en-US" altLang="zh-CN" sz="1400" b="0" dirty="0"/>
              <a:t>&gt;=0;k--)</a:t>
            </a:r>
            <a:br>
              <a:rPr lang="en-US" altLang="zh-CN" sz="1400" b="0" dirty="0"/>
            </a:br>
            <a:r>
              <a:rPr lang="en-US" altLang="zh-CN" sz="1400" b="0" dirty="0"/>
              <a:t>                    if(a[k][j]==1)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j;k</a:t>
            </a:r>
            <a:r>
              <a:rPr lang="en-US" altLang="zh-CN" sz="1400" b="0" dirty="0"/>
              <a:t>&lt;</a:t>
            </a:r>
            <a:r>
              <a:rPr lang="en-US" altLang="zh-CN" sz="1400" b="0" dirty="0" err="1"/>
              <a:t>n;k</a:t>
            </a:r>
            <a:r>
              <a:rPr lang="en-US" altLang="zh-CN" sz="1400" b="0" dirty="0"/>
              <a:t>++)</a:t>
            </a:r>
            <a:br>
              <a:rPr lang="en-US" altLang="zh-CN" sz="1400" b="0" dirty="0"/>
            </a:br>
            <a:r>
              <a:rPr lang="en-US" altLang="zh-CN" sz="1400" b="0" dirty="0"/>
              <a:t>                    if(a[</a:t>
            </a:r>
            <a:r>
              <a:rPr lang="en-US" altLang="zh-CN" sz="1400" b="0" dirty="0" err="1"/>
              <a:t>i</a:t>
            </a:r>
            <a:r>
              <a:rPr lang="en-US" altLang="zh-CN" sz="1400" b="0" dirty="0"/>
              <a:t>][k]==1)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j;k</a:t>
            </a:r>
            <a:r>
              <a:rPr lang="en-US" altLang="zh-CN" sz="1400" b="0" dirty="0"/>
              <a:t>&gt;=0;k--)</a:t>
            </a:r>
            <a:br>
              <a:rPr lang="en-US" altLang="zh-CN" sz="1400" b="0" dirty="0"/>
            </a:br>
            <a:r>
              <a:rPr lang="en-US" altLang="zh-CN" sz="1400" b="0" dirty="0"/>
              <a:t>                    if(a[</a:t>
            </a:r>
            <a:r>
              <a:rPr lang="en-US" altLang="zh-CN" sz="1400" b="0" dirty="0" err="1"/>
              <a:t>i</a:t>
            </a:r>
            <a:r>
              <a:rPr lang="en-US" altLang="zh-CN" sz="1400" b="0" dirty="0"/>
              <a:t>][k]==1)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a:t>
            </a:r>
            <a:br>
              <a:rPr lang="en-US" altLang="zh-CN" sz="1400" b="0" dirty="0"/>
            </a:br>
            <a:r>
              <a:rPr lang="en-US" altLang="zh-CN" sz="1400" b="0" dirty="0"/>
              <a:t>            if(c==4)</a:t>
            </a:r>
            <a:br>
              <a:rPr lang="en-US" altLang="zh-CN" sz="1400" b="0" dirty="0"/>
            </a:br>
            <a:r>
              <a:rPr lang="en-US" altLang="zh-CN" sz="1400" b="0" dirty="0"/>
              <a:t>                area++;</a:t>
            </a:r>
            <a:br>
              <a:rPr lang="en-US" altLang="zh-CN" sz="1400" b="0" dirty="0"/>
            </a:br>
            <a:r>
              <a:rPr lang="en-US" altLang="zh-CN" sz="1400" b="0" dirty="0"/>
              <a:t>        }</a:t>
            </a:r>
            <a:br>
              <a:rPr lang="en-US" altLang="zh-CN" sz="1400" b="0" dirty="0"/>
            </a:br>
            <a:r>
              <a:rPr lang="en-US" altLang="zh-CN" sz="1400" b="0" dirty="0"/>
              <a:t>    </a:t>
            </a:r>
            <a:r>
              <a:rPr lang="en-US" altLang="zh-CN" sz="1400" b="0" dirty="0" err="1"/>
              <a:t>printf</a:t>
            </a:r>
            <a:r>
              <a:rPr lang="en-US" altLang="zh-CN" sz="1400" b="0" dirty="0"/>
              <a:t>("%</a:t>
            </a:r>
            <a:r>
              <a:rPr lang="en-US" altLang="zh-CN" sz="1400" b="0" dirty="0" err="1"/>
              <a:t>d",area</a:t>
            </a:r>
            <a:r>
              <a:rPr lang="en-US" altLang="zh-CN" sz="1400" b="0" dirty="0"/>
              <a:t>);</a:t>
            </a:r>
            <a:br>
              <a:rPr lang="en-US" altLang="zh-CN" sz="1400" b="0" dirty="0"/>
            </a:br>
            <a:r>
              <a:rPr lang="en-US" altLang="zh-CN" sz="1400" b="0" dirty="0"/>
              <a:t>    return 0;</a:t>
            </a:r>
            <a:br>
              <a:rPr lang="en-US" altLang="zh-CN" sz="1400" b="0" dirty="0"/>
            </a:br>
            <a:r>
              <a:rPr lang="en-US" altLang="zh-CN" sz="1400" b="0" dirty="0"/>
              <a:t>}</a:t>
            </a:r>
            <a:endParaRPr lang="zh-CN" altLang="en-US" sz="1400" b="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9459" name="灯片编号占位符 4"/>
          <p:cNvSpPr>
            <a:spLocks noGrp="1"/>
          </p:cNvSpPr>
          <p:nvPr>
            <p:ph type="sldNum" sz="quarter" idx="11"/>
          </p:nvPr>
        </p:nvSpPr>
        <p:spPr>
          <a:noFill/>
        </p:spPr>
        <p:txBody>
          <a:bodyPr/>
          <a:lstStyle/>
          <a:p>
            <a:fld id="{9187BC69-B575-4759-A6FC-D721B94D09F6}" type="slidenum">
              <a:rPr lang="en-US" altLang="zh-CN" smtClean="0"/>
              <a:pPr/>
              <a:t>36</a:t>
            </a:fld>
            <a:endParaRPr lang="en-US" altLang="zh-CN"/>
          </a:p>
        </p:txBody>
      </p:sp>
      <p:sp>
        <p:nvSpPr>
          <p:cNvPr id="19460" name="Rectangle 2"/>
          <p:cNvSpPr>
            <a:spLocks noGrp="1" noChangeArrowheads="1"/>
          </p:cNvSpPr>
          <p:nvPr>
            <p:ph type="title"/>
          </p:nvPr>
        </p:nvSpPr>
        <p:spPr/>
        <p:txBody>
          <a:bodyPr/>
          <a:lstStyle/>
          <a:p>
            <a:r>
              <a:rPr lang="zh-CN" altLang="en-US">
                <a:ea typeface="宋体" pitchFamily="2" charset="-122"/>
              </a:rPr>
              <a:t>指针</a:t>
            </a:r>
          </a:p>
        </p:txBody>
      </p:sp>
      <p:sp>
        <p:nvSpPr>
          <p:cNvPr id="19461" name="Rectangle 3"/>
          <p:cNvSpPr>
            <a:spLocks noGrp="1" noChangeArrowheads="1"/>
          </p:cNvSpPr>
          <p:nvPr>
            <p:ph type="body" idx="1"/>
          </p:nvPr>
        </p:nvSpPr>
        <p:spPr/>
        <p:txBody>
          <a:bodyPr/>
          <a:lstStyle/>
          <a:p>
            <a:pPr>
              <a:lnSpc>
                <a:spcPct val="80000"/>
              </a:lnSpc>
            </a:pPr>
            <a:r>
              <a:rPr lang="zh-CN" altLang="en-US" sz="2000" b="0">
                <a:ea typeface="宋体" pitchFamily="2" charset="-122"/>
              </a:rPr>
              <a:t>指针是用来确定另一个数据项地址的数据项。</a:t>
            </a:r>
          </a:p>
          <a:p>
            <a:pPr>
              <a:lnSpc>
                <a:spcPct val="80000"/>
              </a:lnSpc>
            </a:pPr>
            <a:r>
              <a:rPr lang="zh-CN" altLang="en-US" sz="2000" b="0">
                <a:ea typeface="宋体" pitchFamily="2" charset="-122"/>
              </a:rPr>
              <a:t>指针变量是用来存放所指对象地址的变量。</a:t>
            </a:r>
          </a:p>
          <a:p>
            <a:pPr>
              <a:lnSpc>
                <a:spcPct val="80000"/>
              </a:lnSpc>
            </a:pPr>
            <a:r>
              <a:rPr lang="zh-CN" altLang="en-US" sz="2000" b="0">
                <a:ea typeface="宋体" pitchFamily="2" charset="-122"/>
              </a:rPr>
              <a:t>在</a:t>
            </a:r>
            <a:r>
              <a:rPr lang="en-US" altLang="zh-CN" sz="2000" b="0">
                <a:ea typeface="宋体" pitchFamily="2" charset="-122"/>
              </a:rPr>
              <a:t>C</a:t>
            </a:r>
            <a:r>
              <a:rPr lang="zh-CN" altLang="en-US" sz="2000" b="0">
                <a:ea typeface="宋体" pitchFamily="2" charset="-122"/>
              </a:rPr>
              <a:t>语言中，允许指针指向任何类型的对象（可指向基本类型、构造类型），甚至可指向其它指针或指向函数。</a:t>
            </a:r>
          </a:p>
          <a:p>
            <a:pPr>
              <a:lnSpc>
                <a:spcPct val="80000"/>
              </a:lnSpc>
            </a:pPr>
            <a:r>
              <a:rPr lang="zh-CN" altLang="en-US" sz="2000" b="0">
                <a:ea typeface="宋体" pitchFamily="2" charset="-122"/>
              </a:rPr>
              <a:t>在</a:t>
            </a:r>
            <a:r>
              <a:rPr lang="en-US" altLang="zh-CN" sz="2000" b="0">
                <a:ea typeface="宋体" pitchFamily="2" charset="-122"/>
              </a:rPr>
              <a:t>C</a:t>
            </a:r>
            <a:r>
              <a:rPr lang="zh-CN" altLang="en-US" sz="2000" b="0">
                <a:ea typeface="宋体" pitchFamily="2" charset="-122"/>
              </a:rPr>
              <a:t>语言里，当对象本身不能被直接传送的情况下，往往可以通过指针来进行传递。如函数的参数或返回结果通常是基本类型，但也可以是指向任何构造类型的指针。</a:t>
            </a:r>
          </a:p>
          <a:p>
            <a:pPr>
              <a:lnSpc>
                <a:spcPct val="80000"/>
              </a:lnSpc>
            </a:pPr>
            <a:r>
              <a:rPr lang="zh-CN" altLang="en-US" sz="2000" b="0">
                <a:ea typeface="宋体" pitchFamily="2" charset="-122"/>
              </a:rPr>
              <a:t>指针应具有非零（无符号整数）值，如将</a:t>
            </a:r>
            <a:r>
              <a:rPr lang="en-US" altLang="zh-CN" sz="2000" b="0">
                <a:ea typeface="宋体" pitchFamily="2" charset="-122"/>
              </a:rPr>
              <a:t>0</a:t>
            </a:r>
            <a:r>
              <a:rPr lang="zh-CN" altLang="en-US" sz="2000" b="0">
                <a:ea typeface="宋体" pitchFamily="2" charset="-122"/>
              </a:rPr>
              <a:t>（通常</a:t>
            </a:r>
            <a:r>
              <a:rPr lang="en-US" altLang="zh-CN" sz="2000" b="0">
                <a:ea typeface="宋体" pitchFamily="2" charset="-122"/>
              </a:rPr>
              <a:t>#define NULL  0</a:t>
            </a:r>
            <a:r>
              <a:rPr lang="zh-CN" altLang="en-US" sz="2000" b="0">
                <a:ea typeface="宋体" pitchFamily="2" charset="-122"/>
              </a:rPr>
              <a:t>）赋给予指针，则该指针没有指向任何具体对象，即空指针。</a:t>
            </a:r>
          </a:p>
          <a:p>
            <a:pPr>
              <a:lnSpc>
                <a:spcPct val="80000"/>
              </a:lnSpc>
            </a:pPr>
            <a:r>
              <a:rPr lang="zh-CN" altLang="en-US" sz="2000" b="0">
                <a:ea typeface="宋体" pitchFamily="2" charset="-122"/>
              </a:rPr>
              <a:t>在</a:t>
            </a:r>
            <a:r>
              <a:rPr lang="en-US" altLang="zh-CN" sz="2000" b="0">
                <a:ea typeface="宋体" pitchFamily="2" charset="-122"/>
              </a:rPr>
              <a:t>C</a:t>
            </a:r>
            <a:r>
              <a:rPr lang="zh-CN" altLang="en-US" sz="2000" b="0">
                <a:ea typeface="宋体" pitchFamily="2" charset="-122"/>
              </a:rPr>
              <a:t>语言中，指针使用得较多，指针用好了，可使程序表达能力大大加强，但用时需多加小心，要切实掌握指针的含义和用法，否则会使程序运行时乱套。</a:t>
            </a:r>
            <a:endParaRPr lang="zh-CN" altLang="en-US" sz="200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0483" name="灯片编号占位符 4"/>
          <p:cNvSpPr>
            <a:spLocks noGrp="1"/>
          </p:cNvSpPr>
          <p:nvPr>
            <p:ph type="sldNum" sz="quarter" idx="11"/>
          </p:nvPr>
        </p:nvSpPr>
        <p:spPr>
          <a:noFill/>
        </p:spPr>
        <p:txBody>
          <a:bodyPr/>
          <a:lstStyle/>
          <a:p>
            <a:fld id="{5D1BDA73-2CCD-4E43-A4C2-2F39A4815C40}" type="slidenum">
              <a:rPr lang="en-US" altLang="zh-CN" smtClean="0"/>
              <a:pPr/>
              <a:t>37</a:t>
            </a:fld>
            <a:endParaRPr lang="en-US" altLang="zh-CN"/>
          </a:p>
        </p:txBody>
      </p:sp>
      <p:sp>
        <p:nvSpPr>
          <p:cNvPr id="20484" name="Rectangle 2"/>
          <p:cNvSpPr>
            <a:spLocks noGrp="1" noChangeArrowheads="1"/>
          </p:cNvSpPr>
          <p:nvPr>
            <p:ph type="title"/>
          </p:nvPr>
        </p:nvSpPr>
        <p:spPr/>
        <p:txBody>
          <a:bodyPr/>
          <a:lstStyle/>
          <a:p>
            <a:r>
              <a:rPr lang="zh-CN" altLang="en-US">
                <a:solidFill>
                  <a:schemeClr val="tx1"/>
                </a:solidFill>
                <a:ea typeface="宋体" pitchFamily="2" charset="-122"/>
              </a:rPr>
              <a:t>指针定义</a:t>
            </a:r>
          </a:p>
        </p:txBody>
      </p:sp>
      <p:sp>
        <p:nvSpPr>
          <p:cNvPr id="44035" name="Rectangle 3"/>
          <p:cNvSpPr>
            <a:spLocks noGrp="1" noChangeArrowheads="1"/>
          </p:cNvSpPr>
          <p:nvPr>
            <p:ph type="body" idx="1"/>
          </p:nvPr>
        </p:nvSpPr>
        <p:spPr>
          <a:xfrm>
            <a:off x="467544" y="1412776"/>
            <a:ext cx="7987506" cy="4968552"/>
          </a:xfrm>
        </p:spPr>
        <p:txBody>
          <a:bodyPr/>
          <a:lstStyle/>
          <a:p>
            <a:pPr marL="457200" indent="-457200"/>
            <a:r>
              <a:rPr lang="zh-CN" altLang="en-US" dirty="0">
                <a:ea typeface="宋体" pitchFamily="2" charset="-122"/>
              </a:rPr>
              <a:t>指针变量的定义（说明）：</a:t>
            </a:r>
          </a:p>
          <a:p>
            <a:pPr marL="850900" lvl="1" indent="-457200">
              <a:lnSpc>
                <a:spcPts val="2100"/>
              </a:lnSpc>
              <a:buFont typeface="Wingdings" pitchFamily="2" charset="2"/>
              <a:buNone/>
            </a:pPr>
            <a:r>
              <a:rPr lang="en-US" altLang="zh-CN" b="1" i="1" dirty="0">
                <a:solidFill>
                  <a:srgbClr val="0033CC"/>
                </a:solidFill>
                <a:ea typeface="宋体" pitchFamily="2" charset="-122"/>
              </a:rPr>
              <a:t>&lt;</a:t>
            </a:r>
            <a:r>
              <a:rPr lang="zh-CN" altLang="en-US" b="1" i="1" dirty="0">
                <a:solidFill>
                  <a:srgbClr val="0033CC"/>
                </a:solidFill>
                <a:ea typeface="宋体" pitchFamily="2" charset="-122"/>
              </a:rPr>
              <a:t>类型</a:t>
            </a:r>
            <a:r>
              <a:rPr lang="en-US" altLang="zh-CN" b="1" i="1" dirty="0">
                <a:solidFill>
                  <a:srgbClr val="0033CC"/>
                </a:solidFill>
                <a:ea typeface="宋体" pitchFamily="2" charset="-122"/>
              </a:rPr>
              <a:t>&gt;  *&lt;</a:t>
            </a:r>
            <a:r>
              <a:rPr lang="zh-CN" altLang="en-US" b="1" i="1" dirty="0">
                <a:solidFill>
                  <a:srgbClr val="0033CC"/>
                </a:solidFill>
                <a:ea typeface="宋体" pitchFamily="2" charset="-122"/>
              </a:rPr>
              <a:t>变量</a:t>
            </a:r>
            <a:r>
              <a:rPr lang="en-US" altLang="zh-CN" b="1" i="1" dirty="0">
                <a:solidFill>
                  <a:srgbClr val="0033CC"/>
                </a:solidFill>
                <a:ea typeface="宋体" pitchFamily="2" charset="-122"/>
              </a:rPr>
              <a:t>&gt;</a:t>
            </a:r>
            <a:r>
              <a:rPr lang="zh-CN" altLang="en-US" b="1" i="1" dirty="0">
                <a:solidFill>
                  <a:srgbClr val="0033CC"/>
                </a:solidFill>
                <a:ea typeface="宋体" pitchFamily="2" charset="-122"/>
              </a:rPr>
              <a:t>；</a:t>
            </a:r>
            <a:endParaRPr lang="en-US" altLang="zh-CN" b="1" i="1" dirty="0">
              <a:solidFill>
                <a:srgbClr val="0033CC"/>
              </a:solidFill>
              <a:ea typeface="宋体" pitchFamily="2" charset="-122"/>
            </a:endParaRPr>
          </a:p>
          <a:p>
            <a:pPr marL="850900" lvl="1" indent="-457200">
              <a:lnSpc>
                <a:spcPts val="2100"/>
              </a:lnSpc>
              <a:buFont typeface="Wingdings" pitchFamily="2" charset="2"/>
              <a:buNone/>
            </a:pPr>
            <a:r>
              <a:rPr lang="zh-CN" altLang="en-US" b="1" i="1" dirty="0">
                <a:ea typeface="宋体" pitchFamily="2" charset="-122"/>
              </a:rPr>
              <a:t>指针是用所指对象类型来表征的</a:t>
            </a:r>
            <a:r>
              <a:rPr lang="zh-CN" altLang="en-US" dirty="0">
                <a:ea typeface="宋体" pitchFamily="2" charset="-122"/>
              </a:rPr>
              <a:t>。如：</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px</a:t>
            </a:r>
            <a:r>
              <a:rPr lang="en-US" altLang="zh-CN" b="1" dirty="0">
                <a:ea typeface="宋体" pitchFamily="2" charset="-122"/>
              </a:rPr>
              <a:t>;		</a:t>
            </a:r>
          </a:p>
          <a:p>
            <a:pPr marL="850900" lvl="1" indent="-457200">
              <a:lnSpc>
                <a:spcPts val="2100"/>
              </a:lnSpc>
              <a:buFont typeface="Wingdings" pitchFamily="2" charset="2"/>
              <a:buNone/>
            </a:pPr>
            <a:r>
              <a:rPr lang="en-US" altLang="zh-CN" dirty="0">
                <a:ea typeface="宋体" pitchFamily="2" charset="-122"/>
              </a:rPr>
              <a:t>char *pc;</a:t>
            </a:r>
            <a:r>
              <a:rPr lang="en-US" altLang="zh-CN" b="1" dirty="0">
                <a:ea typeface="宋体" pitchFamily="2" charset="-122"/>
              </a:rPr>
              <a:t>		</a:t>
            </a:r>
            <a:endParaRPr lang="en-US" altLang="zh-CN" dirty="0">
              <a:ea typeface="宋体" pitchFamily="2" charset="-122"/>
            </a:endParaRPr>
          </a:p>
          <a:p>
            <a:pPr marL="850900" lvl="1" indent="-457200">
              <a:lnSpc>
                <a:spcPts val="2100"/>
              </a:lnSpc>
              <a:buFont typeface="Wingdings" pitchFamily="2" charset="2"/>
              <a:buNone/>
            </a:pPr>
            <a:r>
              <a:rPr lang="en-US" altLang="zh-CN" dirty="0">
                <a:ea typeface="宋体" pitchFamily="2" charset="-122"/>
              </a:rPr>
              <a:t>char *</a:t>
            </a:r>
            <a:r>
              <a:rPr lang="en-US" altLang="zh-CN" dirty="0" err="1">
                <a:ea typeface="宋体" pitchFamily="2" charset="-122"/>
              </a:rPr>
              <a:t>acp</a:t>
            </a:r>
            <a:r>
              <a:rPr lang="en-US" altLang="zh-CN" dirty="0">
                <a:ea typeface="宋体" pitchFamily="2" charset="-122"/>
              </a:rPr>
              <a:t>[10];</a:t>
            </a:r>
          </a:p>
          <a:p>
            <a:pPr marL="850900" lvl="1" indent="-457200">
              <a:lnSpc>
                <a:spcPts val="2100"/>
              </a:lnSpc>
              <a:buFont typeface="Wingdings" pitchFamily="2" charset="2"/>
              <a:buNone/>
            </a:pPr>
            <a:r>
              <a:rPr lang="en-US" altLang="zh-CN" dirty="0">
                <a:ea typeface="宋体" pitchFamily="2" charset="-122"/>
              </a:rPr>
              <a:t>char (*</a:t>
            </a:r>
            <a:r>
              <a:rPr lang="en-US" altLang="zh-CN" dirty="0" err="1">
                <a:ea typeface="宋体" pitchFamily="2" charset="-122"/>
              </a:rPr>
              <a:t>pac</a:t>
            </a:r>
            <a:r>
              <a:rPr lang="en-US" altLang="zh-CN" dirty="0">
                <a:ea typeface="宋体" pitchFamily="2" charset="-122"/>
              </a:rPr>
              <a:t>)[10];</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f( );		</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fpi</a:t>
            </a:r>
            <a:r>
              <a:rPr lang="en-US" altLang="zh-CN" dirty="0">
                <a:ea typeface="宋体" pitchFamily="2" charset="-122"/>
              </a:rPr>
              <a:t>( );	</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pfi</a:t>
            </a:r>
            <a:r>
              <a:rPr lang="en-US" altLang="zh-CN">
                <a:ea typeface="宋体" pitchFamily="2" charset="-122"/>
              </a:rPr>
              <a:t>)(); </a:t>
            </a:r>
            <a:endParaRPr lang="en-US" altLang="zh-CN" dirty="0">
              <a:ea typeface="宋体" pitchFamily="2" charset="-122"/>
            </a:endParaRPr>
          </a:p>
        </p:txBody>
      </p:sp>
      <p:sp>
        <p:nvSpPr>
          <p:cNvPr id="44036" name="Rectangle 4"/>
          <p:cNvSpPr>
            <a:spLocks noChangeArrowheads="1"/>
          </p:cNvSpPr>
          <p:nvPr/>
        </p:nvSpPr>
        <p:spPr bwMode="auto">
          <a:xfrm>
            <a:off x="3923928" y="2996952"/>
            <a:ext cx="27114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dirty="0">
                <a:latin typeface="Times New Roman" pitchFamily="18" charset="0"/>
              </a:rPr>
              <a:t>/*</a:t>
            </a:r>
            <a:r>
              <a:rPr lang="en-US" altLang="zh-CN" sz="1800" b="0" dirty="0">
                <a:latin typeface="Times New Roman" pitchFamily="18" charset="0"/>
              </a:rPr>
              <a:t> </a:t>
            </a:r>
            <a:r>
              <a:rPr lang="zh-CN" altLang="en-US" sz="1800" b="0" dirty="0">
                <a:latin typeface="Times New Roman" pitchFamily="18" charset="0"/>
              </a:rPr>
              <a:t>指向整型的指针 *</a:t>
            </a:r>
            <a:r>
              <a:rPr lang="en-US" altLang="zh-CN" sz="1800" b="0" dirty="0">
                <a:latin typeface="Times New Roman" pitchFamily="18" charset="0"/>
              </a:rPr>
              <a:t>/</a:t>
            </a:r>
          </a:p>
        </p:txBody>
      </p:sp>
      <p:sp>
        <p:nvSpPr>
          <p:cNvPr id="44037" name="Rectangle 5"/>
          <p:cNvSpPr>
            <a:spLocks noChangeArrowheads="1"/>
          </p:cNvSpPr>
          <p:nvPr/>
        </p:nvSpPr>
        <p:spPr bwMode="auto">
          <a:xfrm>
            <a:off x="4283968" y="3429000"/>
            <a:ext cx="2482850" cy="366712"/>
          </a:xfrm>
          <a:prstGeom prst="rect">
            <a:avLst/>
          </a:prstGeom>
          <a:noFill/>
          <a:ln w="12700" cap="sq">
            <a:noFill/>
            <a:miter lim="800000"/>
            <a:headEnd type="none" w="sm" len="sm"/>
            <a:tailEnd type="none" w="sm" len="sm"/>
          </a:ln>
        </p:spPr>
        <p:txBody>
          <a:bodyPr wrap="none">
            <a:spAutoFit/>
          </a:bodyPr>
          <a:lstStyle/>
          <a:p>
            <a:r>
              <a:rPr lang="en-US" altLang="zh-CN" sz="1800" dirty="0">
                <a:latin typeface="Times New Roman" pitchFamily="18" charset="0"/>
              </a:rPr>
              <a:t>/*</a:t>
            </a:r>
            <a:r>
              <a:rPr lang="en-US" altLang="zh-CN" sz="1800" b="0" dirty="0">
                <a:latin typeface="Times New Roman" pitchFamily="18" charset="0"/>
              </a:rPr>
              <a:t> </a:t>
            </a:r>
            <a:r>
              <a:rPr lang="zh-CN" altLang="en-US" sz="1800" b="0" dirty="0">
                <a:latin typeface="Times New Roman" pitchFamily="18" charset="0"/>
              </a:rPr>
              <a:t>指向字符型的指针 *</a:t>
            </a:r>
            <a:r>
              <a:rPr lang="en-US" altLang="zh-CN" sz="1800" b="0" dirty="0">
                <a:latin typeface="Times New Roman" pitchFamily="18" charset="0"/>
              </a:rPr>
              <a:t>/</a:t>
            </a:r>
          </a:p>
        </p:txBody>
      </p:sp>
      <p:sp>
        <p:nvSpPr>
          <p:cNvPr id="44038" name="Rectangle 6"/>
          <p:cNvSpPr>
            <a:spLocks noChangeArrowheads="1"/>
          </p:cNvSpPr>
          <p:nvPr/>
        </p:nvSpPr>
        <p:spPr bwMode="auto">
          <a:xfrm>
            <a:off x="3491880" y="3789040"/>
            <a:ext cx="5048177" cy="369332"/>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由指向字符的指针构成的数组，即</a:t>
            </a:r>
            <a:r>
              <a:rPr lang="zh-CN" altLang="en-US" sz="1800" b="0" dirty="0">
                <a:solidFill>
                  <a:srgbClr val="0033CC"/>
                </a:solidFill>
                <a:latin typeface="Times New Roman" pitchFamily="18" charset="0"/>
              </a:rPr>
              <a:t>指针</a:t>
            </a:r>
            <a:r>
              <a:rPr lang="zh-CN" altLang="en-US" sz="1800" dirty="0">
                <a:solidFill>
                  <a:srgbClr val="0033CC"/>
                </a:solidFill>
                <a:latin typeface="Times New Roman" pitchFamily="18" charset="0"/>
              </a:rPr>
              <a:t>数组</a:t>
            </a:r>
            <a:r>
              <a:rPr lang="zh-CN" altLang="en-US" sz="1800" b="0" dirty="0">
                <a:latin typeface="Times New Roman" pitchFamily="18" charset="0"/>
              </a:rPr>
              <a:t> *</a:t>
            </a:r>
            <a:r>
              <a:rPr lang="en-US" altLang="zh-CN" sz="1800" b="0" dirty="0">
                <a:latin typeface="Times New Roman" pitchFamily="18" charset="0"/>
              </a:rPr>
              <a:t>/</a:t>
            </a:r>
          </a:p>
        </p:txBody>
      </p:sp>
      <p:sp>
        <p:nvSpPr>
          <p:cNvPr id="44040" name="Rectangle 8"/>
          <p:cNvSpPr>
            <a:spLocks noChangeArrowheads="1"/>
          </p:cNvSpPr>
          <p:nvPr/>
        </p:nvSpPr>
        <p:spPr bwMode="auto">
          <a:xfrm>
            <a:off x="3995936" y="4797152"/>
            <a:ext cx="2736850" cy="369888"/>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返回值为整型的函数 *</a:t>
            </a:r>
            <a:r>
              <a:rPr lang="en-US" altLang="zh-CN" sz="1800" b="0" dirty="0">
                <a:latin typeface="Times New Roman" pitchFamily="18" charset="0"/>
              </a:rPr>
              <a:t>/</a:t>
            </a:r>
          </a:p>
        </p:txBody>
      </p:sp>
      <p:sp>
        <p:nvSpPr>
          <p:cNvPr id="44041" name="Rectangle 9"/>
          <p:cNvSpPr>
            <a:spLocks noChangeArrowheads="1"/>
          </p:cNvSpPr>
          <p:nvPr/>
        </p:nvSpPr>
        <p:spPr bwMode="auto">
          <a:xfrm>
            <a:off x="2771800" y="5373216"/>
            <a:ext cx="56832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b="0" dirty="0">
                <a:latin typeface="Times New Roman" pitchFamily="18" charset="0"/>
              </a:rPr>
              <a:t>/* </a:t>
            </a:r>
            <a:r>
              <a:rPr lang="zh-CN" altLang="en-US" sz="1800" b="0" dirty="0">
                <a:latin typeface="Times New Roman" pitchFamily="18" charset="0"/>
              </a:rPr>
              <a:t>返回值为指向整型的指针的函数，</a:t>
            </a:r>
            <a:r>
              <a:rPr lang="zh-CN" altLang="en-US" sz="1800" b="0" dirty="0">
                <a:solidFill>
                  <a:srgbClr val="0033CC"/>
                </a:solidFill>
                <a:latin typeface="Times New Roman" pitchFamily="18" charset="0"/>
              </a:rPr>
              <a:t>指针</a:t>
            </a:r>
            <a:r>
              <a:rPr lang="zh-CN" altLang="en-US" sz="1800" dirty="0">
                <a:solidFill>
                  <a:srgbClr val="0033CC"/>
                </a:solidFill>
                <a:latin typeface="Times New Roman" pitchFamily="18" charset="0"/>
              </a:rPr>
              <a:t>函数</a:t>
            </a:r>
            <a:r>
              <a:rPr lang="zh-CN" altLang="en-US" sz="1800" b="0" dirty="0">
                <a:latin typeface="Times New Roman" pitchFamily="18" charset="0"/>
              </a:rPr>
              <a:t> *</a:t>
            </a:r>
            <a:r>
              <a:rPr lang="en-US" altLang="zh-CN" sz="1800" b="0" dirty="0">
                <a:latin typeface="Times New Roman" pitchFamily="18" charset="0"/>
              </a:rPr>
              <a:t>/</a:t>
            </a:r>
          </a:p>
        </p:txBody>
      </p:sp>
      <p:sp>
        <p:nvSpPr>
          <p:cNvPr id="11" name="TextBox 10"/>
          <p:cNvSpPr txBox="1"/>
          <p:nvPr/>
        </p:nvSpPr>
        <p:spPr>
          <a:xfrm>
            <a:off x="5364088" y="692696"/>
            <a:ext cx="3779912" cy="1077218"/>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dirty="0">
                <a:latin typeface="楷体" pitchFamily="49" charset="-122"/>
                <a:ea typeface="楷体" pitchFamily="49" charset="-122"/>
              </a:rPr>
              <a:t>指针的值与类型：</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值：</a:t>
            </a:r>
            <a:r>
              <a:rPr lang="zh-CN" altLang="en-US" sz="1600" b="0" dirty="0">
                <a:latin typeface="楷体" pitchFamily="49" charset="-122"/>
                <a:ea typeface="楷体" pitchFamily="49" charset="-122"/>
              </a:rPr>
              <a:t>表示某个对象的位置（地址）</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类型：</a:t>
            </a:r>
            <a:r>
              <a:rPr lang="zh-CN" altLang="en-US" sz="1600" b="0" dirty="0">
                <a:latin typeface="楷体" pitchFamily="49" charset="-122"/>
                <a:ea typeface="楷体" pitchFamily="49" charset="-122"/>
              </a:rPr>
              <a:t>表示那个位置上所存储对象的类型（如整数或浮点数）</a:t>
            </a:r>
            <a:endParaRPr lang="zh-CN" altLang="en-US" sz="1600" dirty="0">
              <a:latin typeface="楷体" pitchFamily="49" charset="-122"/>
              <a:ea typeface="楷体" pitchFamily="49" charset="-122"/>
            </a:endParaRPr>
          </a:p>
        </p:txBody>
      </p:sp>
      <p:sp>
        <p:nvSpPr>
          <p:cNvPr id="12" name="Rectangle 8"/>
          <p:cNvSpPr>
            <a:spLocks noChangeArrowheads="1"/>
          </p:cNvSpPr>
          <p:nvPr/>
        </p:nvSpPr>
        <p:spPr bwMode="auto">
          <a:xfrm>
            <a:off x="4139952" y="4293096"/>
            <a:ext cx="4121641" cy="369332"/>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指向字符数组的指针，即</a:t>
            </a:r>
            <a:r>
              <a:rPr lang="zh-CN" altLang="en-US" sz="1800" b="0" dirty="0">
                <a:solidFill>
                  <a:srgbClr val="0033CC"/>
                </a:solidFill>
                <a:latin typeface="Times New Roman" pitchFamily="18" charset="0"/>
              </a:rPr>
              <a:t>数组</a:t>
            </a:r>
            <a:r>
              <a:rPr lang="zh-CN" altLang="en-US" sz="1800" dirty="0">
                <a:solidFill>
                  <a:srgbClr val="0033CC"/>
                </a:solidFill>
                <a:latin typeface="Times New Roman" pitchFamily="18" charset="0"/>
              </a:rPr>
              <a:t>指针</a:t>
            </a:r>
            <a:r>
              <a:rPr lang="zh-CN" altLang="en-US" sz="1800" b="0" dirty="0">
                <a:solidFill>
                  <a:srgbClr val="0033CC"/>
                </a:solidFill>
                <a:latin typeface="Times New Roman" pitchFamily="18" charset="0"/>
              </a:rPr>
              <a:t> </a:t>
            </a:r>
            <a:r>
              <a:rPr lang="zh-CN" altLang="en-US" sz="1800" b="0" dirty="0">
                <a:latin typeface="Times New Roman" pitchFamily="18" charset="0"/>
              </a:rPr>
              <a:t>*</a:t>
            </a:r>
            <a:r>
              <a:rPr lang="en-US" altLang="zh-CN" sz="1800" b="0" dirty="0">
                <a:latin typeface="Times New Roman" pitchFamily="18" charset="0"/>
              </a:rPr>
              <a:t>/</a:t>
            </a:r>
          </a:p>
        </p:txBody>
      </p:sp>
      <p:sp>
        <p:nvSpPr>
          <p:cNvPr id="2" name="矩形 1">
            <a:extLst>
              <a:ext uri="{FF2B5EF4-FFF2-40B4-BE49-F238E27FC236}">
                <a16:creationId xmlns:a16="http://schemas.microsoft.com/office/drawing/2014/main" id="{366E0162-1F23-4CF4-ACE7-42EDE82741CE}"/>
              </a:ext>
            </a:extLst>
          </p:cNvPr>
          <p:cNvSpPr/>
          <p:nvPr/>
        </p:nvSpPr>
        <p:spPr>
          <a:xfrm>
            <a:off x="3239392" y="5776530"/>
            <a:ext cx="5904607" cy="400110"/>
          </a:xfrm>
          <a:prstGeom prst="rect">
            <a:avLst/>
          </a:prstGeom>
        </p:spPr>
        <p:txBody>
          <a:bodyPr wrap="square">
            <a:spAutoFit/>
          </a:bodyPr>
          <a:lstStyle/>
          <a:p>
            <a:r>
              <a:rPr lang="en-US" altLang="zh-CN"/>
              <a:t>/*</a:t>
            </a:r>
            <a:r>
              <a:rPr lang="zh-CN" altLang="en-US"/>
              <a:t>指向一个返回值为整型的函数的指针，</a:t>
            </a:r>
            <a:r>
              <a:rPr lang="zh-CN" altLang="en-US">
                <a:solidFill>
                  <a:srgbClr val="0033CC"/>
                </a:solidFill>
              </a:rPr>
              <a:t>函数指针</a:t>
            </a: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7" dur="500"/>
                                        <p:tgtEl>
                                          <p:spTgt spid="4403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10" dur="500"/>
                                        <p:tgtEl>
                                          <p:spTgt spid="4403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3" dur="500"/>
                                        <p:tgtEl>
                                          <p:spTgt spid="440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16" dur="500"/>
                                        <p:tgtEl>
                                          <p:spTgt spid="4403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animEffect transition="in" filter="blinds(horizontal)">
                                      <p:cBhvr>
                                        <p:cTn id="19" dur="500"/>
                                        <p:tgtEl>
                                          <p:spTgt spid="4403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2" dur="500"/>
                                        <p:tgtEl>
                                          <p:spTgt spid="4403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035">
                                            <p:txEl>
                                              <p:pRg st="9" end="9"/>
                                            </p:txEl>
                                          </p:spTgt>
                                        </p:tgtEl>
                                        <p:attrNameLst>
                                          <p:attrName>style.visibility</p:attrName>
                                        </p:attrNameLst>
                                      </p:cBhvr>
                                      <p:to>
                                        <p:strVal val="visible"/>
                                      </p:to>
                                    </p:set>
                                    <p:animEffect transition="in" filter="blinds(horizontal)">
                                      <p:cBhvr>
                                        <p:cTn id="25" dur="500"/>
                                        <p:tgtEl>
                                          <p:spTgt spid="4403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403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03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0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40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40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linds(horizontal)">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P spid="44038" grpId="0"/>
      <p:bldP spid="44040" grpId="0"/>
      <p:bldP spid="44041" grpId="0"/>
      <p:bldP spid="11" grpId="0" animBg="1"/>
      <p:bldP spid="12"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页脚占位符 3"/>
          <p:cNvSpPr>
            <a:spLocks noGrp="1"/>
          </p:cNvSpPr>
          <p:nvPr>
            <p:ph type="ftr" sz="quarter" idx="10"/>
          </p:nvPr>
        </p:nvSpPr>
        <p:spPr>
          <a:xfrm>
            <a:off x="3143250" y="6381750"/>
            <a:ext cx="2895600" cy="476250"/>
          </a:xfrm>
          <a:noFill/>
        </p:spPr>
        <p:txBody>
          <a:bodyPr/>
          <a:lstStyle/>
          <a:p>
            <a:r>
              <a:rPr lang="en-US" altLang="zh-CN"/>
              <a:t>C</a:t>
            </a:r>
            <a:r>
              <a:rPr lang="zh-CN" altLang="en-US"/>
              <a:t>程序设计基础</a:t>
            </a:r>
            <a:endParaRPr lang="en-US" altLang="zh-CN"/>
          </a:p>
        </p:txBody>
      </p:sp>
      <p:sp>
        <p:nvSpPr>
          <p:cNvPr id="21507" name="灯片编号占位符 4"/>
          <p:cNvSpPr>
            <a:spLocks noGrp="1"/>
          </p:cNvSpPr>
          <p:nvPr>
            <p:ph type="sldNum" sz="quarter" idx="11"/>
          </p:nvPr>
        </p:nvSpPr>
        <p:spPr>
          <a:noFill/>
        </p:spPr>
        <p:txBody>
          <a:bodyPr/>
          <a:lstStyle/>
          <a:p>
            <a:fld id="{80CE2874-915A-4359-961A-02A9DF1AE8DB}" type="slidenum">
              <a:rPr lang="en-US" altLang="zh-CN" smtClean="0"/>
              <a:pPr/>
              <a:t>38</a:t>
            </a:fld>
            <a:endParaRPr lang="en-US" altLang="zh-CN"/>
          </a:p>
        </p:txBody>
      </p:sp>
      <p:sp>
        <p:nvSpPr>
          <p:cNvPr id="21508" name="Rectangle 2"/>
          <p:cNvSpPr>
            <a:spLocks noGrp="1" noChangeArrowheads="1"/>
          </p:cNvSpPr>
          <p:nvPr>
            <p:ph type="title"/>
          </p:nvPr>
        </p:nvSpPr>
        <p:spPr/>
        <p:txBody>
          <a:bodyPr/>
          <a:lstStyle/>
          <a:p>
            <a:r>
              <a:rPr lang="zh-CN" altLang="en-US">
                <a:ea typeface="宋体" pitchFamily="2" charset="-122"/>
              </a:rPr>
              <a:t>指针运算符</a:t>
            </a:r>
          </a:p>
        </p:txBody>
      </p:sp>
      <p:sp>
        <p:nvSpPr>
          <p:cNvPr id="43011" name="Rectangle 3"/>
          <p:cNvSpPr>
            <a:spLocks noGrp="1" noChangeArrowheads="1"/>
          </p:cNvSpPr>
          <p:nvPr>
            <p:ph type="body" idx="1"/>
          </p:nvPr>
        </p:nvSpPr>
        <p:spPr>
          <a:xfrm>
            <a:off x="1000125" y="1428750"/>
            <a:ext cx="7265988" cy="4556125"/>
          </a:xfrm>
        </p:spPr>
        <p:txBody>
          <a:bodyPr/>
          <a:lstStyle/>
          <a:p>
            <a:r>
              <a:rPr lang="zh-CN" altLang="en-US" sz="2000" dirty="0">
                <a:ea typeface="宋体" pitchFamily="2" charset="-122"/>
              </a:rPr>
              <a:t>单目（取地址）运算符 </a:t>
            </a:r>
            <a:r>
              <a:rPr lang="en-US" altLang="zh-CN" sz="2000" dirty="0">
                <a:ea typeface="宋体" pitchFamily="2" charset="-122"/>
              </a:rPr>
              <a:t>&amp; </a:t>
            </a:r>
            <a:r>
              <a:rPr lang="zh-CN" altLang="en-US" sz="2000" dirty="0">
                <a:ea typeface="宋体" pitchFamily="2" charset="-122"/>
              </a:rPr>
              <a:t>：用来取变量或数组成员地址的运算符。</a:t>
            </a:r>
            <a:r>
              <a:rPr lang="zh-CN" altLang="en-US" sz="2000" b="0" dirty="0">
                <a:ea typeface="宋体" pitchFamily="2" charset="-122"/>
              </a:rPr>
              <a:t>（获得某个变量的指针的运算符）</a:t>
            </a:r>
            <a:endParaRPr lang="zh-CN" altLang="en-US" sz="2000" dirty="0">
              <a:ea typeface="宋体" pitchFamily="2" charset="-122"/>
            </a:endParaRPr>
          </a:p>
          <a:p>
            <a:r>
              <a:rPr lang="zh-CN" altLang="en-US" sz="2000" dirty="0">
                <a:ea typeface="宋体" pitchFamily="2" charset="-122"/>
              </a:rPr>
              <a:t>单目（间接引用，或递引用）运算符 * ：用来取某地址中内容的运算符。</a:t>
            </a:r>
            <a:r>
              <a:rPr lang="zh-CN" altLang="en-US" sz="2000" b="0" dirty="0">
                <a:ea typeface="宋体" pitchFamily="2" charset="-122"/>
              </a:rPr>
              <a:t>（获取指针所指对象的运算符）</a:t>
            </a:r>
            <a:endParaRPr lang="zh-CN" altLang="en-US" sz="2000" dirty="0">
              <a:ea typeface="宋体" pitchFamily="2" charset="-122"/>
            </a:endParaRPr>
          </a:p>
          <a:p>
            <a:pPr marL="458788" lvl="1" indent="-65088">
              <a:buFont typeface="Wingdings" pitchFamily="2" charset="2"/>
              <a:buNone/>
            </a:pPr>
            <a:r>
              <a:rPr lang="zh-CN" altLang="en-US" sz="1800" dirty="0">
                <a:ea typeface="宋体" pitchFamily="2" charset="-122"/>
              </a:rPr>
              <a:t>例如：</a:t>
            </a:r>
          </a:p>
          <a:p>
            <a:pPr marL="458788" lvl="1" indent="-65088">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10, y=20, *pi;</a:t>
            </a:r>
          </a:p>
          <a:p>
            <a:pPr marL="458788" lvl="1" indent="-65088">
              <a:buFont typeface="Wingdings" pitchFamily="2" charset="2"/>
              <a:buNone/>
            </a:pPr>
            <a:r>
              <a:rPr lang="en-US" altLang="zh-CN" sz="1800" dirty="0">
                <a:ea typeface="宋体" pitchFamily="2" charset="-122"/>
              </a:rPr>
              <a:t>pi = &amp;</a:t>
            </a:r>
            <a:r>
              <a:rPr lang="en-US" altLang="zh-CN" sz="1800" dirty="0" err="1">
                <a:ea typeface="宋体" pitchFamily="2" charset="-122"/>
              </a:rPr>
              <a:t>i</a:t>
            </a:r>
            <a:r>
              <a:rPr lang="en-US" altLang="zh-CN" sz="1800" dirty="0">
                <a:ea typeface="宋体" pitchFamily="2" charset="-122"/>
              </a:rPr>
              <a:t>;  /*</a:t>
            </a:r>
            <a:r>
              <a:rPr lang="zh-CN" altLang="en-US" sz="1800" dirty="0">
                <a:ea typeface="宋体" pitchFamily="2" charset="-122"/>
              </a:rPr>
              <a:t>将变量</a:t>
            </a:r>
            <a:r>
              <a:rPr lang="en-US" altLang="zh-CN" sz="1800" dirty="0" err="1">
                <a:ea typeface="宋体" pitchFamily="2" charset="-122"/>
              </a:rPr>
              <a:t>i</a:t>
            </a:r>
            <a:r>
              <a:rPr lang="zh-CN" altLang="en-US" sz="1800" dirty="0">
                <a:ea typeface="宋体" pitchFamily="2" charset="-122"/>
              </a:rPr>
              <a:t>的地址赋给指针变量</a:t>
            </a:r>
            <a:r>
              <a:rPr lang="en-US" altLang="zh-CN" sz="1800" dirty="0">
                <a:ea typeface="宋体" pitchFamily="2" charset="-122"/>
              </a:rPr>
              <a:t>pi</a:t>
            </a:r>
            <a:r>
              <a:rPr lang="zh-CN" altLang="en-US" sz="1800" dirty="0">
                <a:ea typeface="宋体" pitchFamily="2" charset="-122"/>
              </a:rPr>
              <a:t>，称</a:t>
            </a:r>
            <a:r>
              <a:rPr lang="en-US" altLang="zh-CN" sz="1800" dirty="0">
                <a:ea typeface="宋体" pitchFamily="2" charset="-122"/>
              </a:rPr>
              <a:t>pi</a:t>
            </a:r>
            <a:r>
              <a:rPr lang="zh-CN" altLang="en-US" sz="1800" dirty="0">
                <a:ea typeface="宋体" pitchFamily="2" charset="-122"/>
              </a:rPr>
              <a:t>指向</a:t>
            </a:r>
            <a:r>
              <a:rPr lang="en-US" altLang="zh-CN" sz="1800" dirty="0" err="1">
                <a:ea typeface="宋体" pitchFamily="2" charset="-122"/>
              </a:rPr>
              <a:t>i</a:t>
            </a:r>
            <a:r>
              <a:rPr lang="en-US" altLang="zh-CN" sz="1800" dirty="0">
                <a:ea typeface="宋体" pitchFamily="2" charset="-122"/>
              </a:rPr>
              <a:t>; */</a:t>
            </a:r>
          </a:p>
          <a:p>
            <a:pPr marL="458788" lvl="1" indent="-65088">
              <a:buFont typeface="Wingdings" pitchFamily="2" charset="2"/>
              <a:buNone/>
            </a:pPr>
            <a:r>
              <a:rPr lang="en-US" altLang="zh-CN" sz="1800" dirty="0">
                <a:ea typeface="宋体" pitchFamily="2" charset="-122"/>
              </a:rPr>
              <a:t>	y = *pi; /*</a:t>
            </a:r>
            <a:r>
              <a:rPr lang="zh-CN" altLang="en-US" sz="1800" dirty="0">
                <a:ea typeface="宋体" pitchFamily="2" charset="-122"/>
              </a:rPr>
              <a:t>取</a:t>
            </a:r>
            <a:r>
              <a:rPr lang="en-US" altLang="zh-CN" sz="1800" dirty="0">
                <a:ea typeface="宋体" pitchFamily="2" charset="-122"/>
              </a:rPr>
              <a:t>pi</a:t>
            </a:r>
            <a:r>
              <a:rPr lang="zh-CN" altLang="en-US" sz="1800" dirty="0">
                <a:ea typeface="宋体" pitchFamily="2" charset="-122"/>
              </a:rPr>
              <a:t>所指对象的值赋给</a:t>
            </a:r>
            <a:r>
              <a:rPr lang="en-US" altLang="zh-CN" sz="1800" dirty="0">
                <a:ea typeface="宋体" pitchFamily="2" charset="-122"/>
              </a:rPr>
              <a:t>y</a:t>
            </a:r>
            <a:r>
              <a:rPr lang="zh-CN" altLang="en-US" sz="1800" dirty="0">
                <a:ea typeface="宋体" pitchFamily="2" charset="-122"/>
              </a:rPr>
              <a:t>，即取</a:t>
            </a:r>
            <a:r>
              <a:rPr lang="en-US" altLang="zh-CN" sz="1800" dirty="0">
                <a:ea typeface="宋体" pitchFamily="2" charset="-122"/>
              </a:rPr>
              <a:t>pi</a:t>
            </a:r>
            <a:r>
              <a:rPr lang="zh-CN" altLang="en-US" sz="1800" dirty="0">
                <a:ea typeface="宋体" pitchFamily="2" charset="-122"/>
              </a:rPr>
              <a:t>中所存地址中的内容</a:t>
            </a:r>
            <a:r>
              <a:rPr lang="en-US" altLang="zh-CN" sz="1800" dirty="0">
                <a:ea typeface="宋体" pitchFamily="2" charset="-122"/>
              </a:rPr>
              <a:t>*/</a:t>
            </a:r>
          </a:p>
        </p:txBody>
      </p:sp>
      <p:sp>
        <p:nvSpPr>
          <p:cNvPr id="214024" name="Text Box 8"/>
          <p:cNvSpPr txBox="1">
            <a:spLocks noChangeArrowheads="1"/>
          </p:cNvSpPr>
          <p:nvPr/>
        </p:nvSpPr>
        <p:spPr bwMode="auto">
          <a:xfrm>
            <a:off x="7210425" y="3548063"/>
            <a:ext cx="1447800" cy="485775"/>
          </a:xfrm>
          <a:prstGeom prst="rect">
            <a:avLst/>
          </a:prstGeom>
          <a:solidFill>
            <a:srgbClr val="0033CC"/>
          </a:solidFill>
          <a:ln w="28575" cap="sq">
            <a:solidFill>
              <a:schemeClr val="tx1"/>
            </a:solidFill>
            <a:miter lim="800000"/>
            <a:headEnd type="none" w="sm" len="sm"/>
            <a:tailEnd type="none" w="sm" len="sm"/>
          </a:ln>
        </p:spPr>
        <p:txBody>
          <a:bodyPr>
            <a:spAutoFit/>
          </a:bodyPr>
          <a:lstStyle/>
          <a:p>
            <a:pPr algn="ctr">
              <a:spcBef>
                <a:spcPct val="50000"/>
              </a:spcBef>
            </a:pPr>
            <a:r>
              <a:rPr lang="en-US" altLang="zh-CN" sz="2400">
                <a:solidFill>
                  <a:schemeClr val="bg1"/>
                </a:solidFill>
                <a:latin typeface="Times New Roman" pitchFamily="18" charset="0"/>
              </a:rPr>
              <a:t>10</a:t>
            </a:r>
          </a:p>
        </p:txBody>
      </p:sp>
      <p:sp>
        <p:nvSpPr>
          <p:cNvPr id="214025" name="Text Box 9"/>
          <p:cNvSpPr txBox="1">
            <a:spLocks noChangeArrowheads="1"/>
          </p:cNvSpPr>
          <p:nvPr/>
        </p:nvSpPr>
        <p:spPr bwMode="auto">
          <a:xfrm>
            <a:off x="5229225" y="4843463"/>
            <a:ext cx="1447800" cy="485775"/>
          </a:xfrm>
          <a:prstGeom prst="rect">
            <a:avLst/>
          </a:prstGeom>
          <a:solidFill>
            <a:srgbClr val="0033CC"/>
          </a:solidFill>
          <a:ln w="28575" cap="sq">
            <a:solidFill>
              <a:schemeClr val="tx1"/>
            </a:solidFill>
            <a:miter lim="800000"/>
            <a:headEnd type="none" w="sm" len="sm"/>
            <a:tailEnd type="none" w="sm" len="sm"/>
          </a:ln>
        </p:spPr>
        <p:txBody>
          <a:bodyPr>
            <a:spAutoFit/>
          </a:bodyPr>
          <a:lstStyle/>
          <a:p>
            <a:pPr>
              <a:spcBef>
                <a:spcPct val="50000"/>
              </a:spcBef>
            </a:pPr>
            <a:endParaRPr lang="zh-CN" altLang="zh-CN" sz="2400">
              <a:solidFill>
                <a:schemeClr val="bg1"/>
              </a:solidFill>
              <a:latin typeface="Times New Roman" pitchFamily="18" charset="0"/>
            </a:endParaRPr>
          </a:p>
        </p:txBody>
      </p:sp>
      <p:sp>
        <p:nvSpPr>
          <p:cNvPr id="214026" name="Text Box 10"/>
          <p:cNvSpPr txBox="1">
            <a:spLocks noChangeArrowheads="1"/>
          </p:cNvSpPr>
          <p:nvPr/>
        </p:nvSpPr>
        <p:spPr bwMode="auto">
          <a:xfrm>
            <a:off x="7148513" y="6067425"/>
            <a:ext cx="1527175" cy="558800"/>
          </a:xfrm>
          <a:prstGeom prst="rect">
            <a:avLst/>
          </a:prstGeom>
          <a:solidFill>
            <a:srgbClr val="0033CC"/>
          </a:solidFill>
          <a:ln w="28575" cap="sq">
            <a:solidFill>
              <a:schemeClr val="tx1"/>
            </a:solidFill>
            <a:miter lim="800000"/>
            <a:headEnd type="none" w="sm" len="sm"/>
            <a:tailEnd type="none" w="sm" len="sm"/>
          </a:ln>
        </p:spPr>
        <p:txBody>
          <a:bodyPr bIns="118800">
            <a:spAutoFit/>
          </a:bodyPr>
          <a:lstStyle/>
          <a:p>
            <a:pPr algn="ctr">
              <a:spcBef>
                <a:spcPct val="50000"/>
              </a:spcBef>
            </a:pPr>
            <a:r>
              <a:rPr lang="en-US" altLang="zh-CN" sz="2400">
                <a:solidFill>
                  <a:schemeClr val="bg1"/>
                </a:solidFill>
                <a:latin typeface="Times New Roman" pitchFamily="18" charset="0"/>
              </a:rPr>
              <a:t>20</a:t>
            </a:r>
          </a:p>
        </p:txBody>
      </p:sp>
      <p:sp>
        <p:nvSpPr>
          <p:cNvPr id="214027" name="Text Box 11"/>
          <p:cNvSpPr txBox="1">
            <a:spLocks noChangeArrowheads="1"/>
          </p:cNvSpPr>
          <p:nvPr/>
        </p:nvSpPr>
        <p:spPr bwMode="auto">
          <a:xfrm>
            <a:off x="6284913" y="3568700"/>
            <a:ext cx="946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0x100</a:t>
            </a:r>
          </a:p>
        </p:txBody>
      </p:sp>
      <p:grpSp>
        <p:nvGrpSpPr>
          <p:cNvPr id="2" name="Group 12"/>
          <p:cNvGrpSpPr>
            <a:grpSpLocks/>
          </p:cNvGrpSpPr>
          <p:nvPr/>
        </p:nvGrpSpPr>
        <p:grpSpPr bwMode="auto">
          <a:xfrm>
            <a:off x="5313363" y="3929063"/>
            <a:ext cx="1725612" cy="1336675"/>
            <a:chOff x="2835" y="1584"/>
            <a:chExt cx="1087" cy="842"/>
          </a:xfrm>
        </p:grpSpPr>
        <p:sp>
          <p:nvSpPr>
            <p:cNvPr id="21523" name="Arc 13"/>
            <p:cNvSpPr>
              <a:spLocks/>
            </p:cNvSpPr>
            <p:nvPr/>
          </p:nvSpPr>
          <p:spPr bwMode="auto">
            <a:xfrm flipH="1">
              <a:off x="3250" y="1584"/>
              <a:ext cx="672" cy="720"/>
            </a:xfrm>
            <a:custGeom>
              <a:avLst/>
              <a:gdLst>
                <a:gd name="T0" fmla="*/ 0 w 21473"/>
                <a:gd name="T1" fmla="*/ 0 h 21600"/>
                <a:gd name="T2" fmla="*/ 0 w 21473"/>
                <a:gd name="T3" fmla="*/ 0 h 21600"/>
                <a:gd name="T4" fmla="*/ 0 w 21473"/>
                <a:gd name="T5" fmla="*/ 0 h 21600"/>
                <a:gd name="T6" fmla="*/ 0 60000 65536"/>
                <a:gd name="T7" fmla="*/ 0 60000 65536"/>
                <a:gd name="T8" fmla="*/ 0 60000 65536"/>
                <a:gd name="T9" fmla="*/ 0 w 21473"/>
                <a:gd name="T10" fmla="*/ 0 h 21600"/>
                <a:gd name="T11" fmla="*/ 21473 w 21473"/>
                <a:gd name="T12" fmla="*/ 21600 h 21600"/>
              </a:gdLst>
              <a:ahLst/>
              <a:cxnLst>
                <a:cxn ang="T6">
                  <a:pos x="T0" y="T1"/>
                </a:cxn>
                <a:cxn ang="T7">
                  <a:pos x="T2" y="T3"/>
                </a:cxn>
                <a:cxn ang="T8">
                  <a:pos x="T4" y="T5"/>
                </a:cxn>
              </a:cxnLst>
              <a:rect l="T9" t="T10" r="T11" b="T12"/>
              <a:pathLst>
                <a:path w="21473" h="21600" fill="none" extrusionOk="0">
                  <a:moveTo>
                    <a:pt x="-1" y="0"/>
                  </a:moveTo>
                  <a:cubicBezTo>
                    <a:pt x="11024" y="0"/>
                    <a:pt x="20279" y="8302"/>
                    <a:pt x="21473" y="19261"/>
                  </a:cubicBezTo>
                </a:path>
                <a:path w="21473" h="21600" stroke="0" extrusionOk="0">
                  <a:moveTo>
                    <a:pt x="-1" y="0"/>
                  </a:moveTo>
                  <a:cubicBezTo>
                    <a:pt x="11024" y="0"/>
                    <a:pt x="20279" y="8302"/>
                    <a:pt x="21473" y="19261"/>
                  </a:cubicBezTo>
                  <a:lnTo>
                    <a:pt x="0" y="21600"/>
                  </a:lnTo>
                  <a:close/>
                </a:path>
              </a:pathLst>
            </a:custGeom>
            <a:noFill/>
            <a:ln w="38100" cap="sq">
              <a:solidFill>
                <a:schemeClr val="accent1"/>
              </a:solidFill>
              <a:round/>
              <a:headEnd type="none" w="sm" len="sm"/>
              <a:tailEnd type="arrow" w="sm" len="sm"/>
            </a:ln>
          </p:spPr>
          <p:txBody>
            <a:bodyPr wrap="none" anchor="ctr"/>
            <a:lstStyle/>
            <a:p>
              <a:endParaRPr lang="zh-CN" altLang="en-US"/>
            </a:p>
          </p:txBody>
        </p:sp>
        <p:sp>
          <p:nvSpPr>
            <p:cNvPr id="21524" name="Text Box 14"/>
            <p:cNvSpPr txBox="1">
              <a:spLocks noChangeArrowheads="1"/>
            </p:cNvSpPr>
            <p:nvPr/>
          </p:nvSpPr>
          <p:spPr bwMode="auto">
            <a:xfrm>
              <a:off x="2856" y="2138"/>
              <a:ext cx="596" cy="288"/>
            </a:xfrm>
            <a:prstGeom prst="rect">
              <a:avLst/>
            </a:prstGeom>
            <a:noFill/>
            <a:ln w="12700" cap="sq">
              <a:noFill/>
              <a:miter lim="800000"/>
              <a:headEnd type="none" w="sm" len="sm"/>
              <a:tailEnd type="none" w="sm" len="sm"/>
            </a:ln>
          </p:spPr>
          <p:txBody>
            <a:bodyPr wrap="none">
              <a:spAutoFit/>
            </a:bodyPr>
            <a:lstStyle/>
            <a:p>
              <a:r>
                <a:rPr lang="en-US" altLang="zh-CN" sz="2400">
                  <a:solidFill>
                    <a:schemeClr val="bg1"/>
                  </a:solidFill>
                  <a:latin typeface="Times New Roman" pitchFamily="18" charset="0"/>
                </a:rPr>
                <a:t>0x100</a:t>
              </a:r>
            </a:p>
          </p:txBody>
        </p:sp>
        <p:sp>
          <p:nvSpPr>
            <p:cNvPr id="21525" name="Text Box 15"/>
            <p:cNvSpPr txBox="1">
              <a:spLocks noChangeArrowheads="1"/>
            </p:cNvSpPr>
            <p:nvPr/>
          </p:nvSpPr>
          <p:spPr bwMode="auto">
            <a:xfrm>
              <a:off x="2835" y="1730"/>
              <a:ext cx="598"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pi=&amp;i</a:t>
              </a:r>
            </a:p>
          </p:txBody>
        </p:sp>
      </p:grpSp>
      <p:sp>
        <p:nvSpPr>
          <p:cNvPr id="214032" name="Text Box 16"/>
          <p:cNvSpPr txBox="1">
            <a:spLocks noChangeArrowheads="1"/>
          </p:cNvSpPr>
          <p:nvPr/>
        </p:nvSpPr>
        <p:spPr bwMode="auto">
          <a:xfrm>
            <a:off x="4772025" y="4870450"/>
            <a:ext cx="438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t>
            </a:r>
          </a:p>
        </p:txBody>
      </p:sp>
      <p:sp>
        <p:nvSpPr>
          <p:cNvPr id="214033" name="Text Box 17"/>
          <p:cNvSpPr txBox="1">
            <a:spLocks noChangeArrowheads="1"/>
          </p:cNvSpPr>
          <p:nvPr/>
        </p:nvSpPr>
        <p:spPr bwMode="auto">
          <a:xfrm>
            <a:off x="6677025" y="6089650"/>
            <a:ext cx="3365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a:t>
            </a:r>
          </a:p>
        </p:txBody>
      </p:sp>
      <p:sp>
        <p:nvSpPr>
          <p:cNvPr id="214034" name="Arc 18"/>
          <p:cNvSpPr>
            <a:spLocks/>
          </p:cNvSpPr>
          <p:nvPr/>
        </p:nvSpPr>
        <p:spPr bwMode="auto">
          <a:xfrm flipH="1">
            <a:off x="6372225" y="4005263"/>
            <a:ext cx="10668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sq">
            <a:solidFill>
              <a:srgbClr val="FF99CC"/>
            </a:solidFill>
            <a:round/>
            <a:headEnd type="arrow" w="sm" len="sm"/>
            <a:tailEnd type="none" w="sm" len="sm"/>
          </a:ln>
        </p:spPr>
        <p:txBody>
          <a:bodyPr wrap="none" anchor="ctr"/>
          <a:lstStyle/>
          <a:p>
            <a:endParaRPr lang="zh-CN" altLang="en-US"/>
          </a:p>
        </p:txBody>
      </p:sp>
      <p:grpSp>
        <p:nvGrpSpPr>
          <p:cNvPr id="3" name="Group 19"/>
          <p:cNvGrpSpPr>
            <a:grpSpLocks/>
          </p:cNvGrpSpPr>
          <p:nvPr/>
        </p:nvGrpSpPr>
        <p:grpSpPr bwMode="auto">
          <a:xfrm>
            <a:off x="7346950" y="3929063"/>
            <a:ext cx="846138" cy="2667000"/>
            <a:chOff x="4116" y="1584"/>
            <a:chExt cx="533" cy="1680"/>
          </a:xfrm>
        </p:grpSpPr>
        <p:sp>
          <p:nvSpPr>
            <p:cNvPr id="21521" name="Line 20"/>
            <p:cNvSpPr>
              <a:spLocks noChangeShapeType="1"/>
            </p:cNvSpPr>
            <p:nvPr/>
          </p:nvSpPr>
          <p:spPr bwMode="auto">
            <a:xfrm flipH="1">
              <a:off x="4462" y="1584"/>
              <a:ext cx="96" cy="1392"/>
            </a:xfrm>
            <a:prstGeom prst="line">
              <a:avLst/>
            </a:prstGeom>
            <a:noFill/>
            <a:ln w="38100" cap="sq">
              <a:solidFill>
                <a:srgbClr val="FF99CC"/>
              </a:solidFill>
              <a:round/>
              <a:headEnd type="none" w="sm" len="sm"/>
              <a:tailEnd type="arrow" w="sm" len="sm"/>
            </a:ln>
          </p:spPr>
          <p:txBody>
            <a:bodyPr/>
            <a:lstStyle/>
            <a:p>
              <a:endParaRPr lang="zh-CN" altLang="en-US"/>
            </a:p>
          </p:txBody>
        </p:sp>
        <p:sp>
          <p:nvSpPr>
            <p:cNvPr id="21522" name="Text Box 21"/>
            <p:cNvSpPr txBox="1">
              <a:spLocks noChangeArrowheads="1"/>
            </p:cNvSpPr>
            <p:nvPr/>
          </p:nvSpPr>
          <p:spPr bwMode="auto">
            <a:xfrm>
              <a:off x="4116" y="2976"/>
              <a:ext cx="533" cy="288"/>
            </a:xfrm>
            <a:prstGeom prst="rect">
              <a:avLst/>
            </a:prstGeom>
            <a:solidFill>
              <a:srgbClr val="0033CC"/>
            </a:solidFill>
            <a:ln w="12700" cap="sq">
              <a:noFill/>
              <a:miter lim="800000"/>
              <a:headEnd type="none" w="sm" len="sm"/>
              <a:tailEnd type="none" w="sm" len="sm"/>
            </a:ln>
          </p:spPr>
          <p:txBody>
            <a:bodyPr>
              <a:spAutoFit/>
            </a:bodyPr>
            <a:lstStyle/>
            <a:p>
              <a:pPr algn="ctr"/>
              <a:r>
                <a:rPr lang="en-US" altLang="zh-CN" sz="2400">
                  <a:solidFill>
                    <a:schemeClr val="bg1"/>
                  </a:solidFill>
                  <a:latin typeface="Times New Roman" pitchFamily="18" charset="0"/>
                </a:rPr>
                <a:t>10</a:t>
              </a:r>
            </a:p>
          </p:txBody>
        </p:sp>
      </p:grpSp>
      <p:sp>
        <p:nvSpPr>
          <p:cNvPr id="20498" name="Text Box 24"/>
          <p:cNvSpPr txBox="1">
            <a:spLocks noChangeArrowheads="1"/>
          </p:cNvSpPr>
          <p:nvPr/>
        </p:nvSpPr>
        <p:spPr bwMode="auto">
          <a:xfrm>
            <a:off x="5643563" y="5572125"/>
            <a:ext cx="915987"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y=*pi</a:t>
            </a:r>
          </a:p>
        </p:txBody>
      </p:sp>
      <p:sp>
        <p:nvSpPr>
          <p:cNvPr id="214041" name="Text Box 25"/>
          <p:cNvSpPr txBox="1">
            <a:spLocks noChangeArrowheads="1"/>
          </p:cNvSpPr>
          <p:nvPr/>
        </p:nvSpPr>
        <p:spPr bwMode="auto">
          <a:xfrm>
            <a:off x="8731250" y="3498850"/>
            <a:ext cx="268288"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2" dur="5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32" dur="500"/>
                                        <p:tgtEl>
                                          <p:spTgt spid="430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4024"/>
                                        </p:tgtEl>
                                        <p:attrNameLst>
                                          <p:attrName>style.visibility</p:attrName>
                                        </p:attrNameLst>
                                      </p:cBhvr>
                                      <p:to>
                                        <p:strVal val="visible"/>
                                      </p:to>
                                    </p:set>
                                    <p:animEffect transition="in" filter="randombar(horizontal)">
                                      <p:cBhvr>
                                        <p:cTn id="37" dur="500"/>
                                        <p:tgtEl>
                                          <p:spTgt spid="2140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14041"/>
                                        </p:tgtEl>
                                        <p:attrNameLst>
                                          <p:attrName>style.visibility</p:attrName>
                                        </p:attrNameLst>
                                      </p:cBhvr>
                                      <p:to>
                                        <p:strVal val="visible"/>
                                      </p:to>
                                    </p:set>
                                    <p:animEffect transition="in" filter="randombar(horizontal)">
                                      <p:cBhvr>
                                        <p:cTn id="40" dur="500"/>
                                        <p:tgtEl>
                                          <p:spTgt spid="21404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4026"/>
                                        </p:tgtEl>
                                        <p:attrNameLst>
                                          <p:attrName>style.visibility</p:attrName>
                                        </p:attrNameLst>
                                      </p:cBhvr>
                                      <p:to>
                                        <p:strVal val="visible"/>
                                      </p:to>
                                    </p:set>
                                    <p:animEffect transition="in" filter="randombar(horizontal)">
                                      <p:cBhvr>
                                        <p:cTn id="43" dur="500"/>
                                        <p:tgtEl>
                                          <p:spTgt spid="21402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14033"/>
                                        </p:tgtEl>
                                        <p:attrNameLst>
                                          <p:attrName>style.visibility</p:attrName>
                                        </p:attrNameLst>
                                      </p:cBhvr>
                                      <p:to>
                                        <p:strVal val="visible"/>
                                      </p:to>
                                    </p:set>
                                    <p:animEffect transition="in" filter="randombar(horizontal)">
                                      <p:cBhvr>
                                        <p:cTn id="46" dur="500"/>
                                        <p:tgtEl>
                                          <p:spTgt spid="21403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4025"/>
                                        </p:tgtEl>
                                        <p:attrNameLst>
                                          <p:attrName>style.visibility</p:attrName>
                                        </p:attrNameLst>
                                      </p:cBhvr>
                                      <p:to>
                                        <p:strVal val="visible"/>
                                      </p:to>
                                    </p:set>
                                    <p:animEffect transition="in" filter="randombar(horizontal)">
                                      <p:cBhvr>
                                        <p:cTn id="49" dur="500"/>
                                        <p:tgtEl>
                                          <p:spTgt spid="21402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14032"/>
                                        </p:tgtEl>
                                        <p:attrNameLst>
                                          <p:attrName>style.visibility</p:attrName>
                                        </p:attrNameLst>
                                      </p:cBhvr>
                                      <p:to>
                                        <p:strVal val="visible"/>
                                      </p:to>
                                    </p:set>
                                    <p:animEffect transition="in" filter="randombar(horizontal)">
                                      <p:cBhvr>
                                        <p:cTn id="52" dur="500"/>
                                        <p:tgtEl>
                                          <p:spTgt spid="2140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14027"/>
                                        </p:tgtEl>
                                        <p:attrNameLst>
                                          <p:attrName>style.visibility</p:attrName>
                                        </p:attrNameLst>
                                      </p:cBhvr>
                                      <p:to>
                                        <p:strVal val="visible"/>
                                      </p:to>
                                    </p:set>
                                    <p:animEffect transition="in" filter="dissolve">
                                      <p:cBhvr>
                                        <p:cTn id="55" dur="500"/>
                                        <p:tgtEl>
                                          <p:spTgt spid="214027"/>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diamond(in)">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498"/>
                                        </p:tgtEl>
                                        <p:attrNameLst>
                                          <p:attrName>style.visibility</p:attrName>
                                        </p:attrNameLst>
                                      </p:cBhvr>
                                      <p:to>
                                        <p:strVal val="visible"/>
                                      </p:to>
                                    </p:set>
                                    <p:animEffect transition="in" filter="blinds(horizontal)">
                                      <p:cBhvr>
                                        <p:cTn id="65" dur="500"/>
                                        <p:tgtEl>
                                          <p:spTgt spid="2049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14034"/>
                                        </p:tgtEl>
                                        <p:attrNameLst>
                                          <p:attrName>style.visibility</p:attrName>
                                        </p:attrNameLst>
                                      </p:cBhvr>
                                      <p:to>
                                        <p:strVal val="visible"/>
                                      </p:to>
                                    </p:set>
                                    <p:anim calcmode="lin" valueType="num">
                                      <p:cBhvr additive="base">
                                        <p:cTn id="70" dur="500" fill="hold"/>
                                        <p:tgtEl>
                                          <p:spTgt spid="214034"/>
                                        </p:tgtEl>
                                        <p:attrNameLst>
                                          <p:attrName>ppt_x</p:attrName>
                                        </p:attrNameLst>
                                      </p:cBhvr>
                                      <p:tavLst>
                                        <p:tav tm="0">
                                          <p:val>
                                            <p:strVal val="0-#ppt_w/2"/>
                                          </p:val>
                                        </p:tav>
                                        <p:tav tm="100000">
                                          <p:val>
                                            <p:strVal val="#ppt_x"/>
                                          </p:val>
                                        </p:tav>
                                      </p:tavLst>
                                    </p:anim>
                                    <p:anim calcmode="lin" valueType="num">
                                      <p:cBhvr additive="base">
                                        <p:cTn id="71" dur="500" fill="hold"/>
                                        <p:tgtEl>
                                          <p:spTgt spid="214034"/>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dissolve">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animBg="1"/>
      <p:bldP spid="214025" grpId="0" animBg="1"/>
      <p:bldP spid="214026" grpId="0" animBg="1"/>
      <p:bldP spid="214027" grpId="0"/>
      <p:bldP spid="214032" grpId="0"/>
      <p:bldP spid="214033" grpId="0"/>
      <p:bldP spid="214034" grpId="0" animBg="1"/>
      <p:bldP spid="20498" grpId="0"/>
      <p:bldP spid="21404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2531" name="灯片编号占位符 4"/>
          <p:cNvSpPr>
            <a:spLocks noGrp="1"/>
          </p:cNvSpPr>
          <p:nvPr>
            <p:ph type="sldNum" sz="quarter" idx="11"/>
          </p:nvPr>
        </p:nvSpPr>
        <p:spPr>
          <a:noFill/>
        </p:spPr>
        <p:txBody>
          <a:bodyPr/>
          <a:lstStyle/>
          <a:p>
            <a:fld id="{336DBD76-8603-4E95-8A63-EEA5B1E39A70}" type="slidenum">
              <a:rPr lang="en-US" altLang="zh-CN" smtClean="0"/>
              <a:pPr/>
              <a:t>39</a:t>
            </a:fld>
            <a:endParaRPr lang="en-US" altLang="zh-CN"/>
          </a:p>
        </p:txBody>
      </p:sp>
      <p:sp>
        <p:nvSpPr>
          <p:cNvPr id="22532"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5059" name="Rectangle 3"/>
          <p:cNvSpPr>
            <a:spLocks noGrp="1" noChangeArrowheads="1"/>
          </p:cNvSpPr>
          <p:nvPr>
            <p:ph type="body" idx="1"/>
          </p:nvPr>
        </p:nvSpPr>
        <p:spPr/>
        <p:txBody>
          <a:bodyPr/>
          <a:lstStyle/>
          <a:p>
            <a:pPr marL="0" indent="0">
              <a:buFont typeface="Wingdings" pitchFamily="2" charset="2"/>
              <a:buNone/>
            </a:pPr>
            <a:r>
              <a:rPr lang="zh-CN" altLang="en-US" b="0">
                <a:ea typeface="宋体" pitchFamily="2" charset="-122"/>
              </a:rPr>
              <a:t>若定义：</a:t>
            </a:r>
          </a:p>
          <a:p>
            <a:pPr lvl="1">
              <a:buFont typeface="Wingdings" pitchFamily="2" charset="2"/>
              <a:buNone/>
            </a:pPr>
            <a:r>
              <a:rPr lang="en-US" altLang="zh-CN">
                <a:ea typeface="宋体" pitchFamily="2" charset="-122"/>
              </a:rPr>
              <a:t>int x = 100, y;</a:t>
            </a:r>
          </a:p>
          <a:p>
            <a:pPr lvl="1">
              <a:buFont typeface="Wingdings" pitchFamily="2" charset="2"/>
              <a:buNone/>
            </a:pPr>
            <a:r>
              <a:rPr lang="en-US" altLang="zh-CN">
                <a:ea typeface="宋体" pitchFamily="2" charset="-122"/>
              </a:rPr>
              <a:t>int *px;</a:t>
            </a:r>
          </a:p>
          <a:p>
            <a:pPr marL="0" indent="0">
              <a:buFont typeface="Wingdings" pitchFamily="2" charset="2"/>
              <a:buNone/>
            </a:pPr>
            <a:r>
              <a:rPr lang="zh-CN" altLang="en-US" b="0">
                <a:ea typeface="宋体" pitchFamily="2" charset="-122"/>
              </a:rPr>
              <a:t>则当：</a:t>
            </a:r>
          </a:p>
          <a:p>
            <a:pPr lvl="1">
              <a:buFont typeface="Wingdings" pitchFamily="2" charset="2"/>
              <a:buNone/>
            </a:pPr>
            <a:r>
              <a:rPr lang="en-US" altLang="zh-CN">
                <a:ea typeface="宋体" pitchFamily="2" charset="-122"/>
              </a:rPr>
              <a:t>px = &amp;x;</a:t>
            </a:r>
          </a:p>
          <a:p>
            <a:pPr marL="0" indent="0">
              <a:buFont typeface="Wingdings" pitchFamily="2" charset="2"/>
              <a:buNone/>
            </a:pPr>
            <a:r>
              <a:rPr lang="zh-CN" altLang="en-US" b="0">
                <a:ea typeface="宋体" pitchFamily="2" charset="-122"/>
              </a:rPr>
              <a:t>则</a:t>
            </a:r>
            <a:r>
              <a:rPr lang="en-US" altLang="zh-CN" b="0">
                <a:ea typeface="宋体" pitchFamily="2" charset="-122"/>
              </a:rPr>
              <a:t>px</a:t>
            </a:r>
            <a:r>
              <a:rPr lang="zh-CN" altLang="en-US" b="0">
                <a:ea typeface="宋体" pitchFamily="2" charset="-122"/>
              </a:rPr>
              <a:t>指向具体对象</a:t>
            </a:r>
            <a:r>
              <a:rPr lang="en-US" altLang="zh-CN" b="0">
                <a:ea typeface="宋体" pitchFamily="2" charset="-122"/>
              </a:rPr>
              <a:t>x</a:t>
            </a:r>
            <a:r>
              <a:rPr lang="zh-CN" altLang="en-US" b="0">
                <a:ea typeface="宋体" pitchFamily="2" charset="-122"/>
              </a:rPr>
              <a:t>，*</a:t>
            </a:r>
            <a:r>
              <a:rPr lang="en-US" altLang="zh-CN" b="0">
                <a:ea typeface="宋体" pitchFamily="2" charset="-122"/>
              </a:rPr>
              <a:t>px</a:t>
            </a:r>
            <a:r>
              <a:rPr lang="zh-CN" altLang="en-US" b="0">
                <a:ea typeface="宋体" pitchFamily="2" charset="-122"/>
              </a:rPr>
              <a:t>则为</a:t>
            </a:r>
            <a:r>
              <a:rPr lang="en-US" altLang="zh-CN" b="0">
                <a:ea typeface="宋体" pitchFamily="2" charset="-122"/>
              </a:rPr>
              <a:t>px</a:t>
            </a:r>
            <a:r>
              <a:rPr lang="zh-CN" altLang="en-US" b="0">
                <a:ea typeface="宋体" pitchFamily="2" charset="-122"/>
              </a:rPr>
              <a:t>所指对象</a:t>
            </a:r>
            <a:r>
              <a:rPr lang="en-US" altLang="zh-CN" b="0">
                <a:ea typeface="宋体" pitchFamily="2" charset="-122"/>
              </a:rPr>
              <a:t>x</a:t>
            </a:r>
            <a:r>
              <a:rPr lang="zh-CN" altLang="en-US" b="0">
                <a:ea typeface="宋体" pitchFamily="2" charset="-122"/>
              </a:rPr>
              <a:t>的值，即</a:t>
            </a:r>
            <a:r>
              <a:rPr lang="en-US" altLang="zh-CN" b="0">
                <a:ea typeface="宋体" pitchFamily="2" charset="-122"/>
              </a:rPr>
              <a:t>100</a:t>
            </a:r>
            <a:r>
              <a:rPr lang="zh-CN" altLang="en-US" b="0">
                <a:ea typeface="宋体" pitchFamily="2" charset="-122"/>
              </a:rPr>
              <a:t>，以后凡是对</a:t>
            </a:r>
            <a:r>
              <a:rPr lang="en-US" altLang="zh-CN" b="0">
                <a:ea typeface="宋体" pitchFamily="2" charset="-122"/>
              </a:rPr>
              <a:t>x</a:t>
            </a:r>
            <a:r>
              <a:rPr lang="zh-CN" altLang="en-US" b="0">
                <a:ea typeface="宋体" pitchFamily="2" charset="-122"/>
              </a:rPr>
              <a:t>的引用，都可用*</a:t>
            </a:r>
            <a:r>
              <a:rPr lang="en-US" altLang="zh-CN" b="0">
                <a:ea typeface="宋体" pitchFamily="2" charset="-122"/>
              </a:rPr>
              <a:t>px</a:t>
            </a:r>
            <a:r>
              <a:rPr lang="zh-CN" altLang="en-US" b="0">
                <a:ea typeface="宋体" pitchFamily="2" charset="-122"/>
              </a:rPr>
              <a:t>来代替，如：</a:t>
            </a:r>
          </a:p>
          <a:p>
            <a:pPr lvl="1">
              <a:buFont typeface="Wingdings" pitchFamily="2" charset="2"/>
              <a:buNone/>
            </a:pPr>
            <a:r>
              <a:rPr lang="en-US" altLang="zh-CN">
                <a:ea typeface="宋体" pitchFamily="2" charset="-122"/>
              </a:rPr>
              <a:t>y = *px;</a:t>
            </a:r>
          </a:p>
        </p:txBody>
      </p:sp>
      <p:sp>
        <p:nvSpPr>
          <p:cNvPr id="214023" name="AutoShape 7"/>
          <p:cNvSpPr>
            <a:spLocks noChangeArrowheads="1"/>
          </p:cNvSpPr>
          <p:nvPr/>
        </p:nvSpPr>
        <p:spPr bwMode="auto">
          <a:xfrm>
            <a:off x="2987675" y="5229225"/>
            <a:ext cx="2736850" cy="1439863"/>
          </a:xfrm>
          <a:prstGeom prst="cloudCallout">
            <a:avLst>
              <a:gd name="adj1" fmla="val -70824"/>
              <a:gd name="adj2" fmla="val -41398"/>
            </a:avLst>
          </a:prstGeom>
          <a:solidFill>
            <a:srgbClr val="0033CC"/>
          </a:solidFill>
          <a:ln w="9525">
            <a:noFill/>
            <a:round/>
            <a:headEnd type="none" w="sm" len="sm"/>
            <a:tailEnd type="none" w="sm" len="sm"/>
          </a:ln>
        </p:spPr>
        <p:txBody>
          <a:bodyPr anchor="ctr"/>
          <a:lstStyle/>
          <a:p>
            <a:pPr algn="ctr"/>
            <a:r>
              <a:rPr lang="zh-CN" altLang="en-US" sz="2400">
                <a:solidFill>
                  <a:schemeClr val="bg1"/>
                </a:solidFill>
                <a:latin typeface="Times New Roman" pitchFamily="18" charset="0"/>
              </a:rPr>
              <a:t>取</a:t>
            </a:r>
            <a:r>
              <a:rPr lang="en-US" altLang="zh-CN" sz="2400">
                <a:solidFill>
                  <a:schemeClr val="bg1"/>
                </a:solidFill>
                <a:latin typeface="Times New Roman" pitchFamily="18" charset="0"/>
              </a:rPr>
              <a:t>px</a:t>
            </a:r>
            <a:r>
              <a:rPr lang="zh-CN" altLang="en-US" sz="2400">
                <a:solidFill>
                  <a:schemeClr val="bg1"/>
                </a:solidFill>
                <a:latin typeface="Times New Roman" pitchFamily="18" charset="0"/>
              </a:rPr>
              <a:t>所指对象的值</a:t>
            </a:r>
          </a:p>
        </p:txBody>
      </p:sp>
      <p:grpSp>
        <p:nvGrpSpPr>
          <p:cNvPr id="2" name="Group 5"/>
          <p:cNvGrpSpPr>
            <a:grpSpLocks/>
          </p:cNvGrpSpPr>
          <p:nvPr/>
        </p:nvGrpSpPr>
        <p:grpSpPr bwMode="auto">
          <a:xfrm>
            <a:off x="5867400" y="2924175"/>
            <a:ext cx="2036763" cy="582613"/>
            <a:chOff x="2958" y="1389"/>
            <a:chExt cx="1283" cy="367"/>
          </a:xfrm>
        </p:grpSpPr>
        <p:sp>
          <p:nvSpPr>
            <p:cNvPr id="22541" name="Text Box 6"/>
            <p:cNvSpPr txBox="1">
              <a:spLocks noChangeArrowheads="1"/>
            </p:cNvSpPr>
            <p:nvPr/>
          </p:nvSpPr>
          <p:spPr bwMode="auto">
            <a:xfrm>
              <a:off x="3379" y="1570"/>
              <a:ext cx="862"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ltLang="zh-CN" sz="1200"/>
                <a:t>100</a:t>
              </a:r>
            </a:p>
          </p:txBody>
        </p:sp>
        <p:sp>
          <p:nvSpPr>
            <p:cNvPr id="22542" name="Text Box 7"/>
            <p:cNvSpPr txBox="1">
              <a:spLocks noChangeArrowheads="1"/>
            </p:cNvSpPr>
            <p:nvPr/>
          </p:nvSpPr>
          <p:spPr bwMode="auto">
            <a:xfrm>
              <a:off x="3379" y="1389"/>
              <a:ext cx="169" cy="173"/>
            </a:xfrm>
            <a:prstGeom prst="rect">
              <a:avLst/>
            </a:prstGeom>
            <a:noFill/>
            <a:ln w="9525">
              <a:noFill/>
              <a:miter lim="800000"/>
              <a:headEnd/>
              <a:tailEnd/>
            </a:ln>
          </p:spPr>
          <p:txBody>
            <a:bodyPr wrap="none">
              <a:spAutoFit/>
            </a:bodyPr>
            <a:lstStyle/>
            <a:p>
              <a:r>
                <a:rPr lang="en-US" altLang="zh-CN" sz="1200"/>
                <a:t>x</a:t>
              </a:r>
            </a:p>
          </p:txBody>
        </p:sp>
        <p:sp>
          <p:nvSpPr>
            <p:cNvPr id="22543" name="Text Box 8"/>
            <p:cNvSpPr txBox="1">
              <a:spLocks noChangeArrowheads="1"/>
            </p:cNvSpPr>
            <p:nvPr/>
          </p:nvSpPr>
          <p:spPr bwMode="auto">
            <a:xfrm>
              <a:off x="2958" y="1583"/>
              <a:ext cx="434" cy="173"/>
            </a:xfrm>
            <a:prstGeom prst="rect">
              <a:avLst/>
            </a:prstGeom>
            <a:noFill/>
            <a:ln w="9525">
              <a:noFill/>
              <a:miter lim="800000"/>
              <a:headEnd/>
              <a:tailEnd/>
            </a:ln>
          </p:spPr>
          <p:txBody>
            <a:bodyPr wrap="none">
              <a:spAutoFit/>
            </a:bodyPr>
            <a:lstStyle/>
            <a:p>
              <a:r>
                <a:rPr lang="en-US" altLang="zh-CN" sz="1200"/>
                <a:t>0x1000</a:t>
              </a:r>
            </a:p>
          </p:txBody>
        </p:sp>
      </p:grpSp>
      <p:grpSp>
        <p:nvGrpSpPr>
          <p:cNvPr id="3" name="Group 9"/>
          <p:cNvGrpSpPr>
            <a:grpSpLocks/>
          </p:cNvGrpSpPr>
          <p:nvPr/>
        </p:nvGrpSpPr>
        <p:grpSpPr bwMode="auto">
          <a:xfrm>
            <a:off x="4643438" y="1844675"/>
            <a:ext cx="1316037" cy="623888"/>
            <a:chOff x="3049" y="903"/>
            <a:chExt cx="829" cy="393"/>
          </a:xfrm>
        </p:grpSpPr>
        <p:sp>
          <p:nvSpPr>
            <p:cNvPr id="22539" name="Text Box 10"/>
            <p:cNvSpPr txBox="1">
              <a:spLocks noChangeArrowheads="1"/>
            </p:cNvSpPr>
            <p:nvPr/>
          </p:nvSpPr>
          <p:spPr bwMode="auto">
            <a:xfrm>
              <a:off x="3107" y="1117"/>
              <a:ext cx="771"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endParaRPr lang="zh-CN" altLang="zh-CN" sz="1200"/>
            </a:p>
          </p:txBody>
        </p:sp>
        <p:sp>
          <p:nvSpPr>
            <p:cNvPr id="22540" name="Text Box 11"/>
            <p:cNvSpPr txBox="1">
              <a:spLocks noChangeArrowheads="1"/>
            </p:cNvSpPr>
            <p:nvPr/>
          </p:nvSpPr>
          <p:spPr bwMode="auto">
            <a:xfrm>
              <a:off x="3049" y="903"/>
              <a:ext cx="228" cy="173"/>
            </a:xfrm>
            <a:prstGeom prst="rect">
              <a:avLst/>
            </a:prstGeom>
            <a:noFill/>
            <a:ln w="9525">
              <a:noFill/>
              <a:miter lim="800000"/>
              <a:headEnd/>
              <a:tailEnd/>
            </a:ln>
          </p:spPr>
          <p:txBody>
            <a:bodyPr wrap="none">
              <a:spAutoFit/>
            </a:bodyPr>
            <a:lstStyle/>
            <a:p>
              <a:r>
                <a:rPr lang="en-US" altLang="zh-CN" sz="1200"/>
                <a:t>px</a:t>
              </a:r>
            </a:p>
          </p:txBody>
        </p:sp>
      </p:grpSp>
      <p:sp>
        <p:nvSpPr>
          <p:cNvPr id="45072" name="Text Box 16"/>
          <p:cNvSpPr txBox="1">
            <a:spLocks noChangeArrowheads="1"/>
          </p:cNvSpPr>
          <p:nvPr/>
        </p:nvSpPr>
        <p:spPr bwMode="auto">
          <a:xfrm>
            <a:off x="4787900" y="2205038"/>
            <a:ext cx="688975" cy="274637"/>
          </a:xfrm>
          <a:prstGeom prst="rect">
            <a:avLst/>
          </a:prstGeom>
          <a:noFill/>
          <a:ln w="9525">
            <a:noFill/>
            <a:miter lim="800000"/>
            <a:headEnd/>
            <a:tailEnd/>
          </a:ln>
        </p:spPr>
        <p:txBody>
          <a:bodyPr wrap="none">
            <a:spAutoFit/>
          </a:bodyPr>
          <a:lstStyle/>
          <a:p>
            <a:r>
              <a:rPr lang="en-US" altLang="zh-CN" sz="1200"/>
              <a:t>0x1000</a:t>
            </a:r>
          </a:p>
        </p:txBody>
      </p:sp>
      <p:sp>
        <p:nvSpPr>
          <p:cNvPr id="45073" name="Line 17"/>
          <p:cNvSpPr>
            <a:spLocks noChangeShapeType="1"/>
          </p:cNvSpPr>
          <p:nvPr/>
        </p:nvSpPr>
        <p:spPr bwMode="auto">
          <a:xfrm>
            <a:off x="5508625" y="2349500"/>
            <a:ext cx="935038" cy="935038"/>
          </a:xfrm>
          <a:prstGeom prst="line">
            <a:avLst/>
          </a:prstGeom>
          <a:noFill/>
          <a:ln w="1905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3" dur="500"/>
                                        <p:tgtEl>
                                          <p:spTgt spid="450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8" dur="500"/>
                                        <p:tgtEl>
                                          <p:spTgt spid="45059">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31" dur="500"/>
                                        <p:tgtEl>
                                          <p:spTgt spid="4505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072"/>
                                        </p:tgtEl>
                                        <p:attrNameLst>
                                          <p:attrName>style.visibility</p:attrName>
                                        </p:attrNameLst>
                                      </p:cBhvr>
                                      <p:to>
                                        <p:strVal val="visible"/>
                                      </p:to>
                                    </p:set>
                                    <p:anim calcmode="lin" valueType="num">
                                      <p:cBhvr additive="base">
                                        <p:cTn id="36" dur="500" fill="hold"/>
                                        <p:tgtEl>
                                          <p:spTgt spid="45072"/>
                                        </p:tgtEl>
                                        <p:attrNameLst>
                                          <p:attrName>ppt_x</p:attrName>
                                        </p:attrNameLst>
                                      </p:cBhvr>
                                      <p:tavLst>
                                        <p:tav tm="0">
                                          <p:val>
                                            <p:strVal val="#ppt_x"/>
                                          </p:val>
                                        </p:tav>
                                        <p:tav tm="100000">
                                          <p:val>
                                            <p:strVal val="#ppt_x"/>
                                          </p:val>
                                        </p:tav>
                                      </p:tavLst>
                                    </p:anim>
                                    <p:anim calcmode="lin" valueType="num">
                                      <p:cBhvr additive="base">
                                        <p:cTn id="37" dur="500" fill="hold"/>
                                        <p:tgtEl>
                                          <p:spTgt spid="4507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42" dur="500"/>
                                        <p:tgtEl>
                                          <p:spTgt spid="45059">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45" dur="500"/>
                                        <p:tgtEl>
                                          <p:spTgt spid="4505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5073"/>
                                        </p:tgtEl>
                                        <p:attrNameLst>
                                          <p:attrName>style.visibility</p:attrName>
                                        </p:attrNameLst>
                                      </p:cBhvr>
                                      <p:to>
                                        <p:strVal val="visible"/>
                                      </p:to>
                                    </p:set>
                                    <p:anim calcmode="lin" valueType="num">
                                      <p:cBhvr additive="base">
                                        <p:cTn id="50" dur="500" fill="hold"/>
                                        <p:tgtEl>
                                          <p:spTgt spid="45073"/>
                                        </p:tgtEl>
                                        <p:attrNameLst>
                                          <p:attrName>ppt_x</p:attrName>
                                        </p:attrNameLst>
                                      </p:cBhvr>
                                      <p:tavLst>
                                        <p:tav tm="0">
                                          <p:val>
                                            <p:strVal val="#ppt_x"/>
                                          </p:val>
                                        </p:tav>
                                        <p:tav tm="100000">
                                          <p:val>
                                            <p:strVal val="#ppt_x"/>
                                          </p:val>
                                        </p:tav>
                                      </p:tavLst>
                                    </p:anim>
                                    <p:anim calcmode="lin" valueType="num">
                                      <p:cBhvr additive="base">
                                        <p:cTn id="51"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14023"/>
                                        </p:tgtEl>
                                        <p:attrNameLst>
                                          <p:attrName>style.visibility</p:attrName>
                                        </p:attrNameLst>
                                      </p:cBhvr>
                                      <p:to>
                                        <p:strVal val="visible"/>
                                      </p:to>
                                    </p:set>
                                    <p:animEffect transition="in" filter="strips(downLeft)">
                                      <p:cBhvr>
                                        <p:cTn id="56"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nimBg="1"/>
      <p:bldP spid="45072" grpId="0"/>
      <p:bldP spid="4507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1987" name="灯片编号占位符 4"/>
          <p:cNvSpPr>
            <a:spLocks noGrp="1"/>
          </p:cNvSpPr>
          <p:nvPr>
            <p:ph type="sldNum" sz="quarter" idx="11"/>
          </p:nvPr>
        </p:nvSpPr>
        <p:spPr>
          <a:noFill/>
        </p:spPr>
        <p:txBody>
          <a:bodyPr/>
          <a:lstStyle/>
          <a:p>
            <a:fld id="{52887E44-DE62-49A8-8682-1331941DC94A}" type="slidenum">
              <a:rPr lang="en-US" altLang="zh-CN" smtClean="0"/>
              <a:pPr/>
              <a:t>4</a:t>
            </a:fld>
            <a:endParaRPr lang="en-US" altLang="zh-CN"/>
          </a:p>
        </p:txBody>
      </p:sp>
      <p:sp>
        <p:nvSpPr>
          <p:cNvPr id="41988" name="Rectangle 2"/>
          <p:cNvSpPr>
            <a:spLocks noGrp="1" noChangeArrowheads="1"/>
          </p:cNvSpPr>
          <p:nvPr>
            <p:ph type="title"/>
          </p:nvPr>
        </p:nvSpPr>
        <p:spPr/>
        <p:txBody>
          <a:bodyPr/>
          <a:lstStyle/>
          <a:p>
            <a:r>
              <a:rPr lang="zh-CN" altLang="en-US">
                <a:ea typeface="宋体" pitchFamily="2" charset="-122"/>
              </a:rPr>
              <a:t>数组作为函数参数</a:t>
            </a:r>
          </a:p>
        </p:txBody>
      </p:sp>
      <p:sp>
        <p:nvSpPr>
          <p:cNvPr id="41989" name="Rectangle 3"/>
          <p:cNvSpPr>
            <a:spLocks noGrp="1" noChangeArrowheads="1"/>
          </p:cNvSpPr>
          <p:nvPr>
            <p:ph type="body" idx="1"/>
          </p:nvPr>
        </p:nvSpPr>
        <p:spPr>
          <a:xfrm>
            <a:off x="977900" y="1196975"/>
            <a:ext cx="7105650" cy="4968875"/>
          </a:xfrm>
        </p:spPr>
        <p:txBody>
          <a:bodyPr/>
          <a:lstStyle/>
          <a:p>
            <a:r>
              <a:rPr lang="zh-CN" altLang="en-US" sz="2000" dirty="0">
                <a:ea typeface="宋体" pitchFamily="2" charset="-122"/>
              </a:rPr>
              <a:t>数组可以作为参数传递给函数。</a:t>
            </a:r>
            <a:r>
              <a:rPr lang="zh-CN" altLang="en-US" sz="2000" b="0" dirty="0">
                <a:ea typeface="宋体" pitchFamily="2" charset="-122"/>
              </a:rPr>
              <a:t>实际上传递的是数组的首地址（即数组第一个元素的地址，将在指针部分说明），我们可以这样理解数组作为参数传递：</a:t>
            </a:r>
            <a:r>
              <a:rPr lang="zh-CN" altLang="en-US" sz="2000" b="0" dirty="0">
                <a:solidFill>
                  <a:srgbClr val="0033CC"/>
                </a:solidFill>
                <a:ea typeface="宋体" pitchFamily="2" charset="-122"/>
              </a:rPr>
              <a:t>形参数组与实参数组是一对共享同一数据区的数组</a:t>
            </a:r>
            <a:r>
              <a:rPr lang="zh-CN" altLang="en-US" sz="2000" b="0" dirty="0">
                <a:ea typeface="宋体" pitchFamily="2" charset="-122"/>
              </a:rPr>
              <a:t>，即它们是同一个数组，而不是对实参数组的拷贝。</a:t>
            </a:r>
          </a:p>
          <a:p>
            <a:pPr>
              <a:lnSpc>
                <a:spcPct val="80000"/>
              </a:lnSpc>
            </a:pPr>
            <a:r>
              <a:rPr lang="zh-CN" altLang="en-US" sz="2000" b="0" dirty="0">
                <a:ea typeface="宋体" pitchFamily="2" charset="-122"/>
              </a:rPr>
              <a:t>非字符数组作为参数时，函数的定义形式：</a:t>
            </a:r>
          </a:p>
          <a:p>
            <a:pPr lvl="1">
              <a:lnSpc>
                <a:spcPct val="80000"/>
              </a:lnSpc>
              <a:buFont typeface="Wingdings" pitchFamily="2" charset="2"/>
              <a:buNone/>
            </a:pPr>
            <a:r>
              <a:rPr lang="en-US" altLang="zh-CN" sz="1800" dirty="0">
                <a:ea typeface="宋体" pitchFamily="2" charset="-122"/>
              </a:rPr>
              <a:t>void fun</a:t>
            </a:r>
            <a:r>
              <a:rPr lang="en-US" altLang="zh-CN" sz="1800" b="1" dirty="0">
                <a:ea typeface="宋体" pitchFamily="2" charset="-122"/>
              </a:rPr>
              <a:t>( </a:t>
            </a:r>
            <a:r>
              <a:rPr lang="en-US" altLang="zh-CN" sz="1800" b="1" dirty="0" err="1">
                <a:ea typeface="宋体" pitchFamily="2" charset="-122"/>
              </a:rPr>
              <a:t>int</a:t>
            </a:r>
            <a:r>
              <a:rPr lang="en-US" altLang="zh-CN" sz="1800" b="1" dirty="0">
                <a:ea typeface="宋体" pitchFamily="2" charset="-122"/>
              </a:rPr>
              <a:t> array[ ], </a:t>
            </a:r>
            <a:r>
              <a:rPr lang="en-US" altLang="zh-CN" sz="1800" dirty="0" err="1">
                <a:ea typeface="宋体" pitchFamily="2" charset="-122"/>
              </a:rPr>
              <a:t>int</a:t>
            </a:r>
            <a:r>
              <a:rPr lang="en-US" altLang="zh-CN" sz="1800" dirty="0">
                <a:ea typeface="宋体" pitchFamily="2" charset="-122"/>
              </a:rPr>
              <a:t> size)</a:t>
            </a:r>
          </a:p>
          <a:p>
            <a:pPr lvl="1">
              <a:lnSpc>
                <a:spcPct val="80000"/>
              </a:lnSpc>
              <a:buFont typeface="Wingdings" pitchFamily="2" charset="2"/>
              <a:buNone/>
            </a:pPr>
            <a:r>
              <a:rPr lang="en-US" altLang="zh-CN" sz="1800" dirty="0">
                <a:ea typeface="宋体" pitchFamily="2" charset="-122"/>
              </a:rPr>
              <a:t>{…}</a:t>
            </a:r>
          </a:p>
          <a:p>
            <a:pPr>
              <a:lnSpc>
                <a:spcPct val="80000"/>
              </a:lnSpc>
            </a:pPr>
            <a:r>
              <a:rPr lang="zh-CN" altLang="en-US" sz="2000" b="0" dirty="0">
                <a:ea typeface="宋体" pitchFamily="2" charset="-122"/>
              </a:rPr>
              <a:t>数组作为参数时，函数的调用形式：</a:t>
            </a:r>
          </a:p>
          <a:p>
            <a:pPr lvl="1">
              <a:lnSpc>
                <a:spcPct val="60000"/>
              </a:lnSpc>
              <a:spcBef>
                <a:spcPct val="40000"/>
              </a:spcBef>
              <a:buFont typeface="Wingdings" pitchFamily="2" charset="2"/>
              <a:buNone/>
            </a:pPr>
            <a:r>
              <a:rPr lang="en-US" altLang="zh-CN" sz="1800" dirty="0">
                <a:ea typeface="宋体" pitchFamily="2" charset="-122"/>
              </a:rPr>
              <a:t>main()</a:t>
            </a:r>
          </a:p>
          <a:p>
            <a:pPr lvl="1">
              <a:lnSpc>
                <a:spcPct val="60000"/>
              </a:lnSpc>
              <a:spcBef>
                <a:spcPct val="40000"/>
              </a:spcBef>
              <a:buFont typeface="Wingdings" pitchFamily="2" charset="2"/>
              <a:buNone/>
            </a:pPr>
            <a:r>
              <a:rPr lang="en-US" altLang="zh-CN" sz="1800" dirty="0">
                <a:ea typeface="宋体" pitchFamily="2" charset="-122"/>
              </a:rPr>
              <a:t>{</a:t>
            </a:r>
          </a:p>
          <a:p>
            <a:pPr lvl="1">
              <a:lnSpc>
                <a:spcPct val="60000"/>
              </a:lnSpc>
              <a:spcBef>
                <a:spcPct val="40000"/>
              </a:spcBef>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a[10];</a:t>
            </a:r>
          </a:p>
          <a:p>
            <a:pPr lvl="1">
              <a:lnSpc>
                <a:spcPct val="60000"/>
              </a:lnSpc>
              <a:spcBef>
                <a:spcPct val="40000"/>
              </a:spcBef>
              <a:buFont typeface="Wingdings" pitchFamily="2" charset="2"/>
              <a:buNone/>
            </a:pPr>
            <a:r>
              <a:rPr lang="en-US" altLang="zh-CN" sz="1800" dirty="0">
                <a:ea typeface="宋体" pitchFamily="2" charset="-122"/>
              </a:rPr>
              <a:t>    ….</a:t>
            </a:r>
          </a:p>
          <a:p>
            <a:pPr lvl="1">
              <a:lnSpc>
                <a:spcPct val="60000"/>
              </a:lnSpc>
              <a:spcBef>
                <a:spcPct val="40000"/>
              </a:spcBef>
              <a:buFont typeface="Wingdings" pitchFamily="2" charset="2"/>
              <a:buNone/>
            </a:pPr>
            <a:r>
              <a:rPr lang="en-US" altLang="zh-CN" sz="1800" dirty="0">
                <a:ea typeface="宋体" pitchFamily="2" charset="-122"/>
              </a:rPr>
              <a:t>    fun(</a:t>
            </a:r>
            <a:r>
              <a:rPr lang="en-US" altLang="zh-CN" sz="1800" b="1" dirty="0">
                <a:ea typeface="宋体" pitchFamily="2" charset="-122"/>
              </a:rPr>
              <a:t>a</a:t>
            </a:r>
            <a:r>
              <a:rPr lang="en-US" altLang="zh-CN" sz="1800" dirty="0">
                <a:ea typeface="宋体" pitchFamily="2" charset="-122"/>
              </a:rPr>
              <a:t>, 10);</a:t>
            </a:r>
          </a:p>
          <a:p>
            <a:pPr lvl="1">
              <a:lnSpc>
                <a:spcPct val="60000"/>
              </a:lnSpc>
              <a:spcBef>
                <a:spcPct val="40000"/>
              </a:spcBef>
              <a:buFont typeface="Wingdings" pitchFamily="2" charset="2"/>
              <a:buNone/>
            </a:pPr>
            <a:r>
              <a:rPr lang="en-US" altLang="zh-CN" sz="1800" dirty="0">
                <a:ea typeface="宋体" pitchFamily="2" charset="-122"/>
              </a:rPr>
              <a:t>    ….</a:t>
            </a:r>
          </a:p>
          <a:p>
            <a:pPr lvl="1">
              <a:lnSpc>
                <a:spcPct val="60000"/>
              </a:lnSpc>
              <a:spcBef>
                <a:spcPct val="40000"/>
              </a:spcBef>
              <a:buFont typeface="Wingdings" pitchFamily="2" charset="2"/>
              <a:buNone/>
            </a:pPr>
            <a:r>
              <a:rPr lang="en-US" altLang="zh-CN" sz="1800" dirty="0">
                <a:ea typeface="宋体" pitchFamily="2" charset="-122"/>
              </a:rPr>
              <a:t>}</a:t>
            </a:r>
          </a:p>
        </p:txBody>
      </p:sp>
      <p:sp>
        <p:nvSpPr>
          <p:cNvPr id="158724" name="AutoShape 4"/>
          <p:cNvSpPr>
            <a:spLocks noChangeArrowheads="1"/>
          </p:cNvSpPr>
          <p:nvPr/>
        </p:nvSpPr>
        <p:spPr bwMode="auto">
          <a:xfrm>
            <a:off x="6191250" y="2420888"/>
            <a:ext cx="2952750" cy="1584325"/>
          </a:xfrm>
          <a:prstGeom prst="wedgeRoundRectCallout">
            <a:avLst>
              <a:gd name="adj1" fmla="val -107299"/>
              <a:gd name="adj2" fmla="val 6494"/>
              <a:gd name="adj3" fmla="val 16667"/>
            </a:avLst>
          </a:prstGeom>
          <a:solidFill>
            <a:schemeClr val="accent1"/>
          </a:solidFill>
          <a:ln w="9525">
            <a:solidFill>
              <a:schemeClr val="tx1"/>
            </a:solidFill>
            <a:miter lim="800000"/>
            <a:headEnd/>
            <a:tailEnd/>
          </a:ln>
        </p:spPr>
        <p:txBody>
          <a:bodyPr/>
          <a:lstStyle/>
          <a:p>
            <a:r>
              <a:rPr lang="zh-CN" altLang="en-US" dirty="0"/>
              <a:t>注意：</a:t>
            </a:r>
            <a:r>
              <a:rPr lang="zh-CN" altLang="en-US" b="0" dirty="0">
                <a:latin typeface="楷体" pitchFamily="49" charset="-122"/>
                <a:ea typeface="楷体" pitchFamily="49" charset="-122"/>
              </a:rPr>
              <a:t>定义数组形参时，数组长度可省略。对于非字符数组，还应在形参中指定数组元素个数。</a:t>
            </a:r>
            <a:endParaRPr lang="zh-CN" altLang="en-US" dirty="0">
              <a:latin typeface="楷体" pitchFamily="49" charset="-122"/>
              <a:ea typeface="楷体" pitchFamily="49" charset="-122"/>
            </a:endParaRPr>
          </a:p>
        </p:txBody>
      </p:sp>
      <p:sp>
        <p:nvSpPr>
          <p:cNvPr id="158725" name="AutoShape 5"/>
          <p:cNvSpPr>
            <a:spLocks noChangeArrowheads="1"/>
          </p:cNvSpPr>
          <p:nvPr/>
        </p:nvSpPr>
        <p:spPr bwMode="auto">
          <a:xfrm>
            <a:off x="6191250" y="4653136"/>
            <a:ext cx="2952750" cy="1584325"/>
          </a:xfrm>
          <a:prstGeom prst="wedgeRoundRectCallout">
            <a:avLst>
              <a:gd name="adj1" fmla="val -143377"/>
              <a:gd name="adj2" fmla="val -12485"/>
              <a:gd name="adj3" fmla="val 16667"/>
            </a:avLst>
          </a:prstGeom>
          <a:solidFill>
            <a:schemeClr val="accent1"/>
          </a:solidFill>
          <a:ln w="9525">
            <a:solidFill>
              <a:schemeClr val="tx1"/>
            </a:solidFill>
            <a:miter lim="800000"/>
            <a:headEnd/>
            <a:tailEnd/>
          </a:ln>
        </p:spPr>
        <p:txBody>
          <a:bodyPr/>
          <a:lstStyle/>
          <a:p>
            <a:r>
              <a:rPr lang="zh-CN" altLang="en-US" dirty="0"/>
              <a:t>注意：</a:t>
            </a:r>
            <a:r>
              <a:rPr lang="zh-CN" altLang="en-US" b="0" dirty="0">
                <a:latin typeface="楷体" pitchFamily="49" charset="-122"/>
                <a:ea typeface="楷体" pitchFamily="49" charset="-122"/>
              </a:rPr>
              <a:t>函数调用时，用数组名作实参。</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blinds(horizontal)">
                                      <p:cBhvr>
                                        <p:cTn id="7" dur="1000"/>
                                        <p:tgtEl>
                                          <p:spTgt spid="158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Effect transition="in" filter="blinds(horizontal)">
                                      <p:cBhvr>
                                        <p:cTn id="12" dur="10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P spid="15872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3555" name="灯片编号占位符 4"/>
          <p:cNvSpPr>
            <a:spLocks noGrp="1"/>
          </p:cNvSpPr>
          <p:nvPr>
            <p:ph type="sldNum" sz="quarter" idx="11"/>
          </p:nvPr>
        </p:nvSpPr>
        <p:spPr>
          <a:noFill/>
        </p:spPr>
        <p:txBody>
          <a:bodyPr/>
          <a:lstStyle/>
          <a:p>
            <a:fld id="{92BAD51C-8EF8-41D1-9B42-3F7ECB39CD91}" type="slidenum">
              <a:rPr lang="en-US" altLang="zh-CN" smtClean="0"/>
              <a:pPr/>
              <a:t>40</a:t>
            </a:fld>
            <a:endParaRPr lang="en-US" altLang="zh-CN"/>
          </a:p>
        </p:txBody>
      </p:sp>
      <p:sp>
        <p:nvSpPr>
          <p:cNvPr id="23556"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6083" name="Rectangle 3"/>
          <p:cNvSpPr>
            <a:spLocks noGrp="1" noChangeArrowheads="1"/>
          </p:cNvSpPr>
          <p:nvPr>
            <p:ph type="body" idx="1"/>
          </p:nvPr>
        </p:nvSpPr>
        <p:spPr/>
        <p:txBody>
          <a:bodyPr/>
          <a:lstStyle/>
          <a:p>
            <a:pPr marL="0" indent="0">
              <a:lnSpc>
                <a:spcPct val="80000"/>
              </a:lnSpc>
              <a:buFont typeface="Wingdings" pitchFamily="2" charset="2"/>
              <a:buNone/>
            </a:pPr>
            <a:r>
              <a:rPr lang="zh-CN" altLang="en-US" dirty="0">
                <a:solidFill>
                  <a:srgbClr val="0033CC"/>
                </a:solidFill>
                <a:latin typeface="楷体" pitchFamily="49" charset="-122"/>
                <a:ea typeface="楷体" pitchFamily="49" charset="-122"/>
              </a:rPr>
              <a:t>注意：使用任何指针变量之前必须先给它赋一个所指合法具体对象的地址值。</a:t>
            </a:r>
            <a:endParaRPr lang="zh-CN" altLang="en-US" b="0" dirty="0">
              <a:solidFill>
                <a:srgbClr val="0033CC"/>
              </a:solidFill>
              <a:latin typeface="楷体" pitchFamily="49" charset="-122"/>
              <a:ea typeface="楷体" pitchFamily="49" charset="-122"/>
            </a:endParaRPr>
          </a:p>
          <a:p>
            <a:pPr marL="0" indent="0">
              <a:lnSpc>
                <a:spcPct val="80000"/>
              </a:lnSpc>
              <a:buFont typeface="Wingdings" pitchFamily="2" charset="2"/>
              <a:buNone/>
            </a:pPr>
            <a:r>
              <a:rPr lang="zh-CN" altLang="en-US" b="0" dirty="0">
                <a:ea typeface="宋体" pitchFamily="2" charset="-122"/>
              </a:rPr>
              <a:t>如下面用法是否有错？</a:t>
            </a:r>
          </a:p>
          <a:p>
            <a:pPr marL="0" indent="0">
              <a:lnSpc>
                <a:spcPct val="80000"/>
              </a:lnSpc>
              <a:buFont typeface="Wingdings" pitchFamily="2" charset="2"/>
              <a:buNone/>
            </a:pPr>
            <a:r>
              <a:rPr lang="en-US" altLang="zh-CN" b="0" dirty="0">
                <a:ea typeface="宋体" pitchFamily="2" charset="-122"/>
              </a:rPr>
              <a:t>1</a:t>
            </a:r>
            <a:r>
              <a:rPr lang="zh-CN" altLang="en-US" b="0" dirty="0">
                <a:ea typeface="宋体" pitchFamily="2" charset="-122"/>
              </a:rPr>
              <a:t>）	</a:t>
            </a:r>
            <a:r>
              <a:rPr lang="en-US" altLang="zh-CN" b="0" dirty="0" err="1">
                <a:ea typeface="宋体" pitchFamily="2" charset="-122"/>
              </a:rPr>
              <a:t>int</a:t>
            </a:r>
            <a:r>
              <a:rPr lang="en-US" altLang="zh-CN" b="0" dirty="0">
                <a:ea typeface="宋体" pitchFamily="2" charset="-122"/>
              </a:rPr>
              <a:t> x = 1;</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int</a:t>
            </a: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 = x;</a:t>
            </a:r>
          </a:p>
          <a:p>
            <a:pPr marL="0" indent="0">
              <a:lnSpc>
                <a:spcPct val="80000"/>
              </a:lnSpc>
              <a:buFont typeface="Wingdings" pitchFamily="2" charset="2"/>
              <a:buNone/>
            </a:pPr>
            <a:r>
              <a:rPr lang="en-US" altLang="zh-CN" b="0" dirty="0">
                <a:ea typeface="宋体" pitchFamily="2" charset="-122"/>
              </a:rPr>
              <a:t>2</a:t>
            </a:r>
            <a:r>
              <a:rPr lang="zh-CN" altLang="en-US" b="0" dirty="0">
                <a:ea typeface="宋体" pitchFamily="2" charset="-122"/>
              </a:rPr>
              <a:t>）	</a:t>
            </a:r>
            <a:r>
              <a:rPr lang="en-US" altLang="zh-CN" b="0" dirty="0">
                <a:ea typeface="宋体" pitchFamily="2" charset="-122"/>
              </a:rPr>
              <a:t>char *string;</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scanf</a:t>
            </a:r>
            <a:r>
              <a:rPr lang="en-US" altLang="zh-CN" b="0" dirty="0">
                <a:ea typeface="宋体" pitchFamily="2" charset="-122"/>
              </a:rPr>
              <a:t>(“%s”, string);</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strcpy</a:t>
            </a:r>
            <a:r>
              <a:rPr lang="en-US" altLang="zh-CN" b="0" dirty="0">
                <a:ea typeface="宋体" pitchFamily="2" charset="-122"/>
              </a:rPr>
              <a:t>(string, “Hello”);</a:t>
            </a:r>
          </a:p>
          <a:p>
            <a:pPr marL="0" indent="0">
              <a:lnSpc>
                <a:spcPct val="80000"/>
              </a:lnSpc>
              <a:buFont typeface="Wingdings" pitchFamily="2" charset="2"/>
              <a:buNone/>
            </a:pPr>
            <a:endParaRPr lang="en-US" altLang="zh-CN" dirty="0">
              <a:ea typeface="宋体" pitchFamily="2" charset="-122"/>
            </a:endParaRPr>
          </a:p>
        </p:txBody>
      </p:sp>
      <p:sp>
        <p:nvSpPr>
          <p:cNvPr id="46084" name="Text Box 4"/>
          <p:cNvSpPr txBox="1">
            <a:spLocks noChangeArrowheads="1"/>
          </p:cNvSpPr>
          <p:nvPr/>
        </p:nvSpPr>
        <p:spPr bwMode="auto">
          <a:xfrm>
            <a:off x="4356100" y="3429000"/>
            <a:ext cx="996950" cy="579438"/>
          </a:xfrm>
          <a:prstGeom prst="rect">
            <a:avLst/>
          </a:prstGeom>
          <a:noFill/>
          <a:ln w="12700" cap="sq">
            <a:noFill/>
            <a:miter lim="800000"/>
            <a:headEnd type="none" w="sm" len="sm"/>
            <a:tailEnd type="none" w="sm" len="sm"/>
          </a:ln>
        </p:spPr>
        <p:txBody>
          <a:bodyPr wrap="none">
            <a:spAutoFit/>
          </a:bodyPr>
          <a:lstStyle/>
          <a:p>
            <a:r>
              <a:rPr lang="zh-CN" altLang="en-US" sz="3200" b="0" dirty="0">
                <a:solidFill>
                  <a:srgbClr val="FF0000"/>
                </a:solidFill>
                <a:latin typeface="Times New Roman" pitchFamily="18" charset="0"/>
                <a:ea typeface="华文彩云" pitchFamily="2" charset="-122"/>
              </a:rPr>
              <a:t>错！</a:t>
            </a:r>
          </a:p>
        </p:txBody>
      </p:sp>
      <p:sp>
        <p:nvSpPr>
          <p:cNvPr id="46085" name="Text Box 5"/>
          <p:cNvSpPr txBox="1">
            <a:spLocks noChangeArrowheads="1"/>
          </p:cNvSpPr>
          <p:nvPr/>
        </p:nvSpPr>
        <p:spPr bwMode="auto">
          <a:xfrm>
            <a:off x="4932363" y="4797425"/>
            <a:ext cx="996950" cy="579438"/>
          </a:xfrm>
          <a:prstGeom prst="rect">
            <a:avLst/>
          </a:prstGeom>
          <a:noFill/>
          <a:ln w="12700" cap="sq">
            <a:noFill/>
            <a:miter lim="800000"/>
            <a:headEnd type="none" w="sm" len="sm"/>
            <a:tailEnd type="none" w="sm" len="sm"/>
          </a:ln>
        </p:spPr>
        <p:txBody>
          <a:bodyPr wrap="none">
            <a:spAutoFit/>
          </a:bodyPr>
          <a:lstStyle/>
          <a:p>
            <a:r>
              <a:rPr lang="zh-CN" altLang="en-US" sz="3200" b="0" dirty="0">
                <a:solidFill>
                  <a:srgbClr val="FF0000"/>
                </a:solidFill>
                <a:latin typeface="Times New Roman" pitchFamily="18" charset="0"/>
                <a:ea typeface="华文彩云" pitchFamily="2" charset="-122"/>
              </a:rPr>
              <a:t>错！</a:t>
            </a:r>
          </a:p>
        </p:txBody>
      </p:sp>
      <p:sp>
        <p:nvSpPr>
          <p:cNvPr id="46086" name="Rectangle 6"/>
          <p:cNvSpPr>
            <a:spLocks noChangeArrowheads="1"/>
          </p:cNvSpPr>
          <p:nvPr/>
        </p:nvSpPr>
        <p:spPr bwMode="auto">
          <a:xfrm>
            <a:off x="1619250" y="5805488"/>
            <a:ext cx="4976813" cy="457200"/>
          </a:xfrm>
          <a:prstGeom prst="rect">
            <a:avLst/>
          </a:prstGeom>
          <a:noFill/>
          <a:ln w="12700" cap="sq">
            <a:noFill/>
            <a:miter lim="800000"/>
            <a:headEnd type="none" w="sm" len="sm"/>
            <a:tailEnd type="none" w="sm" len="sm"/>
          </a:ln>
        </p:spPr>
        <p:txBody>
          <a:bodyPr wrap="none">
            <a:spAutoFit/>
          </a:bodyPr>
          <a:lstStyle/>
          <a:p>
            <a:r>
              <a:rPr lang="zh-CN" altLang="en-US" sz="2400">
                <a:solidFill>
                  <a:srgbClr val="FF0000"/>
                </a:solidFill>
                <a:latin typeface="Times New Roman" pitchFamily="18" charset="0"/>
              </a:rPr>
              <a:t>上面是在编写</a:t>
            </a:r>
            <a:r>
              <a:rPr lang="en-US" altLang="zh-CN" sz="2400">
                <a:solidFill>
                  <a:srgbClr val="FF0000"/>
                </a:solidFill>
                <a:latin typeface="Times New Roman" pitchFamily="18" charset="0"/>
              </a:rPr>
              <a:t>C</a:t>
            </a:r>
            <a:r>
              <a:rPr lang="zh-CN" altLang="en-US" sz="2400">
                <a:solidFill>
                  <a:srgbClr val="FF0000"/>
                </a:solidFill>
                <a:latin typeface="Times New Roman" pitchFamily="18" charset="0"/>
              </a:rPr>
              <a:t>程序时常犯的错误！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5" dur="500"/>
                                        <p:tgtEl>
                                          <p:spTgt spid="460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8" dur="500"/>
                                        <p:tgtEl>
                                          <p:spTgt spid="4608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1" presetClass="entr" presetSubtype="0" fill="hold" grpId="0" nodeType="clickEffect">
                                  <p:stCondLst>
                                    <p:cond delay="0"/>
                                  </p:stCondLst>
                                  <p:childTnLst>
                                    <p:set>
                                      <p:cBhvr>
                                        <p:cTn id="22" dur="1000">
                                          <p:stCondLst>
                                            <p:cond delay="0"/>
                                          </p:stCondLst>
                                        </p:cTn>
                                        <p:tgtEl>
                                          <p:spTgt spid="460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30" dur="500"/>
                                        <p:tgtEl>
                                          <p:spTgt spid="4608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33" dur="500"/>
                                        <p:tgtEl>
                                          <p:spTgt spid="4608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1" presetClass="entr" presetSubtype="0" fill="hold" grpId="0" nodeType="clickEffect">
                                  <p:stCondLst>
                                    <p:cond delay="0"/>
                                  </p:stCondLst>
                                  <p:childTnLst>
                                    <p:set>
                                      <p:cBhvr>
                                        <p:cTn id="37" dur="1000">
                                          <p:stCondLst>
                                            <p:cond delay="0"/>
                                          </p:stCondLst>
                                        </p:cTn>
                                        <p:tgtEl>
                                          <p:spTgt spid="4608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6086"/>
                                        </p:tgtEl>
                                        <p:attrNameLst>
                                          <p:attrName>style.visibility</p:attrName>
                                        </p:attrNameLst>
                                      </p:cBhvr>
                                      <p:to>
                                        <p:strVal val="visible"/>
                                      </p:to>
                                    </p:set>
                                    <p:anim calcmode="lin" valueType="num">
                                      <p:cBhvr additive="base">
                                        <p:cTn id="42" dur="500" fill="hold"/>
                                        <p:tgtEl>
                                          <p:spTgt spid="46086"/>
                                        </p:tgtEl>
                                        <p:attrNameLst>
                                          <p:attrName>ppt_x</p:attrName>
                                        </p:attrNameLst>
                                      </p:cBhvr>
                                      <p:tavLst>
                                        <p:tav tm="0">
                                          <p:val>
                                            <p:strVal val="#ppt_x"/>
                                          </p:val>
                                        </p:tav>
                                        <p:tav tm="100000">
                                          <p:val>
                                            <p:strVal val="#ppt_x"/>
                                          </p:val>
                                        </p:tav>
                                      </p:tavLst>
                                    </p:anim>
                                    <p:anim calcmode="lin" valueType="num">
                                      <p:cBhvr additive="base">
                                        <p:cTn id="43" dur="500" fill="hold"/>
                                        <p:tgtEl>
                                          <p:spTgt spid="460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P spid="4608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4579" name="灯片编号占位符 4"/>
          <p:cNvSpPr>
            <a:spLocks noGrp="1"/>
          </p:cNvSpPr>
          <p:nvPr>
            <p:ph type="sldNum" sz="quarter" idx="11"/>
          </p:nvPr>
        </p:nvSpPr>
        <p:spPr>
          <a:noFill/>
        </p:spPr>
        <p:txBody>
          <a:bodyPr/>
          <a:lstStyle/>
          <a:p>
            <a:fld id="{0182C6B6-A5B0-4668-BBA3-8F57DCA49048}" type="slidenum">
              <a:rPr lang="en-US" altLang="zh-CN" smtClean="0"/>
              <a:pPr/>
              <a:t>41</a:t>
            </a:fld>
            <a:endParaRPr lang="en-US" altLang="zh-CN"/>
          </a:p>
        </p:txBody>
      </p:sp>
      <p:sp>
        <p:nvSpPr>
          <p:cNvPr id="24580"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7107" name="Rectangle 3"/>
          <p:cNvSpPr>
            <a:spLocks noGrp="1" noChangeArrowheads="1"/>
          </p:cNvSpPr>
          <p:nvPr>
            <p:ph type="body" idx="1"/>
          </p:nvPr>
        </p:nvSpPr>
        <p:spPr/>
        <p:txBody>
          <a:bodyPr/>
          <a:lstStyle/>
          <a:p>
            <a:pPr>
              <a:defRPr/>
            </a:pPr>
            <a:r>
              <a:rPr lang="zh-CN" altLang="en-US" b="0" dirty="0">
                <a:ea typeface="宋体" pitchFamily="2" charset="-122"/>
              </a:rPr>
              <a:t>如何使一个指针指向一个具体对象：</a:t>
            </a:r>
          </a:p>
          <a:p>
            <a:pPr lvl="1">
              <a:defRPr/>
            </a:pPr>
            <a:r>
              <a:rPr lang="zh-CN" altLang="en-US" dirty="0">
                <a:ea typeface="宋体" pitchFamily="2" charset="-122"/>
              </a:rPr>
              <a:t>通过</a:t>
            </a:r>
            <a:r>
              <a:rPr lang="en-US" altLang="zh-CN" dirty="0">
                <a:ea typeface="宋体" pitchFamily="2" charset="-122"/>
              </a:rPr>
              <a:t>&amp;</a:t>
            </a:r>
            <a:r>
              <a:rPr lang="zh-CN" altLang="en-US" dirty="0">
                <a:ea typeface="宋体" pitchFamily="2" charset="-122"/>
              </a:rPr>
              <a:t>运算符使指针指向某个对象。如：</a:t>
            </a:r>
          </a:p>
          <a:p>
            <a:pPr lvl="2" indent="0">
              <a:buFont typeface="Wingdings" pitchFamily="2" charset="2"/>
              <a:buNone/>
              <a:defRPr/>
            </a:pPr>
            <a:r>
              <a:rPr lang="en-US" altLang="zh-CN" sz="1600" dirty="0" err="1">
                <a:solidFill>
                  <a:srgbClr val="0033CC"/>
                </a:solidFill>
                <a:ea typeface="宋体" pitchFamily="2" charset="-122"/>
              </a:rPr>
              <a:t>int</a:t>
            </a:r>
            <a:r>
              <a:rPr lang="en-US" altLang="zh-CN" sz="1600" dirty="0">
                <a:solidFill>
                  <a:srgbClr val="0033CC"/>
                </a:solidFill>
                <a:ea typeface="宋体" pitchFamily="2" charset="-122"/>
              </a:rPr>
              <a:t> n=10,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p>
          <a:p>
            <a:pPr lvl="2" indent="0">
              <a:buFont typeface="Wingdings" pitchFamily="2" charset="2"/>
              <a:buNone/>
              <a:defRPr/>
            </a:pP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 = &amp;n;</a:t>
            </a:r>
          </a:p>
          <a:p>
            <a:pPr lvl="1">
              <a:defRPr/>
            </a:pPr>
            <a:r>
              <a:rPr lang="zh-CN" altLang="en-US" dirty="0">
                <a:ea typeface="宋体" pitchFamily="2" charset="-122"/>
              </a:rPr>
              <a:t>将另一个同类型的（已指向具体对象的）指针赋给它以获得值，两指针指向同一对象。如，           </a:t>
            </a:r>
          </a:p>
          <a:p>
            <a:pPr lvl="2" indent="0">
              <a:buFont typeface="Wingdings" pitchFamily="2" charset="2"/>
              <a:buNone/>
              <a:defRPr/>
            </a:pPr>
            <a:r>
              <a:rPr lang="en-US" altLang="zh-CN" sz="1600" dirty="0" err="1">
                <a:solidFill>
                  <a:srgbClr val="0033CC"/>
                </a:solidFill>
                <a:ea typeface="宋体" pitchFamily="2" charset="-122"/>
              </a:rPr>
              <a:t>int</a:t>
            </a:r>
            <a:r>
              <a:rPr lang="en-US" altLang="zh-CN" sz="1600" dirty="0">
                <a:solidFill>
                  <a:srgbClr val="0033CC"/>
                </a:solidFill>
                <a:ea typeface="宋体" pitchFamily="2" charset="-122"/>
              </a:rPr>
              <a:t> n=10,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r>
              <a:rPr lang="en-US" altLang="zh-CN" sz="1600" dirty="0" err="1">
                <a:solidFill>
                  <a:srgbClr val="0033CC"/>
                </a:solidFill>
                <a:ea typeface="宋体" pitchFamily="2" charset="-122"/>
              </a:rPr>
              <a:t>py</a:t>
            </a:r>
            <a:r>
              <a:rPr lang="en-US" altLang="zh-CN" sz="1600" dirty="0">
                <a:solidFill>
                  <a:srgbClr val="0033CC"/>
                </a:solidFill>
                <a:ea typeface="宋体" pitchFamily="2" charset="-122"/>
              </a:rPr>
              <a:t>;</a:t>
            </a:r>
          </a:p>
          <a:p>
            <a:pPr lvl="2" indent="0">
              <a:buNone/>
              <a:defRPr/>
            </a:pPr>
            <a:r>
              <a:rPr lang="en-US" altLang="zh-CN" sz="1600" dirty="0">
                <a:solidFill>
                  <a:srgbClr val="0033CC"/>
                </a:solidFill>
                <a:ea typeface="宋体" pitchFamily="2" charset="-122"/>
              </a:rPr>
              <a:t>char </a:t>
            </a:r>
            <a:r>
              <a:rPr lang="en-US" altLang="zh-CN" sz="1600" dirty="0" err="1">
                <a:solidFill>
                  <a:srgbClr val="0033CC"/>
                </a:solidFill>
                <a:ea typeface="宋体" pitchFamily="2" charset="-122"/>
              </a:rPr>
              <a:t>str</a:t>
            </a:r>
            <a:r>
              <a:rPr lang="en-US" altLang="zh-CN" sz="1600" dirty="0">
                <a:solidFill>
                  <a:srgbClr val="0033CC"/>
                </a:solidFill>
                <a:ea typeface="宋体" pitchFamily="2" charset="-122"/>
              </a:rPr>
              <a:t>[10],*</a:t>
            </a:r>
            <a:r>
              <a:rPr lang="en-US" altLang="zh-CN" sz="1600" dirty="0" err="1">
                <a:solidFill>
                  <a:srgbClr val="0033CC"/>
                </a:solidFill>
                <a:ea typeface="宋体" pitchFamily="2" charset="-122"/>
              </a:rPr>
              <a:t>pstr</a:t>
            </a:r>
            <a:r>
              <a:rPr lang="en-US" altLang="zh-CN" sz="1600" dirty="0">
                <a:solidFill>
                  <a:srgbClr val="0033CC"/>
                </a:solidFill>
                <a:ea typeface="宋体" pitchFamily="2" charset="-122"/>
              </a:rPr>
              <a:t>;</a:t>
            </a:r>
          </a:p>
          <a:p>
            <a:pPr lvl="2" indent="0">
              <a:buNone/>
              <a:defRPr/>
            </a:pP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 = &amp;n; </a:t>
            </a:r>
            <a:r>
              <a:rPr lang="en-US" altLang="zh-CN" sz="1600" dirty="0" err="1">
                <a:solidFill>
                  <a:srgbClr val="0033CC"/>
                </a:solidFill>
                <a:ea typeface="宋体" pitchFamily="2" charset="-122"/>
              </a:rPr>
              <a:t>py</a:t>
            </a:r>
            <a:r>
              <a:rPr lang="en-US" altLang="zh-CN" sz="1600" dirty="0">
                <a:solidFill>
                  <a:srgbClr val="0033CC"/>
                </a:solidFill>
                <a:ea typeface="宋体" pitchFamily="2" charset="-122"/>
              </a:rPr>
              <a:t> =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p>
          <a:p>
            <a:pPr lvl="2" indent="0">
              <a:buNone/>
              <a:defRPr/>
            </a:pPr>
            <a:r>
              <a:rPr lang="en-US" altLang="zh-CN" sz="1600" dirty="0" err="1">
                <a:solidFill>
                  <a:srgbClr val="0033CC"/>
                </a:solidFill>
                <a:ea typeface="宋体" pitchFamily="2" charset="-122"/>
              </a:rPr>
              <a:t>pstr</a:t>
            </a:r>
            <a:r>
              <a:rPr lang="en-US" altLang="zh-CN" sz="1600" dirty="0">
                <a:solidFill>
                  <a:srgbClr val="0033CC"/>
                </a:solidFill>
                <a:ea typeface="宋体" pitchFamily="2" charset="-122"/>
              </a:rPr>
              <a:t> = </a:t>
            </a:r>
            <a:r>
              <a:rPr lang="en-US" altLang="zh-CN" sz="1600" dirty="0" err="1">
                <a:solidFill>
                  <a:srgbClr val="0033CC"/>
                </a:solidFill>
                <a:ea typeface="宋体" pitchFamily="2" charset="-122"/>
              </a:rPr>
              <a:t>str</a:t>
            </a:r>
            <a:r>
              <a:rPr lang="en-US" altLang="zh-CN" sz="1600" dirty="0">
                <a:solidFill>
                  <a:srgbClr val="0033CC"/>
                </a:solidFill>
                <a:ea typeface="宋体" pitchFamily="2" charset="-122"/>
              </a:rPr>
              <a:t>; </a:t>
            </a:r>
          </a:p>
          <a:p>
            <a:pPr lvl="1">
              <a:defRPr/>
            </a:pPr>
            <a:r>
              <a:rPr lang="zh-CN" altLang="en-US" dirty="0">
                <a:ea typeface="宋体" pitchFamily="2" charset="-122"/>
              </a:rPr>
              <a:t>使用</a:t>
            </a:r>
            <a:r>
              <a:rPr lang="en-US" altLang="zh-CN" dirty="0" err="1">
                <a:ea typeface="宋体" pitchFamily="2" charset="-122"/>
              </a:rPr>
              <a:t>malloc</a:t>
            </a:r>
            <a:r>
              <a:rPr lang="zh-CN" altLang="en-US" dirty="0">
                <a:ea typeface="宋体" pitchFamily="2" charset="-122"/>
              </a:rPr>
              <a:t>或</a:t>
            </a:r>
            <a:r>
              <a:rPr lang="en-US" altLang="zh-CN" dirty="0" err="1">
                <a:ea typeface="宋体" pitchFamily="2" charset="-122"/>
              </a:rPr>
              <a:t>alloc</a:t>
            </a:r>
            <a:r>
              <a:rPr lang="zh-CN" altLang="en-US" dirty="0">
                <a:ea typeface="宋体" pitchFamily="2" charset="-122"/>
              </a:rPr>
              <a:t>等函数给指针分配一个具体空间（动态存储分配）。如</a:t>
            </a:r>
            <a:r>
              <a:rPr lang="en-US" altLang="zh-CN" dirty="0">
                <a:ea typeface="宋体" pitchFamily="2" charset="-122"/>
              </a:rPr>
              <a:t>: </a:t>
            </a:r>
          </a:p>
          <a:p>
            <a:pPr lvl="2">
              <a:buFont typeface="Wingdings" pitchFamily="2" charset="2"/>
              <a:buNone/>
              <a:defRPr/>
            </a:pPr>
            <a:r>
              <a:rPr lang="en-US" altLang="zh-CN" dirty="0">
                <a:solidFill>
                  <a:srgbClr val="0033CC"/>
                </a:solidFill>
                <a:ea typeface="宋体" pitchFamily="2" charset="-122"/>
              </a:rPr>
              <a:t>p = (char *)</a:t>
            </a:r>
            <a:r>
              <a:rPr lang="en-US" altLang="zh-CN" dirty="0" err="1">
                <a:solidFill>
                  <a:srgbClr val="0033CC"/>
                </a:solidFill>
                <a:ea typeface="宋体" pitchFamily="2" charset="-122"/>
              </a:rPr>
              <a:t>malloc</a:t>
            </a:r>
            <a:r>
              <a:rPr lang="en-US" altLang="zh-CN" dirty="0">
                <a:solidFill>
                  <a:srgbClr val="0033CC"/>
                </a:solidFill>
                <a:ea typeface="宋体" pitchFamily="2" charset="-122"/>
              </a:rPr>
              <a:t>(</a:t>
            </a:r>
            <a:r>
              <a:rPr lang="en-US" altLang="zh-CN" dirty="0" err="1">
                <a:solidFill>
                  <a:srgbClr val="0033CC"/>
                </a:solidFill>
                <a:ea typeface="宋体" pitchFamily="2" charset="-122"/>
              </a:rPr>
              <a:t>strlen</a:t>
            </a:r>
            <a:r>
              <a:rPr lang="en-US" altLang="zh-CN" dirty="0">
                <a:solidFill>
                  <a:srgbClr val="0033CC"/>
                </a:solidFill>
                <a:ea typeface="宋体" pitchFamily="2" charset="-122"/>
              </a:rPr>
              <a:t>(s)+1);</a:t>
            </a:r>
          </a:p>
        </p:txBody>
      </p:sp>
      <p:grpSp>
        <p:nvGrpSpPr>
          <p:cNvPr id="2" name="Group 11"/>
          <p:cNvGrpSpPr>
            <a:grpSpLocks/>
          </p:cNvGrpSpPr>
          <p:nvPr/>
        </p:nvGrpSpPr>
        <p:grpSpPr bwMode="auto">
          <a:xfrm>
            <a:off x="4572000" y="3860800"/>
            <a:ext cx="1836738" cy="574675"/>
            <a:chOff x="2358" y="2727"/>
            <a:chExt cx="1157" cy="362"/>
          </a:xfrm>
        </p:grpSpPr>
        <p:sp>
          <p:nvSpPr>
            <p:cNvPr id="24591" name="Rectangle 12"/>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2" name="Text Box 13"/>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px</a:t>
              </a:r>
            </a:p>
          </p:txBody>
        </p:sp>
      </p:grpSp>
      <p:sp>
        <p:nvSpPr>
          <p:cNvPr id="210958" name="Freeform 14"/>
          <p:cNvSpPr>
            <a:spLocks/>
          </p:cNvSpPr>
          <p:nvPr/>
        </p:nvSpPr>
        <p:spPr bwMode="auto">
          <a:xfrm>
            <a:off x="5507038" y="2925763"/>
            <a:ext cx="828675" cy="971550"/>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10959" name="Text Box 15"/>
          <p:cNvSpPr txBox="1">
            <a:spLocks noChangeArrowheads="1"/>
          </p:cNvSpPr>
          <p:nvPr/>
        </p:nvSpPr>
        <p:spPr bwMode="auto">
          <a:xfrm>
            <a:off x="5183188" y="3932238"/>
            <a:ext cx="1439862"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0" name="Text Box 16"/>
          <p:cNvSpPr txBox="1">
            <a:spLocks noChangeArrowheads="1"/>
          </p:cNvSpPr>
          <p:nvPr/>
        </p:nvSpPr>
        <p:spPr bwMode="auto">
          <a:xfrm>
            <a:off x="6372225" y="2420938"/>
            <a:ext cx="1439863" cy="457200"/>
          </a:xfrm>
          <a:prstGeom prst="rect">
            <a:avLst/>
          </a:prstGeom>
          <a:solidFill>
            <a:schemeClr val="accent1"/>
          </a:solid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10</a:t>
            </a:r>
          </a:p>
        </p:txBody>
      </p:sp>
      <p:grpSp>
        <p:nvGrpSpPr>
          <p:cNvPr id="3" name="Group 17"/>
          <p:cNvGrpSpPr>
            <a:grpSpLocks/>
          </p:cNvGrpSpPr>
          <p:nvPr/>
        </p:nvGrpSpPr>
        <p:grpSpPr bwMode="auto">
          <a:xfrm>
            <a:off x="7019925" y="3862388"/>
            <a:ext cx="1836738" cy="574675"/>
            <a:chOff x="2358" y="2727"/>
            <a:chExt cx="1157" cy="362"/>
          </a:xfrm>
        </p:grpSpPr>
        <p:sp>
          <p:nvSpPr>
            <p:cNvPr id="24589" name="Rectangle 18"/>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0" name="Text Box 19"/>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py</a:t>
              </a:r>
            </a:p>
          </p:txBody>
        </p:sp>
      </p:grpSp>
      <p:sp>
        <p:nvSpPr>
          <p:cNvPr id="210964" name="Text Box 20"/>
          <p:cNvSpPr txBox="1">
            <a:spLocks noChangeArrowheads="1"/>
          </p:cNvSpPr>
          <p:nvPr/>
        </p:nvSpPr>
        <p:spPr bwMode="auto">
          <a:xfrm>
            <a:off x="7632700" y="3933825"/>
            <a:ext cx="1439863"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5" name="Freeform 21"/>
          <p:cNvSpPr>
            <a:spLocks/>
          </p:cNvSpPr>
          <p:nvPr/>
        </p:nvSpPr>
        <p:spPr bwMode="auto">
          <a:xfrm flipH="1">
            <a:off x="7596188" y="2889250"/>
            <a:ext cx="971550" cy="1008063"/>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 calcmode="lin" valueType="num">
                                      <p:cBhvr additive="base">
                                        <p:cTn id="32"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107">
                                            <p:txEl>
                                              <p:pRg st="5" end="5"/>
                                            </p:txEl>
                                          </p:spTgt>
                                        </p:tgtEl>
                                        <p:attrNameLst>
                                          <p:attrName>ppt_y</p:attrName>
                                        </p:attrNameLst>
                                      </p:cBhvr>
                                      <p:tavLst>
                                        <p:tav tm="0">
                                          <p:val>
                                            <p:strVal val="1+#ppt_h/2"/>
                                          </p:val>
                                        </p:tav>
                                        <p:tav tm="100000">
                                          <p:val>
                                            <p:strVal val="#ppt_y"/>
                                          </p:val>
                                        </p:tav>
                                      </p:tavLst>
                                    </p:anim>
                                  </p:childTnLst>
                                </p:cTn>
                              </p:par>
                              <p:par>
                                <p:cTn id="34" presetID="9"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par>
                                <p:cTn id="37" presetID="9"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10960"/>
                                        </p:tgtEl>
                                        <p:attrNameLst>
                                          <p:attrName>style.visibility</p:attrName>
                                        </p:attrNameLst>
                                      </p:cBhvr>
                                      <p:to>
                                        <p:strVal val="visible"/>
                                      </p:to>
                                    </p:set>
                                    <p:animEffect transition="in" filter="randombar(horizontal)">
                                      <p:cBhvr>
                                        <p:cTn id="44" dur="500"/>
                                        <p:tgtEl>
                                          <p:spTgt spid="210960"/>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10958"/>
                                        </p:tgtEl>
                                        <p:attrNameLst>
                                          <p:attrName>style.visibility</p:attrName>
                                        </p:attrNameLst>
                                      </p:cBhvr>
                                      <p:to>
                                        <p:strVal val="visible"/>
                                      </p:to>
                                    </p:set>
                                    <p:animEffect transition="in" filter="randombar(horizontal)">
                                      <p:cBhvr>
                                        <p:cTn id="49" dur="500"/>
                                        <p:tgtEl>
                                          <p:spTgt spid="21095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10959"/>
                                        </p:tgtEl>
                                        <p:attrNameLst>
                                          <p:attrName>style.visibility</p:attrName>
                                        </p:attrNameLst>
                                      </p:cBhvr>
                                      <p:to>
                                        <p:strVal val="visible"/>
                                      </p:to>
                                    </p:set>
                                    <p:animEffect transition="in" filter="randombar(horizontal)">
                                      <p:cBhvr>
                                        <p:cTn id="52" dur="500"/>
                                        <p:tgtEl>
                                          <p:spTgt spid="21095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210964"/>
                                        </p:tgtEl>
                                        <p:attrNameLst>
                                          <p:attrName>style.visibility</p:attrName>
                                        </p:attrNameLst>
                                      </p:cBhvr>
                                      <p:to>
                                        <p:strVal val="visible"/>
                                      </p:to>
                                    </p:set>
                                    <p:animEffect transition="in" filter="strips(downLeft)">
                                      <p:cBhvr>
                                        <p:cTn id="57" dur="500"/>
                                        <p:tgtEl>
                                          <p:spTgt spid="210964"/>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10965"/>
                                        </p:tgtEl>
                                        <p:attrNameLst>
                                          <p:attrName>style.visibility</p:attrName>
                                        </p:attrNameLst>
                                      </p:cBhvr>
                                      <p:to>
                                        <p:strVal val="visible"/>
                                      </p:to>
                                    </p:set>
                                    <p:animEffect transition="in" filter="checkerboard(across)">
                                      <p:cBhvr>
                                        <p:cTn id="62" dur="500"/>
                                        <p:tgtEl>
                                          <p:spTgt spid="21096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67" dur="500"/>
                                        <p:tgtEl>
                                          <p:spTgt spid="47107">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72" dur="500"/>
                                        <p:tgtEl>
                                          <p:spTgt spid="47107">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7107">
                                            <p:txEl>
                                              <p:pRg st="8" end="8"/>
                                            </p:txEl>
                                          </p:spTgt>
                                        </p:tgtEl>
                                        <p:attrNameLst>
                                          <p:attrName>style.visibility</p:attrName>
                                        </p:attrNameLst>
                                      </p:cBhvr>
                                      <p:to>
                                        <p:strVal val="visible"/>
                                      </p:to>
                                    </p:set>
                                    <p:animEffect transition="in" filter="blinds(horizontal)">
                                      <p:cBhvr>
                                        <p:cTn id="77" dur="500"/>
                                        <p:tgtEl>
                                          <p:spTgt spid="47107">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7107">
                                            <p:txEl>
                                              <p:pRg st="9" end="9"/>
                                            </p:txEl>
                                          </p:spTgt>
                                        </p:tgtEl>
                                        <p:attrNameLst>
                                          <p:attrName>style.visibility</p:attrName>
                                        </p:attrNameLst>
                                      </p:cBhvr>
                                      <p:to>
                                        <p:strVal val="visible"/>
                                      </p:to>
                                    </p:set>
                                    <p:animEffect transition="in" filter="blinds(horizontal)">
                                      <p:cBhvr>
                                        <p:cTn id="82" dur="500"/>
                                        <p:tgtEl>
                                          <p:spTgt spid="47107">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7107">
                                            <p:txEl>
                                              <p:pRg st="10" end="10"/>
                                            </p:txEl>
                                          </p:spTgt>
                                        </p:tgtEl>
                                        <p:attrNameLst>
                                          <p:attrName>style.visibility</p:attrName>
                                        </p:attrNameLst>
                                      </p:cBhvr>
                                      <p:to>
                                        <p:strVal val="visible"/>
                                      </p:to>
                                    </p:set>
                                    <p:animEffect transition="in" filter="blinds(horizontal)">
                                      <p:cBhvr>
                                        <p:cTn id="87" dur="500"/>
                                        <p:tgtEl>
                                          <p:spTgt spid="47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8" grpId="0" animBg="1"/>
      <p:bldP spid="210959" grpId="0"/>
      <p:bldP spid="210960" grpId="0" animBg="1"/>
      <p:bldP spid="210964" grpId="0"/>
      <p:bldP spid="21096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5603" name="灯片编号占位符 4"/>
          <p:cNvSpPr>
            <a:spLocks noGrp="1"/>
          </p:cNvSpPr>
          <p:nvPr>
            <p:ph type="sldNum" sz="quarter" idx="11"/>
          </p:nvPr>
        </p:nvSpPr>
        <p:spPr>
          <a:noFill/>
        </p:spPr>
        <p:txBody>
          <a:bodyPr/>
          <a:lstStyle/>
          <a:p>
            <a:fld id="{E8BB79F4-EBE5-420A-B6FD-CC4611A3E0A6}" type="slidenum">
              <a:rPr lang="en-US" altLang="zh-CN" smtClean="0"/>
              <a:pPr/>
              <a:t>42</a:t>
            </a:fld>
            <a:endParaRPr lang="en-US" altLang="zh-CN"/>
          </a:p>
        </p:txBody>
      </p:sp>
      <p:sp>
        <p:nvSpPr>
          <p:cNvPr id="25604" name="Rectangle 2"/>
          <p:cNvSpPr>
            <a:spLocks noGrp="1" noChangeArrowheads="1"/>
          </p:cNvSpPr>
          <p:nvPr>
            <p:ph type="title"/>
          </p:nvPr>
        </p:nvSpPr>
        <p:spPr/>
        <p:txBody>
          <a:bodyPr/>
          <a:lstStyle/>
          <a:p>
            <a:r>
              <a:rPr lang="zh-CN" altLang="en-US" dirty="0">
                <a:ea typeface="宋体" pitchFamily="2" charset="-122"/>
              </a:rPr>
              <a:t>动态内存管理（</a:t>
            </a:r>
            <a:r>
              <a:rPr lang="en-US" altLang="zh-CN" dirty="0" err="1">
                <a:ea typeface="宋体" pitchFamily="2" charset="-122"/>
              </a:rPr>
              <a:t>malloc</a:t>
            </a:r>
            <a:r>
              <a:rPr lang="zh-CN" altLang="en-US" dirty="0">
                <a:ea typeface="宋体" pitchFamily="2" charset="-122"/>
              </a:rPr>
              <a:t>与</a:t>
            </a:r>
            <a:r>
              <a:rPr lang="en-US" altLang="zh-CN" dirty="0">
                <a:ea typeface="宋体" pitchFamily="2" charset="-122"/>
              </a:rPr>
              <a:t>free</a:t>
            </a:r>
            <a:r>
              <a:rPr lang="zh-CN" altLang="en-US" dirty="0">
                <a:ea typeface="宋体" pitchFamily="2" charset="-122"/>
              </a:rPr>
              <a:t>）*</a:t>
            </a:r>
          </a:p>
        </p:txBody>
      </p:sp>
      <p:sp>
        <p:nvSpPr>
          <p:cNvPr id="25605" name="Rectangle 3"/>
          <p:cNvSpPr>
            <a:spLocks noGrp="1" noChangeArrowheads="1"/>
          </p:cNvSpPr>
          <p:nvPr>
            <p:ph type="body" idx="1"/>
          </p:nvPr>
        </p:nvSpPr>
        <p:spPr>
          <a:xfrm>
            <a:off x="755577" y="1196975"/>
            <a:ext cx="8082036" cy="4878388"/>
          </a:xfrm>
        </p:spPr>
        <p:txBody>
          <a:bodyPr/>
          <a:lstStyle/>
          <a:p>
            <a:pPr>
              <a:lnSpc>
                <a:spcPct val="80000"/>
              </a:lnSpc>
            </a:pPr>
            <a:r>
              <a:rPr lang="zh-CN" altLang="en-US" sz="2000" b="0" dirty="0">
                <a:ea typeface="宋体" pitchFamily="2" charset="-122"/>
              </a:rPr>
              <a:t>在</a:t>
            </a:r>
            <a:r>
              <a:rPr lang="en-US" altLang="zh-CN" sz="2000" b="0" dirty="0">
                <a:ea typeface="宋体" pitchFamily="2" charset="-122"/>
              </a:rPr>
              <a:t>C</a:t>
            </a:r>
            <a:r>
              <a:rPr lang="zh-CN" altLang="en-US" sz="2000" b="0" dirty="0">
                <a:ea typeface="宋体" pitchFamily="2" charset="-122"/>
              </a:rPr>
              <a:t>中可以使用标准库函数</a:t>
            </a:r>
            <a:r>
              <a:rPr lang="en-US" altLang="zh-CN" sz="2000" b="0" dirty="0" err="1">
                <a:ea typeface="宋体" pitchFamily="2" charset="-122"/>
              </a:rPr>
              <a:t>malloc</a:t>
            </a:r>
            <a:r>
              <a:rPr lang="zh-CN" altLang="en-US" sz="2000" dirty="0">
                <a:solidFill>
                  <a:srgbClr val="0033CC"/>
                </a:solidFill>
                <a:ea typeface="宋体" pitchFamily="2" charset="-122"/>
              </a:rPr>
              <a:t>动态</a:t>
            </a:r>
            <a:r>
              <a:rPr lang="zh-CN" altLang="en-US" sz="2000" b="0" dirty="0">
                <a:ea typeface="宋体" pitchFamily="2" charset="-122"/>
              </a:rPr>
              <a:t>为指针变量申请一块内存空间（以字节为单位）（用于初始化指针变量），并返回该空间首地址。</a:t>
            </a:r>
          </a:p>
          <a:p>
            <a:pPr>
              <a:lnSpc>
                <a:spcPct val="80000"/>
              </a:lnSpc>
            </a:pPr>
            <a:r>
              <a:rPr lang="zh-CN" altLang="en-US" sz="2000" b="0" dirty="0">
                <a:ea typeface="宋体" pitchFamily="2" charset="-122"/>
              </a:rPr>
              <a:t>。</a:t>
            </a:r>
          </a:p>
          <a:p>
            <a:pPr lvl="1">
              <a:lnSpc>
                <a:spcPct val="80000"/>
              </a:lnSpc>
              <a:buFont typeface="Wingdings" pitchFamily="2" charset="2"/>
              <a:buNone/>
            </a:pPr>
            <a:r>
              <a:rPr lang="zh-CN" altLang="en-US" sz="1800" dirty="0">
                <a:ea typeface="宋体" pitchFamily="2" charset="-122"/>
              </a:rPr>
              <a:t>函数原型为：</a:t>
            </a:r>
            <a:r>
              <a:rPr lang="zh-CN" altLang="zh-CN" sz="1800" dirty="0">
                <a:solidFill>
                  <a:srgbClr val="0033CC"/>
                </a:solidFill>
                <a:ea typeface="宋体" pitchFamily="2" charset="-122"/>
              </a:rPr>
              <a:t>void * </a:t>
            </a:r>
            <a:r>
              <a:rPr lang="zh-CN" altLang="zh-CN" sz="1800" i="1" dirty="0">
                <a:solidFill>
                  <a:srgbClr val="0033CC"/>
                </a:solidFill>
                <a:ea typeface="宋体" pitchFamily="2" charset="-122"/>
              </a:rPr>
              <a:t>malloc</a:t>
            </a:r>
            <a:r>
              <a:rPr lang="zh-CN" altLang="zh-CN" sz="1800" dirty="0">
                <a:solidFill>
                  <a:srgbClr val="0033CC"/>
                </a:solidFill>
                <a:ea typeface="宋体" pitchFamily="2" charset="-122"/>
              </a:rPr>
              <a:t> ( size_t </a:t>
            </a:r>
            <a:r>
              <a:rPr lang="en-US" altLang="zh-CN" sz="1800" dirty="0">
                <a:solidFill>
                  <a:srgbClr val="0033CC"/>
                </a:solidFill>
                <a:ea typeface="宋体" pitchFamily="2" charset="-122"/>
              </a:rPr>
              <a:t> </a:t>
            </a:r>
            <a:r>
              <a:rPr lang="zh-CN" altLang="zh-CN" sz="1800" dirty="0">
                <a:solidFill>
                  <a:srgbClr val="0033CC"/>
                </a:solidFill>
                <a:ea typeface="宋体" pitchFamily="2" charset="-122"/>
              </a:rPr>
              <a:t>size )</a:t>
            </a:r>
            <a:r>
              <a:rPr lang="en-US" altLang="zh-CN" sz="1800" dirty="0">
                <a:solidFill>
                  <a:srgbClr val="0033CC"/>
                </a:solidFill>
                <a:ea typeface="宋体" pitchFamily="2" charset="-122"/>
              </a:rPr>
              <a:t>;</a:t>
            </a:r>
          </a:p>
          <a:p>
            <a:pPr>
              <a:lnSpc>
                <a:spcPct val="80000"/>
              </a:lnSpc>
            </a:pPr>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初始化指针变量的常见用法：</a:t>
            </a:r>
          </a:p>
          <a:p>
            <a:pPr lvl="1">
              <a:lnSpc>
                <a:spcPct val="80000"/>
              </a:lnSpc>
              <a:spcBef>
                <a:spcPct val="40000"/>
              </a:spcBef>
              <a:buFont typeface="Wingdings" pitchFamily="2" charset="2"/>
              <a:buNone/>
            </a:pPr>
            <a:r>
              <a:rPr lang="en-US" altLang="zh-CN" sz="1800" dirty="0">
                <a:ea typeface="宋体" pitchFamily="2" charset="-122"/>
              </a:rPr>
              <a:t>char *s; </a:t>
            </a:r>
          </a:p>
          <a:p>
            <a:pPr lvl="1">
              <a:lnSpc>
                <a:spcPct val="80000"/>
              </a:lnSpc>
              <a:spcBef>
                <a:spcPct val="40000"/>
              </a:spcBef>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intptr</a:t>
            </a:r>
            <a:r>
              <a:rPr lang="en-US" altLang="zh-CN" sz="1800" dirty="0">
                <a:ea typeface="宋体" pitchFamily="2" charset="-122"/>
              </a:rPr>
              <a:t>;</a:t>
            </a:r>
          </a:p>
          <a:p>
            <a:pPr lvl="1">
              <a:lnSpc>
                <a:spcPct val="80000"/>
              </a:lnSpc>
              <a:spcBef>
                <a:spcPct val="40000"/>
              </a:spcBef>
              <a:buFont typeface="Wingdings" pitchFamily="2" charset="2"/>
              <a:buNone/>
            </a:pPr>
            <a:r>
              <a:rPr lang="en-US" altLang="zh-CN" sz="1800" dirty="0">
                <a:ea typeface="宋体" pitchFamily="2" charset="-122"/>
              </a:rPr>
              <a:t>s = (char *)</a:t>
            </a:r>
            <a:r>
              <a:rPr lang="en-US" altLang="zh-CN" sz="1800" dirty="0" err="1">
                <a:ea typeface="宋体" pitchFamily="2" charset="-122"/>
              </a:rPr>
              <a:t>malloc</a:t>
            </a:r>
            <a:r>
              <a:rPr lang="en-US" altLang="zh-CN" sz="1800" dirty="0">
                <a:ea typeface="宋体" pitchFamily="2" charset="-122"/>
              </a:rPr>
              <a:t>(32); /* s</a:t>
            </a:r>
            <a:r>
              <a:rPr lang="zh-CN" altLang="en-US" sz="1800" dirty="0">
                <a:ea typeface="宋体" pitchFamily="2" charset="-122"/>
              </a:rPr>
              <a:t>指向大小为</a:t>
            </a:r>
            <a:r>
              <a:rPr lang="en-US" altLang="zh-CN" sz="1800" dirty="0">
                <a:ea typeface="宋体" pitchFamily="2" charset="-122"/>
              </a:rPr>
              <a:t>32</a:t>
            </a:r>
            <a:r>
              <a:rPr lang="zh-CN" altLang="en-US" sz="1800" dirty="0">
                <a:ea typeface="宋体" pitchFamily="2" charset="-122"/>
              </a:rPr>
              <a:t>个字节（字符）的空间*</a:t>
            </a:r>
            <a:r>
              <a:rPr lang="en-US" altLang="zh-CN" sz="1800" dirty="0">
                <a:ea typeface="宋体" pitchFamily="2" charset="-122"/>
              </a:rPr>
              <a:t>/</a:t>
            </a:r>
          </a:p>
          <a:p>
            <a:pPr lvl="1">
              <a:lnSpc>
                <a:spcPct val="80000"/>
              </a:lnSpc>
              <a:spcBef>
                <a:spcPct val="40000"/>
              </a:spcBef>
              <a:buFont typeface="Wingdings" pitchFamily="2" charset="2"/>
              <a:buNone/>
            </a:pPr>
            <a:r>
              <a:rPr lang="en-US" altLang="zh-CN" sz="1800" dirty="0">
                <a:ea typeface="宋体" pitchFamily="2" charset="-122"/>
              </a:rPr>
              <a:t>s = (char *)</a:t>
            </a:r>
            <a:r>
              <a:rPr lang="en-US" altLang="zh-CN" sz="1800" dirty="0" err="1">
                <a:ea typeface="宋体" pitchFamily="2" charset="-122"/>
              </a:rPr>
              <a:t>malloc</a:t>
            </a:r>
            <a:r>
              <a:rPr lang="en-US" altLang="zh-CN" sz="1800" dirty="0">
                <a:ea typeface="宋体" pitchFamily="2" charset="-122"/>
              </a:rPr>
              <a:t>(</a:t>
            </a:r>
            <a:r>
              <a:rPr lang="en-US" altLang="zh-CN" sz="1800" dirty="0" err="1">
                <a:ea typeface="宋体" pitchFamily="2" charset="-122"/>
              </a:rPr>
              <a:t>strlen</a:t>
            </a:r>
            <a:r>
              <a:rPr lang="en-US" altLang="zh-CN" sz="1800" dirty="0">
                <a:ea typeface="宋体" pitchFamily="2" charset="-122"/>
              </a:rPr>
              <a:t>(p)+1);/* s</a:t>
            </a:r>
            <a:r>
              <a:rPr lang="zh-CN" altLang="en-US" sz="1800" dirty="0">
                <a:ea typeface="宋体" pitchFamily="2" charset="-122"/>
              </a:rPr>
              <a:t>指向能正好存放字符串</a:t>
            </a:r>
            <a:r>
              <a:rPr lang="en-US" altLang="zh-CN" sz="1800" dirty="0">
                <a:ea typeface="宋体" pitchFamily="2" charset="-122"/>
              </a:rPr>
              <a:t>p</a:t>
            </a:r>
            <a:r>
              <a:rPr lang="zh-CN" altLang="en-US" sz="1800" dirty="0">
                <a:ea typeface="宋体" pitchFamily="2" charset="-122"/>
              </a:rPr>
              <a:t>的空间*</a:t>
            </a:r>
            <a:r>
              <a:rPr lang="en-US" altLang="zh-CN" sz="1800" dirty="0">
                <a:ea typeface="宋体" pitchFamily="2" charset="-122"/>
              </a:rPr>
              <a:t>/</a:t>
            </a:r>
          </a:p>
          <a:p>
            <a:pPr lvl="1">
              <a:lnSpc>
                <a:spcPct val="80000"/>
              </a:lnSpc>
              <a:spcBef>
                <a:spcPct val="40000"/>
              </a:spcBef>
              <a:buFont typeface="Wingdings" pitchFamily="2" charset="2"/>
              <a:buNone/>
            </a:pPr>
            <a:r>
              <a:rPr lang="en-US" altLang="zh-CN" sz="1800" dirty="0" err="1">
                <a:ea typeface="宋体" pitchFamily="2" charset="-122"/>
              </a:rPr>
              <a:t>intptr</a:t>
            </a:r>
            <a:r>
              <a:rPr lang="en-US" altLang="zh-CN" sz="1800" dirty="0">
                <a:ea typeface="宋体" pitchFamily="2" charset="-122"/>
              </a:rPr>
              <a:t> =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malloc</a:t>
            </a:r>
            <a:r>
              <a:rPr lang="en-US" altLang="zh-CN" sz="1800" dirty="0">
                <a:ea typeface="宋体" pitchFamily="2" charset="-122"/>
              </a:rPr>
              <a:t>(</a:t>
            </a:r>
            <a:r>
              <a:rPr lang="en-US" altLang="zh-CN" sz="1800" dirty="0" err="1">
                <a:ea typeface="宋体" pitchFamily="2" charset="-122"/>
              </a:rPr>
              <a:t>sizeof</a:t>
            </a:r>
            <a:r>
              <a:rPr lang="en-US" altLang="zh-CN" sz="1800" dirty="0">
                <a:ea typeface="宋体" pitchFamily="2" charset="-122"/>
              </a:rPr>
              <a:t>(</a:t>
            </a:r>
            <a:r>
              <a:rPr lang="en-US" altLang="zh-CN" sz="1800" dirty="0" err="1">
                <a:ea typeface="宋体" pitchFamily="2" charset="-122"/>
              </a:rPr>
              <a:t>int</a:t>
            </a:r>
            <a:r>
              <a:rPr lang="en-US" altLang="zh-CN" sz="1800" dirty="0">
                <a:ea typeface="宋体" pitchFamily="2" charset="-122"/>
              </a:rPr>
              <a:t>)*10);/* </a:t>
            </a:r>
            <a:r>
              <a:rPr lang="en-US" altLang="zh-CN" sz="1800" dirty="0" err="1">
                <a:ea typeface="宋体" pitchFamily="2" charset="-122"/>
              </a:rPr>
              <a:t>ptr</a:t>
            </a:r>
            <a:r>
              <a:rPr lang="zh-CN" altLang="en-US" sz="1800" dirty="0">
                <a:ea typeface="宋体" pitchFamily="2" charset="-122"/>
              </a:rPr>
              <a:t>指向能存放</a:t>
            </a:r>
            <a:r>
              <a:rPr lang="en-US" altLang="zh-CN" sz="1800" dirty="0">
                <a:ea typeface="宋体" pitchFamily="2" charset="-122"/>
              </a:rPr>
              <a:t>10</a:t>
            </a:r>
            <a:r>
              <a:rPr lang="zh-CN" altLang="en-US" sz="1800" dirty="0">
                <a:ea typeface="宋体" pitchFamily="2" charset="-122"/>
              </a:rPr>
              <a:t>个整型元素的空间*</a:t>
            </a:r>
            <a:r>
              <a:rPr lang="en-US" altLang="zh-CN" sz="1800" dirty="0">
                <a:ea typeface="宋体" pitchFamily="2" charset="-122"/>
              </a:rPr>
              <a:t>/</a:t>
            </a:r>
          </a:p>
          <a:p>
            <a:pPr>
              <a:lnSpc>
                <a:spcPct val="80000"/>
              </a:lnSpc>
            </a:pPr>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申请到的动态空间在不用时应使用函数</a:t>
            </a:r>
            <a:r>
              <a:rPr lang="en-US" altLang="zh-CN" sz="2000" b="0" dirty="0">
                <a:ea typeface="宋体" pitchFamily="2" charset="-122"/>
              </a:rPr>
              <a:t>free</a:t>
            </a:r>
            <a:r>
              <a:rPr lang="zh-CN" altLang="en-US" sz="2000" b="0" dirty="0">
                <a:ea typeface="宋体" pitchFamily="2" charset="-122"/>
              </a:rPr>
              <a:t>释放。如，</a:t>
            </a:r>
            <a:r>
              <a:rPr lang="en-US" altLang="zh-CN" sz="2000" b="0" dirty="0">
                <a:ea typeface="宋体" pitchFamily="2" charset="-122"/>
              </a:rPr>
              <a:t>free(s);</a:t>
            </a:r>
          </a:p>
          <a:p>
            <a:pPr>
              <a:lnSpc>
                <a:spcPct val="80000"/>
              </a:lnSpc>
            </a:pPr>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和</a:t>
            </a:r>
            <a:r>
              <a:rPr lang="en-US" altLang="zh-CN" sz="2000" b="0" dirty="0">
                <a:ea typeface="宋体" pitchFamily="2" charset="-122"/>
              </a:rPr>
              <a:t>free</a:t>
            </a:r>
            <a:r>
              <a:rPr lang="zh-CN" altLang="en-US" sz="2000" b="0" dirty="0">
                <a:ea typeface="宋体" pitchFamily="2" charset="-122"/>
              </a:rPr>
              <a:t>函数要用：</a:t>
            </a:r>
          </a:p>
          <a:p>
            <a:pPr lvl="1">
              <a:lnSpc>
                <a:spcPct val="80000"/>
              </a:lnSpc>
              <a:buFont typeface="Wingdings" pitchFamily="2" charset="2"/>
              <a:buNone/>
            </a:pPr>
            <a:r>
              <a:rPr lang="en-US" altLang="zh-CN" sz="1800" dirty="0">
                <a:solidFill>
                  <a:srgbClr val="0033CC"/>
                </a:solidFill>
                <a:ea typeface="宋体" pitchFamily="2" charset="-122"/>
              </a:rPr>
              <a:t>#include &lt;</a:t>
            </a:r>
            <a:r>
              <a:rPr lang="en-US" altLang="zh-CN" sz="1800" dirty="0" err="1">
                <a:solidFill>
                  <a:srgbClr val="0033CC"/>
                </a:solidFill>
                <a:ea typeface="宋体" pitchFamily="2" charset="-122"/>
              </a:rPr>
              <a:t>stdlib.h</a:t>
            </a:r>
            <a:r>
              <a:rPr lang="en-US" altLang="zh-CN" sz="1800" dirty="0">
                <a:solidFill>
                  <a:srgbClr val="0033CC"/>
                </a:solidFill>
                <a:ea typeface="宋体" pitchFamily="2" charset="-122"/>
              </a:rPr>
              <a:t>&gt;</a:t>
            </a:r>
            <a:endParaRPr lang="en-US" altLang="zh-CN" sz="1600" dirty="0">
              <a:solidFill>
                <a:srgbClr val="0033CC"/>
              </a:solidFill>
              <a:ea typeface="宋体" pitchFamily="2" charset="-122"/>
            </a:endParaRPr>
          </a:p>
        </p:txBody>
      </p:sp>
      <p:sp>
        <p:nvSpPr>
          <p:cNvPr id="92164" name="AutoShape 4"/>
          <p:cNvSpPr>
            <a:spLocks noChangeArrowheads="1"/>
          </p:cNvSpPr>
          <p:nvPr/>
        </p:nvSpPr>
        <p:spPr bwMode="auto">
          <a:xfrm>
            <a:off x="4139952" y="5301208"/>
            <a:ext cx="5004048" cy="1556792"/>
          </a:xfrm>
          <a:prstGeom prst="wedgeRoundRectCallout">
            <a:avLst>
              <a:gd name="adj1" fmla="val -26718"/>
              <a:gd name="adj2" fmla="val -57403"/>
              <a:gd name="adj3" fmla="val 16667"/>
            </a:avLst>
          </a:prstGeom>
          <a:solidFill>
            <a:schemeClr val="accent1"/>
          </a:solidFill>
          <a:ln w="9525">
            <a:solidFill>
              <a:schemeClr val="tx1"/>
            </a:solidFill>
            <a:miter lim="800000"/>
            <a:headEnd/>
            <a:tailEnd/>
          </a:ln>
        </p:spPr>
        <p:txBody>
          <a:bodyPr/>
          <a:lstStyle/>
          <a:p>
            <a:r>
              <a:rPr lang="zh-CN" altLang="en-US" sz="1800" b="0" dirty="0"/>
              <a:t>运算符</a:t>
            </a:r>
            <a:r>
              <a:rPr lang="en-US" altLang="zh-CN" sz="1800" dirty="0" err="1">
                <a:solidFill>
                  <a:srgbClr val="0033CC"/>
                </a:solidFill>
              </a:rPr>
              <a:t>sizeof</a:t>
            </a:r>
            <a:r>
              <a:rPr lang="zh-CN" altLang="en-US" sz="1800" b="0" dirty="0"/>
              <a:t>用来计算所在系统中某种类型或类型变量所占的长度（以字节为单位）。如：</a:t>
            </a:r>
          </a:p>
          <a:p>
            <a:r>
              <a:rPr lang="en-US" altLang="zh-CN" sz="1800" b="0" dirty="0" err="1"/>
              <a:t>sizeof</a:t>
            </a:r>
            <a:r>
              <a:rPr lang="en-US" altLang="zh-CN" sz="1800" b="0" dirty="0"/>
              <a:t>(</a:t>
            </a:r>
            <a:r>
              <a:rPr lang="en-US" altLang="zh-CN" sz="1800" b="0" dirty="0" err="1"/>
              <a:t>int</a:t>
            </a:r>
            <a:r>
              <a:rPr lang="en-US" altLang="zh-CN" sz="1800" b="0" dirty="0"/>
              <a:t>),</a:t>
            </a:r>
            <a:r>
              <a:rPr lang="en-US" altLang="zh-CN" sz="1800" b="0" dirty="0" err="1"/>
              <a:t>sizeof</a:t>
            </a:r>
            <a:r>
              <a:rPr lang="en-US" altLang="zh-CN" sz="1800" b="0" dirty="0"/>
              <a:t>(n),</a:t>
            </a:r>
            <a:r>
              <a:rPr lang="en-US" altLang="zh-CN" sz="1800" b="0" dirty="0" err="1"/>
              <a:t>sizeof</a:t>
            </a:r>
            <a:r>
              <a:rPr lang="en-US" altLang="zh-CN" sz="1800" b="0" dirty="0"/>
              <a:t>(double)</a:t>
            </a:r>
          </a:p>
          <a:p>
            <a:r>
              <a:rPr lang="zh-CN" altLang="en-US" sz="1800" b="0" dirty="0"/>
              <a:t>具体值取决于系统，通常</a:t>
            </a:r>
            <a:r>
              <a:rPr lang="en-US" altLang="zh-CN" sz="1800" b="0" dirty="0" err="1"/>
              <a:t>int</a:t>
            </a:r>
            <a:r>
              <a:rPr lang="zh-CN" altLang="en-US" sz="1800" b="0" dirty="0"/>
              <a:t>或</a:t>
            </a:r>
            <a:r>
              <a:rPr lang="en-US" altLang="zh-CN" sz="1800" b="0" dirty="0" err="1"/>
              <a:t>int</a:t>
            </a:r>
            <a:r>
              <a:rPr lang="zh-CN" altLang="en-US" sz="1800" b="0" dirty="0"/>
              <a:t>变量长度为</a:t>
            </a:r>
            <a:r>
              <a:rPr lang="en-US" altLang="zh-CN" sz="1800" b="0" dirty="0"/>
              <a:t>4</a:t>
            </a:r>
            <a:r>
              <a:rPr lang="zh-CN" altLang="en-US" sz="1800" b="0" dirty="0"/>
              <a:t>，</a:t>
            </a:r>
            <a:r>
              <a:rPr lang="en-US" altLang="zh-CN" sz="1800" b="0" dirty="0"/>
              <a:t>double</a:t>
            </a:r>
            <a:r>
              <a:rPr lang="zh-CN" altLang="en-US" sz="1800" b="0" dirty="0"/>
              <a:t>为</a:t>
            </a:r>
            <a:r>
              <a:rPr lang="en-US" altLang="zh-CN" sz="1800" b="0" dirty="0"/>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6627" name="灯片编号占位符 4"/>
          <p:cNvSpPr>
            <a:spLocks noGrp="1"/>
          </p:cNvSpPr>
          <p:nvPr>
            <p:ph type="sldNum" sz="quarter" idx="11"/>
          </p:nvPr>
        </p:nvSpPr>
        <p:spPr>
          <a:noFill/>
        </p:spPr>
        <p:txBody>
          <a:bodyPr/>
          <a:lstStyle/>
          <a:p>
            <a:fld id="{1EF5FDDA-575F-4F7F-88B2-C34A0F66222C}" type="slidenum">
              <a:rPr lang="en-US" altLang="zh-CN" smtClean="0"/>
              <a:pPr/>
              <a:t>43</a:t>
            </a:fld>
            <a:endParaRPr lang="en-US" altLang="zh-CN"/>
          </a:p>
        </p:txBody>
      </p:sp>
      <p:sp>
        <p:nvSpPr>
          <p:cNvPr id="26628" name="Rectangle 2"/>
          <p:cNvSpPr>
            <a:spLocks noGrp="1" noChangeArrowheads="1"/>
          </p:cNvSpPr>
          <p:nvPr>
            <p:ph type="title"/>
          </p:nvPr>
        </p:nvSpPr>
        <p:spPr/>
        <p:txBody>
          <a:bodyPr/>
          <a:lstStyle/>
          <a:p>
            <a:r>
              <a:rPr lang="zh-CN" altLang="en-US" dirty="0">
                <a:ea typeface="宋体" pitchFamily="2" charset="-122"/>
              </a:rPr>
              <a:t>指针运算</a:t>
            </a:r>
          </a:p>
        </p:txBody>
      </p:sp>
      <p:sp>
        <p:nvSpPr>
          <p:cNvPr id="48131" name="Rectangle 3"/>
          <p:cNvSpPr>
            <a:spLocks noGrp="1" noChangeArrowheads="1"/>
          </p:cNvSpPr>
          <p:nvPr>
            <p:ph type="body" idx="1"/>
          </p:nvPr>
        </p:nvSpPr>
        <p:spPr>
          <a:xfrm>
            <a:off x="977900" y="1125538"/>
            <a:ext cx="5970588" cy="5183187"/>
          </a:xfrm>
        </p:spPr>
        <p:txBody>
          <a:bodyPr/>
          <a:lstStyle/>
          <a:p>
            <a:pPr marL="381000" indent="-381000">
              <a:buFont typeface="Wingdings" pitchFamily="2" charset="2"/>
              <a:buAutoNum type="arabicPeriod"/>
            </a:pPr>
            <a:r>
              <a:rPr lang="zh-CN" altLang="en-US" sz="2000" dirty="0">
                <a:ea typeface="宋体" pitchFamily="2" charset="-122"/>
              </a:rPr>
              <a:t>指针和整型量可以进行加减</a:t>
            </a:r>
            <a:r>
              <a:rPr lang="zh-CN" altLang="en-US" sz="2000" b="0" dirty="0">
                <a:ea typeface="宋体" pitchFamily="2" charset="-122"/>
              </a:rPr>
              <a:t>。</a:t>
            </a:r>
          </a:p>
          <a:p>
            <a:pPr marL="381000" indent="-381000">
              <a:buFont typeface="Wingdings" pitchFamily="2" charset="2"/>
              <a:buNone/>
            </a:pPr>
            <a:r>
              <a:rPr lang="zh-CN" altLang="en-US" sz="2000" b="0" dirty="0">
                <a:ea typeface="宋体" pitchFamily="2" charset="-122"/>
              </a:rPr>
              <a:t>       若</a:t>
            </a:r>
            <a:r>
              <a:rPr lang="en-US" altLang="zh-CN" sz="2000" b="0" dirty="0">
                <a:ea typeface="宋体" pitchFamily="2" charset="-122"/>
              </a:rPr>
              <a:t>p</a:t>
            </a:r>
            <a:r>
              <a:rPr lang="zh-CN" altLang="en-US" sz="2000" b="0" dirty="0">
                <a:ea typeface="宋体" pitchFamily="2" charset="-122"/>
              </a:rPr>
              <a:t>为指针，则</a:t>
            </a:r>
            <a:r>
              <a:rPr lang="en-US" altLang="zh-CN" sz="2000" b="0" dirty="0" err="1">
                <a:ea typeface="宋体" pitchFamily="2" charset="-122"/>
              </a:rPr>
              <a:t>p+n</a:t>
            </a:r>
            <a:r>
              <a:rPr lang="zh-CN" altLang="en-US" sz="2000" b="0" dirty="0">
                <a:ea typeface="宋体" pitchFamily="2" charset="-122"/>
              </a:rPr>
              <a:t>和</a:t>
            </a:r>
            <a:r>
              <a:rPr lang="en-US" altLang="zh-CN" sz="2000" b="0" dirty="0">
                <a:ea typeface="宋体" pitchFamily="2" charset="-122"/>
              </a:rPr>
              <a:t>p-n</a:t>
            </a:r>
            <a:r>
              <a:rPr lang="zh-CN" altLang="en-US" sz="2000" b="0" dirty="0">
                <a:ea typeface="宋体" pitchFamily="2" charset="-122"/>
              </a:rPr>
              <a:t>是合法的，同样</a:t>
            </a:r>
            <a:r>
              <a:rPr lang="en-US" altLang="zh-CN" sz="2000" b="0" dirty="0">
                <a:ea typeface="宋体" pitchFamily="2" charset="-122"/>
              </a:rPr>
              <a:t>p++</a:t>
            </a:r>
            <a:r>
              <a:rPr lang="zh-CN" altLang="en-US" sz="2000" b="0" dirty="0">
                <a:ea typeface="宋体" pitchFamily="2" charset="-122"/>
              </a:rPr>
              <a:t>也是合法的，它们的结果同指针所指对象类型相关。如果</a:t>
            </a:r>
            <a:r>
              <a:rPr lang="en-US" altLang="zh-CN" sz="2000" b="0" dirty="0">
                <a:ea typeface="宋体" pitchFamily="2" charset="-122"/>
              </a:rPr>
              <a:t>p</a:t>
            </a:r>
            <a:r>
              <a:rPr lang="zh-CN" altLang="en-US" sz="2000" b="0" dirty="0">
                <a:ea typeface="宋体" pitchFamily="2" charset="-122"/>
              </a:rPr>
              <a:t>是指向数组某一元素的指针，则</a:t>
            </a:r>
            <a:r>
              <a:rPr lang="en-US" altLang="zh-CN" sz="2000" b="0" dirty="0">
                <a:ea typeface="宋体" pitchFamily="2" charset="-122"/>
              </a:rPr>
              <a:t>p+1</a:t>
            </a:r>
            <a:r>
              <a:rPr lang="zh-CN" altLang="en-US" sz="2000" b="0" dirty="0">
                <a:ea typeface="宋体" pitchFamily="2" charset="-122"/>
              </a:rPr>
              <a:t>及</a:t>
            </a:r>
            <a:r>
              <a:rPr lang="en-US" altLang="zh-CN" sz="2000" b="0" dirty="0">
                <a:ea typeface="宋体" pitchFamily="2" charset="-122"/>
              </a:rPr>
              <a:t>p++</a:t>
            </a:r>
            <a:r>
              <a:rPr lang="zh-CN" altLang="en-US" sz="2000" b="0" dirty="0">
                <a:ea typeface="宋体" pitchFamily="2" charset="-122"/>
              </a:rPr>
              <a:t>为数组下一元素的指针。</a:t>
            </a:r>
          </a:p>
          <a:p>
            <a:pPr marL="381000" indent="-381000">
              <a:buFont typeface="Wingdings" pitchFamily="2" charset="2"/>
              <a:buAutoNum type="arabicPeriod" startAt="2"/>
            </a:pPr>
            <a:r>
              <a:rPr lang="zh-CN" altLang="en-US" sz="2000" dirty="0">
                <a:ea typeface="宋体" pitchFamily="2" charset="-122"/>
              </a:rPr>
              <a:t>当</a:t>
            </a:r>
            <a:r>
              <a:rPr lang="en-US" altLang="zh-CN" sz="2000" dirty="0">
                <a:ea typeface="宋体" pitchFamily="2" charset="-122"/>
              </a:rPr>
              <a:t>P1</a:t>
            </a:r>
            <a:r>
              <a:rPr lang="zh-CN" altLang="en-US" sz="2000" dirty="0">
                <a:ea typeface="宋体" pitchFamily="2" charset="-122"/>
              </a:rPr>
              <a:t>，和</a:t>
            </a:r>
            <a:r>
              <a:rPr lang="en-US" altLang="zh-CN" sz="2000" dirty="0">
                <a:ea typeface="宋体" pitchFamily="2" charset="-122"/>
              </a:rPr>
              <a:t>P2</a:t>
            </a:r>
            <a:r>
              <a:rPr lang="zh-CN" altLang="en-US" sz="2000" dirty="0">
                <a:ea typeface="宋体" pitchFamily="2" charset="-122"/>
              </a:rPr>
              <a:t>指向同一类型时，可以进行赋值</a:t>
            </a:r>
            <a:r>
              <a:rPr lang="zh-CN" altLang="en-US" sz="2000" b="0" dirty="0">
                <a:ea typeface="宋体" pitchFamily="2" charset="-122"/>
              </a:rPr>
              <a:t>。</a:t>
            </a:r>
          </a:p>
          <a:p>
            <a:pPr marL="381000" indent="-381000">
              <a:buFont typeface="Wingdings" pitchFamily="2" charset="2"/>
              <a:buNone/>
            </a:pPr>
            <a:r>
              <a:rPr lang="zh-CN" altLang="en-US" sz="2000" b="0" dirty="0">
                <a:ea typeface="宋体" pitchFamily="2" charset="-122"/>
              </a:rPr>
              <a:t>       如：</a:t>
            </a:r>
            <a:r>
              <a:rPr lang="en-US" altLang="zh-CN" sz="2000" b="0" dirty="0" err="1">
                <a:ea typeface="宋体" pitchFamily="2" charset="-122"/>
              </a:rPr>
              <a:t>py</a:t>
            </a:r>
            <a:r>
              <a:rPr lang="en-US" altLang="zh-CN" sz="2000" b="0" dirty="0">
                <a:ea typeface="宋体" pitchFamily="2" charset="-122"/>
              </a:rPr>
              <a:t> = </a:t>
            </a:r>
            <a:r>
              <a:rPr lang="en-US" altLang="zh-CN" sz="2000" b="0" dirty="0" err="1">
                <a:ea typeface="宋体" pitchFamily="2" charset="-122"/>
              </a:rPr>
              <a:t>px</a:t>
            </a:r>
            <a:r>
              <a:rPr lang="zh-CN" altLang="en-US" sz="2000" b="0" dirty="0">
                <a:ea typeface="宋体" pitchFamily="2" charset="-122"/>
              </a:rPr>
              <a:t>，则</a:t>
            </a:r>
            <a:r>
              <a:rPr lang="en-US" altLang="zh-CN" sz="2000" b="0" dirty="0" err="1">
                <a:ea typeface="宋体" pitchFamily="2" charset="-122"/>
              </a:rPr>
              <a:t>px</a:t>
            </a:r>
            <a:r>
              <a:rPr lang="zh-CN" altLang="en-US" sz="2000" b="0" dirty="0">
                <a:ea typeface="宋体" pitchFamily="2" charset="-122"/>
              </a:rPr>
              <a:t>，</a:t>
            </a:r>
            <a:r>
              <a:rPr lang="en-US" altLang="zh-CN" sz="2000" b="0" dirty="0" err="1">
                <a:ea typeface="宋体" pitchFamily="2" charset="-122"/>
              </a:rPr>
              <a:t>py</a:t>
            </a:r>
            <a:r>
              <a:rPr lang="zh-CN" altLang="en-US" sz="2000" b="0" dirty="0">
                <a:ea typeface="宋体" pitchFamily="2" charset="-122"/>
              </a:rPr>
              <a:t>指向同一对象。（注意：与</a:t>
            </a:r>
            <a:r>
              <a:rPr lang="en-US" altLang="zh-CN" sz="2000" b="0" dirty="0" err="1">
                <a:ea typeface="宋体" pitchFamily="2" charset="-122"/>
              </a:rPr>
              <a:t>strcpy</a:t>
            </a:r>
            <a:r>
              <a:rPr lang="en-US" altLang="zh-CN" sz="2000" b="0" dirty="0">
                <a:ea typeface="宋体" pitchFamily="2" charset="-122"/>
              </a:rPr>
              <a:t>(</a:t>
            </a:r>
            <a:r>
              <a:rPr lang="en-US" altLang="zh-CN" sz="2000" b="0" dirty="0" err="1">
                <a:ea typeface="宋体" pitchFamily="2" charset="-122"/>
              </a:rPr>
              <a:t>py</a:t>
            </a:r>
            <a:r>
              <a:rPr lang="en-US" altLang="zh-CN" sz="2000" b="0" dirty="0">
                <a:ea typeface="宋体" pitchFamily="2" charset="-122"/>
              </a:rPr>
              <a:t>, </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的不同。）</a:t>
            </a:r>
          </a:p>
          <a:p>
            <a:pPr marL="381000" indent="-381000">
              <a:buFont typeface="Wingdings" pitchFamily="2" charset="2"/>
              <a:buAutoNum type="arabicPeriod" startAt="3"/>
            </a:pPr>
            <a:r>
              <a:rPr lang="zh-CN" altLang="en-US" sz="2000" dirty="0">
                <a:ea typeface="宋体" pitchFamily="2" charset="-122"/>
              </a:rPr>
              <a:t>两个指向同一类型的指针，可进行</a:t>
            </a:r>
            <a:r>
              <a:rPr lang="en-US" altLang="zh-CN" sz="2000" dirty="0">
                <a:ea typeface="宋体" pitchFamily="2" charset="-122"/>
              </a:rPr>
              <a:t>= = , &gt; , &lt;</a:t>
            </a:r>
            <a:r>
              <a:rPr lang="zh-CN" altLang="en-US" sz="2000" dirty="0">
                <a:ea typeface="宋体" pitchFamily="2" charset="-122"/>
              </a:rPr>
              <a:t>等关系运算，其实就是地址的比较</a:t>
            </a:r>
            <a:r>
              <a:rPr lang="zh-CN" altLang="en-US" sz="2000" b="0" dirty="0">
                <a:ea typeface="宋体" pitchFamily="2" charset="-122"/>
              </a:rPr>
              <a:t>。</a:t>
            </a:r>
          </a:p>
          <a:p>
            <a:pPr marL="381000" indent="-381000">
              <a:buFont typeface="Wingdings" pitchFamily="2" charset="2"/>
              <a:buAutoNum type="arabicPeriod" startAt="4"/>
            </a:pPr>
            <a:r>
              <a:rPr lang="zh-CN" altLang="en-US" sz="2000" dirty="0">
                <a:ea typeface="宋体" pitchFamily="2" charset="-122"/>
              </a:rPr>
              <a:t>两个指向同一数组成员的指针可进行相减，其结果为两指针间相差元素的个数</a:t>
            </a:r>
            <a:r>
              <a:rPr lang="zh-CN" altLang="en-US" sz="2000" b="0" dirty="0">
                <a:ea typeface="宋体" pitchFamily="2" charset="-122"/>
              </a:rPr>
              <a:t>。</a:t>
            </a:r>
          </a:p>
          <a:p>
            <a:pPr marL="381000" indent="-381000">
              <a:buFont typeface="Wingdings" pitchFamily="2" charset="2"/>
              <a:buNone/>
            </a:pPr>
            <a:r>
              <a:rPr lang="zh-CN" altLang="en-US" sz="2000" b="0" dirty="0">
                <a:ea typeface="宋体" pitchFamily="2" charset="-122"/>
              </a:rPr>
              <a:t>        如，</a:t>
            </a:r>
            <a:r>
              <a:rPr lang="en-US" altLang="zh-CN" sz="2000" b="0" dirty="0">
                <a:ea typeface="宋体" pitchFamily="2" charset="-122"/>
              </a:rPr>
              <a:t>p</a:t>
            </a:r>
            <a:r>
              <a:rPr lang="zh-CN" altLang="en-US" sz="2000" b="0" dirty="0">
                <a:ea typeface="宋体" pitchFamily="2" charset="-122"/>
              </a:rPr>
              <a:t>指向数组第一个元素，</a:t>
            </a:r>
            <a:r>
              <a:rPr lang="en-US" altLang="zh-CN" sz="2000" b="0" dirty="0">
                <a:ea typeface="宋体" pitchFamily="2" charset="-122"/>
              </a:rPr>
              <a:t>q</a:t>
            </a:r>
            <a:r>
              <a:rPr lang="zh-CN" altLang="en-US" sz="2000" b="0" dirty="0">
                <a:ea typeface="宋体" pitchFamily="2" charset="-122"/>
              </a:rPr>
              <a:t>指向数组最后一个元素</a:t>
            </a:r>
            <a:r>
              <a:rPr lang="en-US" altLang="zh-CN" sz="2000" b="0" dirty="0">
                <a:ea typeface="宋体" pitchFamily="2" charset="-122"/>
              </a:rPr>
              <a:t>,</a:t>
            </a:r>
            <a:r>
              <a:rPr lang="zh-CN" altLang="en-US" sz="2000" b="0" dirty="0">
                <a:ea typeface="宋体" pitchFamily="2" charset="-122"/>
              </a:rPr>
              <a:t>则</a:t>
            </a:r>
            <a:r>
              <a:rPr lang="en-US" altLang="zh-CN" sz="2000" b="0" dirty="0">
                <a:ea typeface="宋体" pitchFamily="2" charset="-122"/>
              </a:rPr>
              <a:t>q – p+1</a:t>
            </a:r>
            <a:r>
              <a:rPr lang="zh-CN" altLang="en-US" sz="2000" b="0" dirty="0">
                <a:ea typeface="宋体" pitchFamily="2" charset="-122"/>
              </a:rPr>
              <a:t>表示数组长度。</a:t>
            </a:r>
            <a:endParaRPr lang="zh-CN" altLang="en-US" sz="2000" dirty="0">
              <a:ea typeface="宋体" pitchFamily="2" charset="-122"/>
            </a:endParaRPr>
          </a:p>
        </p:txBody>
      </p:sp>
      <p:grpSp>
        <p:nvGrpSpPr>
          <p:cNvPr id="3" name="Group 10"/>
          <p:cNvGrpSpPr>
            <a:grpSpLocks/>
          </p:cNvGrpSpPr>
          <p:nvPr/>
        </p:nvGrpSpPr>
        <p:grpSpPr bwMode="auto">
          <a:xfrm>
            <a:off x="6948488" y="4724400"/>
            <a:ext cx="1860550" cy="1108075"/>
            <a:chOff x="4214" y="3408"/>
            <a:chExt cx="1172" cy="698"/>
          </a:xfrm>
        </p:grpSpPr>
        <p:grpSp>
          <p:nvGrpSpPr>
            <p:cNvPr id="26633" name="Group 11"/>
            <p:cNvGrpSpPr>
              <a:grpSpLocks/>
            </p:cNvGrpSpPr>
            <p:nvPr/>
          </p:nvGrpSpPr>
          <p:grpSpPr bwMode="auto">
            <a:xfrm>
              <a:off x="4320" y="3408"/>
              <a:ext cx="1008" cy="432"/>
              <a:chOff x="8160" y="1440"/>
              <a:chExt cx="1440" cy="720"/>
            </a:xfrm>
          </p:grpSpPr>
          <p:sp>
            <p:nvSpPr>
              <p:cNvPr id="26636" name="Rectangle 12"/>
              <p:cNvSpPr>
                <a:spLocks noChangeArrowheads="1"/>
              </p:cNvSpPr>
              <p:nvPr/>
            </p:nvSpPr>
            <p:spPr bwMode="auto">
              <a:xfrm>
                <a:off x="8160" y="1440"/>
                <a:ext cx="1440" cy="3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6637" name="Line 13"/>
              <p:cNvSpPr>
                <a:spLocks noChangeShapeType="1"/>
              </p:cNvSpPr>
              <p:nvPr/>
            </p:nvSpPr>
            <p:spPr bwMode="auto">
              <a:xfrm flipV="1">
                <a:off x="8160" y="1800"/>
                <a:ext cx="0" cy="360"/>
              </a:xfrm>
              <a:prstGeom prst="line">
                <a:avLst/>
              </a:prstGeom>
              <a:noFill/>
              <a:ln w="9525">
                <a:solidFill>
                  <a:srgbClr val="000000"/>
                </a:solidFill>
                <a:round/>
                <a:headEnd/>
                <a:tailEnd type="triangle" w="med" len="med"/>
              </a:ln>
            </p:spPr>
            <p:txBody>
              <a:bodyPr/>
              <a:lstStyle/>
              <a:p>
                <a:endParaRPr lang="zh-CN" altLang="en-US"/>
              </a:p>
            </p:txBody>
          </p:sp>
          <p:sp>
            <p:nvSpPr>
              <p:cNvPr id="26638" name="Line 14"/>
              <p:cNvSpPr>
                <a:spLocks noChangeShapeType="1"/>
              </p:cNvSpPr>
              <p:nvPr/>
            </p:nvSpPr>
            <p:spPr bwMode="auto">
              <a:xfrm flipV="1">
                <a:off x="9600" y="1800"/>
                <a:ext cx="0" cy="360"/>
              </a:xfrm>
              <a:prstGeom prst="line">
                <a:avLst/>
              </a:prstGeom>
              <a:noFill/>
              <a:ln w="9525">
                <a:solidFill>
                  <a:srgbClr val="000000"/>
                </a:solidFill>
                <a:round/>
                <a:headEnd/>
                <a:tailEnd type="triangle" w="med" len="med"/>
              </a:ln>
            </p:spPr>
            <p:txBody>
              <a:bodyPr/>
              <a:lstStyle/>
              <a:p>
                <a:endParaRPr lang="zh-CN" altLang="en-US"/>
              </a:p>
            </p:txBody>
          </p:sp>
        </p:grpSp>
        <p:sp>
          <p:nvSpPr>
            <p:cNvPr id="26634" name="Text Box 15"/>
            <p:cNvSpPr txBox="1">
              <a:spLocks noChangeArrowheads="1"/>
            </p:cNvSpPr>
            <p:nvPr/>
          </p:nvSpPr>
          <p:spPr bwMode="auto">
            <a:xfrm>
              <a:off x="421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p</a:t>
              </a:r>
            </a:p>
          </p:txBody>
        </p:sp>
        <p:sp>
          <p:nvSpPr>
            <p:cNvPr id="26635" name="Text Box 16"/>
            <p:cNvSpPr txBox="1">
              <a:spLocks noChangeArrowheads="1"/>
            </p:cNvSpPr>
            <p:nvPr/>
          </p:nvSpPr>
          <p:spPr bwMode="auto">
            <a:xfrm>
              <a:off x="517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q</a:t>
              </a:r>
            </a:p>
          </p:txBody>
        </p:sp>
      </p:grpSp>
      <p:sp>
        <p:nvSpPr>
          <p:cNvPr id="19" name="圆角矩形标注 18"/>
          <p:cNvSpPr/>
          <p:nvPr/>
        </p:nvSpPr>
        <p:spPr bwMode="auto">
          <a:xfrm>
            <a:off x="6300192" y="3140968"/>
            <a:ext cx="2843808" cy="714375"/>
          </a:xfrm>
          <a:prstGeom prst="wedgeRoundRectCallout">
            <a:avLst>
              <a:gd name="adj1" fmla="val -35152"/>
              <a:gd name="adj2" fmla="val 81649"/>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1200" b="0" dirty="0" err="1">
                <a:solidFill>
                  <a:schemeClr val="tx1"/>
                </a:solidFill>
                <a:latin typeface="Arial" charset="0"/>
                <a:ea typeface="宋体" pitchFamily="2" charset="-122"/>
              </a:rPr>
              <a:t>int</a:t>
            </a:r>
            <a:r>
              <a:rPr lang="en-US" altLang="zh-CN" sz="1200" b="0" dirty="0">
                <a:solidFill>
                  <a:schemeClr val="tx1"/>
                </a:solidFill>
                <a:latin typeface="Arial" charset="0"/>
                <a:ea typeface="宋体" pitchFamily="2" charset="-122"/>
              </a:rPr>
              <a:t> array[N],*p;</a:t>
            </a:r>
          </a:p>
          <a:p>
            <a:pPr>
              <a:defRPr/>
            </a:pPr>
            <a:r>
              <a:rPr lang="en-US" altLang="zh-CN" sz="1200" b="0" dirty="0">
                <a:solidFill>
                  <a:schemeClr val="tx1"/>
                </a:solidFill>
                <a:latin typeface="Arial" charset="0"/>
                <a:ea typeface="宋体" pitchFamily="2" charset="-122"/>
              </a:rPr>
              <a:t>for(p=&amp;array[0]; p&lt;=&amp;array[N-1];p++)</a:t>
            </a:r>
          </a:p>
          <a:p>
            <a:pPr>
              <a:defRPr/>
            </a:pPr>
            <a:r>
              <a:rPr lang="en-US" altLang="zh-CN" sz="1200" b="0" dirty="0">
                <a:solidFill>
                  <a:schemeClr val="tx1"/>
                </a:solidFill>
                <a:latin typeface="Arial" charset="0"/>
                <a:ea typeface="宋体" pitchFamily="2" charset="-122"/>
              </a:rPr>
              <a:t>…</a:t>
            </a:r>
            <a:endParaRPr lang="zh-CN" altLang="en-US" sz="1200" b="0" dirty="0">
              <a:solidFill>
                <a:schemeClr val="tx1"/>
              </a:solidFill>
              <a:latin typeface="Arial" charset="0"/>
              <a:ea typeface="宋体" pitchFamily="2" charset="-122"/>
            </a:endParaRPr>
          </a:p>
        </p:txBody>
      </p:sp>
      <p:grpSp>
        <p:nvGrpSpPr>
          <p:cNvPr id="6" name="组合 5"/>
          <p:cNvGrpSpPr/>
          <p:nvPr/>
        </p:nvGrpSpPr>
        <p:grpSpPr>
          <a:xfrm>
            <a:off x="7235825" y="1484313"/>
            <a:ext cx="1500188" cy="1219200"/>
            <a:chOff x="7235825" y="1484313"/>
            <a:chExt cx="1500188" cy="1219200"/>
          </a:xfrm>
        </p:grpSpPr>
        <p:grpSp>
          <p:nvGrpSpPr>
            <p:cNvPr id="2" name="Group 4"/>
            <p:cNvGrpSpPr>
              <a:grpSpLocks/>
            </p:cNvGrpSpPr>
            <p:nvPr/>
          </p:nvGrpSpPr>
          <p:grpSpPr bwMode="auto">
            <a:xfrm>
              <a:off x="7235825" y="1484313"/>
              <a:ext cx="1500188" cy="1219200"/>
              <a:chOff x="4191" y="912"/>
              <a:chExt cx="945" cy="768"/>
            </a:xfrm>
          </p:grpSpPr>
          <p:sp>
            <p:nvSpPr>
              <p:cNvPr id="26639" name="AutoShape 5"/>
              <p:cNvSpPr>
                <a:spLocks noChangeArrowheads="1"/>
              </p:cNvSpPr>
              <p:nvPr/>
            </p:nvSpPr>
            <p:spPr bwMode="auto">
              <a:xfrm>
                <a:off x="4569" y="912"/>
                <a:ext cx="567" cy="768"/>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26640" name="Line 6"/>
              <p:cNvSpPr>
                <a:spLocks noChangeShapeType="1"/>
              </p:cNvSpPr>
              <p:nvPr/>
            </p:nvSpPr>
            <p:spPr bwMode="auto">
              <a:xfrm>
                <a:off x="4569" y="1168"/>
                <a:ext cx="567" cy="0"/>
              </a:xfrm>
              <a:prstGeom prst="line">
                <a:avLst/>
              </a:prstGeom>
              <a:noFill/>
              <a:ln w="9525">
                <a:solidFill>
                  <a:srgbClr val="000000"/>
                </a:solidFill>
                <a:round/>
                <a:headEnd/>
                <a:tailEnd/>
              </a:ln>
            </p:spPr>
            <p:txBody>
              <a:bodyPr/>
              <a:lstStyle/>
              <a:p>
                <a:endParaRPr lang="zh-CN" altLang="en-US"/>
              </a:p>
            </p:txBody>
          </p:sp>
          <p:sp>
            <p:nvSpPr>
              <p:cNvPr id="26641" name="Line 7"/>
              <p:cNvSpPr>
                <a:spLocks noChangeShapeType="1"/>
              </p:cNvSpPr>
              <p:nvPr/>
            </p:nvSpPr>
            <p:spPr bwMode="auto">
              <a:xfrm>
                <a:off x="4569" y="1424"/>
                <a:ext cx="567" cy="0"/>
              </a:xfrm>
              <a:prstGeom prst="line">
                <a:avLst/>
              </a:prstGeom>
              <a:noFill/>
              <a:ln w="9525">
                <a:solidFill>
                  <a:srgbClr val="000000"/>
                </a:solidFill>
                <a:round/>
                <a:headEnd/>
                <a:tailEnd/>
              </a:ln>
            </p:spPr>
            <p:txBody>
              <a:bodyPr/>
              <a:lstStyle/>
              <a:p>
                <a:endParaRPr lang="zh-CN" altLang="en-US"/>
              </a:p>
            </p:txBody>
          </p:sp>
          <p:sp>
            <p:nvSpPr>
              <p:cNvPr id="26642" name="Text Box 8"/>
              <p:cNvSpPr txBox="1">
                <a:spLocks noChangeArrowheads="1"/>
              </p:cNvSpPr>
              <p:nvPr/>
            </p:nvSpPr>
            <p:spPr bwMode="auto">
              <a:xfrm>
                <a:off x="4224" y="960"/>
                <a:ext cx="378" cy="342"/>
              </a:xfrm>
              <a:prstGeom prst="rect">
                <a:avLst/>
              </a:prstGeom>
              <a:noFill/>
              <a:ln w="9525">
                <a:noFill/>
                <a:miter lim="800000"/>
                <a:headEnd/>
                <a:tailEnd/>
              </a:ln>
            </p:spPr>
            <p:txBody>
              <a:bodyPr/>
              <a:lstStyle/>
              <a:p>
                <a:pPr algn="just"/>
                <a:r>
                  <a:rPr lang="en-US" altLang="zh-CN" sz="1000" b="0">
                    <a:latin typeface="Times New Roman" pitchFamily="18" charset="0"/>
                  </a:rPr>
                  <a:t>p</a:t>
                </a:r>
              </a:p>
            </p:txBody>
          </p:sp>
          <p:sp>
            <p:nvSpPr>
              <p:cNvPr id="26643" name="Text Box 9"/>
              <p:cNvSpPr txBox="1">
                <a:spLocks noChangeArrowheads="1"/>
              </p:cNvSpPr>
              <p:nvPr/>
            </p:nvSpPr>
            <p:spPr bwMode="auto">
              <a:xfrm>
                <a:off x="4191" y="1168"/>
                <a:ext cx="378" cy="342"/>
              </a:xfrm>
              <a:prstGeom prst="rect">
                <a:avLst/>
              </a:prstGeom>
              <a:noFill/>
              <a:ln w="9525">
                <a:noFill/>
                <a:miter lim="800000"/>
                <a:headEnd/>
                <a:tailEnd/>
              </a:ln>
            </p:spPr>
            <p:txBody>
              <a:bodyPr/>
              <a:lstStyle/>
              <a:p>
                <a:pPr algn="just"/>
                <a:r>
                  <a:rPr lang="en-US" altLang="zh-CN" sz="1000" b="0">
                    <a:latin typeface="Times New Roman" pitchFamily="18" charset="0"/>
                  </a:rPr>
                  <a:t>p+1</a:t>
                </a:r>
              </a:p>
            </p:txBody>
          </p:sp>
        </p:grpSp>
        <p:cxnSp>
          <p:nvCxnSpPr>
            <p:cNvPr id="5" name="直接箭头连接符 4"/>
            <p:cNvCxnSpPr/>
            <p:nvPr/>
          </p:nvCxnSpPr>
          <p:spPr bwMode="auto">
            <a:xfrm>
              <a:off x="7535862" y="1700808"/>
              <a:ext cx="186234" cy="0"/>
            </a:xfrm>
            <a:prstGeom prst="straightConnector1">
              <a:avLst/>
            </a:prstGeom>
            <a:no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a:off x="7588250" y="2093913"/>
              <a:ext cx="186234" cy="0"/>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9"/>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8" dur="500"/>
                                        <p:tgtEl>
                                          <p:spTgt spid="4813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1" dur="500"/>
                                        <p:tgtEl>
                                          <p:spTgt spid="4813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26" dur="500"/>
                                        <p:tgtEl>
                                          <p:spTgt spid="4813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6" dur="500"/>
                                        <p:tgtEl>
                                          <p:spTgt spid="48131">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39" dur="500"/>
                                        <p:tgtEl>
                                          <p:spTgt spid="4813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7651" name="灯片编号占位符 4"/>
          <p:cNvSpPr>
            <a:spLocks noGrp="1"/>
          </p:cNvSpPr>
          <p:nvPr>
            <p:ph type="sldNum" sz="quarter" idx="11"/>
          </p:nvPr>
        </p:nvSpPr>
        <p:spPr>
          <a:noFill/>
        </p:spPr>
        <p:txBody>
          <a:bodyPr/>
          <a:lstStyle/>
          <a:p>
            <a:fld id="{FFB0A619-1EE9-48B1-A2E9-5BF3BD11D06E}" type="slidenum">
              <a:rPr lang="en-US" altLang="zh-CN" smtClean="0"/>
              <a:pPr/>
              <a:t>44</a:t>
            </a:fld>
            <a:endParaRPr lang="en-US" altLang="zh-CN"/>
          </a:p>
        </p:txBody>
      </p:sp>
      <p:sp>
        <p:nvSpPr>
          <p:cNvPr id="27652" name="Rectangle 2"/>
          <p:cNvSpPr>
            <a:spLocks noGrp="1" noChangeArrowheads="1"/>
          </p:cNvSpPr>
          <p:nvPr>
            <p:ph type="title"/>
          </p:nvPr>
        </p:nvSpPr>
        <p:spPr/>
        <p:txBody>
          <a:bodyPr/>
          <a:lstStyle/>
          <a:p>
            <a:r>
              <a:rPr lang="zh-CN" altLang="en-US">
                <a:ea typeface="宋体" pitchFamily="2" charset="-122"/>
              </a:rPr>
              <a:t>指针运算（续）</a:t>
            </a:r>
          </a:p>
        </p:txBody>
      </p:sp>
      <p:sp>
        <p:nvSpPr>
          <p:cNvPr id="49155" name="Rectangle 3"/>
          <p:cNvSpPr>
            <a:spLocks noGrp="1" noChangeArrowheads="1"/>
          </p:cNvSpPr>
          <p:nvPr>
            <p:ph type="body" idx="1"/>
          </p:nvPr>
        </p:nvSpPr>
        <p:spPr/>
        <p:txBody>
          <a:bodyPr/>
          <a:lstStyle/>
          <a:p>
            <a:r>
              <a:rPr lang="zh-CN" altLang="en-US">
                <a:solidFill>
                  <a:srgbClr val="0033CC"/>
                </a:solidFill>
                <a:ea typeface="宋体" pitchFamily="2" charset="-122"/>
              </a:rPr>
              <a:t>注意：两指针不能相加。</a:t>
            </a:r>
          </a:p>
          <a:p>
            <a:endParaRPr lang="zh-CN" altLang="en-US" b="0">
              <a:solidFill>
                <a:srgbClr val="0033CC"/>
              </a:solidFill>
              <a:ea typeface="宋体" pitchFamily="2" charset="-122"/>
            </a:endParaRPr>
          </a:p>
          <a:p>
            <a:pPr lvl="1">
              <a:buFont typeface="Wingdings" pitchFamily="2" charset="2"/>
              <a:buNone/>
            </a:pPr>
            <a:r>
              <a:rPr lang="zh-CN" altLang="en-US" b="1">
                <a:ea typeface="宋体" pitchFamily="2" charset="-122"/>
              </a:rPr>
              <a:t>如右图，计算中间指针：</a:t>
            </a:r>
          </a:p>
          <a:p>
            <a:pPr lvl="2" indent="0">
              <a:buFont typeface="Wingdings" pitchFamily="2" charset="2"/>
              <a:buNone/>
            </a:pPr>
            <a:r>
              <a:rPr lang="en-US" altLang="zh-CN">
                <a:ea typeface="宋体" pitchFamily="2" charset="-122"/>
              </a:rPr>
              <a:t>mid = (low + high ) /2</a:t>
            </a:r>
          </a:p>
          <a:p>
            <a:endParaRPr lang="en-US" altLang="zh-CN">
              <a:ea typeface="宋体" pitchFamily="2" charset="-122"/>
            </a:endParaRPr>
          </a:p>
        </p:txBody>
      </p:sp>
      <p:sp>
        <p:nvSpPr>
          <p:cNvPr id="49156" name="Text Box 4"/>
          <p:cNvSpPr txBox="1">
            <a:spLocks noChangeArrowheads="1"/>
          </p:cNvSpPr>
          <p:nvPr/>
        </p:nvSpPr>
        <p:spPr bwMode="auto">
          <a:xfrm>
            <a:off x="4643438" y="2924175"/>
            <a:ext cx="996950" cy="579438"/>
          </a:xfrm>
          <a:prstGeom prst="rect">
            <a:avLst/>
          </a:prstGeom>
          <a:noFill/>
          <a:ln w="12700" cap="sq">
            <a:noFill/>
            <a:miter lim="800000"/>
            <a:headEnd type="none" w="sm" len="sm"/>
            <a:tailEnd type="none" w="sm" len="sm"/>
          </a:ln>
        </p:spPr>
        <p:txBody>
          <a:bodyPr wrap="none">
            <a:spAutoFit/>
          </a:bodyPr>
          <a:lstStyle/>
          <a:p>
            <a:r>
              <a:rPr lang="zh-CN" altLang="en-US" sz="3200" b="0">
                <a:solidFill>
                  <a:srgbClr val="FF0000"/>
                </a:solidFill>
                <a:latin typeface="Times New Roman" pitchFamily="18" charset="0"/>
                <a:ea typeface="华文彩云" pitchFamily="2" charset="-122"/>
              </a:rPr>
              <a:t>错！</a:t>
            </a:r>
          </a:p>
        </p:txBody>
      </p:sp>
      <p:sp>
        <p:nvSpPr>
          <p:cNvPr id="49157" name="Rectangle 5"/>
          <p:cNvSpPr>
            <a:spLocks noChangeArrowheads="1"/>
          </p:cNvSpPr>
          <p:nvPr/>
        </p:nvSpPr>
        <p:spPr bwMode="auto">
          <a:xfrm>
            <a:off x="1331913" y="4149725"/>
            <a:ext cx="4572000" cy="9144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latin typeface="Times New Roman" pitchFamily="18" charset="0"/>
              </a:rPr>
              <a:t>正确方法是：</a:t>
            </a:r>
          </a:p>
          <a:p>
            <a:pPr lvl="1">
              <a:spcBef>
                <a:spcPct val="50000"/>
              </a:spcBef>
            </a:pPr>
            <a:r>
              <a:rPr lang="en-US" altLang="zh-CN" b="0">
                <a:latin typeface="Times New Roman" pitchFamily="18" charset="0"/>
              </a:rPr>
              <a:t>mid = low + (high – low)/2 </a:t>
            </a:r>
          </a:p>
        </p:txBody>
      </p:sp>
      <p:grpSp>
        <p:nvGrpSpPr>
          <p:cNvPr id="2" name="Group 6"/>
          <p:cNvGrpSpPr>
            <a:grpSpLocks/>
          </p:cNvGrpSpPr>
          <p:nvPr/>
        </p:nvGrpSpPr>
        <p:grpSpPr bwMode="auto">
          <a:xfrm>
            <a:off x="6300788" y="2852738"/>
            <a:ext cx="2171700" cy="2087562"/>
            <a:chOff x="6360" y="3120"/>
            <a:chExt cx="1800" cy="1680"/>
          </a:xfrm>
        </p:grpSpPr>
        <p:sp>
          <p:nvSpPr>
            <p:cNvPr id="27657" name="Rectangle 7"/>
            <p:cNvSpPr>
              <a:spLocks noChangeArrowheads="1"/>
            </p:cNvSpPr>
            <p:nvPr/>
          </p:nvSpPr>
          <p:spPr bwMode="auto">
            <a:xfrm>
              <a:off x="7800" y="3240"/>
              <a:ext cx="36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7658" name="Line 8"/>
            <p:cNvSpPr>
              <a:spLocks noChangeShapeType="1"/>
            </p:cNvSpPr>
            <p:nvPr/>
          </p:nvSpPr>
          <p:spPr bwMode="auto">
            <a:xfrm>
              <a:off x="7200" y="32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59" name="Line 9"/>
            <p:cNvSpPr>
              <a:spLocks noChangeShapeType="1"/>
            </p:cNvSpPr>
            <p:nvPr/>
          </p:nvSpPr>
          <p:spPr bwMode="auto">
            <a:xfrm>
              <a:off x="7320" y="456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0" name="Line 10"/>
            <p:cNvSpPr>
              <a:spLocks noChangeShapeType="1"/>
            </p:cNvSpPr>
            <p:nvPr/>
          </p:nvSpPr>
          <p:spPr bwMode="auto">
            <a:xfrm>
              <a:off x="7200" y="38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1" name="Text Box 11"/>
            <p:cNvSpPr txBox="1">
              <a:spLocks noChangeArrowheads="1"/>
            </p:cNvSpPr>
            <p:nvPr/>
          </p:nvSpPr>
          <p:spPr bwMode="auto">
            <a:xfrm>
              <a:off x="6360" y="31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low</a:t>
              </a:r>
            </a:p>
          </p:txBody>
        </p:sp>
        <p:sp>
          <p:nvSpPr>
            <p:cNvPr id="27662" name="Text Box 12"/>
            <p:cNvSpPr txBox="1">
              <a:spLocks noChangeArrowheads="1"/>
            </p:cNvSpPr>
            <p:nvPr/>
          </p:nvSpPr>
          <p:spPr bwMode="auto">
            <a:xfrm>
              <a:off x="6360" y="37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mid</a:t>
              </a:r>
            </a:p>
          </p:txBody>
        </p:sp>
        <p:sp>
          <p:nvSpPr>
            <p:cNvPr id="27663" name="Text Box 13"/>
            <p:cNvSpPr txBox="1">
              <a:spLocks noChangeArrowheads="1"/>
            </p:cNvSpPr>
            <p:nvPr/>
          </p:nvSpPr>
          <p:spPr bwMode="auto">
            <a:xfrm>
              <a:off x="6360" y="444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high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7" dur="500"/>
                                        <p:tgtEl>
                                          <p:spTgt spid="4915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0" dur="500"/>
                                        <p:tgtEl>
                                          <p:spTgt spid="4915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1" presetClass="entr" presetSubtype="0" fill="hold" grpId="0" nodeType="clickEffect">
                                  <p:stCondLst>
                                    <p:cond delay="0"/>
                                  </p:stCondLst>
                                  <p:childTnLst>
                                    <p:set>
                                      <p:cBhvr>
                                        <p:cTn id="19" dur="1000">
                                          <p:stCondLst>
                                            <p:cond delay="0"/>
                                          </p:stCondLst>
                                        </p:cTn>
                                        <p:tgtEl>
                                          <p:spTgt spid="49156"/>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3" name="gunshot.wav"/>
                                        </p:tgtEl>
                                      </p:cMediaNode>
                                    </p:audio>
                                  </p:subTnLst>
                                </p:cTn>
                              </p:par>
                            </p:childTnLst>
                          </p:cTn>
                        </p:par>
                      </p:childTnLst>
                    </p:cTn>
                  </p:par>
                  <p:par>
                    <p:cTn id="20" fill="hold">
                      <p:stCondLst>
                        <p:cond delay="indefinite"/>
                      </p:stCondLst>
                      <p:childTnLst>
                        <p:par>
                          <p:cTn id="21" fill="hold">
                            <p:stCondLst>
                              <p:cond delay="0"/>
                            </p:stCondLst>
                            <p:childTnLst>
                              <p:par>
                                <p:cTn id="22" presetID="7" presetClass="entr" presetSubtype="8" fill="hold" grpId="0" nodeType="clickEffect">
                                  <p:stCondLst>
                                    <p:cond delay="0"/>
                                  </p:stCondLst>
                                  <p:childTnLst>
                                    <p:set>
                                      <p:cBhvr>
                                        <p:cTn id="23" dur="1" fill="hold">
                                          <p:stCondLst>
                                            <p:cond delay="0"/>
                                          </p:stCondLst>
                                        </p:cTn>
                                        <p:tgtEl>
                                          <p:spTgt spid="49157"/>
                                        </p:tgtEl>
                                        <p:attrNameLst>
                                          <p:attrName>style.visibility</p:attrName>
                                        </p:attrNameLst>
                                      </p:cBhvr>
                                      <p:to>
                                        <p:strVal val="visible"/>
                                      </p:to>
                                    </p:set>
                                    <p:anim calcmode="lin" valueType="num">
                                      <p:cBhvr additive="base">
                                        <p:cTn id="24" dur="1000" fill="hold"/>
                                        <p:tgtEl>
                                          <p:spTgt spid="49157"/>
                                        </p:tgtEl>
                                        <p:attrNameLst>
                                          <p:attrName>ppt_x</p:attrName>
                                        </p:attrNameLst>
                                      </p:cBhvr>
                                      <p:tavLst>
                                        <p:tav tm="0">
                                          <p:val>
                                            <p:strVal val="0-#ppt_w/2"/>
                                          </p:val>
                                        </p:tav>
                                        <p:tav tm="100000">
                                          <p:val>
                                            <p:strVal val="#ppt_x"/>
                                          </p:val>
                                        </p:tav>
                                      </p:tavLst>
                                    </p:anim>
                                    <p:anim calcmode="lin" valueType="num">
                                      <p:cBhvr additive="base">
                                        <p:cTn id="25" dur="1000" fill="hold"/>
                                        <p:tgtEl>
                                          <p:spTgt spid="491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页脚占位符 1"/>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8675" name="灯片编号占位符 2"/>
          <p:cNvSpPr>
            <a:spLocks noGrp="1"/>
          </p:cNvSpPr>
          <p:nvPr>
            <p:ph type="sldNum" sz="quarter" idx="11"/>
          </p:nvPr>
        </p:nvSpPr>
        <p:spPr>
          <a:noFill/>
        </p:spPr>
        <p:txBody>
          <a:bodyPr/>
          <a:lstStyle/>
          <a:p>
            <a:fld id="{EC5EF445-32C5-4382-8CB9-04E9B56930B5}" type="slidenum">
              <a:rPr lang="en-US" altLang="zh-CN" smtClean="0"/>
              <a:pPr/>
              <a:t>45</a:t>
            </a:fld>
            <a:endParaRPr lang="en-US" altLang="zh-CN"/>
          </a:p>
        </p:txBody>
      </p:sp>
      <p:grpSp>
        <p:nvGrpSpPr>
          <p:cNvPr id="2" name="Group 5"/>
          <p:cNvGrpSpPr>
            <a:grpSpLocks/>
          </p:cNvGrpSpPr>
          <p:nvPr/>
        </p:nvGrpSpPr>
        <p:grpSpPr bwMode="auto">
          <a:xfrm>
            <a:off x="4175125" y="4833938"/>
            <a:ext cx="3276600" cy="974725"/>
            <a:chOff x="1768" y="2228"/>
            <a:chExt cx="2495" cy="614"/>
          </a:xfrm>
        </p:grpSpPr>
        <p:sp>
          <p:nvSpPr>
            <p:cNvPr id="28684" name="Rectangle 6"/>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8685" name="Line 7"/>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6" name="Line 8"/>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7" name="Line 9"/>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8" name="Line 10"/>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9" name="Line 11"/>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90" name="Text Box 12"/>
            <p:cNvSpPr txBox="1">
              <a:spLocks noChangeArrowheads="1"/>
            </p:cNvSpPr>
            <p:nvPr/>
          </p:nvSpPr>
          <p:spPr bwMode="auto">
            <a:xfrm>
              <a:off x="1768" y="2554"/>
              <a:ext cx="514"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8691" name="Text Box 13"/>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1198" name="Text Box 14"/>
          <p:cNvSpPr txBox="1">
            <a:spLocks noChangeArrowheads="1"/>
          </p:cNvSpPr>
          <p:nvPr/>
        </p:nvSpPr>
        <p:spPr bwMode="auto">
          <a:xfrm>
            <a:off x="1906588" y="46894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1199" name="Rectangle 15"/>
          <p:cNvSpPr>
            <a:spLocks noChangeArrowheads="1"/>
          </p:cNvSpPr>
          <p:nvPr/>
        </p:nvSpPr>
        <p:spPr bwMode="auto">
          <a:xfrm>
            <a:off x="1763713" y="5230813"/>
            <a:ext cx="1223962"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1200" name="Text Box 16"/>
          <p:cNvSpPr txBox="1">
            <a:spLocks noChangeArrowheads="1"/>
          </p:cNvSpPr>
          <p:nvPr/>
        </p:nvSpPr>
        <p:spPr bwMode="auto">
          <a:xfrm>
            <a:off x="4067175" y="43656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0x0100</a:t>
            </a:r>
          </a:p>
        </p:txBody>
      </p:sp>
      <p:sp>
        <p:nvSpPr>
          <p:cNvPr id="221201" name="Freeform 17"/>
          <p:cNvSpPr>
            <a:spLocks/>
          </p:cNvSpPr>
          <p:nvPr/>
        </p:nvSpPr>
        <p:spPr bwMode="auto">
          <a:xfrm>
            <a:off x="2735263" y="48688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1202" name="Text Box 18"/>
          <p:cNvSpPr txBox="1">
            <a:spLocks noChangeArrowheads="1"/>
          </p:cNvSpPr>
          <p:nvPr/>
        </p:nvSpPr>
        <p:spPr bwMode="auto">
          <a:xfrm>
            <a:off x="1873250" y="5157788"/>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sp>
        <p:nvSpPr>
          <p:cNvPr id="221203" name="Text Box 19"/>
          <p:cNvSpPr txBox="1">
            <a:spLocks noChangeArrowheads="1"/>
          </p:cNvSpPr>
          <p:nvPr/>
        </p:nvSpPr>
        <p:spPr bwMode="auto">
          <a:xfrm>
            <a:off x="1042988" y="1412875"/>
            <a:ext cx="7056437" cy="18034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1600">
                <a:latin typeface="Tahoma" pitchFamily="34" charset="0"/>
              </a:rPr>
              <a:t>int a[5] = {0, 1, 2, 3, 4};</a:t>
            </a:r>
          </a:p>
          <a:p>
            <a:pPr>
              <a:spcBef>
                <a:spcPct val="50000"/>
              </a:spcBef>
            </a:pPr>
            <a:r>
              <a:rPr lang="en-US" altLang="zh-CN" sz="1600">
                <a:latin typeface="Tahoma" pitchFamily="34" charset="0"/>
              </a:rPr>
              <a:t>int *pi;</a:t>
            </a:r>
          </a:p>
          <a:p>
            <a:pPr>
              <a:spcBef>
                <a:spcPct val="50000"/>
              </a:spcBef>
            </a:pPr>
            <a:r>
              <a:rPr lang="en-US" altLang="zh-CN" sz="1600">
                <a:latin typeface="Tahoma" pitchFamily="34" charset="0"/>
              </a:rPr>
              <a:t>pi = &amp;a[0];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a[0]*/</a:t>
            </a:r>
          </a:p>
          <a:p>
            <a:pPr>
              <a:spcBef>
                <a:spcPct val="50000"/>
              </a:spcBef>
            </a:pPr>
            <a:r>
              <a:rPr lang="en-US" altLang="zh-CN" sz="1600">
                <a:latin typeface="Tahoma" pitchFamily="34" charset="0"/>
              </a:rPr>
              <a:t>pi++;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a[1]</a:t>
            </a:r>
            <a:r>
              <a:rPr lang="zh-CN" altLang="en-US" sz="1600">
                <a:latin typeface="Tahoma" pitchFamily="34" charset="0"/>
              </a:rPr>
              <a:t>，*</a:t>
            </a:r>
            <a:r>
              <a:rPr lang="en-US" altLang="zh-CN" sz="1600">
                <a:latin typeface="Tahoma" pitchFamily="34" charset="0"/>
              </a:rPr>
              <a:t>pi</a:t>
            </a:r>
            <a:r>
              <a:rPr lang="zh-CN" altLang="en-US" sz="1600">
                <a:latin typeface="Tahoma" pitchFamily="34" charset="0"/>
              </a:rPr>
              <a:t>为</a:t>
            </a:r>
            <a:r>
              <a:rPr lang="en-US" altLang="zh-CN" sz="1600">
                <a:latin typeface="Tahoma" pitchFamily="34" charset="0"/>
              </a:rPr>
              <a:t>a[1], </a:t>
            </a:r>
            <a:r>
              <a:rPr lang="zh-CN" altLang="en-US" sz="1600">
                <a:latin typeface="Tahoma" pitchFamily="34" charset="0"/>
              </a:rPr>
              <a:t>即</a:t>
            </a:r>
            <a:r>
              <a:rPr lang="en-US" altLang="zh-CN" sz="1600">
                <a:latin typeface="Tahoma" pitchFamily="34" charset="0"/>
              </a:rPr>
              <a:t>1*/</a:t>
            </a:r>
          </a:p>
          <a:p>
            <a:pPr>
              <a:spcBef>
                <a:spcPct val="50000"/>
              </a:spcBef>
            </a:pPr>
            <a:r>
              <a:rPr lang="en-US" altLang="zh-CN" sz="1600">
                <a:latin typeface="Tahoma" pitchFamily="34" charset="0"/>
              </a:rPr>
              <a:t>pi+=2;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a[3]</a:t>
            </a:r>
            <a:r>
              <a:rPr lang="zh-CN" altLang="en-US" sz="1600">
                <a:latin typeface="Tahoma" pitchFamily="34" charset="0"/>
              </a:rPr>
              <a:t>，*</a:t>
            </a:r>
            <a:r>
              <a:rPr lang="en-US" altLang="zh-CN" sz="1600">
                <a:latin typeface="Tahoma" pitchFamily="34" charset="0"/>
              </a:rPr>
              <a:t>pi</a:t>
            </a:r>
            <a:r>
              <a:rPr lang="zh-CN" altLang="en-US" sz="1600">
                <a:latin typeface="Tahoma" pitchFamily="34" charset="0"/>
              </a:rPr>
              <a:t>为</a:t>
            </a:r>
            <a:r>
              <a:rPr lang="en-US" altLang="zh-CN" sz="1600">
                <a:latin typeface="Tahoma" pitchFamily="34" charset="0"/>
              </a:rPr>
              <a:t>a[3], </a:t>
            </a:r>
            <a:r>
              <a:rPr lang="zh-CN" altLang="en-US" sz="1600">
                <a:latin typeface="Tahoma" pitchFamily="34" charset="0"/>
              </a:rPr>
              <a:t>即</a:t>
            </a:r>
            <a:r>
              <a:rPr lang="en-US" altLang="zh-CN" sz="1600">
                <a:latin typeface="Tahoma" pitchFamily="34" charset="0"/>
              </a:rPr>
              <a:t>3*/</a:t>
            </a:r>
          </a:p>
        </p:txBody>
      </p:sp>
      <p:sp>
        <p:nvSpPr>
          <p:cNvPr id="28683" name="Rectangle 18"/>
          <p:cNvSpPr>
            <a:spLocks noChangeArrowheads="1"/>
          </p:cNvSpPr>
          <p:nvPr/>
        </p:nvSpPr>
        <p:spPr bwMode="auto">
          <a:xfrm>
            <a:off x="647700" y="153988"/>
            <a:ext cx="8189913" cy="841375"/>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203"/>
                                        </p:tgtEl>
                                        <p:attrNameLst>
                                          <p:attrName>style.visibility</p:attrName>
                                        </p:attrNameLst>
                                      </p:cBhvr>
                                      <p:to>
                                        <p:strVal val="visible"/>
                                      </p:to>
                                    </p:set>
                                    <p:animEffect transition="in" filter="dissolve">
                                      <p:cBhvr>
                                        <p:cTn id="7" dur="500"/>
                                        <p:tgtEl>
                                          <p:spTgt spid="2212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1198"/>
                                        </p:tgtEl>
                                        <p:attrNameLst>
                                          <p:attrName>style.visibility</p:attrName>
                                        </p:attrNameLst>
                                      </p:cBhvr>
                                      <p:to>
                                        <p:strVal val="visible"/>
                                      </p:to>
                                    </p:set>
                                    <p:animEffect transition="in" filter="dissolve">
                                      <p:cBhvr>
                                        <p:cTn id="10" dur="500"/>
                                        <p:tgtEl>
                                          <p:spTgt spid="221198"/>
                                        </p:tgtEl>
                                      </p:cBhvr>
                                    </p:animEffect>
                                  </p:childTnLst>
                                </p:cTn>
                              </p:par>
                              <p:par>
                                <p:cTn id="11" presetID="9"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1200"/>
                                        </p:tgtEl>
                                        <p:attrNameLst>
                                          <p:attrName>style.visibility</p:attrName>
                                        </p:attrNameLst>
                                      </p:cBhvr>
                                      <p:to>
                                        <p:strVal val="visible"/>
                                      </p:to>
                                    </p:set>
                                    <p:animEffect transition="in" filter="checkerboard(across)">
                                      <p:cBhvr>
                                        <p:cTn id="16" dur="500"/>
                                        <p:tgtEl>
                                          <p:spTgt spid="22120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21199"/>
                                        </p:tgtEl>
                                        <p:attrNameLst>
                                          <p:attrName>style.visibility</p:attrName>
                                        </p:attrNameLst>
                                      </p:cBhvr>
                                      <p:to>
                                        <p:strVal val="visible"/>
                                      </p:to>
                                    </p:set>
                                    <p:animEffect transition="in" filter="checkerboard(across)">
                                      <p:cBhvr>
                                        <p:cTn id="19" dur="500"/>
                                        <p:tgtEl>
                                          <p:spTgt spid="22119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1201"/>
                                        </p:tgtEl>
                                        <p:attrNameLst>
                                          <p:attrName>style.visibility</p:attrName>
                                        </p:attrNameLst>
                                      </p:cBhvr>
                                      <p:to>
                                        <p:strVal val="visible"/>
                                      </p:to>
                                    </p:set>
                                    <p:animEffect transition="in" filter="randombar(horizontal)">
                                      <p:cBhvr>
                                        <p:cTn id="22" dur="500"/>
                                        <p:tgtEl>
                                          <p:spTgt spid="22120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21202"/>
                                        </p:tgtEl>
                                        <p:attrNameLst>
                                          <p:attrName>style.visibility</p:attrName>
                                        </p:attrNameLst>
                                      </p:cBhvr>
                                      <p:to>
                                        <p:strVal val="visible"/>
                                      </p:to>
                                    </p:set>
                                    <p:animEffect transition="in" filter="randombar(horizontal)">
                                      <p:cBhvr>
                                        <p:cTn id="25" dur="500"/>
                                        <p:tgtEl>
                                          <p:spTgt spid="22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p:bldP spid="221199" grpId="0" animBg="1"/>
      <p:bldP spid="221200" grpId="0"/>
      <p:bldP spid="221201" grpId="0" animBg="1"/>
      <p:bldP spid="221202" grpId="0"/>
      <p:bldP spid="22120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页脚占位符 1"/>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29699" name="灯片编号占位符 2"/>
          <p:cNvSpPr>
            <a:spLocks noGrp="1"/>
          </p:cNvSpPr>
          <p:nvPr>
            <p:ph type="sldNum" sz="quarter" idx="11"/>
          </p:nvPr>
        </p:nvSpPr>
        <p:spPr>
          <a:noFill/>
        </p:spPr>
        <p:txBody>
          <a:bodyPr/>
          <a:lstStyle/>
          <a:p>
            <a:fld id="{2508F25A-9E05-4919-81A8-E6B4D20CDAC4}" type="slidenum">
              <a:rPr lang="en-US" altLang="zh-CN" smtClean="0"/>
              <a:pPr/>
              <a:t>46</a:t>
            </a:fld>
            <a:endParaRPr lang="en-US" altLang="zh-CN"/>
          </a:p>
        </p:txBody>
      </p:sp>
      <p:sp>
        <p:nvSpPr>
          <p:cNvPr id="29700" name="Rectangle 2"/>
          <p:cNvSpPr>
            <a:spLocks noGrp="1" noChangeArrowheads="1"/>
          </p:cNvSpPr>
          <p:nvPr>
            <p:ph type="title" idx="4294967295"/>
          </p:nvPr>
        </p:nvSpPr>
        <p:spPr>
          <a:xfrm>
            <a:off x="611188" y="188913"/>
            <a:ext cx="8189912" cy="719137"/>
          </a:xfrm>
        </p:spPr>
        <p:txBody>
          <a:bodyPr/>
          <a:lstStyle/>
          <a:p>
            <a:r>
              <a:rPr lang="zh-CN" altLang="en-US">
                <a:ea typeface="宋体" pitchFamily="2" charset="-122"/>
              </a:rPr>
              <a:t>指针运算（续）</a:t>
            </a:r>
          </a:p>
        </p:txBody>
      </p:sp>
      <p:sp>
        <p:nvSpPr>
          <p:cNvPr id="222211" name="Rectangle 3"/>
          <p:cNvSpPr>
            <a:spLocks noGrp="1" noChangeArrowheads="1"/>
          </p:cNvSpPr>
          <p:nvPr>
            <p:ph type="body" idx="4294967295"/>
          </p:nvPr>
        </p:nvSpPr>
        <p:spPr>
          <a:xfrm>
            <a:off x="755650" y="1484313"/>
            <a:ext cx="8064500" cy="3240087"/>
          </a:xfrm>
        </p:spPr>
        <p:txBody>
          <a:bodyPr/>
          <a:lstStyle/>
          <a:p>
            <a:pPr>
              <a:buFont typeface="Wingdings" pitchFamily="2" charset="2"/>
              <a:buNone/>
            </a:pPr>
            <a:r>
              <a:rPr lang="en-US" altLang="zh-CN" sz="1800">
                <a:ea typeface="宋体" pitchFamily="2" charset="-122"/>
              </a:rPr>
              <a:t>int  a[10];</a:t>
            </a:r>
          </a:p>
          <a:p>
            <a:pPr>
              <a:buFont typeface="Wingdings" pitchFamily="2" charset="2"/>
              <a:buNone/>
            </a:pPr>
            <a:r>
              <a:rPr lang="en-US" altLang="zh-CN" sz="1800">
                <a:ea typeface="宋体" pitchFamily="2" charset="-122"/>
              </a:rPr>
              <a:t>int  *pi= &amp;a[0];</a:t>
            </a:r>
          </a:p>
          <a:p>
            <a:pPr>
              <a:buFont typeface="Wingdings" pitchFamily="2" charset="2"/>
              <a:buNone/>
            </a:pPr>
            <a:r>
              <a:rPr lang="en-US" altLang="zh-CN" sz="1800">
                <a:ea typeface="宋体" pitchFamily="2" charset="-122"/>
              </a:rPr>
              <a:t>char str[10];</a:t>
            </a:r>
          </a:p>
          <a:p>
            <a:pPr>
              <a:buFont typeface="Wingdings" pitchFamily="2" charset="2"/>
              <a:buNone/>
            </a:pPr>
            <a:r>
              <a:rPr lang="en-US" altLang="zh-CN" sz="1800">
                <a:ea typeface="宋体" pitchFamily="2" charset="-122"/>
              </a:rPr>
              <a:t>char *pc= &amp;str[0];</a:t>
            </a:r>
          </a:p>
          <a:p>
            <a:pPr>
              <a:buFont typeface="Wingdings" pitchFamily="2" charset="2"/>
              <a:buNone/>
            </a:pPr>
            <a:endParaRPr lang="en-US" altLang="zh-CN" sz="1800">
              <a:ea typeface="宋体" pitchFamily="2" charset="-122"/>
            </a:endParaRPr>
          </a:p>
        </p:txBody>
      </p:sp>
      <p:grpSp>
        <p:nvGrpSpPr>
          <p:cNvPr id="2" name="Group 4"/>
          <p:cNvGrpSpPr>
            <a:grpSpLocks/>
          </p:cNvGrpSpPr>
          <p:nvPr/>
        </p:nvGrpSpPr>
        <p:grpSpPr bwMode="auto">
          <a:xfrm>
            <a:off x="5507038" y="1593850"/>
            <a:ext cx="3348037" cy="974725"/>
            <a:chOff x="1768" y="2228"/>
            <a:chExt cx="2495" cy="614"/>
          </a:xfrm>
        </p:grpSpPr>
        <p:sp>
          <p:nvSpPr>
            <p:cNvPr id="29725" name="Rectangle 5"/>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26" name="Line 6"/>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7" name="Line 7"/>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8" name="Line 8"/>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9" name="Line 9"/>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0" name="Line 10"/>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1" name="Text Box 11"/>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9732" name="Text Box 12"/>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21" name="Text Box 13"/>
          <p:cNvSpPr txBox="1">
            <a:spLocks noChangeArrowheads="1"/>
          </p:cNvSpPr>
          <p:nvPr/>
        </p:nvSpPr>
        <p:spPr bwMode="auto">
          <a:xfrm>
            <a:off x="3238500" y="1449388"/>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2222" name="Text Box 14"/>
          <p:cNvSpPr txBox="1">
            <a:spLocks noChangeArrowheads="1"/>
          </p:cNvSpPr>
          <p:nvPr/>
        </p:nvSpPr>
        <p:spPr bwMode="auto">
          <a:xfrm>
            <a:off x="5399088" y="1125538"/>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0x0100</a:t>
            </a:r>
          </a:p>
        </p:txBody>
      </p:sp>
      <p:sp>
        <p:nvSpPr>
          <p:cNvPr id="222223" name="Freeform 15"/>
          <p:cNvSpPr>
            <a:spLocks/>
          </p:cNvSpPr>
          <p:nvPr/>
        </p:nvSpPr>
        <p:spPr bwMode="auto">
          <a:xfrm>
            <a:off x="4067175" y="1628775"/>
            <a:ext cx="1655763" cy="360363"/>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grpSp>
        <p:nvGrpSpPr>
          <p:cNvPr id="3" name="Group 30"/>
          <p:cNvGrpSpPr>
            <a:grpSpLocks/>
          </p:cNvGrpSpPr>
          <p:nvPr/>
        </p:nvGrpSpPr>
        <p:grpSpPr bwMode="auto">
          <a:xfrm>
            <a:off x="5578475" y="3322638"/>
            <a:ext cx="3348038" cy="974725"/>
            <a:chOff x="1768" y="2228"/>
            <a:chExt cx="2495" cy="614"/>
          </a:xfrm>
        </p:grpSpPr>
        <p:sp>
          <p:nvSpPr>
            <p:cNvPr id="29717" name="Rectangle 31"/>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18" name="Line 32"/>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19" name="Line 33"/>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0" name="Line 34"/>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1" name="Line 35"/>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2" name="Line 36"/>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3" name="Text Box 37"/>
            <p:cNvSpPr txBox="1">
              <a:spLocks noChangeArrowheads="1"/>
            </p:cNvSpPr>
            <p:nvPr/>
          </p:nvSpPr>
          <p:spPr bwMode="auto">
            <a:xfrm>
              <a:off x="1768" y="2554"/>
              <a:ext cx="629"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str[0]</a:t>
              </a:r>
            </a:p>
          </p:txBody>
        </p:sp>
        <p:sp>
          <p:nvSpPr>
            <p:cNvPr id="29724" name="Text Box 38"/>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47" name="Text Box 39"/>
          <p:cNvSpPr txBox="1">
            <a:spLocks noChangeArrowheads="1"/>
          </p:cNvSpPr>
          <p:nvPr/>
        </p:nvSpPr>
        <p:spPr bwMode="auto">
          <a:xfrm>
            <a:off x="3309938" y="31781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pc</a:t>
            </a:r>
          </a:p>
        </p:txBody>
      </p:sp>
      <p:sp>
        <p:nvSpPr>
          <p:cNvPr id="222248" name="Text Box 40"/>
          <p:cNvSpPr txBox="1">
            <a:spLocks noChangeArrowheads="1"/>
          </p:cNvSpPr>
          <p:nvPr/>
        </p:nvSpPr>
        <p:spPr bwMode="auto">
          <a:xfrm>
            <a:off x="5470525" y="28543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0x0200</a:t>
            </a:r>
          </a:p>
        </p:txBody>
      </p:sp>
      <p:sp>
        <p:nvSpPr>
          <p:cNvPr id="222249" name="Freeform 41"/>
          <p:cNvSpPr>
            <a:spLocks/>
          </p:cNvSpPr>
          <p:nvPr/>
        </p:nvSpPr>
        <p:spPr bwMode="auto">
          <a:xfrm>
            <a:off x="4138613" y="33575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2251" name="Rectangle 43"/>
          <p:cNvSpPr>
            <a:spLocks noChangeArrowheads="1"/>
          </p:cNvSpPr>
          <p:nvPr/>
        </p:nvSpPr>
        <p:spPr bwMode="auto">
          <a:xfrm>
            <a:off x="3057525" y="2025650"/>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24" name="Text Box 16"/>
          <p:cNvSpPr txBox="1">
            <a:spLocks noChangeArrowheads="1"/>
          </p:cNvSpPr>
          <p:nvPr/>
        </p:nvSpPr>
        <p:spPr bwMode="auto">
          <a:xfrm>
            <a:off x="3095625" y="2000250"/>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sp>
        <p:nvSpPr>
          <p:cNvPr id="222252" name="Rectangle 44"/>
          <p:cNvSpPr>
            <a:spLocks noChangeArrowheads="1"/>
          </p:cNvSpPr>
          <p:nvPr/>
        </p:nvSpPr>
        <p:spPr bwMode="auto">
          <a:xfrm>
            <a:off x="3130550" y="3754438"/>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50" name="Text Box 42"/>
          <p:cNvSpPr txBox="1">
            <a:spLocks noChangeArrowheads="1"/>
          </p:cNvSpPr>
          <p:nvPr/>
        </p:nvSpPr>
        <p:spPr bwMode="auto">
          <a:xfrm>
            <a:off x="3167063" y="3754438"/>
            <a:ext cx="125888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0x0200</a:t>
            </a:r>
          </a:p>
        </p:txBody>
      </p:sp>
      <p:sp>
        <p:nvSpPr>
          <p:cNvPr id="222253" name="Text Box 45"/>
          <p:cNvSpPr txBox="1">
            <a:spLocks noChangeArrowheads="1"/>
          </p:cNvSpPr>
          <p:nvPr/>
        </p:nvSpPr>
        <p:spPr bwMode="auto">
          <a:xfrm>
            <a:off x="684213" y="4724400"/>
            <a:ext cx="7848600" cy="1004888"/>
          </a:xfrm>
          <a:prstGeom prst="rect">
            <a:avLst/>
          </a:prstGeom>
          <a:solidFill>
            <a:schemeClr val="bg1"/>
          </a:solidFill>
          <a:ln w="9525">
            <a:noFill/>
            <a:miter lim="800000"/>
            <a:headEnd/>
            <a:tailEnd/>
          </a:ln>
        </p:spPr>
        <p:txBody>
          <a:bodyPr>
            <a:spAutoFit/>
          </a:bodyPr>
          <a:lstStyle/>
          <a:p>
            <a:pPr>
              <a:spcBef>
                <a:spcPct val="50000"/>
              </a:spcBef>
            </a:pPr>
            <a:r>
              <a:rPr lang="en-US" altLang="zh-CN" sz="2400"/>
              <a:t>pi++;</a:t>
            </a:r>
          </a:p>
          <a:p>
            <a:pPr>
              <a:spcBef>
                <a:spcPct val="50000"/>
              </a:spcBef>
            </a:pPr>
            <a:r>
              <a:rPr lang="en-US" altLang="zh-CN" sz="2400"/>
              <a:t>pc++;</a:t>
            </a:r>
          </a:p>
        </p:txBody>
      </p:sp>
      <p:sp>
        <p:nvSpPr>
          <p:cNvPr id="222254" name="Text Box 46"/>
          <p:cNvSpPr txBox="1">
            <a:spLocks noChangeArrowheads="1"/>
          </p:cNvSpPr>
          <p:nvPr/>
        </p:nvSpPr>
        <p:spPr bwMode="auto">
          <a:xfrm>
            <a:off x="2916238" y="4724400"/>
            <a:ext cx="5903912" cy="304800"/>
          </a:xfrm>
          <a:prstGeom prst="rect">
            <a:avLst/>
          </a:prstGeom>
          <a:noFill/>
          <a:ln w="9525">
            <a:noFill/>
            <a:miter lim="800000"/>
            <a:headEnd/>
            <a:tailEnd/>
          </a:ln>
        </p:spPr>
        <p:txBody>
          <a:bodyPr>
            <a:spAutoFit/>
          </a:bodyPr>
          <a:lstStyle/>
          <a:p>
            <a:pPr>
              <a:spcBef>
                <a:spcPct val="50000"/>
              </a:spcBef>
            </a:pPr>
            <a:r>
              <a:rPr lang="en-US" altLang="zh-CN" sz="1400"/>
              <a:t>/*</a:t>
            </a:r>
            <a:r>
              <a:rPr lang="zh-CN" altLang="en-US" sz="1400"/>
              <a:t>若</a:t>
            </a:r>
            <a:r>
              <a:rPr lang="en-US" altLang="zh-CN" sz="1400"/>
              <a:t>int</a:t>
            </a:r>
            <a:r>
              <a:rPr lang="zh-CN" altLang="en-US" sz="1400"/>
              <a:t>占</a:t>
            </a:r>
            <a:r>
              <a:rPr lang="en-US" altLang="zh-CN" sz="1400"/>
              <a:t>4</a:t>
            </a:r>
            <a:r>
              <a:rPr lang="zh-CN" altLang="en-US" sz="1400"/>
              <a:t>个字节</a:t>
            </a:r>
            <a:r>
              <a:rPr lang="en-US" altLang="zh-CN" sz="1400"/>
              <a:t>, </a:t>
            </a:r>
            <a:r>
              <a:rPr lang="zh-CN" altLang="en-US" sz="1400"/>
              <a:t>此时</a:t>
            </a:r>
            <a:r>
              <a:rPr lang="en-US" altLang="zh-CN" sz="1400"/>
              <a:t>pi</a:t>
            </a:r>
            <a:r>
              <a:rPr lang="zh-CN" altLang="en-US" sz="1400"/>
              <a:t>增加一个单位</a:t>
            </a:r>
            <a:r>
              <a:rPr lang="en-US" altLang="zh-CN" sz="1400"/>
              <a:t>, </a:t>
            </a:r>
            <a:r>
              <a:rPr lang="zh-CN" altLang="en-US" sz="1400"/>
              <a:t>即四个字节</a:t>
            </a:r>
            <a:r>
              <a:rPr lang="en-US" altLang="zh-CN" sz="1400"/>
              <a:t>, </a:t>
            </a:r>
            <a:r>
              <a:rPr lang="zh-CN" altLang="en-US" sz="1400"/>
              <a:t>结果为</a:t>
            </a:r>
            <a:r>
              <a:rPr lang="en-US" altLang="zh-CN" sz="1400"/>
              <a:t>0x0104*/</a:t>
            </a:r>
          </a:p>
        </p:txBody>
      </p:sp>
      <p:sp>
        <p:nvSpPr>
          <p:cNvPr id="222255" name="Text Box 47"/>
          <p:cNvSpPr txBox="1">
            <a:spLocks noChangeArrowheads="1"/>
          </p:cNvSpPr>
          <p:nvPr/>
        </p:nvSpPr>
        <p:spPr bwMode="auto">
          <a:xfrm>
            <a:off x="2916238" y="5300663"/>
            <a:ext cx="6227762" cy="304800"/>
          </a:xfrm>
          <a:prstGeom prst="rect">
            <a:avLst/>
          </a:prstGeom>
          <a:noFill/>
          <a:ln w="9525">
            <a:noFill/>
            <a:miter lim="800000"/>
            <a:headEnd/>
            <a:tailEnd/>
          </a:ln>
        </p:spPr>
        <p:txBody>
          <a:bodyPr>
            <a:spAutoFit/>
          </a:bodyPr>
          <a:lstStyle/>
          <a:p>
            <a:pPr>
              <a:spcBef>
                <a:spcPct val="50000"/>
              </a:spcBef>
            </a:pPr>
            <a:r>
              <a:rPr lang="en-US" altLang="zh-CN" sz="1400"/>
              <a:t>/*</a:t>
            </a:r>
            <a:r>
              <a:rPr lang="zh-CN" altLang="en-US" sz="1400"/>
              <a:t>若</a:t>
            </a:r>
            <a:r>
              <a:rPr lang="en-US" altLang="zh-CN" sz="1400"/>
              <a:t>char</a:t>
            </a:r>
            <a:r>
              <a:rPr lang="zh-CN" altLang="en-US" sz="1400"/>
              <a:t>占</a:t>
            </a:r>
            <a:r>
              <a:rPr lang="en-US" altLang="zh-CN" sz="1400"/>
              <a:t>1</a:t>
            </a:r>
            <a:r>
              <a:rPr lang="zh-CN" altLang="en-US" sz="1400"/>
              <a:t>个字节，此时</a:t>
            </a:r>
            <a:r>
              <a:rPr lang="en-US" altLang="zh-CN" sz="1400"/>
              <a:t>, pc</a:t>
            </a:r>
            <a:r>
              <a:rPr lang="zh-CN" altLang="en-US" sz="1400"/>
              <a:t>增加一个单位</a:t>
            </a:r>
            <a:r>
              <a:rPr lang="en-US" altLang="zh-CN" sz="1400"/>
              <a:t>,</a:t>
            </a:r>
            <a:r>
              <a:rPr lang="zh-CN" altLang="en-US" sz="1400"/>
              <a:t>即一个字节</a:t>
            </a:r>
            <a:r>
              <a:rPr lang="en-US" altLang="zh-CN" sz="1400"/>
              <a:t>,</a:t>
            </a:r>
            <a:r>
              <a:rPr lang="zh-CN" altLang="en-US" sz="1400"/>
              <a:t>结果为</a:t>
            </a:r>
            <a:r>
              <a:rPr lang="en-US" altLang="zh-CN" sz="1400"/>
              <a:t>0x0201*/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dissolve">
                                      <p:cBhvr>
                                        <p:cTn id="7" dur="500"/>
                                        <p:tgtEl>
                                          <p:spTgt spid="2222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11">
                                            <p:txEl>
                                              <p:pRg st="1" end="1"/>
                                            </p:txEl>
                                          </p:spTgt>
                                        </p:tgtEl>
                                        <p:attrNameLst>
                                          <p:attrName>style.visibility</p:attrName>
                                        </p:attrNameLst>
                                      </p:cBhvr>
                                      <p:to>
                                        <p:strVal val="visible"/>
                                      </p:to>
                                    </p:set>
                                    <p:animEffect transition="in" filter="dissolve">
                                      <p:cBhvr>
                                        <p:cTn id="10" dur="500"/>
                                        <p:tgtEl>
                                          <p:spTgt spid="2222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Effect transition="in" filter="dissolve">
                                      <p:cBhvr>
                                        <p:cTn id="13" dur="500"/>
                                        <p:tgtEl>
                                          <p:spTgt spid="2222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2211">
                                            <p:txEl>
                                              <p:pRg st="3" end="3"/>
                                            </p:txEl>
                                          </p:spTgt>
                                        </p:tgtEl>
                                        <p:attrNameLst>
                                          <p:attrName>style.visibility</p:attrName>
                                        </p:attrNameLst>
                                      </p:cBhvr>
                                      <p:to>
                                        <p:strVal val="visible"/>
                                      </p:to>
                                    </p:set>
                                    <p:animEffect transition="in" filter="dissolve">
                                      <p:cBhvr>
                                        <p:cTn id="16" dur="500"/>
                                        <p:tgtEl>
                                          <p:spTgt spid="2222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2221"/>
                                        </p:tgtEl>
                                        <p:attrNameLst>
                                          <p:attrName>style.visibility</p:attrName>
                                        </p:attrNameLst>
                                      </p:cBhvr>
                                      <p:to>
                                        <p:strVal val="visible"/>
                                      </p:to>
                                    </p:set>
                                    <p:animEffect transition="in" filter="dissolve">
                                      <p:cBhvr>
                                        <p:cTn id="21" dur="500"/>
                                        <p:tgtEl>
                                          <p:spTgt spid="222221"/>
                                        </p:tgtEl>
                                      </p:cBhvr>
                                    </p:animEffect>
                                  </p:childTnLst>
                                </p:cTn>
                              </p:par>
                              <p:par>
                                <p:cTn id="22" presetID="9"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22222"/>
                                        </p:tgtEl>
                                        <p:attrNameLst>
                                          <p:attrName>style.visibility</p:attrName>
                                        </p:attrNameLst>
                                      </p:cBhvr>
                                      <p:to>
                                        <p:strVal val="visible"/>
                                      </p:to>
                                    </p:set>
                                    <p:animEffect transition="in" filter="checkerboard(across)">
                                      <p:cBhvr>
                                        <p:cTn id="27" dur="500"/>
                                        <p:tgtEl>
                                          <p:spTgt spid="22222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22223"/>
                                        </p:tgtEl>
                                        <p:attrNameLst>
                                          <p:attrName>style.visibility</p:attrName>
                                        </p:attrNameLst>
                                      </p:cBhvr>
                                      <p:to>
                                        <p:strVal val="visible"/>
                                      </p:to>
                                    </p:set>
                                    <p:animEffect transition="in" filter="randombar(horizontal)">
                                      <p:cBhvr>
                                        <p:cTn id="30" dur="500"/>
                                        <p:tgtEl>
                                          <p:spTgt spid="22222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2224"/>
                                        </p:tgtEl>
                                        <p:attrNameLst>
                                          <p:attrName>style.visibility</p:attrName>
                                        </p:attrNameLst>
                                      </p:cBhvr>
                                      <p:to>
                                        <p:strVal val="visible"/>
                                      </p:to>
                                    </p:set>
                                    <p:animEffect transition="in" filter="randombar(horizontal)">
                                      <p:cBhvr>
                                        <p:cTn id="33" dur="500"/>
                                        <p:tgtEl>
                                          <p:spTgt spid="2222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2247"/>
                                        </p:tgtEl>
                                        <p:attrNameLst>
                                          <p:attrName>style.visibility</p:attrName>
                                        </p:attrNameLst>
                                      </p:cBhvr>
                                      <p:to>
                                        <p:strVal val="visible"/>
                                      </p:to>
                                    </p:set>
                                    <p:animEffect transition="in" filter="dissolve">
                                      <p:cBhvr>
                                        <p:cTn id="36" dur="500"/>
                                        <p:tgtEl>
                                          <p:spTgt spid="222247"/>
                                        </p:tgtEl>
                                      </p:cBhvr>
                                    </p:animEffect>
                                  </p:childTnLst>
                                </p:cTn>
                              </p:par>
                              <p:par>
                                <p:cTn id="37" presetID="9"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22248"/>
                                        </p:tgtEl>
                                        <p:attrNameLst>
                                          <p:attrName>style.visibility</p:attrName>
                                        </p:attrNameLst>
                                      </p:cBhvr>
                                      <p:to>
                                        <p:strVal val="visible"/>
                                      </p:to>
                                    </p:set>
                                    <p:animEffect transition="in" filter="checkerboard(across)">
                                      <p:cBhvr>
                                        <p:cTn id="42" dur="500"/>
                                        <p:tgtEl>
                                          <p:spTgt spid="22224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22249"/>
                                        </p:tgtEl>
                                        <p:attrNameLst>
                                          <p:attrName>style.visibility</p:attrName>
                                        </p:attrNameLst>
                                      </p:cBhvr>
                                      <p:to>
                                        <p:strVal val="visible"/>
                                      </p:to>
                                    </p:set>
                                    <p:animEffect transition="in" filter="randombar(horizontal)">
                                      <p:cBhvr>
                                        <p:cTn id="45" dur="500"/>
                                        <p:tgtEl>
                                          <p:spTgt spid="222249"/>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22250"/>
                                        </p:tgtEl>
                                        <p:attrNameLst>
                                          <p:attrName>style.visibility</p:attrName>
                                        </p:attrNameLst>
                                      </p:cBhvr>
                                      <p:to>
                                        <p:strVal val="visible"/>
                                      </p:to>
                                    </p:set>
                                    <p:animEffect transition="in" filter="randombar(horizontal)">
                                      <p:cBhvr>
                                        <p:cTn id="48" dur="500"/>
                                        <p:tgtEl>
                                          <p:spTgt spid="222250"/>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2251"/>
                                        </p:tgtEl>
                                        <p:attrNameLst>
                                          <p:attrName>style.visibility</p:attrName>
                                        </p:attrNameLst>
                                      </p:cBhvr>
                                      <p:to>
                                        <p:strVal val="visible"/>
                                      </p:to>
                                    </p:set>
                                    <p:animEffect transition="in" filter="checkerboard(across)">
                                      <p:cBhvr>
                                        <p:cTn id="51" dur="500"/>
                                        <p:tgtEl>
                                          <p:spTgt spid="222251"/>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22252"/>
                                        </p:tgtEl>
                                        <p:attrNameLst>
                                          <p:attrName>style.visibility</p:attrName>
                                        </p:attrNameLst>
                                      </p:cBhvr>
                                      <p:to>
                                        <p:strVal val="visible"/>
                                      </p:to>
                                    </p:set>
                                    <p:animEffect transition="in" filter="checkerboard(across)">
                                      <p:cBhvr>
                                        <p:cTn id="54" dur="500"/>
                                        <p:tgtEl>
                                          <p:spTgt spid="22225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22253"/>
                                        </p:tgtEl>
                                        <p:attrNameLst>
                                          <p:attrName>style.visibility</p:attrName>
                                        </p:attrNameLst>
                                      </p:cBhvr>
                                      <p:to>
                                        <p:strVal val="visible"/>
                                      </p:to>
                                    </p:set>
                                    <p:animEffect transition="in" filter="dissolve">
                                      <p:cBhvr>
                                        <p:cTn id="59" dur="500"/>
                                        <p:tgtEl>
                                          <p:spTgt spid="222253"/>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22254"/>
                                        </p:tgtEl>
                                        <p:attrNameLst>
                                          <p:attrName>style.visibility</p:attrName>
                                        </p:attrNameLst>
                                      </p:cBhvr>
                                      <p:to>
                                        <p:strVal val="visible"/>
                                      </p:to>
                                    </p:set>
                                    <p:animEffect transition="in" filter="dissolve">
                                      <p:cBhvr>
                                        <p:cTn id="64" dur="500"/>
                                        <p:tgtEl>
                                          <p:spTgt spid="22225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22255"/>
                                        </p:tgtEl>
                                        <p:attrNameLst>
                                          <p:attrName>style.visibility</p:attrName>
                                        </p:attrNameLst>
                                      </p:cBhvr>
                                      <p:to>
                                        <p:strVal val="visible"/>
                                      </p:to>
                                    </p:set>
                                    <p:animEffect transition="in" filter="dissolve">
                                      <p:cBhvr>
                                        <p:cTn id="69" dur="500"/>
                                        <p:tgtEl>
                                          <p:spTgt spid="222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P spid="222221" grpId="0"/>
      <p:bldP spid="222222" grpId="0"/>
      <p:bldP spid="222223" grpId="0" animBg="1"/>
      <p:bldP spid="222247" grpId="0"/>
      <p:bldP spid="222248" grpId="0"/>
      <p:bldP spid="222249" grpId="0" animBg="1"/>
      <p:bldP spid="222251" grpId="0" animBg="1"/>
      <p:bldP spid="222224" grpId="0"/>
      <p:bldP spid="222252" grpId="0" animBg="1"/>
      <p:bldP spid="222250" grpId="0"/>
      <p:bldP spid="222253" grpId="0" animBg="1"/>
      <p:bldP spid="222254" grpId="0"/>
      <p:bldP spid="222255"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页脚占位符 1"/>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0723" name="灯片编号占位符 2"/>
          <p:cNvSpPr>
            <a:spLocks noGrp="1"/>
          </p:cNvSpPr>
          <p:nvPr>
            <p:ph type="sldNum" sz="quarter" idx="11"/>
          </p:nvPr>
        </p:nvSpPr>
        <p:spPr>
          <a:noFill/>
        </p:spPr>
        <p:txBody>
          <a:bodyPr/>
          <a:lstStyle/>
          <a:p>
            <a:fld id="{D11CCD5E-6C0E-4F07-9B6B-410D9503C35A}" type="slidenum">
              <a:rPr lang="en-US" altLang="zh-CN" smtClean="0"/>
              <a:pPr/>
              <a:t>47</a:t>
            </a:fld>
            <a:endParaRPr lang="en-US" altLang="zh-CN"/>
          </a:p>
        </p:txBody>
      </p:sp>
      <p:grpSp>
        <p:nvGrpSpPr>
          <p:cNvPr id="2" name="Group 11"/>
          <p:cNvGrpSpPr>
            <a:grpSpLocks/>
          </p:cNvGrpSpPr>
          <p:nvPr/>
        </p:nvGrpSpPr>
        <p:grpSpPr bwMode="auto">
          <a:xfrm>
            <a:off x="2771775" y="1916113"/>
            <a:ext cx="3348038" cy="974725"/>
            <a:chOff x="1768" y="2228"/>
            <a:chExt cx="2495" cy="614"/>
          </a:xfrm>
        </p:grpSpPr>
        <p:sp>
          <p:nvSpPr>
            <p:cNvPr id="30734" name="Rectangle 12"/>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30735" name="Line 13"/>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6" name="Line 14"/>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7" name="Line 15"/>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8" name="Line 16"/>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9" name="Line 17"/>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40" name="Text Box 18"/>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30741" name="Text Box 19"/>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3252" name="Text Box 20"/>
          <p:cNvSpPr txBox="1">
            <a:spLocks noChangeArrowheads="1"/>
          </p:cNvSpPr>
          <p:nvPr/>
        </p:nvSpPr>
        <p:spPr bwMode="auto">
          <a:xfrm>
            <a:off x="825500" y="2100263"/>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3254" name="Freeform 22"/>
          <p:cNvSpPr>
            <a:spLocks/>
          </p:cNvSpPr>
          <p:nvPr/>
        </p:nvSpPr>
        <p:spPr bwMode="auto">
          <a:xfrm>
            <a:off x="1331913" y="1951038"/>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38100">
            <a:solidFill>
              <a:srgbClr val="FF0000"/>
            </a:solidFill>
            <a:round/>
            <a:headEnd type="none" w="sm" len="sm"/>
            <a:tailEnd type="arrow" w="med" len="med"/>
          </a:ln>
        </p:spPr>
        <p:txBody>
          <a:bodyPr wrap="none" anchor="ctr"/>
          <a:lstStyle/>
          <a:p>
            <a:endParaRPr lang="zh-CN" altLang="en-US"/>
          </a:p>
        </p:txBody>
      </p:sp>
      <p:sp>
        <p:nvSpPr>
          <p:cNvPr id="223257" name="Text Box 25"/>
          <p:cNvSpPr txBox="1">
            <a:spLocks noChangeArrowheads="1"/>
          </p:cNvSpPr>
          <p:nvPr/>
        </p:nvSpPr>
        <p:spPr bwMode="auto">
          <a:xfrm>
            <a:off x="5508625" y="2459038"/>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a[9]</a:t>
            </a:r>
          </a:p>
        </p:txBody>
      </p:sp>
      <p:sp>
        <p:nvSpPr>
          <p:cNvPr id="223258" name="Text Box 26"/>
          <p:cNvSpPr txBox="1">
            <a:spLocks noChangeArrowheads="1"/>
          </p:cNvSpPr>
          <p:nvPr/>
        </p:nvSpPr>
        <p:spPr bwMode="auto">
          <a:xfrm>
            <a:off x="8027988" y="2324100"/>
            <a:ext cx="51593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pj</a:t>
            </a:r>
          </a:p>
        </p:txBody>
      </p:sp>
      <p:sp>
        <p:nvSpPr>
          <p:cNvPr id="223262" name="Freeform 30"/>
          <p:cNvSpPr>
            <a:spLocks/>
          </p:cNvSpPr>
          <p:nvPr/>
        </p:nvSpPr>
        <p:spPr bwMode="auto">
          <a:xfrm>
            <a:off x="6443663" y="1963738"/>
            <a:ext cx="1751012" cy="381000"/>
          </a:xfrm>
          <a:custGeom>
            <a:avLst/>
            <a:gdLst>
              <a:gd name="T0" fmla="*/ 2147483647 w 1103"/>
              <a:gd name="T1" fmla="*/ 2147483647 h 240"/>
              <a:gd name="T2" fmla="*/ 2147483647 w 1103"/>
              <a:gd name="T3" fmla="*/ 2147483647 h 240"/>
              <a:gd name="T4" fmla="*/ 0 w 1103"/>
              <a:gd name="T5" fmla="*/ 2147483647 h 240"/>
              <a:gd name="T6" fmla="*/ 0 60000 65536"/>
              <a:gd name="T7" fmla="*/ 0 60000 65536"/>
              <a:gd name="T8" fmla="*/ 0 60000 65536"/>
              <a:gd name="T9" fmla="*/ 0 w 1103"/>
              <a:gd name="T10" fmla="*/ 0 h 240"/>
              <a:gd name="T11" fmla="*/ 1103 w 1103"/>
              <a:gd name="T12" fmla="*/ 240 h 240"/>
            </a:gdLst>
            <a:ahLst/>
            <a:cxnLst>
              <a:cxn ang="T6">
                <a:pos x="T0" y="T1"/>
              </a:cxn>
              <a:cxn ang="T7">
                <a:pos x="T2" y="T3"/>
              </a:cxn>
              <a:cxn ang="T8">
                <a:pos x="T4" y="T5"/>
              </a:cxn>
            </a:cxnLst>
            <a:rect l="T9" t="T10" r="T11" b="T12"/>
            <a:pathLst>
              <a:path w="1103" h="240">
                <a:moveTo>
                  <a:pt x="1103" y="240"/>
                </a:moveTo>
                <a:cubicBezTo>
                  <a:pt x="1048" y="205"/>
                  <a:pt x="959" y="68"/>
                  <a:pt x="775" y="30"/>
                </a:cubicBezTo>
                <a:cubicBezTo>
                  <a:pt x="601" y="0"/>
                  <a:pt x="161" y="13"/>
                  <a:pt x="0" y="9"/>
                </a:cubicBezTo>
              </a:path>
            </a:pathLst>
          </a:custGeom>
          <a:noFill/>
          <a:ln w="38100">
            <a:solidFill>
              <a:srgbClr val="FF0000"/>
            </a:solidFill>
            <a:round/>
            <a:headEnd/>
            <a:tailEnd type="arrow" w="med" len="med"/>
          </a:ln>
        </p:spPr>
        <p:txBody>
          <a:bodyPr>
            <a:spAutoFit/>
          </a:bodyPr>
          <a:lstStyle/>
          <a:p>
            <a:endParaRPr lang="zh-CN" altLang="en-US"/>
          </a:p>
        </p:txBody>
      </p:sp>
      <p:sp>
        <p:nvSpPr>
          <p:cNvPr id="223263" name="Text Box 31"/>
          <p:cNvSpPr txBox="1">
            <a:spLocks noChangeArrowheads="1"/>
          </p:cNvSpPr>
          <p:nvPr/>
        </p:nvSpPr>
        <p:spPr bwMode="auto">
          <a:xfrm>
            <a:off x="971550" y="3141663"/>
            <a:ext cx="7669213" cy="703262"/>
          </a:xfrm>
          <a:prstGeom prst="rect">
            <a:avLst/>
          </a:prstGeom>
          <a:noFill/>
          <a:ln w="9525">
            <a:noFill/>
            <a:miter lim="800000"/>
            <a:headEnd/>
            <a:tailEnd/>
          </a:ln>
        </p:spPr>
        <p:txBody>
          <a:bodyPr>
            <a:spAutoFit/>
          </a:bodyPr>
          <a:lstStyle/>
          <a:p>
            <a:pPr>
              <a:spcBef>
                <a:spcPct val="50000"/>
              </a:spcBef>
            </a:pPr>
            <a:r>
              <a:rPr lang="en-US" altLang="zh-CN" sz="1600"/>
              <a:t> for (pi=&amp;a[0],pj=&amp;a[N-1]; pi&lt;=pj; pi++) </a:t>
            </a:r>
          </a:p>
          <a:p>
            <a:pPr>
              <a:spcBef>
                <a:spcPct val="50000"/>
              </a:spcBef>
            </a:pPr>
            <a:r>
              <a:rPr lang="en-US" altLang="zh-CN" sz="1600"/>
              <a:t>     …			</a:t>
            </a:r>
            <a:r>
              <a:rPr lang="zh-CN" altLang="en-US" sz="1600"/>
              <a:t>用来遍历一个数组</a:t>
            </a:r>
          </a:p>
        </p:txBody>
      </p:sp>
      <p:sp>
        <p:nvSpPr>
          <p:cNvPr id="223264" name="Rectangle 32"/>
          <p:cNvSpPr>
            <a:spLocks noChangeArrowheads="1"/>
          </p:cNvSpPr>
          <p:nvPr/>
        </p:nvSpPr>
        <p:spPr bwMode="auto">
          <a:xfrm>
            <a:off x="6084888" y="1916113"/>
            <a:ext cx="360362" cy="612775"/>
          </a:xfrm>
          <a:prstGeom prst="rect">
            <a:avLst/>
          </a:prstGeom>
          <a:solidFill>
            <a:schemeClr val="accent2"/>
          </a:solidFill>
          <a:ln w="28575">
            <a:solidFill>
              <a:schemeClr val="tx1"/>
            </a:solidFill>
            <a:miter lim="800000"/>
            <a:headEnd/>
            <a:tailEnd/>
          </a:ln>
        </p:spPr>
        <p:txBody>
          <a:bodyPr anchor="ctr">
            <a:spAutoFit/>
          </a:bodyPr>
          <a:lstStyle/>
          <a:p>
            <a:endParaRPr lang="zh-CN" altLang="zh-CN" sz="2400"/>
          </a:p>
        </p:txBody>
      </p:sp>
      <p:sp>
        <p:nvSpPr>
          <p:cNvPr id="223265" name="Text Box 33"/>
          <p:cNvSpPr txBox="1">
            <a:spLocks noChangeArrowheads="1"/>
          </p:cNvSpPr>
          <p:nvPr/>
        </p:nvSpPr>
        <p:spPr bwMode="auto">
          <a:xfrm>
            <a:off x="6156325" y="2466975"/>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a[10]</a:t>
            </a:r>
          </a:p>
        </p:txBody>
      </p:sp>
      <p:sp>
        <p:nvSpPr>
          <p:cNvPr id="30733" name="Rectangle 2"/>
          <p:cNvSpPr>
            <a:spLocks noChangeArrowheads="1"/>
          </p:cNvSpPr>
          <p:nvPr/>
        </p:nvSpPr>
        <p:spPr bwMode="auto">
          <a:xfrm>
            <a:off x="611188" y="188913"/>
            <a:ext cx="8189912" cy="719137"/>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252"/>
                                        </p:tgtEl>
                                        <p:attrNameLst>
                                          <p:attrName>style.visibility</p:attrName>
                                        </p:attrNameLst>
                                      </p:cBhvr>
                                      <p:to>
                                        <p:strVal val="visible"/>
                                      </p:to>
                                    </p:set>
                                    <p:animEffect transition="in" filter="dissolve">
                                      <p:cBhvr>
                                        <p:cTn id="7" dur="500"/>
                                        <p:tgtEl>
                                          <p:spTgt spid="223252"/>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3254"/>
                                        </p:tgtEl>
                                        <p:attrNameLst>
                                          <p:attrName>style.visibility</p:attrName>
                                        </p:attrNameLst>
                                      </p:cBhvr>
                                      <p:to>
                                        <p:strVal val="visible"/>
                                      </p:to>
                                    </p:set>
                                    <p:animEffect transition="in" filter="randombar(horizontal)">
                                      <p:cBhvr>
                                        <p:cTn id="13" dur="500"/>
                                        <p:tgtEl>
                                          <p:spTgt spid="2232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3257"/>
                                        </p:tgtEl>
                                        <p:attrNameLst>
                                          <p:attrName>style.visibility</p:attrName>
                                        </p:attrNameLst>
                                      </p:cBhvr>
                                      <p:to>
                                        <p:strVal val="visible"/>
                                      </p:to>
                                    </p:set>
                                    <p:animEffect transition="in" filter="dissolve">
                                      <p:cBhvr>
                                        <p:cTn id="16" dur="500"/>
                                        <p:tgtEl>
                                          <p:spTgt spid="2232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3258"/>
                                        </p:tgtEl>
                                        <p:attrNameLst>
                                          <p:attrName>style.visibility</p:attrName>
                                        </p:attrNameLst>
                                      </p:cBhvr>
                                      <p:to>
                                        <p:strVal val="visible"/>
                                      </p:to>
                                    </p:set>
                                    <p:animEffect transition="in" filter="dissolve">
                                      <p:cBhvr>
                                        <p:cTn id="19" dur="500"/>
                                        <p:tgtEl>
                                          <p:spTgt spid="2232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3265"/>
                                        </p:tgtEl>
                                        <p:attrNameLst>
                                          <p:attrName>style.visibility</p:attrName>
                                        </p:attrNameLst>
                                      </p:cBhvr>
                                      <p:to>
                                        <p:strVal val="visible"/>
                                      </p:to>
                                    </p:set>
                                    <p:animEffect transition="in" filter="dissolve">
                                      <p:cBhvr>
                                        <p:cTn id="22" dur="500"/>
                                        <p:tgtEl>
                                          <p:spTgt spid="22326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3262"/>
                                        </p:tgtEl>
                                        <p:attrNameLst>
                                          <p:attrName>style.visibility</p:attrName>
                                        </p:attrNameLst>
                                      </p:cBhvr>
                                      <p:to>
                                        <p:strVal val="visible"/>
                                      </p:to>
                                    </p:set>
                                    <p:animEffect transition="in" filter="dissolve">
                                      <p:cBhvr>
                                        <p:cTn id="25" dur="500"/>
                                        <p:tgtEl>
                                          <p:spTgt spid="22326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3264"/>
                                        </p:tgtEl>
                                        <p:attrNameLst>
                                          <p:attrName>style.visibility</p:attrName>
                                        </p:attrNameLst>
                                      </p:cBhvr>
                                      <p:to>
                                        <p:strVal val="visible"/>
                                      </p:to>
                                    </p:set>
                                    <p:animEffect transition="in" filter="dissolve">
                                      <p:cBhvr>
                                        <p:cTn id="28" dur="500"/>
                                        <p:tgtEl>
                                          <p:spTgt spid="22326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3263"/>
                                        </p:tgtEl>
                                        <p:attrNameLst>
                                          <p:attrName>style.visibility</p:attrName>
                                        </p:attrNameLst>
                                      </p:cBhvr>
                                      <p:to>
                                        <p:strVal val="visible"/>
                                      </p:to>
                                    </p:set>
                                    <p:animEffect transition="in" filter="dissolve">
                                      <p:cBhvr>
                                        <p:cTn id="33" dur="500"/>
                                        <p:tgtEl>
                                          <p:spTgt spid="22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2" grpId="0"/>
      <p:bldP spid="223254" grpId="0" animBg="1"/>
      <p:bldP spid="223257" grpId="0"/>
      <p:bldP spid="223258" grpId="0"/>
      <p:bldP spid="223262" grpId="0" animBg="1"/>
      <p:bldP spid="223263" grpId="0"/>
      <p:bldP spid="223264" grpId="0" animBg="1"/>
      <p:bldP spid="223265"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1747" name="灯片编号占位符 4"/>
          <p:cNvSpPr>
            <a:spLocks noGrp="1"/>
          </p:cNvSpPr>
          <p:nvPr>
            <p:ph type="sldNum" sz="quarter" idx="11"/>
          </p:nvPr>
        </p:nvSpPr>
        <p:spPr>
          <a:noFill/>
        </p:spPr>
        <p:txBody>
          <a:bodyPr/>
          <a:lstStyle/>
          <a:p>
            <a:fld id="{C18D5181-41B6-4724-AB3E-54DB5662DF3E}" type="slidenum">
              <a:rPr lang="en-US" altLang="zh-CN" smtClean="0"/>
              <a:pPr/>
              <a:t>48</a:t>
            </a:fld>
            <a:endParaRPr lang="en-US" altLang="zh-CN"/>
          </a:p>
        </p:txBody>
      </p:sp>
      <p:sp>
        <p:nvSpPr>
          <p:cNvPr id="31748" name="Rectangle 2"/>
          <p:cNvSpPr>
            <a:spLocks noGrp="1" noChangeArrowheads="1"/>
          </p:cNvSpPr>
          <p:nvPr>
            <p:ph type="title"/>
          </p:nvPr>
        </p:nvSpPr>
        <p:spPr/>
        <p:txBody>
          <a:bodyPr/>
          <a:lstStyle/>
          <a:p>
            <a:r>
              <a:rPr lang="zh-CN" altLang="en-US">
                <a:ea typeface="宋体" pitchFamily="2" charset="-122"/>
              </a:rPr>
              <a:t>指针运算（续）</a:t>
            </a:r>
          </a:p>
        </p:txBody>
      </p:sp>
      <p:sp>
        <p:nvSpPr>
          <p:cNvPr id="31749" name="Rectangle 3"/>
          <p:cNvSpPr>
            <a:spLocks noGrp="1" noChangeArrowheads="1"/>
          </p:cNvSpPr>
          <p:nvPr>
            <p:ph type="body" idx="1"/>
          </p:nvPr>
        </p:nvSpPr>
        <p:spPr/>
        <p:txBody>
          <a:bodyPr/>
          <a:lstStyle/>
          <a:p>
            <a:r>
              <a:rPr lang="zh-CN" altLang="en-US">
                <a:ea typeface="宋体" pitchFamily="2" charset="-122"/>
              </a:rPr>
              <a:t>指针运算分析：</a:t>
            </a:r>
          </a:p>
          <a:p>
            <a:pPr lvl="1"/>
            <a:r>
              <a:rPr lang="zh-CN" altLang="en-US">
                <a:ea typeface="宋体" pitchFamily="2" charset="-122"/>
              </a:rPr>
              <a:t> </a:t>
            </a:r>
            <a:r>
              <a:rPr lang="en-US" altLang="zh-CN">
                <a:ea typeface="宋体" pitchFamily="2" charset="-122"/>
              </a:rPr>
              <a:t>p++</a:t>
            </a:r>
            <a:r>
              <a:rPr lang="zh-CN" altLang="en-US">
                <a:ea typeface="宋体" pitchFamily="2" charset="-122"/>
              </a:rPr>
              <a:t>和</a:t>
            </a:r>
            <a:r>
              <a:rPr lang="en-US" altLang="zh-CN">
                <a:ea typeface="宋体" pitchFamily="2" charset="-122"/>
              </a:rPr>
              <a:t>p+1</a:t>
            </a:r>
            <a:r>
              <a:rPr lang="zh-CN" altLang="en-US">
                <a:ea typeface="宋体" pitchFamily="2" charset="-122"/>
              </a:rPr>
              <a:t>的区别；</a:t>
            </a:r>
          </a:p>
          <a:p>
            <a:pPr lvl="1"/>
            <a:r>
              <a:rPr lang="zh-CN" altLang="en-US">
                <a:ea typeface="宋体" pitchFamily="2" charset="-122"/>
              </a:rPr>
              <a:t> </a:t>
            </a:r>
            <a:r>
              <a:rPr lang="en-US" altLang="zh-CN">
                <a:ea typeface="宋体" pitchFamily="2" charset="-122"/>
              </a:rPr>
              <a:t>y = *px + 1</a:t>
            </a:r>
            <a:r>
              <a:rPr lang="zh-CN" altLang="en-US">
                <a:ea typeface="宋体" pitchFamily="2" charset="-122"/>
              </a:rPr>
              <a:t>和</a:t>
            </a:r>
            <a:r>
              <a:rPr lang="en-US" altLang="zh-CN">
                <a:ea typeface="宋体" pitchFamily="2" charset="-122"/>
              </a:rPr>
              <a:t>y= *(px + 1)</a:t>
            </a:r>
            <a:r>
              <a:rPr lang="zh-CN" altLang="en-US">
                <a:ea typeface="宋体" pitchFamily="2" charset="-122"/>
              </a:rPr>
              <a:t>的区别；</a:t>
            </a:r>
          </a:p>
          <a:p>
            <a:pPr lvl="1"/>
            <a:r>
              <a:rPr lang="zh-CN" altLang="en-US">
                <a:ea typeface="宋体" pitchFamily="2" charset="-122"/>
              </a:rPr>
              <a:t> </a:t>
            </a:r>
            <a:r>
              <a:rPr lang="en-US" altLang="zh-CN">
                <a:ea typeface="宋体" pitchFamily="2" charset="-122"/>
              </a:rPr>
              <a:t>y = (*px)++</a:t>
            </a:r>
            <a:r>
              <a:rPr lang="zh-CN" altLang="en-US">
                <a:ea typeface="宋体" pitchFamily="2" charset="-122"/>
              </a:rPr>
              <a:t>和</a:t>
            </a:r>
            <a:r>
              <a:rPr lang="en-US" altLang="zh-CN">
                <a:ea typeface="宋体" pitchFamily="2" charset="-122"/>
              </a:rPr>
              <a:t>y = *px ++</a:t>
            </a:r>
            <a:r>
              <a:rPr lang="zh-CN" altLang="en-US">
                <a:ea typeface="宋体" pitchFamily="2" charset="-122"/>
              </a:rPr>
              <a:t>的区别；</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2771" name="灯片编号占位符 4"/>
          <p:cNvSpPr>
            <a:spLocks noGrp="1"/>
          </p:cNvSpPr>
          <p:nvPr>
            <p:ph type="sldNum" sz="quarter" idx="11"/>
          </p:nvPr>
        </p:nvSpPr>
        <p:spPr>
          <a:noFill/>
        </p:spPr>
        <p:txBody>
          <a:bodyPr/>
          <a:lstStyle/>
          <a:p>
            <a:fld id="{14736589-658D-43B5-9D75-8BCA9B0CF2D5}" type="slidenum">
              <a:rPr lang="en-US" altLang="zh-CN" smtClean="0"/>
              <a:pPr/>
              <a:t>49</a:t>
            </a:fld>
            <a:endParaRPr lang="en-US" altLang="zh-CN"/>
          </a:p>
        </p:txBody>
      </p:sp>
      <p:sp>
        <p:nvSpPr>
          <p:cNvPr id="32772" name="Rectangle 2"/>
          <p:cNvSpPr>
            <a:spLocks noGrp="1" noChangeArrowheads="1"/>
          </p:cNvSpPr>
          <p:nvPr>
            <p:ph type="title"/>
          </p:nvPr>
        </p:nvSpPr>
        <p:spPr/>
        <p:txBody>
          <a:bodyPr/>
          <a:lstStyle/>
          <a:p>
            <a:r>
              <a:rPr lang="zh-CN" altLang="en-US">
                <a:ea typeface="宋体" pitchFamily="2" charset="-122"/>
              </a:rPr>
              <a:t>指针运算（续）</a:t>
            </a:r>
          </a:p>
        </p:txBody>
      </p:sp>
      <p:sp>
        <p:nvSpPr>
          <p:cNvPr id="51203" name="Rectangle 3"/>
          <p:cNvSpPr>
            <a:spLocks noGrp="1" noChangeArrowheads="1"/>
          </p:cNvSpPr>
          <p:nvPr>
            <p:ph type="body" idx="1"/>
          </p:nvPr>
        </p:nvSpPr>
        <p:spPr>
          <a:xfrm>
            <a:off x="977900" y="1447800"/>
            <a:ext cx="5899150" cy="4556125"/>
          </a:xfrm>
        </p:spPr>
        <p:txBody>
          <a:bodyPr/>
          <a:lstStyle/>
          <a:p>
            <a:pPr marL="457200" indent="-457200">
              <a:lnSpc>
                <a:spcPct val="100000"/>
              </a:lnSpc>
            </a:pPr>
            <a:r>
              <a:rPr lang="en-US" altLang="zh-CN" sz="2000" b="0" dirty="0">
                <a:ea typeface="宋体" pitchFamily="2" charset="-122"/>
              </a:rPr>
              <a:t>p++</a:t>
            </a:r>
            <a:r>
              <a:rPr lang="zh-CN" altLang="en-US" sz="2000" b="0" dirty="0">
                <a:ea typeface="宋体" pitchFamily="2" charset="-122"/>
              </a:rPr>
              <a:t>结果为</a:t>
            </a:r>
            <a:r>
              <a:rPr lang="en-US" altLang="zh-CN" sz="2000" b="0" dirty="0">
                <a:ea typeface="宋体" pitchFamily="2" charset="-122"/>
              </a:rPr>
              <a:t>p</a:t>
            </a:r>
            <a:r>
              <a:rPr lang="zh-CN" altLang="en-US" sz="2000" b="0" dirty="0">
                <a:ea typeface="宋体" pitchFamily="2" charset="-122"/>
              </a:rPr>
              <a:t>指向下一元素；</a:t>
            </a:r>
            <a:r>
              <a:rPr lang="en-US" altLang="zh-CN" sz="2000" b="0" dirty="0">
                <a:ea typeface="宋体" pitchFamily="2" charset="-122"/>
              </a:rPr>
              <a:t>p+1</a:t>
            </a:r>
            <a:r>
              <a:rPr lang="zh-CN" altLang="en-US" sz="2000" b="0" dirty="0">
                <a:ea typeface="宋体" pitchFamily="2" charset="-122"/>
              </a:rPr>
              <a:t>结果为下一元素的指针，但</a:t>
            </a:r>
            <a:r>
              <a:rPr lang="en-US" altLang="zh-CN" sz="2000" b="0" dirty="0">
                <a:ea typeface="宋体" pitchFamily="2" charset="-122"/>
              </a:rPr>
              <a:t>p</a:t>
            </a:r>
            <a:r>
              <a:rPr lang="zh-CN" altLang="en-US" sz="2000" b="0" dirty="0">
                <a:ea typeface="宋体" pitchFamily="2" charset="-122"/>
              </a:rPr>
              <a:t>本身不变。</a:t>
            </a:r>
          </a:p>
          <a:p>
            <a:pPr marL="457200" indent="-457200">
              <a:lnSpc>
                <a:spcPct val="100000"/>
              </a:lnSpc>
            </a:pPr>
            <a:r>
              <a:rPr lang="zh-CN" altLang="en-US" sz="2000" b="0" dirty="0">
                <a:ea typeface="宋体" pitchFamily="2" charset="-122"/>
              </a:rPr>
              <a:t>*</a:t>
            </a:r>
            <a:r>
              <a:rPr lang="en-US" altLang="zh-CN" sz="2000" b="0" dirty="0">
                <a:ea typeface="宋体" pitchFamily="2" charset="-122"/>
              </a:rPr>
              <a:t>px+1</a:t>
            </a:r>
            <a:r>
              <a:rPr lang="zh-CN" altLang="en-US" sz="2000" b="0" dirty="0">
                <a:ea typeface="宋体" pitchFamily="2" charset="-122"/>
              </a:rPr>
              <a:t>为取</a:t>
            </a:r>
            <a:r>
              <a:rPr lang="en-US" altLang="zh-CN" sz="2000" b="0" dirty="0" err="1">
                <a:ea typeface="宋体" pitchFamily="2" charset="-122"/>
              </a:rPr>
              <a:t>px</a:t>
            </a:r>
            <a:r>
              <a:rPr lang="zh-CN" altLang="en-US" sz="2000" b="0" dirty="0">
                <a:ea typeface="宋体" pitchFamily="2" charset="-122"/>
              </a:rPr>
              <a:t>所指对象内容加</a:t>
            </a:r>
            <a:r>
              <a:rPr lang="en-US" altLang="zh-CN" sz="2000" b="0" dirty="0">
                <a:ea typeface="宋体" pitchFamily="2" charset="-122"/>
              </a:rPr>
              <a:t>1 </a:t>
            </a:r>
            <a:r>
              <a:rPr lang="zh-CN" altLang="en-US" sz="2000" b="0" dirty="0">
                <a:ea typeface="宋体" pitchFamily="2" charset="-122"/>
              </a:rPr>
              <a:t>；*</a:t>
            </a:r>
            <a:r>
              <a:rPr lang="en-US" altLang="zh-CN" sz="2000" b="0" dirty="0">
                <a:ea typeface="宋体" pitchFamily="2" charset="-122"/>
              </a:rPr>
              <a:t>(px+1)</a:t>
            </a:r>
            <a:r>
              <a:rPr lang="zh-CN" altLang="en-US" sz="2000" b="0" dirty="0">
                <a:ea typeface="宋体" pitchFamily="2" charset="-122"/>
              </a:rPr>
              <a:t>为</a:t>
            </a:r>
            <a:r>
              <a:rPr lang="en-US" altLang="zh-CN" sz="2000" b="0" dirty="0" err="1">
                <a:ea typeface="宋体" pitchFamily="2" charset="-122"/>
              </a:rPr>
              <a:t>px</a:t>
            </a:r>
            <a:r>
              <a:rPr lang="zh-CN" altLang="en-US" sz="2000" b="0" dirty="0">
                <a:ea typeface="宋体" pitchFamily="2" charset="-122"/>
              </a:rPr>
              <a:t>指针加</a:t>
            </a:r>
            <a:r>
              <a:rPr lang="en-US" altLang="zh-CN" sz="2000" b="0" dirty="0">
                <a:ea typeface="宋体" pitchFamily="2" charset="-122"/>
              </a:rPr>
              <a:t>1</a:t>
            </a:r>
            <a:r>
              <a:rPr lang="zh-CN" altLang="en-US" sz="2000" b="0" dirty="0">
                <a:ea typeface="宋体" pitchFamily="2" charset="-122"/>
              </a:rPr>
              <a:t>，并取结果指针所指对象内容；如右图：</a:t>
            </a:r>
          </a:p>
          <a:p>
            <a:pPr marL="850900" lvl="1" indent="-457200">
              <a:lnSpc>
                <a:spcPct val="80000"/>
              </a:lnSpc>
              <a:buFont typeface="Wingdings" pitchFamily="2" charset="2"/>
              <a:buNone/>
            </a:pPr>
            <a:r>
              <a:rPr lang="en-US" altLang="zh-CN" sz="2000" dirty="0">
                <a:ea typeface="宋体" pitchFamily="2" charset="-122"/>
              </a:rPr>
              <a:t>y= *px+1</a:t>
            </a:r>
          </a:p>
          <a:p>
            <a:pPr marL="850900" lvl="1" indent="-457200">
              <a:lnSpc>
                <a:spcPct val="80000"/>
              </a:lnSpc>
              <a:buFont typeface="Wingdings" pitchFamily="2" charset="2"/>
              <a:buNone/>
            </a:pPr>
            <a:r>
              <a:rPr lang="en-US" altLang="zh-CN" sz="2000" dirty="0">
                <a:ea typeface="宋体" pitchFamily="2" charset="-122"/>
              </a:rPr>
              <a:t>y= *(px+1)</a:t>
            </a:r>
          </a:p>
          <a:p>
            <a:pPr marL="457200" indent="-457200">
              <a:lnSpc>
                <a:spcPct val="100000"/>
              </a:lnSpc>
            </a:pPr>
            <a:r>
              <a:rPr lang="en-US" altLang="zh-CN" sz="2000" b="0" dirty="0">
                <a:ea typeface="宋体" pitchFamily="2" charset="-122"/>
              </a:rPr>
              <a:t>(*</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为先取</a:t>
            </a:r>
            <a:r>
              <a:rPr lang="en-US" altLang="zh-CN" sz="2000" b="0" dirty="0" err="1">
                <a:ea typeface="宋体" pitchFamily="2" charset="-122"/>
              </a:rPr>
              <a:t>px</a:t>
            </a:r>
            <a:r>
              <a:rPr lang="zh-CN" altLang="en-US" sz="2000" b="0" dirty="0">
                <a:ea typeface="宋体" pitchFamily="2" charset="-122"/>
              </a:rPr>
              <a:t>所指对象内容进行运算，然后对其加</a:t>
            </a:r>
            <a:r>
              <a:rPr lang="en-US" altLang="zh-CN" sz="2000" b="0" dirty="0">
                <a:ea typeface="宋体" pitchFamily="2" charset="-122"/>
              </a:rPr>
              <a:t>1</a:t>
            </a:r>
            <a:r>
              <a:rPr lang="zh-CN" altLang="en-US" sz="2000" b="0" dirty="0">
                <a:ea typeface="宋体" pitchFamily="2" charset="-122"/>
              </a:rPr>
              <a:t>；*</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为先取</a:t>
            </a:r>
            <a:r>
              <a:rPr lang="en-US" altLang="zh-CN" sz="2000" b="0" dirty="0" err="1">
                <a:ea typeface="宋体" pitchFamily="2" charset="-122"/>
              </a:rPr>
              <a:t>px</a:t>
            </a:r>
            <a:r>
              <a:rPr lang="zh-CN" altLang="en-US" sz="2000" b="0" dirty="0">
                <a:ea typeface="宋体" pitchFamily="2" charset="-122"/>
              </a:rPr>
              <a:t>所指对象内容进行运算，然后指针</a:t>
            </a:r>
            <a:r>
              <a:rPr lang="en-US" altLang="zh-CN" sz="2000" b="0" dirty="0" err="1">
                <a:ea typeface="宋体" pitchFamily="2" charset="-122"/>
              </a:rPr>
              <a:t>px</a:t>
            </a:r>
            <a:r>
              <a:rPr lang="zh-CN" altLang="en-US" sz="2000" b="0" dirty="0">
                <a:ea typeface="宋体" pitchFamily="2" charset="-122"/>
              </a:rPr>
              <a:t>加</a:t>
            </a:r>
            <a:r>
              <a:rPr lang="en-US" altLang="zh-CN" sz="2000" b="0" dirty="0">
                <a:ea typeface="宋体" pitchFamily="2" charset="-122"/>
              </a:rPr>
              <a:t>1</a:t>
            </a:r>
            <a:r>
              <a:rPr lang="zh-CN" altLang="en-US" sz="2000" b="0" dirty="0">
                <a:ea typeface="宋体" pitchFamily="2" charset="-122"/>
              </a:rPr>
              <a:t>，其等价于</a:t>
            </a:r>
            <a:r>
              <a:rPr lang="en-US" altLang="zh-CN" sz="2000" b="0">
                <a:ea typeface="宋体" pitchFamily="2" charset="-122"/>
              </a:rPr>
              <a:t>*(px++)</a:t>
            </a:r>
            <a:r>
              <a:rPr lang="zh-CN" altLang="en-US" sz="2000" b="0" dirty="0">
                <a:ea typeface="宋体" pitchFamily="2" charset="-122"/>
              </a:rPr>
              <a:t>。如对下图：</a:t>
            </a:r>
            <a:endParaRPr lang="zh-CN" altLang="en-US" sz="2000" dirty="0">
              <a:ea typeface="宋体" pitchFamily="2" charset="-122"/>
            </a:endParaRPr>
          </a:p>
        </p:txBody>
      </p:sp>
      <p:grpSp>
        <p:nvGrpSpPr>
          <p:cNvPr id="2" name="Group 4"/>
          <p:cNvGrpSpPr>
            <a:grpSpLocks/>
          </p:cNvGrpSpPr>
          <p:nvPr/>
        </p:nvGrpSpPr>
        <p:grpSpPr bwMode="auto">
          <a:xfrm>
            <a:off x="7019925" y="2133600"/>
            <a:ext cx="1828800" cy="1143000"/>
            <a:chOff x="6840" y="5640"/>
            <a:chExt cx="2640" cy="1320"/>
          </a:xfrm>
        </p:grpSpPr>
        <p:sp>
          <p:nvSpPr>
            <p:cNvPr id="32800" name="Rectangle 5"/>
            <p:cNvSpPr>
              <a:spLocks noChangeArrowheads="1"/>
            </p:cNvSpPr>
            <p:nvPr/>
          </p:nvSpPr>
          <p:spPr bwMode="auto">
            <a:xfrm>
              <a:off x="8280" y="5760"/>
              <a:ext cx="1200" cy="12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2801" name="Line 6"/>
            <p:cNvSpPr>
              <a:spLocks noChangeShapeType="1"/>
            </p:cNvSpPr>
            <p:nvPr/>
          </p:nvSpPr>
          <p:spPr bwMode="auto">
            <a:xfrm>
              <a:off x="8280" y="6120"/>
              <a:ext cx="1200" cy="0"/>
            </a:xfrm>
            <a:prstGeom prst="line">
              <a:avLst/>
            </a:prstGeom>
            <a:noFill/>
            <a:ln w="9525">
              <a:solidFill>
                <a:srgbClr val="000000"/>
              </a:solidFill>
              <a:round/>
              <a:headEnd/>
              <a:tailEnd/>
            </a:ln>
          </p:spPr>
          <p:txBody>
            <a:bodyPr/>
            <a:lstStyle/>
            <a:p>
              <a:endParaRPr lang="zh-CN" altLang="en-US"/>
            </a:p>
          </p:txBody>
        </p:sp>
        <p:sp>
          <p:nvSpPr>
            <p:cNvPr id="32802" name="Line 7"/>
            <p:cNvSpPr>
              <a:spLocks noChangeShapeType="1"/>
            </p:cNvSpPr>
            <p:nvPr/>
          </p:nvSpPr>
          <p:spPr bwMode="auto">
            <a:xfrm>
              <a:off x="8280" y="6480"/>
              <a:ext cx="1200" cy="0"/>
            </a:xfrm>
            <a:prstGeom prst="line">
              <a:avLst/>
            </a:prstGeom>
            <a:noFill/>
            <a:ln w="9525">
              <a:solidFill>
                <a:srgbClr val="000000"/>
              </a:solidFill>
              <a:round/>
              <a:headEnd/>
              <a:tailEnd/>
            </a:ln>
          </p:spPr>
          <p:txBody>
            <a:bodyPr/>
            <a:lstStyle/>
            <a:p>
              <a:endParaRPr lang="zh-CN" altLang="en-US"/>
            </a:p>
          </p:txBody>
        </p:sp>
        <p:sp>
          <p:nvSpPr>
            <p:cNvPr id="32803" name="Line 8"/>
            <p:cNvSpPr>
              <a:spLocks noChangeShapeType="1"/>
            </p:cNvSpPr>
            <p:nvPr/>
          </p:nvSpPr>
          <p:spPr bwMode="auto">
            <a:xfrm>
              <a:off x="7680" y="588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4" name="Line 9"/>
            <p:cNvSpPr>
              <a:spLocks noChangeShapeType="1"/>
            </p:cNvSpPr>
            <p:nvPr/>
          </p:nvSpPr>
          <p:spPr bwMode="auto">
            <a:xfrm>
              <a:off x="7680" y="624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5" name="Text Box 10"/>
            <p:cNvSpPr txBox="1">
              <a:spLocks noChangeArrowheads="1"/>
            </p:cNvSpPr>
            <p:nvPr/>
          </p:nvSpPr>
          <p:spPr bwMode="auto">
            <a:xfrm>
              <a:off x="6840" y="5640"/>
              <a:ext cx="720" cy="48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px</a:t>
              </a:r>
            </a:p>
          </p:txBody>
        </p:sp>
        <p:sp>
          <p:nvSpPr>
            <p:cNvPr id="32806" name="Text Box 11"/>
            <p:cNvSpPr txBox="1">
              <a:spLocks noChangeArrowheads="1"/>
            </p:cNvSpPr>
            <p:nvPr/>
          </p:nvSpPr>
          <p:spPr bwMode="auto">
            <a:xfrm>
              <a:off x="6840" y="6120"/>
              <a:ext cx="840" cy="480"/>
            </a:xfrm>
            <a:prstGeom prst="rect">
              <a:avLst/>
            </a:prstGeom>
            <a:solidFill>
              <a:srgbClr val="FFFFFF"/>
            </a:solidFill>
            <a:ln w="9525">
              <a:noFill/>
              <a:miter lim="800000"/>
              <a:headEnd/>
              <a:tailEnd/>
            </a:ln>
          </p:spPr>
          <p:txBody>
            <a:bodyPr/>
            <a:lstStyle/>
            <a:p>
              <a:pPr algn="just"/>
              <a:r>
                <a:rPr lang="en-US" altLang="zh-CN" sz="1400" b="0">
                  <a:latin typeface="Times New Roman" pitchFamily="18" charset="0"/>
                </a:rPr>
                <a:t>px+1</a:t>
              </a:r>
            </a:p>
          </p:txBody>
        </p:sp>
        <p:sp>
          <p:nvSpPr>
            <p:cNvPr id="32807" name="Text Box 12"/>
            <p:cNvSpPr txBox="1">
              <a:spLocks noChangeArrowheads="1"/>
            </p:cNvSpPr>
            <p:nvPr/>
          </p:nvSpPr>
          <p:spPr bwMode="auto">
            <a:xfrm>
              <a:off x="8520" y="5760"/>
              <a:ext cx="720" cy="480"/>
            </a:xfrm>
            <a:prstGeom prst="rect">
              <a:avLst/>
            </a:prstGeom>
            <a:noFill/>
            <a:ln w="9525">
              <a:noFill/>
              <a:miter lim="800000"/>
              <a:headEnd/>
              <a:tailEnd/>
            </a:ln>
          </p:spPr>
          <p:txBody>
            <a:bodyPr/>
            <a:lstStyle/>
            <a:p>
              <a:pPr algn="just"/>
              <a:r>
                <a:rPr lang="en-US" altLang="zh-CN" sz="1400" b="0">
                  <a:latin typeface="Times New Roman" pitchFamily="18" charset="0"/>
                </a:rPr>
                <a:t>100</a:t>
              </a:r>
            </a:p>
          </p:txBody>
        </p:sp>
        <p:sp>
          <p:nvSpPr>
            <p:cNvPr id="32808" name="Text Box 13"/>
            <p:cNvSpPr txBox="1">
              <a:spLocks noChangeArrowheads="1"/>
            </p:cNvSpPr>
            <p:nvPr/>
          </p:nvSpPr>
          <p:spPr bwMode="auto">
            <a:xfrm>
              <a:off x="8520" y="6120"/>
              <a:ext cx="720" cy="480"/>
            </a:xfrm>
            <a:prstGeom prst="rect">
              <a:avLst/>
            </a:prstGeom>
            <a:noFill/>
            <a:ln w="9525">
              <a:noFill/>
              <a:miter lim="800000"/>
              <a:headEnd/>
              <a:tailEnd/>
            </a:ln>
          </p:spPr>
          <p:txBody>
            <a:bodyPr/>
            <a:lstStyle/>
            <a:p>
              <a:pPr algn="just"/>
              <a:r>
                <a:rPr lang="en-US" altLang="zh-CN" sz="1400" b="0">
                  <a:latin typeface="Times New Roman" pitchFamily="18" charset="0"/>
                </a:rPr>
                <a:t>200</a:t>
              </a:r>
            </a:p>
          </p:txBody>
        </p:sp>
      </p:grpSp>
      <p:grpSp>
        <p:nvGrpSpPr>
          <p:cNvPr id="3" name="Group 14"/>
          <p:cNvGrpSpPr>
            <a:grpSpLocks/>
          </p:cNvGrpSpPr>
          <p:nvPr/>
        </p:nvGrpSpPr>
        <p:grpSpPr bwMode="auto">
          <a:xfrm>
            <a:off x="1331640" y="4797152"/>
            <a:ext cx="6792912" cy="1624013"/>
            <a:chOff x="1680" y="1731"/>
            <a:chExt cx="8485" cy="1948"/>
          </a:xfrm>
        </p:grpSpPr>
        <p:sp>
          <p:nvSpPr>
            <p:cNvPr id="32780" name="Text Box 15"/>
            <p:cNvSpPr txBox="1">
              <a:spLocks noChangeArrowheads="1"/>
            </p:cNvSpPr>
            <p:nvPr/>
          </p:nvSpPr>
          <p:spPr bwMode="auto">
            <a:xfrm>
              <a:off x="168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1" name="Rectangle 16"/>
            <p:cNvSpPr>
              <a:spLocks noChangeArrowheads="1"/>
            </p:cNvSpPr>
            <p:nvPr/>
          </p:nvSpPr>
          <p:spPr bwMode="auto">
            <a:xfrm>
              <a:off x="2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2" name="Line 17"/>
            <p:cNvSpPr>
              <a:spLocks noChangeShapeType="1"/>
            </p:cNvSpPr>
            <p:nvPr/>
          </p:nvSpPr>
          <p:spPr bwMode="auto">
            <a:xfrm>
              <a:off x="2880" y="2211"/>
              <a:ext cx="1200" cy="0"/>
            </a:xfrm>
            <a:prstGeom prst="line">
              <a:avLst/>
            </a:prstGeom>
            <a:noFill/>
            <a:ln w="9525">
              <a:solidFill>
                <a:srgbClr val="000000"/>
              </a:solidFill>
              <a:round/>
              <a:headEnd/>
              <a:tailEnd/>
            </a:ln>
          </p:spPr>
          <p:txBody>
            <a:bodyPr/>
            <a:lstStyle/>
            <a:p>
              <a:endParaRPr lang="zh-CN" altLang="en-US"/>
            </a:p>
          </p:txBody>
        </p:sp>
        <p:sp>
          <p:nvSpPr>
            <p:cNvPr id="32783" name="Line 18"/>
            <p:cNvSpPr>
              <a:spLocks noChangeShapeType="1"/>
            </p:cNvSpPr>
            <p:nvPr/>
          </p:nvSpPr>
          <p:spPr bwMode="auto">
            <a:xfrm>
              <a:off x="2880" y="2571"/>
              <a:ext cx="1200" cy="0"/>
            </a:xfrm>
            <a:prstGeom prst="line">
              <a:avLst/>
            </a:prstGeom>
            <a:noFill/>
            <a:ln w="9525">
              <a:solidFill>
                <a:srgbClr val="000000"/>
              </a:solidFill>
              <a:round/>
              <a:headEnd/>
              <a:tailEnd/>
            </a:ln>
          </p:spPr>
          <p:txBody>
            <a:bodyPr/>
            <a:lstStyle/>
            <a:p>
              <a:endParaRPr lang="zh-CN" altLang="en-US"/>
            </a:p>
          </p:txBody>
        </p:sp>
        <p:sp>
          <p:nvSpPr>
            <p:cNvPr id="32784" name="Line 19"/>
            <p:cNvSpPr>
              <a:spLocks noChangeShapeType="1"/>
            </p:cNvSpPr>
            <p:nvPr/>
          </p:nvSpPr>
          <p:spPr bwMode="auto">
            <a:xfrm>
              <a:off x="2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85" name="Text Box 20"/>
            <p:cNvSpPr txBox="1">
              <a:spLocks noChangeArrowheads="1"/>
            </p:cNvSpPr>
            <p:nvPr/>
          </p:nvSpPr>
          <p:spPr bwMode="auto">
            <a:xfrm>
              <a:off x="3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86" name="Text Box 21"/>
            <p:cNvSpPr txBox="1">
              <a:spLocks noChangeArrowheads="1"/>
            </p:cNvSpPr>
            <p:nvPr/>
          </p:nvSpPr>
          <p:spPr bwMode="auto">
            <a:xfrm>
              <a:off x="4800" y="185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7" name="Rectangle 22"/>
            <p:cNvSpPr>
              <a:spLocks noChangeArrowheads="1"/>
            </p:cNvSpPr>
            <p:nvPr/>
          </p:nvSpPr>
          <p:spPr bwMode="auto">
            <a:xfrm>
              <a:off x="5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8" name="Rectangle 23"/>
            <p:cNvSpPr>
              <a:spLocks noChangeArrowheads="1"/>
            </p:cNvSpPr>
            <p:nvPr/>
          </p:nvSpPr>
          <p:spPr bwMode="auto">
            <a:xfrm>
              <a:off x="8520" y="173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9" name="Line 24"/>
            <p:cNvSpPr>
              <a:spLocks noChangeShapeType="1"/>
            </p:cNvSpPr>
            <p:nvPr/>
          </p:nvSpPr>
          <p:spPr bwMode="auto">
            <a:xfrm>
              <a:off x="5880" y="2211"/>
              <a:ext cx="1200" cy="0"/>
            </a:xfrm>
            <a:prstGeom prst="line">
              <a:avLst/>
            </a:prstGeom>
            <a:noFill/>
            <a:ln w="9525">
              <a:solidFill>
                <a:srgbClr val="000000"/>
              </a:solidFill>
              <a:round/>
              <a:headEnd/>
              <a:tailEnd/>
            </a:ln>
          </p:spPr>
          <p:txBody>
            <a:bodyPr/>
            <a:lstStyle/>
            <a:p>
              <a:endParaRPr lang="zh-CN" altLang="en-US"/>
            </a:p>
          </p:txBody>
        </p:sp>
        <p:sp>
          <p:nvSpPr>
            <p:cNvPr id="32790" name="Line 25"/>
            <p:cNvSpPr>
              <a:spLocks noChangeShapeType="1"/>
            </p:cNvSpPr>
            <p:nvPr/>
          </p:nvSpPr>
          <p:spPr bwMode="auto">
            <a:xfrm>
              <a:off x="5880" y="2571"/>
              <a:ext cx="1200" cy="0"/>
            </a:xfrm>
            <a:prstGeom prst="line">
              <a:avLst/>
            </a:prstGeom>
            <a:noFill/>
            <a:ln w="9525">
              <a:solidFill>
                <a:srgbClr val="000000"/>
              </a:solidFill>
              <a:round/>
              <a:headEnd/>
              <a:tailEnd/>
            </a:ln>
          </p:spPr>
          <p:txBody>
            <a:bodyPr/>
            <a:lstStyle/>
            <a:p>
              <a:endParaRPr lang="zh-CN" altLang="en-US"/>
            </a:p>
          </p:txBody>
        </p:sp>
        <p:sp>
          <p:nvSpPr>
            <p:cNvPr id="32791" name="Line 26"/>
            <p:cNvSpPr>
              <a:spLocks noChangeShapeType="1"/>
            </p:cNvSpPr>
            <p:nvPr/>
          </p:nvSpPr>
          <p:spPr bwMode="auto">
            <a:xfrm>
              <a:off x="8520" y="2091"/>
              <a:ext cx="1200" cy="0"/>
            </a:xfrm>
            <a:prstGeom prst="line">
              <a:avLst/>
            </a:prstGeom>
            <a:noFill/>
            <a:ln w="9525">
              <a:solidFill>
                <a:srgbClr val="000000"/>
              </a:solidFill>
              <a:round/>
              <a:headEnd/>
              <a:tailEnd/>
            </a:ln>
          </p:spPr>
          <p:txBody>
            <a:bodyPr/>
            <a:lstStyle/>
            <a:p>
              <a:endParaRPr lang="zh-CN" altLang="en-US"/>
            </a:p>
          </p:txBody>
        </p:sp>
        <p:sp>
          <p:nvSpPr>
            <p:cNvPr id="32792" name="Line 27"/>
            <p:cNvSpPr>
              <a:spLocks noChangeShapeType="1"/>
            </p:cNvSpPr>
            <p:nvPr/>
          </p:nvSpPr>
          <p:spPr bwMode="auto">
            <a:xfrm>
              <a:off x="8520" y="2451"/>
              <a:ext cx="1200" cy="0"/>
            </a:xfrm>
            <a:prstGeom prst="line">
              <a:avLst/>
            </a:prstGeom>
            <a:noFill/>
            <a:ln w="9525">
              <a:solidFill>
                <a:srgbClr val="000000"/>
              </a:solidFill>
              <a:round/>
              <a:headEnd/>
              <a:tailEnd/>
            </a:ln>
          </p:spPr>
          <p:txBody>
            <a:bodyPr/>
            <a:lstStyle/>
            <a:p>
              <a:endParaRPr lang="zh-CN" altLang="en-US"/>
            </a:p>
          </p:txBody>
        </p:sp>
        <p:sp>
          <p:nvSpPr>
            <p:cNvPr id="32793" name="Line 28"/>
            <p:cNvSpPr>
              <a:spLocks noChangeShapeType="1"/>
            </p:cNvSpPr>
            <p:nvPr/>
          </p:nvSpPr>
          <p:spPr bwMode="auto">
            <a:xfrm>
              <a:off x="5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4" name="Line 29"/>
            <p:cNvSpPr>
              <a:spLocks noChangeShapeType="1"/>
            </p:cNvSpPr>
            <p:nvPr/>
          </p:nvSpPr>
          <p:spPr bwMode="auto">
            <a:xfrm>
              <a:off x="8040" y="221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5" name="Text Box 30"/>
            <p:cNvSpPr txBox="1">
              <a:spLocks noChangeArrowheads="1"/>
            </p:cNvSpPr>
            <p:nvPr/>
          </p:nvSpPr>
          <p:spPr bwMode="auto">
            <a:xfrm>
              <a:off x="6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101</a:t>
              </a:r>
            </a:p>
          </p:txBody>
        </p:sp>
        <p:sp>
          <p:nvSpPr>
            <p:cNvPr id="32796" name="Text Box 31"/>
            <p:cNvSpPr txBox="1">
              <a:spLocks noChangeArrowheads="1"/>
            </p:cNvSpPr>
            <p:nvPr/>
          </p:nvSpPr>
          <p:spPr bwMode="auto">
            <a:xfrm>
              <a:off x="8760" y="173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97" name="Text Box 32"/>
            <p:cNvSpPr txBox="1">
              <a:spLocks noChangeArrowheads="1"/>
            </p:cNvSpPr>
            <p:nvPr/>
          </p:nvSpPr>
          <p:spPr bwMode="auto">
            <a:xfrm>
              <a:off x="744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98" name="Text Box 33"/>
            <p:cNvSpPr txBox="1">
              <a:spLocks noChangeArrowheads="1"/>
            </p:cNvSpPr>
            <p:nvPr/>
          </p:nvSpPr>
          <p:spPr bwMode="auto">
            <a:xfrm>
              <a:off x="5097"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sp>
          <p:nvSpPr>
            <p:cNvPr id="32799" name="Text Box 34"/>
            <p:cNvSpPr txBox="1">
              <a:spLocks noChangeArrowheads="1"/>
            </p:cNvSpPr>
            <p:nvPr/>
          </p:nvSpPr>
          <p:spPr bwMode="auto">
            <a:xfrm>
              <a:off x="7885"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grpSp>
      <p:sp>
        <p:nvSpPr>
          <p:cNvPr id="51235" name="Rectangle 35"/>
          <p:cNvSpPr>
            <a:spLocks noChangeArrowheads="1"/>
          </p:cNvSpPr>
          <p:nvPr/>
        </p:nvSpPr>
        <p:spPr bwMode="auto">
          <a:xfrm>
            <a:off x="2555776" y="2996952"/>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101</a:t>
            </a:r>
          </a:p>
        </p:txBody>
      </p:sp>
      <p:sp>
        <p:nvSpPr>
          <p:cNvPr id="51236" name="Rectangle 36"/>
          <p:cNvSpPr>
            <a:spLocks noChangeArrowheads="1"/>
          </p:cNvSpPr>
          <p:nvPr/>
        </p:nvSpPr>
        <p:spPr bwMode="auto">
          <a:xfrm>
            <a:off x="2699792" y="3429000"/>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200</a:t>
            </a:r>
          </a:p>
        </p:txBody>
      </p:sp>
      <p:sp>
        <p:nvSpPr>
          <p:cNvPr id="51237" name="Rectangle 37"/>
          <p:cNvSpPr>
            <a:spLocks noChangeArrowheads="1"/>
          </p:cNvSpPr>
          <p:nvPr/>
        </p:nvSpPr>
        <p:spPr bwMode="auto">
          <a:xfrm>
            <a:off x="5076056" y="5949280"/>
            <a:ext cx="627063" cy="369887"/>
          </a:xfrm>
          <a:prstGeom prst="rect">
            <a:avLst/>
          </a:prstGeom>
          <a:noFill/>
          <a:ln w="12700" cap="sq">
            <a:noFill/>
            <a:miter lim="800000"/>
            <a:headEnd type="none" w="sm" len="sm"/>
            <a:tailEnd type="none" w="sm" len="sm"/>
          </a:ln>
        </p:spPr>
        <p:txBody>
          <a:bodyPr>
            <a:spAutoFit/>
          </a:bodyPr>
          <a:lstStyle/>
          <a:p>
            <a:r>
              <a:rPr lang="en-US" altLang="zh-CN" sz="1400" b="0" dirty="0">
                <a:latin typeface="Times New Roman" pitchFamily="18" charset="0"/>
              </a:rPr>
              <a:t>=</a:t>
            </a:r>
            <a:r>
              <a:rPr lang="en-US" altLang="zh-CN" sz="1800" dirty="0">
                <a:solidFill>
                  <a:srgbClr val="0033CC"/>
                </a:solidFill>
                <a:latin typeface="Times New Roman" pitchFamily="18" charset="0"/>
              </a:rPr>
              <a:t>100</a:t>
            </a:r>
          </a:p>
        </p:txBody>
      </p:sp>
      <p:sp>
        <p:nvSpPr>
          <p:cNvPr id="51238" name="Rectangle 38"/>
          <p:cNvSpPr>
            <a:spLocks noChangeArrowheads="1"/>
          </p:cNvSpPr>
          <p:nvPr/>
        </p:nvSpPr>
        <p:spPr bwMode="auto">
          <a:xfrm>
            <a:off x="7164288" y="5949280"/>
            <a:ext cx="671512" cy="368300"/>
          </a:xfrm>
          <a:prstGeom prst="rect">
            <a:avLst/>
          </a:prstGeom>
          <a:noFill/>
          <a:ln w="12700" cap="sq">
            <a:noFill/>
            <a:miter lim="800000"/>
            <a:headEnd type="none" w="sm" len="sm"/>
            <a:tailEnd type="none" w="sm" len="sm"/>
          </a:ln>
        </p:spPr>
        <p:txBody>
          <a:bodyPr wrap="none">
            <a:spAutoFit/>
          </a:bodyPr>
          <a:lstStyle/>
          <a:p>
            <a:r>
              <a:rPr lang="en-US" altLang="zh-CN" sz="1400" b="0" dirty="0">
                <a:latin typeface="Times New Roman" pitchFamily="18" charset="0"/>
              </a:rPr>
              <a:t>= </a:t>
            </a:r>
            <a:r>
              <a:rPr lang="en-US" altLang="zh-CN" sz="1800" dirty="0">
                <a:solidFill>
                  <a:srgbClr val="0033CC"/>
                </a:solidFill>
                <a:latin typeface="Times New Roman" pitchFamily="18"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5" dur="500"/>
                                        <p:tgtEl>
                                          <p:spTgt spid="512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1235"/>
                                        </p:tgtEl>
                                        <p:attrNameLst>
                                          <p:attrName>style.visibility</p:attrName>
                                        </p:attrNameLst>
                                      </p:cBhvr>
                                      <p:to>
                                        <p:strVal val="visible"/>
                                      </p:to>
                                    </p:set>
                                    <p:anim calcmode="lin" valueType="num">
                                      <p:cBhvr additive="base">
                                        <p:cTn id="28" dur="500" fill="hold"/>
                                        <p:tgtEl>
                                          <p:spTgt spid="51235"/>
                                        </p:tgtEl>
                                        <p:attrNameLst>
                                          <p:attrName>ppt_x</p:attrName>
                                        </p:attrNameLst>
                                      </p:cBhvr>
                                      <p:tavLst>
                                        <p:tav tm="0">
                                          <p:val>
                                            <p:strVal val="1+#ppt_w/2"/>
                                          </p:val>
                                        </p:tav>
                                        <p:tav tm="100000">
                                          <p:val>
                                            <p:strVal val="#ppt_x"/>
                                          </p:val>
                                        </p:tav>
                                      </p:tavLst>
                                    </p:anim>
                                    <p:anim calcmode="lin" valueType="num">
                                      <p:cBhvr additive="base">
                                        <p:cTn id="29" dur="500" fill="hold"/>
                                        <p:tgtEl>
                                          <p:spTgt spid="512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rbrake.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1236"/>
                                        </p:tgtEl>
                                        <p:attrNameLst>
                                          <p:attrName>style.visibility</p:attrName>
                                        </p:attrNameLst>
                                      </p:cBhvr>
                                      <p:to>
                                        <p:strVal val="visible"/>
                                      </p:to>
                                    </p:set>
                                    <p:anim calcmode="lin" valueType="num">
                                      <p:cBhvr additive="base">
                                        <p:cTn id="34" dur="500" fill="hold"/>
                                        <p:tgtEl>
                                          <p:spTgt spid="51236"/>
                                        </p:tgtEl>
                                        <p:attrNameLst>
                                          <p:attrName>ppt_x</p:attrName>
                                        </p:attrNameLst>
                                      </p:cBhvr>
                                      <p:tavLst>
                                        <p:tav tm="0">
                                          <p:val>
                                            <p:strVal val="1+#ppt_w/2"/>
                                          </p:val>
                                        </p:tav>
                                        <p:tav tm="100000">
                                          <p:val>
                                            <p:strVal val="#ppt_x"/>
                                          </p:val>
                                        </p:tav>
                                      </p:tavLst>
                                    </p:anim>
                                    <p:anim calcmode="lin" valueType="num">
                                      <p:cBhvr additive="base">
                                        <p:cTn id="35" dur="500" fill="hold"/>
                                        <p:tgtEl>
                                          <p:spTgt spid="512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rbrake.wav"/>
                                        </p:tgtEl>
                                      </p:cMediaNode>
                                    </p:audio>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40" dur="500"/>
                                        <p:tgtEl>
                                          <p:spTgt spid="5120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1237"/>
                                        </p:tgtEl>
                                        <p:attrNameLst>
                                          <p:attrName>style.visibility</p:attrName>
                                        </p:attrNameLst>
                                      </p:cBhvr>
                                      <p:to>
                                        <p:strVal val="visible"/>
                                      </p:to>
                                    </p:set>
                                    <p:anim calcmode="lin" valueType="num">
                                      <p:cBhvr additive="base">
                                        <p:cTn id="50" dur="500" fill="hold"/>
                                        <p:tgtEl>
                                          <p:spTgt spid="51237"/>
                                        </p:tgtEl>
                                        <p:attrNameLst>
                                          <p:attrName>ppt_x</p:attrName>
                                        </p:attrNameLst>
                                      </p:cBhvr>
                                      <p:tavLst>
                                        <p:tav tm="0">
                                          <p:val>
                                            <p:strVal val="#ppt_x"/>
                                          </p:val>
                                        </p:tav>
                                        <p:tav tm="100000">
                                          <p:val>
                                            <p:strVal val="#ppt_x"/>
                                          </p:val>
                                        </p:tav>
                                      </p:tavLst>
                                    </p:anim>
                                    <p:anim calcmode="lin" valueType="num">
                                      <p:cBhvr additive="base">
                                        <p:cTn id="51" dur="500" fill="hold"/>
                                        <p:tgtEl>
                                          <p:spTgt spid="512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carbrake.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1238"/>
                                        </p:tgtEl>
                                        <p:attrNameLst>
                                          <p:attrName>style.visibility</p:attrName>
                                        </p:attrNameLst>
                                      </p:cBhvr>
                                      <p:to>
                                        <p:strVal val="visible"/>
                                      </p:to>
                                    </p:set>
                                    <p:anim calcmode="lin" valueType="num">
                                      <p:cBhvr additive="base">
                                        <p:cTn id="56" dur="500" fill="hold"/>
                                        <p:tgtEl>
                                          <p:spTgt spid="51238"/>
                                        </p:tgtEl>
                                        <p:attrNameLst>
                                          <p:attrName>ppt_x</p:attrName>
                                        </p:attrNameLst>
                                      </p:cBhvr>
                                      <p:tavLst>
                                        <p:tav tm="0">
                                          <p:val>
                                            <p:strVal val="#ppt_x"/>
                                          </p:val>
                                        </p:tav>
                                        <p:tav tm="100000">
                                          <p:val>
                                            <p:strVal val="#ppt_x"/>
                                          </p:val>
                                        </p:tav>
                                      </p:tavLst>
                                    </p:anim>
                                    <p:anim calcmode="lin" valueType="num">
                                      <p:cBhvr additive="base">
                                        <p:cTn id="57" dur="500" fill="hold"/>
                                        <p:tgtEl>
                                          <p:spTgt spid="5123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5" grpId="0" autoUpdateAnimBg="0"/>
      <p:bldP spid="51236" grpId="0" autoUpdateAnimBg="0"/>
      <p:bldP spid="51237" grpId="0" autoUpdateAnimBg="0"/>
      <p:bldP spid="5123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5059" name="灯片编号占位符 4"/>
          <p:cNvSpPr>
            <a:spLocks noGrp="1"/>
          </p:cNvSpPr>
          <p:nvPr>
            <p:ph type="sldNum" sz="quarter" idx="11"/>
          </p:nvPr>
        </p:nvSpPr>
        <p:spPr>
          <a:noFill/>
        </p:spPr>
        <p:txBody>
          <a:bodyPr/>
          <a:lstStyle/>
          <a:p>
            <a:fld id="{FBA3B246-4D91-45F7-8F0A-6EAA2284C8C7}" type="slidenum">
              <a:rPr lang="en-US" altLang="zh-CN" smtClean="0"/>
              <a:pPr/>
              <a:t>5</a:t>
            </a:fld>
            <a:endParaRPr lang="en-US" altLang="zh-CN"/>
          </a:p>
        </p:txBody>
      </p:sp>
      <p:sp>
        <p:nvSpPr>
          <p:cNvPr id="45060" name="Rectangle 2"/>
          <p:cNvSpPr>
            <a:spLocks noGrp="1" noChangeArrowheads="1"/>
          </p:cNvSpPr>
          <p:nvPr>
            <p:ph type="title"/>
          </p:nvPr>
        </p:nvSpPr>
        <p:spPr/>
        <p:txBody>
          <a:bodyPr/>
          <a:lstStyle/>
          <a:p>
            <a:r>
              <a:rPr lang="zh-CN" altLang="en-US">
                <a:ea typeface="宋体" pitchFamily="2" charset="-122"/>
              </a:rPr>
              <a:t>字符数组</a:t>
            </a:r>
          </a:p>
        </p:txBody>
      </p:sp>
      <p:sp>
        <p:nvSpPr>
          <p:cNvPr id="45061" name="Rectangle 3"/>
          <p:cNvSpPr>
            <a:spLocks noGrp="1" noChangeArrowheads="1"/>
          </p:cNvSpPr>
          <p:nvPr>
            <p:ph type="body" idx="1"/>
          </p:nvPr>
        </p:nvSpPr>
        <p:spPr/>
        <p:txBody>
          <a:bodyPr/>
          <a:lstStyle/>
          <a:p>
            <a:pPr lvl="1">
              <a:lnSpc>
                <a:spcPct val="70000"/>
              </a:lnSpc>
              <a:buFont typeface="Wingdings" pitchFamily="2" charset="2"/>
              <a:buNone/>
            </a:pPr>
            <a:r>
              <a:rPr lang="zh-CN" altLang="en-US" sz="2000" dirty="0">
                <a:ea typeface="宋体" pitchFamily="2" charset="-122"/>
              </a:rPr>
              <a:t>数组元素的类型是</a:t>
            </a:r>
            <a:r>
              <a:rPr lang="en-US" altLang="zh-CN" sz="2000" dirty="0">
                <a:ea typeface="宋体" pitchFamily="2" charset="-122"/>
              </a:rPr>
              <a:t>char</a:t>
            </a:r>
            <a:r>
              <a:rPr lang="zh-CN" altLang="en-US" sz="2000" dirty="0">
                <a:ea typeface="宋体" pitchFamily="2" charset="-122"/>
              </a:rPr>
              <a:t>。</a:t>
            </a:r>
          </a:p>
          <a:p>
            <a:pPr lvl="1">
              <a:lnSpc>
                <a:spcPct val="70000"/>
              </a:lnSpc>
              <a:buFont typeface="Wingdings" pitchFamily="2" charset="2"/>
              <a:buNone/>
            </a:pPr>
            <a:r>
              <a:rPr lang="en-US" altLang="zh-CN" sz="2000" dirty="0">
                <a:latin typeface="+mn-ea"/>
                <a:ea typeface="+mn-ea"/>
              </a:rPr>
              <a:t>char </a:t>
            </a:r>
            <a:r>
              <a:rPr lang="en-US" altLang="zh-CN" sz="2000" dirty="0" err="1">
                <a:latin typeface="+mn-ea"/>
                <a:ea typeface="+mn-ea"/>
              </a:rPr>
              <a:t>mes</a:t>
            </a:r>
            <a:r>
              <a:rPr lang="en-US" altLang="zh-CN" sz="2000" dirty="0">
                <a:latin typeface="+mn-ea"/>
                <a:ea typeface="+mn-ea"/>
              </a:rPr>
              <a:t>[ ] = “C Language”;</a:t>
            </a:r>
          </a:p>
          <a:p>
            <a:pPr lvl="1">
              <a:lnSpc>
                <a:spcPct val="70000"/>
              </a:lnSpc>
              <a:buFont typeface="Wingdings" pitchFamily="2" charset="2"/>
              <a:buNone/>
            </a:pPr>
            <a:r>
              <a:rPr lang="en-US" altLang="zh-CN" sz="2000" dirty="0">
                <a:latin typeface="+mn-ea"/>
                <a:ea typeface="+mn-ea"/>
              </a:rPr>
              <a:t>char line[100] = “Programming”;</a:t>
            </a:r>
          </a:p>
          <a:p>
            <a:pPr>
              <a:lnSpc>
                <a:spcPct val="70000"/>
              </a:lnSpc>
              <a:buFont typeface="Wingdings" pitchFamily="2" charset="2"/>
              <a:buNone/>
            </a:pPr>
            <a:r>
              <a:rPr lang="en-US" altLang="zh-CN" sz="2000" b="0" dirty="0">
                <a:ea typeface="宋体" pitchFamily="2" charset="-122"/>
              </a:rPr>
              <a:t> </a:t>
            </a:r>
          </a:p>
          <a:p>
            <a:pPr>
              <a:lnSpc>
                <a:spcPct val="70000"/>
              </a:lnSpc>
              <a:buFont typeface="Wingdings" pitchFamily="2" charset="2"/>
              <a:buNone/>
            </a:pPr>
            <a:r>
              <a:rPr lang="zh-CN" altLang="en-US" sz="2000" b="0" dirty="0">
                <a:ea typeface="宋体" pitchFamily="2" charset="-122"/>
              </a:rPr>
              <a:t>字符数组有如下特点：</a:t>
            </a:r>
          </a:p>
          <a:p>
            <a:pPr lvl="1">
              <a:lnSpc>
                <a:spcPts val="1900"/>
              </a:lnSpc>
            </a:pPr>
            <a:r>
              <a:rPr lang="zh-CN" altLang="en-US" sz="2000" dirty="0">
                <a:ea typeface="宋体" pitchFamily="2" charset="-122"/>
              </a:rPr>
              <a:t>数组元素跟一般变量一样可赋值、比较、计算等。</a:t>
            </a:r>
          </a:p>
          <a:p>
            <a:pPr lvl="1">
              <a:lnSpc>
                <a:spcPts val="1900"/>
              </a:lnSpc>
            </a:pPr>
            <a:r>
              <a:rPr lang="zh-CN" altLang="en-US" sz="2000" dirty="0">
                <a:ea typeface="宋体" pitchFamily="2" charset="-122"/>
              </a:rPr>
              <a:t>数组下标也是从</a:t>
            </a:r>
            <a:r>
              <a:rPr lang="en-US" altLang="zh-CN" sz="2000" dirty="0">
                <a:ea typeface="宋体" pitchFamily="2" charset="-122"/>
              </a:rPr>
              <a:t>0 ~ N-1</a:t>
            </a:r>
            <a:r>
              <a:rPr lang="zh-CN" altLang="en-US" sz="2000" dirty="0">
                <a:ea typeface="宋体" pitchFamily="2" charset="-122"/>
              </a:rPr>
              <a:t>（</a:t>
            </a:r>
            <a:r>
              <a:rPr lang="en-US" altLang="zh-CN" sz="2000" dirty="0">
                <a:ea typeface="宋体" pitchFamily="2" charset="-122"/>
              </a:rPr>
              <a:t>N</a:t>
            </a:r>
            <a:r>
              <a:rPr lang="zh-CN" altLang="en-US" sz="2000" dirty="0">
                <a:ea typeface="宋体" pitchFamily="2" charset="-122"/>
              </a:rPr>
              <a:t>为数组长度）。</a:t>
            </a:r>
          </a:p>
          <a:p>
            <a:pPr lvl="1">
              <a:lnSpc>
                <a:spcPts val="1900"/>
              </a:lnSpc>
            </a:pPr>
            <a:r>
              <a:rPr lang="zh-CN" altLang="en-US" sz="2000" dirty="0">
                <a:ea typeface="宋体" pitchFamily="2" charset="-122"/>
              </a:rPr>
              <a:t>字符数组长度可以显式给出，也可以隐式得到。</a:t>
            </a:r>
          </a:p>
          <a:p>
            <a:pPr lvl="1">
              <a:lnSpc>
                <a:spcPts val="1900"/>
              </a:lnSpc>
            </a:pPr>
            <a:r>
              <a:rPr lang="zh-CN" altLang="en-US" sz="2000" dirty="0">
                <a:ea typeface="宋体" pitchFamily="2" charset="-122"/>
              </a:rPr>
              <a:t>由双引号括起来的的字符串常量具有静态字符串数组类型。</a:t>
            </a:r>
          </a:p>
          <a:p>
            <a:pPr lvl="1">
              <a:lnSpc>
                <a:spcPts val="1900"/>
              </a:lnSpc>
            </a:pPr>
            <a:r>
              <a:rPr lang="zh-CN" altLang="en-US" sz="2000" dirty="0">
                <a:ea typeface="宋体" pitchFamily="2" charset="-122"/>
              </a:rPr>
              <a:t>用字符串常量对数组初始化时，编译程序以</a:t>
            </a:r>
            <a:r>
              <a:rPr lang="en-US" altLang="zh-CN" sz="2000" dirty="0">
                <a:ea typeface="宋体" pitchFamily="2" charset="-122"/>
              </a:rPr>
              <a:t>\0</a:t>
            </a:r>
            <a:r>
              <a:rPr lang="zh-CN" altLang="en-US" sz="2000" dirty="0">
                <a:ea typeface="宋体" pitchFamily="2" charset="-122"/>
              </a:rPr>
              <a:t>作为结束这个数组。因此，</a:t>
            </a:r>
            <a:r>
              <a:rPr lang="zh-CN" altLang="en-US" sz="2000" b="1" dirty="0">
                <a:solidFill>
                  <a:srgbClr val="0000CC"/>
                </a:solidFill>
                <a:ea typeface="宋体" pitchFamily="2" charset="-122"/>
              </a:rPr>
              <a:t>用字符数组来存放字符串时，数组长度要比字符串长度多</a:t>
            </a:r>
            <a:r>
              <a:rPr lang="en-US" altLang="zh-CN" sz="2000" b="1" dirty="0">
                <a:solidFill>
                  <a:srgbClr val="0000CC"/>
                </a:solidFill>
                <a:ea typeface="宋体" pitchFamily="2" charset="-122"/>
              </a:rPr>
              <a:t>1</a:t>
            </a:r>
            <a:r>
              <a:rPr lang="zh-CN" altLang="en-US" sz="2000" dirty="0">
                <a:ea typeface="宋体" pitchFamily="2" charset="-122"/>
              </a:rPr>
              <a:t>。</a:t>
            </a:r>
          </a:p>
          <a:p>
            <a:pPr>
              <a:lnSpc>
                <a:spcPct val="70000"/>
              </a:lnSpc>
            </a:pPr>
            <a:endParaRPr lang="en-US" altLang="zh-CN" sz="2000" dirty="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3795" name="灯片编号占位符 4"/>
          <p:cNvSpPr>
            <a:spLocks noGrp="1"/>
          </p:cNvSpPr>
          <p:nvPr>
            <p:ph type="sldNum" sz="quarter" idx="11"/>
          </p:nvPr>
        </p:nvSpPr>
        <p:spPr>
          <a:noFill/>
        </p:spPr>
        <p:txBody>
          <a:bodyPr/>
          <a:lstStyle/>
          <a:p>
            <a:fld id="{660D661E-B42E-4A74-89A0-075E48444347}" type="slidenum">
              <a:rPr lang="en-US" altLang="zh-CN" smtClean="0"/>
              <a:pPr/>
              <a:t>50</a:t>
            </a:fld>
            <a:endParaRPr lang="en-US" altLang="zh-CN"/>
          </a:p>
        </p:txBody>
      </p:sp>
      <p:sp>
        <p:nvSpPr>
          <p:cNvPr id="3379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p>
        </p:txBody>
      </p:sp>
      <p:sp>
        <p:nvSpPr>
          <p:cNvPr id="135171" name="Rectangle 3"/>
          <p:cNvSpPr>
            <a:spLocks noGrp="1" noChangeArrowheads="1"/>
          </p:cNvSpPr>
          <p:nvPr>
            <p:ph type="body" idx="1"/>
          </p:nvPr>
        </p:nvSpPr>
        <p:spPr/>
        <p:txBody>
          <a:bodyPr/>
          <a:lstStyle/>
          <a:p>
            <a:r>
              <a:rPr lang="zh-CN" altLang="en-US" dirty="0">
                <a:ea typeface="宋体" pitchFamily="2" charset="-122"/>
              </a:rPr>
              <a:t>问题：输出输入行中的最长行</a:t>
            </a:r>
            <a:endParaRPr lang="en-US" altLang="zh-CN" dirty="0">
              <a:ea typeface="宋体" pitchFamily="2" charset="-122"/>
            </a:endParaRPr>
          </a:p>
          <a:p>
            <a:r>
              <a:rPr lang="zh-CN" altLang="en-US" dirty="0">
                <a:ea typeface="宋体" pitchFamily="2" charset="-122"/>
              </a:rPr>
              <a:t>数据结构设计</a:t>
            </a:r>
            <a:endParaRPr lang="en-US" altLang="zh-CN" dirty="0">
              <a:ea typeface="宋体" pitchFamily="2" charset="-122"/>
            </a:endParaRPr>
          </a:p>
          <a:p>
            <a:pPr lvl="1"/>
            <a:r>
              <a:rPr lang="zh-CN" altLang="en-US" dirty="0">
                <a:ea typeface="宋体" pitchFamily="2" charset="-122"/>
              </a:rPr>
              <a:t>设两个一维字符数组来存储新输入行及当前最长行</a:t>
            </a:r>
          </a:p>
          <a:p>
            <a:r>
              <a:rPr lang="zh-CN" altLang="en-US" dirty="0">
                <a:ea typeface="宋体" pitchFamily="2" charset="-122"/>
              </a:rPr>
              <a:t>主算法设计</a:t>
            </a:r>
          </a:p>
          <a:p>
            <a:pPr lvl="1">
              <a:buFont typeface="Wingdings" pitchFamily="2" charset="2"/>
              <a:buNone/>
            </a:pPr>
            <a:r>
              <a:rPr lang="en-US" altLang="zh-CN" dirty="0"/>
              <a:t>While(</a:t>
            </a:r>
            <a:r>
              <a:rPr lang="zh-CN" altLang="en-US" dirty="0"/>
              <a:t>还有新输入行</a:t>
            </a:r>
            <a:r>
              <a:rPr lang="en-US" altLang="zh-CN" dirty="0"/>
              <a:t>)</a:t>
            </a:r>
          </a:p>
          <a:p>
            <a:pPr lvl="2" indent="0">
              <a:buFont typeface="Wingdings" pitchFamily="2" charset="2"/>
              <a:buNone/>
            </a:pPr>
            <a:r>
              <a:rPr lang="en-US" altLang="zh-CN" dirty="0">
                <a:latin typeface="楷体" pitchFamily="49" charset="-122"/>
                <a:ea typeface="楷体" pitchFamily="49" charset="-122"/>
              </a:rPr>
              <a:t>If(</a:t>
            </a:r>
            <a:r>
              <a:rPr lang="zh-CN" altLang="en-US" dirty="0">
                <a:latin typeface="楷体" pitchFamily="49" charset="-122"/>
                <a:ea typeface="楷体" pitchFamily="49" charset="-122"/>
              </a:rPr>
              <a:t>新行比以前保存的最长行更长）</a:t>
            </a:r>
          </a:p>
          <a:p>
            <a:pPr lvl="2" indent="0">
              <a:buFont typeface="Wingdings" pitchFamily="2" charset="2"/>
              <a:buNone/>
            </a:pPr>
            <a:r>
              <a:rPr lang="zh-CN" altLang="en-US" dirty="0">
                <a:latin typeface="楷体" pitchFamily="49" charset="-122"/>
                <a:ea typeface="楷体" pitchFamily="49" charset="-122"/>
              </a:rPr>
              <a:t>        保存新行及其长度；</a:t>
            </a:r>
          </a:p>
          <a:p>
            <a:pPr lvl="1">
              <a:buFont typeface="Wingdings" pitchFamily="2" charset="2"/>
              <a:buNone/>
            </a:pPr>
            <a:r>
              <a:rPr lang="zh-CN" altLang="en-US" dirty="0"/>
              <a:t>输出所保存的最长行</a:t>
            </a:r>
            <a:r>
              <a:rPr lang="en-US" altLang="zh-CN" dirty="0"/>
              <a:t>;</a:t>
            </a:r>
            <a:endParaRPr lang="zh-CN" altLang="en-US" dirty="0"/>
          </a:p>
        </p:txBody>
      </p:sp>
      <p:sp>
        <p:nvSpPr>
          <p:cNvPr id="33798" name="圆角矩形标注 5"/>
          <p:cNvSpPr>
            <a:spLocks noChangeArrowheads="1"/>
          </p:cNvSpPr>
          <p:nvPr/>
        </p:nvSpPr>
        <p:spPr bwMode="auto">
          <a:xfrm>
            <a:off x="6227763" y="2924944"/>
            <a:ext cx="2916237" cy="1190625"/>
          </a:xfrm>
          <a:prstGeom prst="wedgeRoundRectCallout">
            <a:avLst>
              <a:gd name="adj1" fmla="val -80681"/>
              <a:gd name="adj2" fmla="val 74005"/>
              <a:gd name="adj3" fmla="val 16667"/>
            </a:avLst>
          </a:prstGeom>
          <a:solidFill>
            <a:srgbClr val="92D050"/>
          </a:solidFill>
          <a:ln w="9525" algn="ctr">
            <a:solidFill>
              <a:srgbClr val="002060"/>
            </a:solidFill>
            <a:round/>
            <a:headEnd/>
            <a:tailEnd/>
          </a:ln>
        </p:spPr>
        <p:txBody>
          <a:bodyPr>
            <a:spAutoFit/>
          </a:bodyPr>
          <a:lstStyle/>
          <a:p>
            <a:r>
              <a:rPr lang="zh-CN" altLang="en-US" sz="1600" b="0" dirty="0"/>
              <a:t>如何从标准输入中输入一行？如何判断输入结束？</a:t>
            </a:r>
            <a:endParaRPr lang="en-US" altLang="zh-CN" sz="1600" b="0" dirty="0"/>
          </a:p>
          <a:p>
            <a:r>
              <a:rPr lang="en-US" altLang="zh-CN" sz="1600" b="0" dirty="0"/>
              <a:t>while(gets(s)!=NULL)</a:t>
            </a:r>
          </a:p>
          <a:p>
            <a:r>
              <a:rPr lang="en-US" altLang="zh-CN" sz="1600" b="0" dirty="0"/>
              <a:t>      …</a:t>
            </a:r>
            <a:endParaRPr lang="zh-CN" altLang="en-US" sz="1600" b="0" dirty="0"/>
          </a:p>
        </p:txBody>
      </p:sp>
      <p:sp>
        <p:nvSpPr>
          <p:cNvPr id="7" name="圆角矩形标注 5"/>
          <p:cNvSpPr>
            <a:spLocks noChangeArrowheads="1"/>
          </p:cNvSpPr>
          <p:nvPr/>
        </p:nvSpPr>
        <p:spPr bwMode="auto">
          <a:xfrm>
            <a:off x="6156325" y="4437112"/>
            <a:ext cx="2987675" cy="920750"/>
          </a:xfrm>
          <a:prstGeom prst="wedgeRoundRectCallout">
            <a:avLst>
              <a:gd name="adj1" fmla="val -59204"/>
              <a:gd name="adj2" fmla="val 11011"/>
              <a:gd name="adj3" fmla="val 16667"/>
            </a:avLst>
          </a:prstGeom>
          <a:solidFill>
            <a:srgbClr val="92D050"/>
          </a:solidFill>
          <a:ln w="9525" algn="ctr">
            <a:solidFill>
              <a:srgbClr val="002060"/>
            </a:solidFill>
            <a:round/>
            <a:headEnd/>
            <a:tailEnd/>
          </a:ln>
        </p:spPr>
        <p:txBody>
          <a:bodyPr>
            <a:spAutoFit/>
          </a:bodyPr>
          <a:lstStyle/>
          <a:p>
            <a:r>
              <a:rPr lang="zh-CN" altLang="en-US" sz="1600" b="0" dirty="0"/>
              <a:t>如何比较两个字符串长度大小？需要计算字符串长度：</a:t>
            </a:r>
            <a:endParaRPr lang="en-US" altLang="zh-CN" sz="1600" b="0" dirty="0"/>
          </a:p>
          <a:p>
            <a:r>
              <a:rPr lang="en-US" altLang="zh-CN" sz="1600" b="0" dirty="0"/>
              <a:t>     </a:t>
            </a:r>
            <a:r>
              <a:rPr lang="en-US" altLang="zh-CN" sz="1600" b="0" dirty="0" err="1"/>
              <a:t>int</a:t>
            </a:r>
            <a:r>
              <a:rPr lang="en-US" altLang="zh-CN" sz="1600" b="0" dirty="0"/>
              <a:t> </a:t>
            </a:r>
            <a:r>
              <a:rPr lang="en-US" altLang="zh-CN" sz="1600" b="0" dirty="0" err="1"/>
              <a:t>str_len</a:t>
            </a:r>
            <a:r>
              <a:rPr lang="en-US" altLang="zh-CN" sz="1600" b="0" dirty="0"/>
              <a:t>(char s[ ]);</a:t>
            </a:r>
          </a:p>
        </p:txBody>
      </p:sp>
      <p:sp>
        <p:nvSpPr>
          <p:cNvPr id="8" name="圆角矩形标注 5"/>
          <p:cNvSpPr>
            <a:spLocks noChangeArrowheads="1"/>
          </p:cNvSpPr>
          <p:nvPr/>
        </p:nvSpPr>
        <p:spPr bwMode="auto">
          <a:xfrm>
            <a:off x="6156325" y="5733256"/>
            <a:ext cx="2987675" cy="919163"/>
          </a:xfrm>
          <a:prstGeom prst="wedgeRoundRectCallout">
            <a:avLst>
              <a:gd name="adj1" fmla="val -71193"/>
              <a:gd name="adj2" fmla="val -78224"/>
              <a:gd name="adj3" fmla="val 16667"/>
            </a:avLst>
          </a:prstGeom>
          <a:solidFill>
            <a:srgbClr val="92D050"/>
          </a:solidFill>
          <a:ln w="9525" algn="ctr">
            <a:solidFill>
              <a:srgbClr val="002060"/>
            </a:solidFill>
            <a:round/>
            <a:headEnd/>
            <a:tailEnd/>
          </a:ln>
        </p:spPr>
        <p:txBody>
          <a:bodyPr>
            <a:spAutoFit/>
          </a:bodyPr>
          <a:lstStyle/>
          <a:p>
            <a:r>
              <a:rPr lang="zh-CN" altLang="en-US" sz="1600" b="0"/>
              <a:t>如何保存一个字符串？需要拷贝一个串至另一个串：</a:t>
            </a:r>
            <a:endParaRPr lang="en-US" altLang="zh-CN" sz="1600" b="0"/>
          </a:p>
          <a:p>
            <a:r>
              <a:rPr lang="en-US" altLang="zh-CN" sz="1600" b="0"/>
              <a:t>int str_copy(char s[], char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7" dur="500"/>
                                        <p:tgtEl>
                                          <p:spTgt spid="135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12" dur="500"/>
                                        <p:tgtEl>
                                          <p:spTgt spid="13517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5171">
                                            <p:txEl>
                                              <p:pRg st="5" end="5"/>
                                            </p:txEl>
                                          </p:spTgt>
                                        </p:tgtEl>
                                        <p:attrNameLst>
                                          <p:attrName>style.visibility</p:attrName>
                                        </p:attrNameLst>
                                      </p:cBhvr>
                                      <p:to>
                                        <p:strVal val="visible"/>
                                      </p:to>
                                    </p:set>
                                    <p:animEffect transition="in" filter="blinds(horizontal)">
                                      <p:cBhvr>
                                        <p:cTn id="15" dur="500"/>
                                        <p:tgtEl>
                                          <p:spTgt spid="13517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5171">
                                            <p:txEl>
                                              <p:pRg st="6" end="6"/>
                                            </p:txEl>
                                          </p:spTgt>
                                        </p:tgtEl>
                                        <p:attrNameLst>
                                          <p:attrName>style.visibility</p:attrName>
                                        </p:attrNameLst>
                                      </p:cBhvr>
                                      <p:to>
                                        <p:strVal val="visible"/>
                                      </p:to>
                                    </p:set>
                                    <p:animEffect transition="in" filter="blinds(horizontal)">
                                      <p:cBhvr>
                                        <p:cTn id="18" dur="500"/>
                                        <p:tgtEl>
                                          <p:spTgt spid="135171">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5171">
                                            <p:txEl>
                                              <p:pRg st="7" end="7"/>
                                            </p:txEl>
                                          </p:spTgt>
                                        </p:tgtEl>
                                        <p:attrNameLst>
                                          <p:attrName>style.visibility</p:attrName>
                                        </p:attrNameLst>
                                      </p:cBhvr>
                                      <p:to>
                                        <p:strVal val="visible"/>
                                      </p:to>
                                    </p:set>
                                    <p:animEffect transition="in" filter="blinds(horizontal)">
                                      <p:cBhvr>
                                        <p:cTn id="21" dur="500"/>
                                        <p:tgtEl>
                                          <p:spTgt spid="135171">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798"/>
                                        </p:tgtEl>
                                        <p:attrNameLst>
                                          <p:attrName>style.visibility</p:attrName>
                                        </p:attrNameLst>
                                      </p:cBhvr>
                                      <p:to>
                                        <p:strVal val="visible"/>
                                      </p:to>
                                    </p:set>
                                    <p:animEffect transition="in" filter="blinds(horizontal)">
                                      <p:cBhvr>
                                        <p:cTn id="26" dur="500"/>
                                        <p:tgtEl>
                                          <p:spTgt spid="3379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4819" name="灯片编号占位符 4"/>
          <p:cNvSpPr>
            <a:spLocks noGrp="1"/>
          </p:cNvSpPr>
          <p:nvPr>
            <p:ph type="sldNum" sz="quarter" idx="11"/>
          </p:nvPr>
        </p:nvSpPr>
        <p:spPr>
          <a:noFill/>
        </p:spPr>
        <p:txBody>
          <a:bodyPr/>
          <a:lstStyle/>
          <a:p>
            <a:fld id="{412308E2-ED45-4B0F-B8B8-39F87126BB51}" type="slidenum">
              <a:rPr lang="en-US" altLang="zh-CN" smtClean="0"/>
              <a:pPr/>
              <a:t>51</a:t>
            </a:fld>
            <a:endParaRPr lang="en-US" altLang="zh-CN"/>
          </a:p>
        </p:txBody>
      </p:sp>
      <p:sp>
        <p:nvSpPr>
          <p:cNvPr id="3482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：算法设计</a:t>
            </a:r>
          </a:p>
        </p:txBody>
      </p:sp>
      <p:sp>
        <p:nvSpPr>
          <p:cNvPr id="136195" name="Rectangle 3"/>
          <p:cNvSpPr>
            <a:spLocks noGrp="1" noChangeArrowheads="1"/>
          </p:cNvSpPr>
          <p:nvPr>
            <p:ph type="body" idx="1"/>
          </p:nvPr>
        </p:nvSpPr>
        <p:spPr/>
        <p:txBody>
          <a:bodyPr/>
          <a:lstStyle/>
          <a:p>
            <a:pPr>
              <a:lnSpc>
                <a:spcPct val="80000"/>
              </a:lnSpc>
            </a:pPr>
            <a:r>
              <a:rPr lang="zh-CN" altLang="en-US">
                <a:ea typeface="宋体" pitchFamily="2" charset="-122"/>
              </a:rPr>
              <a:t>计算字符串（即输入行）长度</a:t>
            </a:r>
          </a:p>
          <a:p>
            <a:pPr lvl="1">
              <a:lnSpc>
                <a:spcPct val="80000"/>
              </a:lnSpc>
            </a:pPr>
            <a:r>
              <a:rPr lang="zh-CN" altLang="en-US">
                <a:ea typeface="宋体" pitchFamily="2" charset="-122"/>
              </a:rPr>
              <a:t>函数</a:t>
            </a:r>
            <a:r>
              <a:rPr lang="en-US" altLang="zh-CN">
                <a:ea typeface="宋体" pitchFamily="2" charset="-122"/>
              </a:rPr>
              <a:t>str_len(char s[])</a:t>
            </a:r>
          </a:p>
          <a:p>
            <a:pPr lvl="2" indent="0">
              <a:lnSpc>
                <a:spcPct val="90000"/>
              </a:lnSpc>
              <a:buFont typeface="Wingdings" pitchFamily="2" charset="2"/>
              <a:buNone/>
            </a:pPr>
            <a:r>
              <a:rPr lang="en-US" altLang="zh-CN">
                <a:ea typeface="宋体" pitchFamily="2" charset="-122"/>
              </a:rPr>
              <a:t>i = 0;</a:t>
            </a:r>
          </a:p>
          <a:p>
            <a:pPr lvl="2" indent="0">
              <a:lnSpc>
                <a:spcPct val="90000"/>
              </a:lnSpc>
              <a:buFont typeface="Wingdings" pitchFamily="2" charset="2"/>
              <a:buNone/>
            </a:pPr>
            <a:r>
              <a:rPr lang="en-US" altLang="zh-CN">
                <a:ea typeface="宋体" pitchFamily="2" charset="-122"/>
              </a:rPr>
              <a:t>while (s[i] != ‘\0’)</a:t>
            </a:r>
          </a:p>
          <a:p>
            <a:pPr lvl="2" indent="0">
              <a:lnSpc>
                <a:spcPct val="90000"/>
              </a:lnSpc>
              <a:buFont typeface="Wingdings" pitchFamily="2" charset="2"/>
              <a:buNone/>
            </a:pPr>
            <a:r>
              <a:rPr lang="en-US" altLang="zh-CN">
                <a:ea typeface="宋体" pitchFamily="2" charset="-122"/>
              </a:rPr>
              <a:t>    i++;</a:t>
            </a:r>
          </a:p>
          <a:p>
            <a:pPr>
              <a:lnSpc>
                <a:spcPct val="80000"/>
              </a:lnSpc>
            </a:pPr>
            <a:r>
              <a:rPr lang="zh-CN" altLang="en-US">
                <a:ea typeface="宋体" pitchFamily="2" charset="-122"/>
              </a:rPr>
              <a:t>保存字符串（即输入行）</a:t>
            </a:r>
          </a:p>
          <a:p>
            <a:pPr lvl="1">
              <a:lnSpc>
                <a:spcPct val="80000"/>
              </a:lnSpc>
            </a:pPr>
            <a:r>
              <a:rPr lang="zh-CN" altLang="en-US">
                <a:ea typeface="宋体" pitchFamily="2" charset="-122"/>
              </a:rPr>
              <a:t>函数</a:t>
            </a:r>
            <a:r>
              <a:rPr lang="en-US" altLang="zh-CN">
                <a:ea typeface="宋体" pitchFamily="2" charset="-122"/>
              </a:rPr>
              <a:t>str_copy(char s[], char t[])</a:t>
            </a:r>
          </a:p>
          <a:p>
            <a:pPr lvl="2" indent="0">
              <a:lnSpc>
                <a:spcPct val="90000"/>
              </a:lnSpc>
              <a:buFont typeface="Wingdings" pitchFamily="2" charset="2"/>
              <a:buNone/>
            </a:pPr>
            <a:r>
              <a:rPr lang="en-US" altLang="zh-CN">
                <a:ea typeface="宋体" pitchFamily="2" charset="-122"/>
              </a:rPr>
              <a:t>i = 0;</a:t>
            </a:r>
          </a:p>
          <a:p>
            <a:pPr lvl="2" indent="0">
              <a:lnSpc>
                <a:spcPct val="90000"/>
              </a:lnSpc>
              <a:buFont typeface="Wingdings" pitchFamily="2" charset="2"/>
              <a:buNone/>
            </a:pPr>
            <a:r>
              <a:rPr lang="en-US" altLang="zh-CN">
                <a:ea typeface="宋体" pitchFamily="2" charset="-122"/>
              </a:rPr>
              <a:t>while ((s[i] =t[i]) != ‘\0’)</a:t>
            </a:r>
          </a:p>
          <a:p>
            <a:pPr lvl="2" indent="0">
              <a:lnSpc>
                <a:spcPct val="90000"/>
              </a:lnSpc>
              <a:buFont typeface="Wingdings" pitchFamily="2" charset="2"/>
              <a:buNone/>
            </a:pPr>
            <a:r>
              <a:rPr lang="en-US" altLang="zh-CN">
                <a:ea typeface="宋体" pitchFamily="2" charset="-122"/>
              </a:rPr>
              <a: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7" dur="500"/>
                                        <p:tgtEl>
                                          <p:spTgt spid="136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22" dur="500"/>
                                        <p:tgtEl>
                                          <p:spTgt spid="1361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5" dur="500"/>
                                        <p:tgtEl>
                                          <p:spTgt spid="1361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6195">
                                            <p:txEl>
                                              <p:pRg st="5" end="5"/>
                                            </p:txEl>
                                          </p:spTgt>
                                        </p:tgtEl>
                                        <p:attrNameLst>
                                          <p:attrName>style.visibility</p:attrName>
                                        </p:attrNameLst>
                                      </p:cBhvr>
                                      <p:to>
                                        <p:strVal val="visible"/>
                                      </p:to>
                                    </p:set>
                                    <p:animEffect transition="in" filter="blinds(horizontal)">
                                      <p:cBhvr>
                                        <p:cTn id="30" dur="500"/>
                                        <p:tgtEl>
                                          <p:spTgt spid="1361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35" dur="500"/>
                                        <p:tgtEl>
                                          <p:spTgt spid="13619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40" dur="500"/>
                                        <p:tgtEl>
                                          <p:spTgt spid="13619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45" dur="500"/>
                                        <p:tgtEl>
                                          <p:spTgt spid="136195">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36195">
                                            <p:txEl>
                                              <p:pRg st="9" end="9"/>
                                            </p:txEl>
                                          </p:spTgt>
                                        </p:tgtEl>
                                        <p:attrNameLst>
                                          <p:attrName>style.visibility</p:attrName>
                                        </p:attrNameLst>
                                      </p:cBhvr>
                                      <p:to>
                                        <p:strVal val="visible"/>
                                      </p:to>
                                    </p:set>
                                    <p:animEffect transition="in" filter="blinds(horizontal)">
                                      <p:cBhvr>
                                        <p:cTn id="48" dur="500"/>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5843" name="灯片编号占位符 4"/>
          <p:cNvSpPr>
            <a:spLocks noGrp="1"/>
          </p:cNvSpPr>
          <p:nvPr>
            <p:ph type="sldNum" sz="quarter" idx="11"/>
          </p:nvPr>
        </p:nvSpPr>
        <p:spPr>
          <a:noFill/>
        </p:spPr>
        <p:txBody>
          <a:bodyPr/>
          <a:lstStyle/>
          <a:p>
            <a:fld id="{5CC2C606-3739-4A28-9D5F-B47B84D47F56}" type="slidenum">
              <a:rPr lang="en-US" altLang="zh-CN" smtClean="0"/>
              <a:pPr/>
              <a:t>52</a:t>
            </a:fld>
            <a:endParaRPr lang="en-US" altLang="zh-CN"/>
          </a:p>
        </p:txBody>
      </p:sp>
      <p:sp>
        <p:nvSpPr>
          <p:cNvPr id="358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a:t>
            </a:r>
          </a:p>
        </p:txBody>
      </p:sp>
      <p:sp>
        <p:nvSpPr>
          <p:cNvPr id="35845" name="Rectangle 3"/>
          <p:cNvSpPr>
            <a:spLocks noGrp="1" noChangeArrowheads="1"/>
          </p:cNvSpPr>
          <p:nvPr>
            <p:ph type="body" idx="1"/>
          </p:nvPr>
        </p:nvSpPr>
        <p:spPr/>
        <p:txBody>
          <a:bodyPr/>
          <a:lstStyle/>
          <a:p>
            <a:pPr lvl="1">
              <a:lnSpc>
                <a:spcPct val="80000"/>
              </a:lnSpc>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str_len</a:t>
            </a:r>
            <a:r>
              <a:rPr lang="en-US" altLang="zh-CN" sz="1800" dirty="0">
                <a:ea typeface="宋体" pitchFamily="2" charset="-122"/>
              </a:rPr>
              <a:t>(char s[ ])</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1">
              <a:lnSpc>
                <a:spcPct val="80000"/>
              </a:lnSpc>
              <a:buFont typeface="Wingdings" pitchFamily="2" charset="2"/>
              <a:buNone/>
            </a:pPr>
            <a:r>
              <a:rPr lang="en-US" altLang="zh-CN" sz="1800" dirty="0">
                <a:ea typeface="宋体" pitchFamily="2" charset="-122"/>
              </a:rPr>
              <a:t>    while(s[</a:t>
            </a:r>
            <a:r>
              <a:rPr lang="en-US" altLang="zh-CN" sz="1800" dirty="0" err="1">
                <a:ea typeface="宋体" pitchFamily="2" charset="-122"/>
              </a:rPr>
              <a:t>i</a:t>
            </a:r>
            <a:r>
              <a:rPr lang="en-US" altLang="zh-CN" sz="1800" dirty="0">
                <a:ea typeface="宋体" pitchFamily="2" charset="-122"/>
              </a:rPr>
              <a:t>] != ‘\0’)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return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endParaRPr lang="en-US" altLang="zh-CN" sz="1800" dirty="0">
              <a:ea typeface="宋体" pitchFamily="2" charset="-122"/>
            </a:endParaRPr>
          </a:p>
          <a:p>
            <a:pPr lvl="1">
              <a:lnSpc>
                <a:spcPct val="80000"/>
              </a:lnSpc>
              <a:buFont typeface="Wingdings" pitchFamily="2" charset="2"/>
              <a:buNone/>
            </a:pPr>
            <a:r>
              <a:rPr lang="en-US" altLang="zh-CN" sz="1800" dirty="0">
                <a:ea typeface="宋体" pitchFamily="2" charset="-122"/>
              </a:rPr>
              <a:t>void </a:t>
            </a:r>
            <a:r>
              <a:rPr lang="en-US" altLang="zh-CN" sz="1800" dirty="0" err="1">
                <a:ea typeface="宋体" pitchFamily="2" charset="-122"/>
              </a:rPr>
              <a:t>str_copy</a:t>
            </a:r>
            <a:r>
              <a:rPr lang="en-US" altLang="zh-CN" sz="1800" dirty="0">
                <a:ea typeface="宋体" pitchFamily="2" charset="-122"/>
              </a:rPr>
              <a:t>(char s[ ], char t[ ])</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1">
              <a:lnSpc>
                <a:spcPct val="80000"/>
              </a:lnSpc>
              <a:buFont typeface="Wingdings" pitchFamily="2" charset="2"/>
              <a:buNone/>
            </a:pPr>
            <a:r>
              <a:rPr lang="en-US" altLang="zh-CN" sz="1800" dirty="0">
                <a:ea typeface="宋体" pitchFamily="2" charset="-122"/>
              </a:rPr>
              <a:t>    while((s[</a:t>
            </a:r>
            <a:r>
              <a:rPr lang="en-US" altLang="zh-CN" sz="1800" dirty="0" err="1">
                <a:ea typeface="宋体" pitchFamily="2" charset="-122"/>
              </a:rPr>
              <a:t>i</a:t>
            </a:r>
            <a:r>
              <a:rPr lang="en-US" altLang="zh-CN" sz="1800" dirty="0">
                <a:ea typeface="宋体" pitchFamily="2" charset="-122"/>
              </a:rPr>
              <a:t>] =t[</a:t>
            </a:r>
            <a:r>
              <a:rPr lang="en-US" altLang="zh-CN" sz="1800" dirty="0" err="1">
                <a:ea typeface="宋体" pitchFamily="2" charset="-122"/>
              </a:rPr>
              <a:t>i</a:t>
            </a:r>
            <a:r>
              <a:rPr lang="en-US" altLang="zh-CN" sz="1800" dirty="0">
                <a:ea typeface="宋体" pitchFamily="2" charset="-122"/>
              </a:rPr>
              <a:t>] )!= ‘\0’)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页脚占位符 4"/>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6867" name="灯片编号占位符 5"/>
          <p:cNvSpPr>
            <a:spLocks noGrp="1"/>
          </p:cNvSpPr>
          <p:nvPr>
            <p:ph type="sldNum" sz="quarter" idx="11"/>
          </p:nvPr>
        </p:nvSpPr>
        <p:spPr>
          <a:noFill/>
        </p:spPr>
        <p:txBody>
          <a:bodyPr/>
          <a:lstStyle/>
          <a:p>
            <a:fld id="{9995C2E8-6A2C-4CD0-892D-3A605C5E24F2}" type="slidenum">
              <a:rPr lang="en-US" altLang="zh-CN" smtClean="0"/>
              <a:pPr/>
              <a:t>53</a:t>
            </a:fld>
            <a:endParaRPr lang="en-US" altLang="zh-CN"/>
          </a:p>
        </p:txBody>
      </p:sp>
      <p:sp>
        <p:nvSpPr>
          <p:cNvPr id="368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：代码实现（续）</a:t>
            </a:r>
          </a:p>
        </p:txBody>
      </p:sp>
      <p:sp>
        <p:nvSpPr>
          <p:cNvPr id="36869" name="Rectangle 3"/>
          <p:cNvSpPr>
            <a:spLocks noGrp="1" noChangeArrowheads="1"/>
          </p:cNvSpPr>
          <p:nvPr>
            <p:ph type="body" sz="half" idx="1"/>
          </p:nvPr>
        </p:nvSpPr>
        <p:spPr>
          <a:xfrm>
            <a:off x="977900" y="1125538"/>
            <a:ext cx="4746625" cy="5183187"/>
          </a:xfrm>
        </p:spPr>
        <p:txBody>
          <a:bodyPr/>
          <a:lstStyle/>
          <a:p>
            <a:pPr>
              <a:lnSpc>
                <a:spcPct val="70000"/>
              </a:lnSpc>
              <a:spcBef>
                <a:spcPct val="40000"/>
              </a:spcBef>
              <a:buFont typeface="Wingdings" pitchFamily="2" charset="2"/>
              <a:buNone/>
            </a:pPr>
            <a:r>
              <a:rPr lang="en-US" altLang="zh-CN" sz="1400" b="0">
                <a:ea typeface="宋体" pitchFamily="2" charset="-122"/>
              </a:rPr>
              <a:t>/* c5_2.c */</a:t>
            </a:r>
          </a:p>
          <a:p>
            <a:pPr>
              <a:lnSpc>
                <a:spcPct val="70000"/>
              </a:lnSpc>
              <a:spcBef>
                <a:spcPct val="40000"/>
              </a:spcBef>
              <a:buFont typeface="Wingdings" pitchFamily="2" charset="2"/>
              <a:buNone/>
            </a:pPr>
            <a:r>
              <a:rPr lang="en-US" altLang="zh-CN" sz="1400" b="0">
                <a:ea typeface="宋体" pitchFamily="2" charset="-122"/>
              </a:rPr>
              <a:t>#include &lt;stdio.h&gt;</a:t>
            </a:r>
          </a:p>
          <a:p>
            <a:pPr>
              <a:lnSpc>
                <a:spcPct val="70000"/>
              </a:lnSpc>
              <a:spcBef>
                <a:spcPct val="40000"/>
              </a:spcBef>
              <a:buFont typeface="Wingdings" pitchFamily="2" charset="2"/>
              <a:buNone/>
            </a:pPr>
            <a:r>
              <a:rPr lang="en-US" altLang="zh-CN" sz="1400" b="0">
                <a:ea typeface="宋体" pitchFamily="2" charset="-122"/>
              </a:rPr>
              <a:t>#define MAXLINE	1024</a:t>
            </a:r>
          </a:p>
          <a:p>
            <a:pPr>
              <a:lnSpc>
                <a:spcPct val="70000"/>
              </a:lnSpc>
              <a:spcBef>
                <a:spcPct val="40000"/>
              </a:spcBef>
              <a:buFont typeface="Wingdings" pitchFamily="2" charset="2"/>
              <a:buNone/>
            </a:pPr>
            <a:r>
              <a:rPr lang="en-US" altLang="zh-CN" sz="1400" b="0">
                <a:ea typeface="宋体" pitchFamily="2" charset="-122"/>
              </a:rPr>
              <a:t>int str_len(char s[ ]);</a:t>
            </a:r>
          </a:p>
          <a:p>
            <a:pPr>
              <a:lnSpc>
                <a:spcPct val="70000"/>
              </a:lnSpc>
              <a:spcBef>
                <a:spcPct val="40000"/>
              </a:spcBef>
              <a:buFont typeface="Wingdings" pitchFamily="2" charset="2"/>
              <a:buNone/>
            </a:pPr>
            <a:r>
              <a:rPr lang="en-US" altLang="zh-CN" sz="1400" b="0">
                <a:ea typeface="宋体" pitchFamily="2" charset="-122"/>
              </a:rPr>
              <a:t>void str_copy(char s[ ], char t[ ]);</a:t>
            </a:r>
          </a:p>
          <a:p>
            <a:pPr>
              <a:lnSpc>
                <a:spcPct val="70000"/>
              </a:lnSpc>
              <a:spcBef>
                <a:spcPct val="40000"/>
              </a:spcBef>
              <a:buFont typeface="Wingdings" pitchFamily="2" charset="2"/>
              <a:buNone/>
            </a:pPr>
            <a:r>
              <a:rPr lang="en-US" altLang="zh-CN" sz="1400" b="0">
                <a:ea typeface="宋体" pitchFamily="2" charset="-122"/>
              </a:rPr>
              <a:t>int main( )	/* find longest line */</a:t>
            </a:r>
          </a:p>
          <a:p>
            <a:pPr>
              <a:lnSpc>
                <a:spcPct val="70000"/>
              </a:lnSpc>
              <a:spcBef>
                <a:spcPct val="40000"/>
              </a:spcBef>
              <a:buFont typeface="Wingdings" pitchFamily="2" charset="2"/>
              <a:buNone/>
            </a:pPr>
            <a:r>
              <a:rPr lang="en-US" altLang="zh-CN" sz="1400" b="0">
                <a:ea typeface="宋体" pitchFamily="2" charset="-122"/>
              </a:rPr>
              <a:t>{</a:t>
            </a:r>
          </a:p>
          <a:p>
            <a:pPr lvl="1">
              <a:lnSpc>
                <a:spcPct val="70000"/>
              </a:lnSpc>
              <a:spcBef>
                <a:spcPct val="40000"/>
              </a:spcBef>
              <a:buFont typeface="Wingdings" pitchFamily="2" charset="2"/>
              <a:buNone/>
            </a:pPr>
            <a:r>
              <a:rPr lang="en-US" altLang="zh-CN" sz="1400">
                <a:ea typeface="宋体" pitchFamily="2" charset="-122"/>
              </a:rPr>
              <a:t>int len;		/* current line length */</a:t>
            </a:r>
          </a:p>
          <a:p>
            <a:pPr lvl="1">
              <a:lnSpc>
                <a:spcPct val="70000"/>
              </a:lnSpc>
              <a:spcBef>
                <a:spcPct val="40000"/>
              </a:spcBef>
              <a:buFont typeface="Wingdings" pitchFamily="2" charset="2"/>
              <a:buNone/>
            </a:pPr>
            <a:r>
              <a:rPr lang="en-US" altLang="zh-CN" sz="1400">
                <a:ea typeface="宋体" pitchFamily="2" charset="-122"/>
              </a:rPr>
              <a:t>int max;		/* maximum length seen so far */</a:t>
            </a:r>
          </a:p>
          <a:p>
            <a:pPr lvl="1">
              <a:lnSpc>
                <a:spcPct val="70000"/>
              </a:lnSpc>
              <a:spcBef>
                <a:spcPct val="40000"/>
              </a:spcBef>
              <a:buFont typeface="Wingdings" pitchFamily="2" charset="2"/>
              <a:buNone/>
            </a:pPr>
            <a:r>
              <a:rPr lang="en-US" altLang="zh-CN" sz="1400">
                <a:ea typeface="宋体" pitchFamily="2" charset="-122"/>
              </a:rPr>
              <a:t>char line[MAXLINE];	/* current input line */</a:t>
            </a:r>
          </a:p>
          <a:p>
            <a:pPr lvl="1">
              <a:lnSpc>
                <a:spcPct val="70000"/>
              </a:lnSpc>
              <a:spcBef>
                <a:spcPct val="40000"/>
              </a:spcBef>
              <a:buFont typeface="Wingdings" pitchFamily="2" charset="2"/>
              <a:buNone/>
            </a:pPr>
            <a:r>
              <a:rPr lang="en-US" altLang="zh-CN" sz="1400">
                <a:ea typeface="宋体" pitchFamily="2" charset="-122"/>
              </a:rPr>
              <a:t>char save[MAXLINE];	/* longest line saved */</a:t>
            </a:r>
          </a:p>
          <a:p>
            <a:pPr lvl="1">
              <a:lnSpc>
                <a:spcPct val="70000"/>
              </a:lnSpc>
              <a:spcBef>
                <a:spcPct val="40000"/>
              </a:spcBef>
              <a:buFont typeface="Wingdings" pitchFamily="2" charset="2"/>
              <a:buNone/>
            </a:pPr>
            <a:r>
              <a:rPr lang="en-US" altLang="zh-CN" sz="1400">
                <a:ea typeface="宋体" pitchFamily="2" charset="-122"/>
              </a:rPr>
              <a:t>max = 0;</a:t>
            </a:r>
          </a:p>
          <a:p>
            <a:pPr lvl="1">
              <a:lnSpc>
                <a:spcPct val="70000"/>
              </a:lnSpc>
              <a:spcBef>
                <a:spcPct val="40000"/>
              </a:spcBef>
              <a:buFont typeface="Wingdings" pitchFamily="2" charset="2"/>
              <a:buNone/>
            </a:pPr>
            <a:r>
              <a:rPr lang="en-US" altLang="zh-CN" sz="1400">
                <a:ea typeface="宋体" pitchFamily="2" charset="-122"/>
              </a:rPr>
              <a:t>while( gets(line)  != NULL ){</a:t>
            </a:r>
          </a:p>
          <a:p>
            <a:pPr lvl="1">
              <a:lnSpc>
                <a:spcPct val="70000"/>
              </a:lnSpc>
              <a:spcBef>
                <a:spcPct val="40000"/>
              </a:spcBef>
              <a:buFont typeface="Wingdings" pitchFamily="2" charset="2"/>
              <a:buNone/>
            </a:pPr>
            <a:r>
              <a:rPr lang="en-US" altLang="zh-CN" sz="1400">
                <a:ea typeface="宋体" pitchFamily="2" charset="-122"/>
              </a:rPr>
              <a:t>          len = str_len(line);</a:t>
            </a:r>
          </a:p>
          <a:p>
            <a:pPr lvl="2" indent="0">
              <a:lnSpc>
                <a:spcPct val="80000"/>
              </a:lnSpc>
              <a:spcBef>
                <a:spcPct val="40000"/>
              </a:spcBef>
              <a:buFont typeface="Wingdings" pitchFamily="2" charset="2"/>
              <a:buNone/>
            </a:pPr>
            <a:r>
              <a:rPr lang="en-US" altLang="zh-CN" sz="1400">
                <a:ea typeface="宋体" pitchFamily="2" charset="-122"/>
              </a:rPr>
              <a:t>if( len &gt; max ) {</a:t>
            </a:r>
          </a:p>
          <a:p>
            <a:pPr lvl="3" indent="0">
              <a:lnSpc>
                <a:spcPct val="80000"/>
              </a:lnSpc>
              <a:spcBef>
                <a:spcPct val="40000"/>
              </a:spcBef>
            </a:pPr>
            <a:r>
              <a:rPr lang="en-US" altLang="zh-CN" sz="1400">
                <a:ea typeface="宋体" pitchFamily="2" charset="-122"/>
              </a:rPr>
              <a:t>max = len;</a:t>
            </a:r>
          </a:p>
          <a:p>
            <a:pPr lvl="3" indent="0">
              <a:lnSpc>
                <a:spcPct val="80000"/>
              </a:lnSpc>
              <a:spcBef>
                <a:spcPct val="40000"/>
              </a:spcBef>
            </a:pPr>
            <a:r>
              <a:rPr lang="en-US" altLang="zh-CN" sz="1400">
                <a:ea typeface="宋体" pitchFamily="2" charset="-122"/>
              </a:rPr>
              <a:t>str_copy(save, line);</a:t>
            </a:r>
          </a:p>
          <a:p>
            <a:pPr lvl="2" indent="0">
              <a:lnSpc>
                <a:spcPct val="80000"/>
              </a:lnSpc>
              <a:spcBef>
                <a:spcPct val="40000"/>
              </a:spcBef>
              <a:buFont typeface="Wingdings" pitchFamily="2" charset="2"/>
              <a:buNone/>
            </a:pPr>
            <a:r>
              <a:rPr lang="en-US" altLang="zh-CN" sz="1600">
                <a:ea typeface="宋体" pitchFamily="2" charset="-122"/>
              </a:rPr>
              <a:t>}</a:t>
            </a:r>
            <a:endParaRPr lang="en-US" altLang="zh-CN" sz="1400">
              <a:ea typeface="宋体" pitchFamily="2" charset="-122"/>
            </a:endParaRPr>
          </a:p>
          <a:p>
            <a:pPr lvl="1">
              <a:lnSpc>
                <a:spcPct val="70000"/>
              </a:lnSpc>
              <a:spcBef>
                <a:spcPct val="40000"/>
              </a:spcBef>
              <a:buFont typeface="Wingdings" pitchFamily="2" charset="2"/>
              <a:buNone/>
            </a:pPr>
            <a:r>
              <a:rPr lang="en-US" altLang="zh-CN" sz="1400">
                <a:ea typeface="宋体" pitchFamily="2" charset="-122"/>
              </a:rPr>
              <a:t>}</a:t>
            </a:r>
          </a:p>
          <a:p>
            <a:pPr lvl="1">
              <a:lnSpc>
                <a:spcPct val="70000"/>
              </a:lnSpc>
              <a:spcBef>
                <a:spcPct val="40000"/>
              </a:spcBef>
              <a:buFont typeface="Wingdings" pitchFamily="2" charset="2"/>
              <a:buNone/>
            </a:pPr>
            <a:r>
              <a:rPr lang="en-US" altLang="zh-CN" sz="1400">
                <a:ea typeface="宋体" pitchFamily="2" charset="-122"/>
              </a:rPr>
              <a:t>if( max &gt; 0)</a:t>
            </a:r>
          </a:p>
          <a:p>
            <a:pPr lvl="2" indent="0">
              <a:lnSpc>
                <a:spcPct val="80000"/>
              </a:lnSpc>
              <a:spcBef>
                <a:spcPct val="40000"/>
              </a:spcBef>
              <a:buFont typeface="Wingdings" pitchFamily="2" charset="2"/>
              <a:buNone/>
            </a:pPr>
            <a:r>
              <a:rPr lang="en-US" altLang="zh-CN" sz="1400">
                <a:ea typeface="宋体" pitchFamily="2" charset="-122"/>
              </a:rPr>
              <a:t>printf(“%s”, save);</a:t>
            </a:r>
          </a:p>
          <a:p>
            <a:pPr>
              <a:lnSpc>
                <a:spcPct val="70000"/>
              </a:lnSpc>
              <a:spcBef>
                <a:spcPct val="40000"/>
              </a:spcBef>
              <a:buFont typeface="Wingdings" pitchFamily="2" charset="2"/>
              <a:buNone/>
            </a:pPr>
            <a:r>
              <a:rPr lang="en-US" altLang="zh-CN" sz="1400" b="0">
                <a:ea typeface="宋体" pitchFamily="2" charset="-122"/>
              </a:rPr>
              <a:t>         return 0;</a:t>
            </a:r>
          </a:p>
          <a:p>
            <a:pPr>
              <a:lnSpc>
                <a:spcPct val="70000"/>
              </a:lnSpc>
              <a:spcBef>
                <a:spcPct val="40000"/>
              </a:spcBef>
              <a:buFont typeface="Wingdings" pitchFamily="2" charset="2"/>
              <a:buNone/>
            </a:pPr>
            <a:r>
              <a:rPr lang="en-US" altLang="zh-CN" sz="1400" b="0">
                <a:ea typeface="宋体" pitchFamily="2" charset="-122"/>
              </a:rPr>
              <a:t>}</a:t>
            </a:r>
          </a:p>
          <a:p>
            <a:pPr>
              <a:lnSpc>
                <a:spcPct val="70000"/>
              </a:lnSpc>
              <a:buFont typeface="Wingdings" pitchFamily="2" charset="2"/>
              <a:buNone/>
            </a:pPr>
            <a:endParaRPr lang="en-US" altLang="zh-CN" sz="1400" b="0">
              <a:ea typeface="宋体" pitchFamily="2" charset="-122"/>
            </a:endParaRPr>
          </a:p>
        </p:txBody>
      </p:sp>
      <p:sp>
        <p:nvSpPr>
          <p:cNvPr id="138246" name="AutoShape 6"/>
          <p:cNvSpPr>
            <a:spLocks noChangeArrowheads="1"/>
          </p:cNvSpPr>
          <p:nvPr/>
        </p:nvSpPr>
        <p:spPr bwMode="auto">
          <a:xfrm>
            <a:off x="4103614" y="4149080"/>
            <a:ext cx="5040386" cy="2060848"/>
          </a:xfrm>
          <a:prstGeom prst="wedgeEllipseCallout">
            <a:avLst>
              <a:gd name="adj1" fmla="val -62256"/>
              <a:gd name="adj2" fmla="val -42679"/>
            </a:avLst>
          </a:prstGeom>
          <a:solidFill>
            <a:srgbClr val="0033CC"/>
          </a:solidFill>
          <a:ln w="9525">
            <a:noFill/>
            <a:miter lim="800000"/>
            <a:headEnd/>
            <a:tailEnd/>
          </a:ln>
        </p:spPr>
        <p:txBody>
          <a:bodyPr/>
          <a:lstStyle/>
          <a:p>
            <a:pPr algn="ctr"/>
            <a:r>
              <a:rPr lang="en-US" altLang="zh-CN" dirty="0">
                <a:solidFill>
                  <a:schemeClr val="bg1"/>
                </a:solidFill>
              </a:rPr>
              <a:t>char* gets(char s[ ])</a:t>
            </a:r>
            <a:r>
              <a:rPr lang="zh-CN" altLang="en-US" dirty="0">
                <a:solidFill>
                  <a:schemeClr val="bg1"/>
                </a:solidFill>
              </a:rPr>
              <a:t>从标准输入中读入一行到数组</a:t>
            </a:r>
            <a:r>
              <a:rPr lang="en-US" altLang="zh-CN" dirty="0">
                <a:solidFill>
                  <a:schemeClr val="bg1"/>
                </a:solidFill>
              </a:rPr>
              <a:t>s</a:t>
            </a:r>
            <a:r>
              <a:rPr lang="zh-CN" altLang="en-US" dirty="0">
                <a:solidFill>
                  <a:schemeClr val="bg1"/>
                </a:solidFill>
              </a:rPr>
              <a:t>中，但换行符不读入，数组以’</a:t>
            </a:r>
            <a:r>
              <a:rPr lang="en-US" altLang="zh-CN" dirty="0">
                <a:solidFill>
                  <a:schemeClr val="bg1"/>
                </a:solidFill>
              </a:rPr>
              <a:t>\0’</a:t>
            </a:r>
            <a:r>
              <a:rPr lang="zh-CN" altLang="en-US" dirty="0">
                <a:solidFill>
                  <a:schemeClr val="bg1"/>
                </a:solidFill>
              </a:rPr>
              <a:t>结束。若输入结束或发生错误，则返回</a:t>
            </a:r>
            <a:r>
              <a:rPr lang="en-US" altLang="zh-CN" dirty="0">
                <a:solidFill>
                  <a:schemeClr val="bg1"/>
                </a:solidFill>
              </a:rPr>
              <a:t>NULL</a:t>
            </a:r>
          </a:p>
          <a:p>
            <a:pPr algn="ctr"/>
            <a:endParaRPr lang="en-US" altLang="zh-CN"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dissolve">
                                      <p:cBhvr>
                                        <p:cTn id="7"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7891" name="灯片编号占位符 4"/>
          <p:cNvSpPr>
            <a:spLocks noGrp="1"/>
          </p:cNvSpPr>
          <p:nvPr>
            <p:ph type="sldNum" sz="quarter" idx="11"/>
          </p:nvPr>
        </p:nvSpPr>
        <p:spPr>
          <a:noFill/>
        </p:spPr>
        <p:txBody>
          <a:bodyPr/>
          <a:lstStyle/>
          <a:p>
            <a:fld id="{3AEE2EA1-2280-433D-9BA4-FB369F3B48CC}" type="slidenum">
              <a:rPr lang="en-US" altLang="zh-CN" smtClean="0"/>
              <a:pPr/>
              <a:t>54</a:t>
            </a:fld>
            <a:endParaRPr lang="en-US" altLang="zh-CN"/>
          </a:p>
        </p:txBody>
      </p:sp>
      <p:sp>
        <p:nvSpPr>
          <p:cNvPr id="378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：常见问题分析</a:t>
            </a:r>
          </a:p>
        </p:txBody>
      </p:sp>
      <p:sp>
        <p:nvSpPr>
          <p:cNvPr id="139267" name="Rectangle 3"/>
          <p:cNvSpPr>
            <a:spLocks noGrp="1" noChangeArrowheads="1"/>
          </p:cNvSpPr>
          <p:nvPr>
            <p:ph type="body" idx="1"/>
          </p:nvPr>
        </p:nvSpPr>
        <p:spPr>
          <a:xfrm>
            <a:off x="971600" y="1268761"/>
            <a:ext cx="7105650" cy="3384375"/>
          </a:xfrm>
        </p:spPr>
        <p:txBody>
          <a:bodyPr/>
          <a:lstStyle/>
          <a:p>
            <a:pPr>
              <a:lnSpc>
                <a:spcPct val="80000"/>
              </a:lnSpc>
            </a:pPr>
            <a:r>
              <a:rPr lang="zh-CN" altLang="en-US" sz="2000" dirty="0">
                <a:ea typeface="宋体" pitchFamily="2" charset="-122"/>
              </a:rPr>
              <a:t>一个错误的</a:t>
            </a:r>
            <a:r>
              <a:rPr lang="en-US" altLang="zh-CN" sz="2000" dirty="0" err="1">
                <a:ea typeface="宋体" pitchFamily="2" charset="-122"/>
              </a:rPr>
              <a:t>str_copy</a:t>
            </a:r>
            <a:r>
              <a:rPr lang="zh-CN" altLang="en-US" sz="2000" dirty="0">
                <a:ea typeface="宋体" pitchFamily="2" charset="-122"/>
              </a:rPr>
              <a:t>函数实现案例：</a:t>
            </a:r>
            <a:endParaRPr lang="zh-CN" altLang="en-US" dirty="0">
              <a:ea typeface="宋体" pitchFamily="2" charset="-122"/>
            </a:endParaRPr>
          </a:p>
          <a:p>
            <a:pPr lvl="1">
              <a:lnSpc>
                <a:spcPts val="1200"/>
              </a:lnSpc>
              <a:buFont typeface="Wingdings" pitchFamily="2" charset="2"/>
              <a:buNone/>
            </a:pPr>
            <a:r>
              <a:rPr lang="en-US" altLang="zh-CN" sz="2000" dirty="0">
                <a:ea typeface="宋体" pitchFamily="2" charset="-122"/>
              </a:rPr>
              <a:t>void </a:t>
            </a:r>
            <a:r>
              <a:rPr lang="en-US" altLang="zh-CN" sz="2000" dirty="0" err="1">
                <a:ea typeface="宋体" pitchFamily="2" charset="-122"/>
              </a:rPr>
              <a:t>str_copy</a:t>
            </a:r>
            <a:r>
              <a:rPr lang="en-US" altLang="zh-CN" sz="2000" dirty="0">
                <a:ea typeface="宋体" pitchFamily="2" charset="-122"/>
              </a:rPr>
              <a:t>(char s[], char t[])</a:t>
            </a:r>
          </a:p>
          <a:p>
            <a:pPr lvl="1">
              <a:lnSpc>
                <a:spcPts val="1200"/>
              </a:lnSpc>
              <a:buFont typeface="Wingdings" pitchFamily="2" charset="2"/>
              <a:buNone/>
            </a:pPr>
            <a:r>
              <a:rPr lang="en-US" altLang="zh-CN" sz="2000" dirty="0">
                <a:ea typeface="宋体" pitchFamily="2" charset="-122"/>
              </a:rPr>
              <a:t>{</a:t>
            </a:r>
          </a:p>
          <a:p>
            <a:pPr lvl="1">
              <a:lnSpc>
                <a:spcPts val="1200"/>
              </a:lnSpc>
              <a:buFont typeface="Wingdings" pitchFamily="2" charset="2"/>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 = 0;</a:t>
            </a:r>
          </a:p>
          <a:p>
            <a:pPr lvl="1">
              <a:lnSpc>
                <a:spcPts val="1200"/>
              </a:lnSpc>
              <a:buFont typeface="Wingdings" pitchFamily="2" charset="2"/>
              <a:buNone/>
            </a:pPr>
            <a:r>
              <a:rPr lang="en-US" altLang="zh-CN" sz="2000" dirty="0">
                <a:ea typeface="宋体" pitchFamily="2" charset="-122"/>
              </a:rPr>
              <a:t>    while(t[</a:t>
            </a:r>
            <a:r>
              <a:rPr lang="en-US" altLang="zh-CN" sz="2000" dirty="0" err="1">
                <a:ea typeface="宋体" pitchFamily="2" charset="-122"/>
              </a:rPr>
              <a:t>i</a:t>
            </a:r>
            <a:r>
              <a:rPr lang="en-US" altLang="zh-CN" sz="2000" dirty="0">
                <a:ea typeface="宋体" pitchFamily="2" charset="-122"/>
              </a:rPr>
              <a:t>] != ‘\0’){</a:t>
            </a:r>
          </a:p>
          <a:p>
            <a:pPr lvl="1">
              <a:lnSpc>
                <a:spcPts val="1200"/>
              </a:lnSpc>
              <a:buFont typeface="Wingdings" pitchFamily="2" charset="2"/>
              <a:buNone/>
            </a:pPr>
            <a:r>
              <a:rPr lang="en-US" altLang="zh-CN" sz="2000" dirty="0">
                <a:ea typeface="宋体" pitchFamily="2" charset="-122"/>
              </a:rPr>
              <a:t>       s[</a:t>
            </a:r>
            <a:r>
              <a:rPr lang="en-US" altLang="zh-CN" sz="2000" dirty="0" err="1">
                <a:ea typeface="宋体" pitchFamily="2" charset="-122"/>
              </a:rPr>
              <a:t>i</a:t>
            </a:r>
            <a:r>
              <a:rPr lang="en-US" altLang="zh-CN" sz="2000" dirty="0">
                <a:ea typeface="宋体" pitchFamily="2" charset="-122"/>
              </a:rPr>
              <a:t>] = t[</a:t>
            </a:r>
            <a:r>
              <a:rPr lang="en-US" altLang="zh-CN" sz="2000" dirty="0" err="1">
                <a:ea typeface="宋体" pitchFamily="2" charset="-122"/>
              </a:rPr>
              <a:t>i</a:t>
            </a:r>
            <a:r>
              <a:rPr lang="en-US" altLang="zh-CN" sz="2000" dirty="0">
                <a:ea typeface="宋体" pitchFamily="2" charset="-122"/>
              </a:rPr>
              <a:t>];</a:t>
            </a:r>
          </a:p>
          <a:p>
            <a:pPr lvl="1">
              <a:lnSpc>
                <a:spcPts val="1200"/>
              </a:lnSpc>
              <a:buFont typeface="Wingdings" pitchFamily="2" charset="2"/>
              <a:buNone/>
            </a:pP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a:t>
            </a:r>
          </a:p>
          <a:p>
            <a:pPr lvl="1">
              <a:lnSpc>
                <a:spcPts val="1200"/>
              </a:lnSpc>
              <a:buFont typeface="Wingdings" pitchFamily="2" charset="2"/>
              <a:buNone/>
            </a:pPr>
            <a:r>
              <a:rPr lang="en-US" altLang="zh-CN" sz="2000" dirty="0">
                <a:ea typeface="宋体" pitchFamily="2" charset="-122"/>
              </a:rPr>
              <a:t>    }</a:t>
            </a:r>
          </a:p>
          <a:p>
            <a:pPr lvl="1">
              <a:lnSpc>
                <a:spcPts val="1200"/>
              </a:lnSpc>
              <a:buFont typeface="Wingdings" pitchFamily="2" charset="2"/>
              <a:buNone/>
            </a:pPr>
            <a:r>
              <a:rPr lang="en-US" altLang="zh-CN" sz="2000" dirty="0">
                <a:ea typeface="宋体" pitchFamily="2" charset="-122"/>
              </a:rPr>
              <a:t> }</a:t>
            </a:r>
            <a:endParaRPr lang="en-US" altLang="zh-CN" dirty="0">
              <a:ea typeface="宋体" pitchFamily="2" charset="-122"/>
            </a:endParaRPr>
          </a:p>
          <a:p>
            <a:pPr lvl="1">
              <a:lnSpc>
                <a:spcPct val="80000"/>
              </a:lnSpc>
              <a:buFont typeface="Wingdings" pitchFamily="2" charset="2"/>
              <a:buNone/>
            </a:pPr>
            <a:endParaRPr lang="en-US" altLang="zh-CN" dirty="0">
              <a:ea typeface="宋体" pitchFamily="2" charset="-122"/>
            </a:endParaRPr>
          </a:p>
        </p:txBody>
      </p:sp>
      <p:sp>
        <p:nvSpPr>
          <p:cNvPr id="139268" name="Text Box 4"/>
          <p:cNvSpPr txBox="1">
            <a:spLocks noChangeArrowheads="1"/>
          </p:cNvSpPr>
          <p:nvPr/>
        </p:nvSpPr>
        <p:spPr bwMode="auto">
          <a:xfrm>
            <a:off x="5164137" y="3356992"/>
            <a:ext cx="3979863" cy="701675"/>
          </a:xfrm>
          <a:prstGeom prst="rect">
            <a:avLst/>
          </a:prstGeom>
          <a:noFill/>
          <a:ln w="9525">
            <a:noFill/>
            <a:miter lim="800000"/>
            <a:headEnd/>
            <a:tailEnd/>
          </a:ln>
        </p:spPr>
        <p:txBody>
          <a:bodyPr>
            <a:spAutoFit/>
          </a:bodyPr>
          <a:lstStyle/>
          <a:p>
            <a:r>
              <a:rPr lang="zh-CN" altLang="en-US" dirty="0">
                <a:solidFill>
                  <a:schemeClr val="accent2"/>
                </a:solidFill>
                <a:latin typeface="楷体" pitchFamily="49" charset="-122"/>
                <a:ea typeface="楷体" pitchFamily="49" charset="-122"/>
              </a:rPr>
              <a:t>错误原因：字符串结束符</a:t>
            </a:r>
            <a:r>
              <a:rPr lang="en-US" altLang="zh-CN" dirty="0">
                <a:solidFill>
                  <a:schemeClr val="accent2"/>
                </a:solidFill>
                <a:latin typeface="楷体" pitchFamily="49" charset="-122"/>
                <a:ea typeface="楷体" pitchFamily="49" charset="-122"/>
              </a:rPr>
              <a:t>(‘\0’)</a:t>
            </a:r>
            <a:r>
              <a:rPr lang="zh-CN" altLang="en-US" dirty="0">
                <a:solidFill>
                  <a:schemeClr val="accent2"/>
                </a:solidFill>
                <a:latin typeface="楷体" pitchFamily="49" charset="-122"/>
                <a:ea typeface="楷体" pitchFamily="49" charset="-122"/>
              </a:rPr>
              <a:t>没有拷贝到字符串</a:t>
            </a:r>
            <a:r>
              <a:rPr lang="en-US" altLang="zh-CN" dirty="0">
                <a:solidFill>
                  <a:schemeClr val="accent2"/>
                </a:solidFill>
                <a:latin typeface="楷体" pitchFamily="49" charset="-122"/>
                <a:ea typeface="楷体" pitchFamily="49" charset="-122"/>
              </a:rPr>
              <a:t>s</a:t>
            </a:r>
            <a:r>
              <a:rPr lang="zh-CN" altLang="en-US" dirty="0">
                <a:solidFill>
                  <a:schemeClr val="accent2"/>
                </a:solidFill>
                <a:latin typeface="楷体" pitchFamily="49" charset="-122"/>
                <a:ea typeface="楷体" pitchFamily="49" charset="-122"/>
              </a:rPr>
              <a:t>中。</a:t>
            </a:r>
          </a:p>
        </p:txBody>
      </p:sp>
      <p:sp>
        <p:nvSpPr>
          <p:cNvPr id="7" name="Rectangle 3"/>
          <p:cNvSpPr txBox="1">
            <a:spLocks noChangeArrowheads="1"/>
          </p:cNvSpPr>
          <p:nvPr/>
        </p:nvSpPr>
        <p:spPr bwMode="auto">
          <a:xfrm>
            <a:off x="1043608" y="4365105"/>
            <a:ext cx="7105650" cy="2492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algn="l" defTabSz="914400" rtl="0" eaLnBrk="0" fontAlgn="base" latinLnBrk="0" hangingPunct="0">
              <a:lnSpc>
                <a:spcPct val="80000"/>
              </a:lnSpc>
              <a:spcBef>
                <a:spcPct val="60000"/>
              </a:spcBef>
              <a:spcAft>
                <a:spcPct val="0"/>
              </a:spcAft>
              <a:buClr>
                <a:srgbClr val="D60093"/>
              </a:buClr>
              <a:buSzPct val="70000"/>
              <a:buFont typeface="Wingdings" pitchFamily="2" charset="2"/>
              <a:buChar char="n"/>
              <a:tabLst/>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一个错误的</a:t>
            </a:r>
            <a:r>
              <a:rPr kumimoji="0" lang="en-US" altLang="zh-CN" sz="2000" b="1" i="0" u="none" strike="noStrike" kern="0" cap="none" spc="0" normalizeH="0" baseline="0" noProof="0" dirty="0" err="1">
                <a:ln>
                  <a:noFill/>
                </a:ln>
                <a:solidFill>
                  <a:schemeClr val="tx1"/>
                </a:solidFill>
                <a:effectLst/>
                <a:uLnTx/>
                <a:uFillTx/>
                <a:latin typeface="+mn-lt"/>
                <a:ea typeface="宋体" pitchFamily="2" charset="-122"/>
                <a:cs typeface="+mn-cs"/>
              </a:rPr>
              <a:t>str_len</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函数实现案例：</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690563" lvl="1" indent="-296863">
              <a:lnSpc>
                <a:spcPts val="1200"/>
              </a:lnSpc>
              <a:spcBef>
                <a:spcPct val="60000"/>
              </a:spcBef>
              <a:buClr>
                <a:srgbClr val="D60093"/>
              </a:buClr>
              <a:buSzPct val="65000"/>
            </a:pP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str_len</a:t>
            </a:r>
            <a:r>
              <a:rPr lang="en-US" altLang="zh-CN" b="0" dirty="0">
                <a:latin typeface="楷体" pitchFamily="49" charset="-122"/>
              </a:rPr>
              <a:t>(char s[ ])</a:t>
            </a:r>
          </a:p>
          <a:p>
            <a:pPr marL="690563" lvl="1" indent="-296863">
              <a:lnSpc>
                <a:spcPts val="1200"/>
              </a:lnSpc>
              <a:spcBef>
                <a:spcPct val="60000"/>
              </a:spcBef>
              <a:buClr>
                <a:srgbClr val="D60093"/>
              </a:buClr>
              <a:buSzPct val="65000"/>
            </a:pPr>
            <a:r>
              <a:rPr lang="en-US" altLang="zh-CN" b="0" dirty="0">
                <a:latin typeface="楷体" pitchFamily="49" charset="-122"/>
              </a:rPr>
              <a:t>{</a:t>
            </a:r>
          </a:p>
          <a:p>
            <a:pPr marL="690563" lvl="1" indent="-296863">
              <a:lnSpc>
                <a:spcPts val="1200"/>
              </a:lnSpc>
              <a:spcBef>
                <a:spcPct val="60000"/>
              </a:spcBef>
              <a:buClr>
                <a:srgbClr val="D60093"/>
              </a:buClr>
              <a:buSzPct val="65000"/>
            </a:pPr>
            <a:r>
              <a:rPr lang="en-US" altLang="zh-CN" b="0" dirty="0">
                <a:latin typeface="楷体" pitchFamily="49" charset="-122"/>
              </a:rPr>
              <a:t>    </a:t>
            </a: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i</a:t>
            </a:r>
            <a:r>
              <a:rPr lang="en-US" altLang="zh-CN" b="0" dirty="0">
                <a:latin typeface="楷体" pitchFamily="49" charset="-122"/>
              </a:rPr>
              <a:t> = 0;</a:t>
            </a:r>
          </a:p>
          <a:p>
            <a:pPr marL="690563" lvl="1" indent="-296863">
              <a:lnSpc>
                <a:spcPts val="1200"/>
              </a:lnSpc>
              <a:spcBef>
                <a:spcPct val="60000"/>
              </a:spcBef>
              <a:buClr>
                <a:srgbClr val="D60093"/>
              </a:buClr>
              <a:buSzPct val="65000"/>
            </a:pPr>
            <a:r>
              <a:rPr lang="en-US" altLang="zh-CN" b="0" dirty="0">
                <a:latin typeface="楷体" pitchFamily="49" charset="-122"/>
              </a:rPr>
              <a:t>    while(s[</a:t>
            </a:r>
            <a:r>
              <a:rPr lang="en-US" altLang="zh-CN" b="0" dirty="0" err="1">
                <a:latin typeface="楷体" pitchFamily="49" charset="-122"/>
              </a:rPr>
              <a:t>i</a:t>
            </a:r>
            <a:r>
              <a:rPr lang="en-US" altLang="zh-CN" b="0" dirty="0">
                <a:latin typeface="楷体" pitchFamily="49" charset="-122"/>
              </a:rPr>
              <a:t>++] != ‘\0’);</a:t>
            </a:r>
          </a:p>
          <a:p>
            <a:pPr marL="690563" lvl="1" indent="-296863">
              <a:lnSpc>
                <a:spcPts val="1200"/>
              </a:lnSpc>
              <a:spcBef>
                <a:spcPct val="60000"/>
              </a:spcBef>
              <a:buClr>
                <a:srgbClr val="D60093"/>
              </a:buClr>
              <a:buSzPct val="65000"/>
            </a:pPr>
            <a:r>
              <a:rPr lang="en-US" altLang="zh-CN" b="0" dirty="0">
                <a:latin typeface="楷体" pitchFamily="49" charset="-122"/>
              </a:rPr>
              <a:t>    return </a:t>
            </a:r>
            <a:r>
              <a:rPr lang="en-US" altLang="zh-CN" b="0" dirty="0" err="1">
                <a:latin typeface="楷体" pitchFamily="49" charset="-122"/>
              </a:rPr>
              <a:t>i</a:t>
            </a:r>
            <a:r>
              <a:rPr lang="en-US" altLang="zh-CN" b="0" dirty="0">
                <a:latin typeface="楷体" pitchFamily="49" charset="-122"/>
              </a:rPr>
              <a:t>;</a:t>
            </a:r>
          </a:p>
          <a:p>
            <a:pPr marL="690563" lvl="1" indent="-296863">
              <a:lnSpc>
                <a:spcPts val="1200"/>
              </a:lnSpc>
              <a:spcBef>
                <a:spcPct val="60000"/>
              </a:spcBef>
              <a:buClr>
                <a:srgbClr val="D60093"/>
              </a:buClr>
              <a:buSzPct val="65000"/>
            </a:pPr>
            <a:r>
              <a:rPr lang="en-US" altLang="zh-CN" b="0" dirty="0">
                <a:latin typeface="楷体" pitchFamily="49" charset="-122"/>
              </a:rPr>
              <a:t>}</a:t>
            </a:r>
          </a:p>
        </p:txBody>
      </p:sp>
      <p:sp>
        <p:nvSpPr>
          <p:cNvPr id="8" name="Text Box 4"/>
          <p:cNvSpPr txBox="1">
            <a:spLocks noChangeArrowheads="1"/>
          </p:cNvSpPr>
          <p:nvPr/>
        </p:nvSpPr>
        <p:spPr bwMode="auto">
          <a:xfrm>
            <a:off x="5164137" y="5013176"/>
            <a:ext cx="3979863" cy="707886"/>
          </a:xfrm>
          <a:prstGeom prst="rect">
            <a:avLst/>
          </a:prstGeom>
          <a:noFill/>
          <a:ln w="9525">
            <a:noFill/>
            <a:miter lim="800000"/>
            <a:headEnd/>
            <a:tailEnd/>
          </a:ln>
        </p:spPr>
        <p:txBody>
          <a:bodyPr>
            <a:spAutoFit/>
          </a:bodyPr>
          <a:lstStyle/>
          <a:p>
            <a:r>
              <a:rPr lang="zh-CN" altLang="en-US" dirty="0">
                <a:solidFill>
                  <a:schemeClr val="accent2"/>
                </a:solidFill>
                <a:latin typeface="楷体" pitchFamily="49" charset="-122"/>
                <a:ea typeface="楷体" pitchFamily="49" charset="-122"/>
              </a:rPr>
              <a:t>错误原因：字符串长度多算了一个。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7" dur="500"/>
                                        <p:tgtEl>
                                          <p:spTgt spid="139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0" dur="500"/>
                                        <p:tgtEl>
                                          <p:spTgt spid="139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13" dur="500"/>
                                        <p:tgtEl>
                                          <p:spTgt spid="139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16" dur="500"/>
                                        <p:tgtEl>
                                          <p:spTgt spid="1392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19" dur="500"/>
                                        <p:tgtEl>
                                          <p:spTgt spid="1392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22" dur="500"/>
                                        <p:tgtEl>
                                          <p:spTgt spid="1392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25" dur="500"/>
                                        <p:tgtEl>
                                          <p:spTgt spid="13926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28" dur="500"/>
                                        <p:tgtEl>
                                          <p:spTgt spid="139267">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9268"/>
                                        </p:tgtEl>
                                        <p:attrNameLst>
                                          <p:attrName>style.visibility</p:attrName>
                                        </p:attrNameLst>
                                      </p:cBhvr>
                                      <p:to>
                                        <p:strVal val="visible"/>
                                      </p:to>
                                    </p:set>
                                    <p:anim calcmode="lin" valueType="num">
                                      <p:cBhvr additive="base">
                                        <p:cTn id="33" dur="1000" fill="hold"/>
                                        <p:tgtEl>
                                          <p:spTgt spid="139268"/>
                                        </p:tgtEl>
                                        <p:attrNameLst>
                                          <p:attrName>ppt_x</p:attrName>
                                        </p:attrNameLst>
                                      </p:cBhvr>
                                      <p:tavLst>
                                        <p:tav tm="0">
                                          <p:val>
                                            <p:strVal val="#ppt_x"/>
                                          </p:val>
                                        </p:tav>
                                        <p:tav tm="100000">
                                          <p:val>
                                            <p:strVal val="#ppt_x"/>
                                          </p:val>
                                        </p:tav>
                                      </p:tavLst>
                                    </p:anim>
                                    <p:anim calcmode="lin" valueType="num">
                                      <p:cBhvr additive="base">
                                        <p:cTn id="34" dur="1000" fill="hold"/>
                                        <p:tgtEl>
                                          <p:spTgt spid="1392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blinds(horizontal)">
                                      <p:cBhvr>
                                        <p:cTn id="39" dur="500"/>
                                        <p:tgtEl>
                                          <p:spTgt spid="7">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blinds(horizontal)">
                                      <p:cBhvr>
                                        <p:cTn id="42" dur="500"/>
                                        <p:tgtEl>
                                          <p:spTgt spid="7">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blinds(horizontal)">
                                      <p:cBhvr>
                                        <p:cTn id="45" dur="500"/>
                                        <p:tgtEl>
                                          <p:spTgt spid="7">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blinds(horizontal)">
                                      <p:cBhvr>
                                        <p:cTn id="48" dur="500"/>
                                        <p:tgtEl>
                                          <p:spTgt spid="7">
                                            <p:txEl>
                                              <p:pRg st="4" end="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blinds(horizontal)">
                                      <p:cBhvr>
                                        <p:cTn id="51" dur="500"/>
                                        <p:tgtEl>
                                          <p:spTgt spid="7">
                                            <p:txEl>
                                              <p:pRg st="5" end="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blinds(horizontal)">
                                      <p:cBhvr>
                                        <p:cTn id="54" dur="500"/>
                                        <p:tgtEl>
                                          <p:spTgt spid="7">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1000" fill="hold"/>
                                        <p:tgtEl>
                                          <p:spTgt spid="8"/>
                                        </p:tgtEl>
                                        <p:attrNameLst>
                                          <p:attrName>ppt_x</p:attrName>
                                        </p:attrNameLst>
                                      </p:cBhvr>
                                      <p:tavLst>
                                        <p:tav tm="0">
                                          <p:val>
                                            <p:strVal val="#ppt_x"/>
                                          </p:val>
                                        </p:tav>
                                        <p:tav tm="100000">
                                          <p:val>
                                            <p:strVal val="#ppt_x"/>
                                          </p:val>
                                        </p:tav>
                                      </p:tavLst>
                                    </p:anim>
                                    <p:anim calcmode="lin" valueType="num">
                                      <p:cBhvr additive="base">
                                        <p:cTn id="6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8915" name="灯片编号占位符 4"/>
          <p:cNvSpPr>
            <a:spLocks noGrp="1"/>
          </p:cNvSpPr>
          <p:nvPr>
            <p:ph type="sldNum" sz="quarter" idx="11"/>
          </p:nvPr>
        </p:nvSpPr>
        <p:spPr>
          <a:noFill/>
        </p:spPr>
        <p:txBody>
          <a:bodyPr/>
          <a:lstStyle/>
          <a:p>
            <a:fld id="{B247D067-BFB7-41B2-BDA6-44FD909D684B}" type="slidenum">
              <a:rPr lang="en-US" altLang="zh-CN" smtClean="0"/>
              <a:pPr/>
              <a:t>55</a:t>
            </a:fld>
            <a:endParaRPr lang="en-US" altLang="zh-CN"/>
          </a:p>
        </p:txBody>
      </p:sp>
      <p:sp>
        <p:nvSpPr>
          <p:cNvPr id="38916" name="Rectangle 2"/>
          <p:cNvSpPr>
            <a:spLocks noGrp="1" noChangeArrowheads="1"/>
          </p:cNvSpPr>
          <p:nvPr>
            <p:ph type="title"/>
          </p:nvPr>
        </p:nvSpPr>
        <p:spPr/>
        <p:txBody>
          <a:bodyPr/>
          <a:lstStyle/>
          <a:p>
            <a:r>
              <a:rPr lang="zh-CN" altLang="en-US">
                <a:ea typeface="宋体" pitchFamily="2" charset="-122"/>
              </a:rPr>
              <a:t>常用标准字符串库函数</a:t>
            </a:r>
          </a:p>
        </p:txBody>
      </p:sp>
      <p:sp>
        <p:nvSpPr>
          <p:cNvPr id="38917" name="Rectangle 3"/>
          <p:cNvSpPr>
            <a:spLocks noGrp="1" noChangeArrowheads="1"/>
          </p:cNvSpPr>
          <p:nvPr>
            <p:ph type="body" idx="1"/>
          </p:nvPr>
        </p:nvSpPr>
        <p:spPr>
          <a:xfrm>
            <a:off x="539552" y="1447800"/>
            <a:ext cx="8280920" cy="4556125"/>
          </a:xfrm>
        </p:spPr>
        <p:txBody>
          <a:bodyPr/>
          <a:lstStyle/>
          <a:p>
            <a:r>
              <a:rPr lang="en-US" altLang="zh-CN" dirty="0">
                <a:ea typeface="宋体" pitchFamily="2" charset="-122"/>
              </a:rPr>
              <a:t>#include &lt;</a:t>
            </a:r>
            <a:r>
              <a:rPr lang="en-US" altLang="zh-CN" dirty="0" err="1">
                <a:ea typeface="宋体" pitchFamily="2" charset="-122"/>
              </a:rPr>
              <a:t>string.h</a:t>
            </a:r>
            <a:r>
              <a:rPr lang="en-US" altLang="zh-CN" dirty="0">
                <a:ea typeface="宋体" pitchFamily="2" charset="-122"/>
              </a:rPr>
              <a:t>&gt;</a:t>
            </a:r>
          </a:p>
          <a:p>
            <a:pPr lvl="1">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strlen</a:t>
            </a:r>
            <a:r>
              <a:rPr lang="en-US" altLang="zh-CN" sz="1800" dirty="0">
                <a:ea typeface="宋体" pitchFamily="2" charset="-122"/>
              </a:rPr>
              <a:t>(char s[]);   /*</a:t>
            </a:r>
            <a:r>
              <a:rPr lang="zh-CN" altLang="en-US" sz="1800" dirty="0">
                <a:ea typeface="宋体" pitchFamily="2" charset="-122"/>
              </a:rPr>
              <a:t>计算字符串长度</a:t>
            </a:r>
            <a:r>
              <a:rPr lang="en-US" altLang="zh-CN" sz="1800" dirty="0">
                <a:ea typeface="宋体" pitchFamily="2" charset="-122"/>
              </a:rPr>
              <a:t>, </a:t>
            </a:r>
            <a:r>
              <a:rPr lang="zh-CN" altLang="en-US" sz="1800" dirty="0">
                <a:ea typeface="宋体" pitchFamily="2" charset="-122"/>
              </a:rPr>
              <a:t>字符串以</a:t>
            </a:r>
            <a:r>
              <a:rPr lang="en-US" altLang="zh-CN" sz="1800" dirty="0">
                <a:ea typeface="宋体" pitchFamily="2" charset="-122"/>
              </a:rPr>
              <a:t>\0</a:t>
            </a:r>
            <a:r>
              <a:rPr lang="zh-CN" altLang="en-US" sz="1800" dirty="0">
                <a:ea typeface="宋体" pitchFamily="2" charset="-122"/>
              </a:rPr>
              <a:t>结果*</a:t>
            </a:r>
            <a:r>
              <a:rPr lang="en-US" altLang="zh-CN" sz="1800" dirty="0">
                <a:ea typeface="宋体" pitchFamily="2" charset="-122"/>
              </a:rPr>
              <a:t>/</a:t>
            </a:r>
          </a:p>
          <a:p>
            <a:pPr lvl="1">
              <a:buFont typeface="Wingdings" pitchFamily="2" charset="2"/>
              <a:buNone/>
            </a:pPr>
            <a:r>
              <a:rPr lang="en-US" altLang="zh-CN" sz="1800" dirty="0">
                <a:ea typeface="宋体" pitchFamily="2" charset="-122"/>
              </a:rPr>
              <a:t>char *</a:t>
            </a:r>
            <a:r>
              <a:rPr lang="en-US" altLang="zh-CN" sz="1800" dirty="0" err="1">
                <a:ea typeface="宋体" pitchFamily="2" charset="-122"/>
              </a:rPr>
              <a:t>strcpy</a:t>
            </a:r>
            <a:r>
              <a:rPr lang="en-US" altLang="zh-CN" sz="1800" dirty="0">
                <a:ea typeface="宋体" pitchFamily="2" charset="-122"/>
              </a:rPr>
              <a:t>(char s[], char t[]); /*</a:t>
            </a:r>
            <a:r>
              <a:rPr lang="zh-CN" altLang="en-US" sz="1800" dirty="0">
                <a:ea typeface="宋体" pitchFamily="2" charset="-122"/>
              </a:rPr>
              <a:t>将字符串</a:t>
            </a:r>
            <a:r>
              <a:rPr lang="en-US" altLang="zh-CN" sz="1800" dirty="0">
                <a:ea typeface="宋体" pitchFamily="2" charset="-122"/>
              </a:rPr>
              <a:t>t</a:t>
            </a:r>
            <a:r>
              <a:rPr lang="zh-CN" altLang="en-US" sz="1800" dirty="0">
                <a:ea typeface="宋体" pitchFamily="2" charset="-122"/>
              </a:rPr>
              <a:t>拷贝到字符串</a:t>
            </a:r>
            <a:r>
              <a:rPr lang="en-US" altLang="zh-CN" sz="1800" dirty="0">
                <a:ea typeface="宋体" pitchFamily="2" charset="-122"/>
              </a:rPr>
              <a:t>s</a:t>
            </a:r>
            <a:r>
              <a:rPr lang="zh-CN" altLang="en-US" sz="1800" dirty="0">
                <a:ea typeface="宋体" pitchFamily="2" charset="-122"/>
              </a:rPr>
              <a:t>中*</a:t>
            </a:r>
            <a:r>
              <a:rPr lang="en-US" altLang="zh-CN" sz="1800" dirty="0">
                <a:ea typeface="宋体" pitchFamily="2" charset="-122"/>
              </a:rPr>
              <a:t>/</a:t>
            </a:r>
          </a:p>
          <a:p>
            <a:pPr lvl="1">
              <a:buFont typeface="Wingdings" pitchFamily="2" charset="2"/>
              <a:buNone/>
            </a:pPr>
            <a:r>
              <a:rPr lang="en-US" altLang="zh-CN" sz="1800" dirty="0">
                <a:ea typeface="宋体" pitchFamily="2" charset="-122"/>
              </a:rPr>
              <a:t>char *</a:t>
            </a:r>
            <a:r>
              <a:rPr lang="en-US" altLang="zh-CN" sz="1800" dirty="0" err="1">
                <a:ea typeface="宋体" pitchFamily="2" charset="-122"/>
              </a:rPr>
              <a:t>strcat</a:t>
            </a:r>
            <a:r>
              <a:rPr lang="en-US" altLang="zh-CN" sz="1800" dirty="0">
                <a:ea typeface="宋体" pitchFamily="2" charset="-122"/>
              </a:rPr>
              <a:t>(char s[], char t[]);  /*</a:t>
            </a:r>
            <a:r>
              <a:rPr lang="zh-CN" altLang="en-US" sz="1800" dirty="0">
                <a:ea typeface="宋体" pitchFamily="2" charset="-122"/>
              </a:rPr>
              <a:t>将字符串</a:t>
            </a:r>
            <a:r>
              <a:rPr lang="en-US" altLang="zh-CN" sz="1800" dirty="0">
                <a:ea typeface="宋体" pitchFamily="2" charset="-122"/>
              </a:rPr>
              <a:t>t</a:t>
            </a:r>
            <a:r>
              <a:rPr lang="zh-CN" altLang="en-US" sz="1800" dirty="0">
                <a:ea typeface="宋体" pitchFamily="2" charset="-122"/>
              </a:rPr>
              <a:t>拷贝到字符串</a:t>
            </a:r>
            <a:r>
              <a:rPr lang="en-US" altLang="zh-CN" sz="1800" dirty="0">
                <a:ea typeface="宋体" pitchFamily="2" charset="-122"/>
              </a:rPr>
              <a:t>s</a:t>
            </a:r>
            <a:r>
              <a:rPr lang="zh-CN" altLang="en-US" sz="1800" dirty="0">
                <a:ea typeface="宋体" pitchFamily="2" charset="-122"/>
              </a:rPr>
              <a:t>尾部*</a:t>
            </a:r>
            <a:r>
              <a:rPr lang="en-US" altLang="zh-CN" sz="1800" dirty="0">
                <a:ea typeface="宋体" pitchFamily="2" charset="-122"/>
              </a:rPr>
              <a:t>/ </a:t>
            </a:r>
          </a:p>
          <a:p>
            <a:pPr lvl="1">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strcmp</a:t>
            </a:r>
            <a:r>
              <a:rPr lang="en-US" altLang="zh-CN" sz="1800" dirty="0">
                <a:ea typeface="宋体" pitchFamily="2" charset="-122"/>
              </a:rPr>
              <a:t>(char s[], char t[]);  /*</a:t>
            </a:r>
            <a:r>
              <a:rPr lang="zh-CN" altLang="en-US" sz="1800" dirty="0">
                <a:ea typeface="宋体" pitchFamily="2" charset="-122"/>
              </a:rPr>
              <a:t>比较两个字符串</a:t>
            </a:r>
            <a:r>
              <a:rPr lang="en-US" altLang="zh-CN" sz="1800" dirty="0">
                <a:ea typeface="宋体" pitchFamily="2" charset="-122"/>
              </a:rPr>
              <a:t>,</a:t>
            </a:r>
            <a:r>
              <a:rPr lang="zh-CN" altLang="en-US" sz="1800" dirty="0">
                <a:ea typeface="宋体" pitchFamily="2" charset="-122"/>
              </a:rPr>
              <a:t>若</a:t>
            </a:r>
            <a:r>
              <a:rPr lang="en-US" altLang="zh-CN" sz="1800" dirty="0">
                <a:ea typeface="宋体" pitchFamily="2" charset="-122"/>
              </a:rPr>
              <a:t>s&gt;t,</a:t>
            </a:r>
            <a:r>
              <a:rPr lang="zh-CN" altLang="en-US" sz="1800" dirty="0">
                <a:ea typeface="宋体" pitchFamily="2" charset="-122"/>
              </a:rPr>
              <a:t>则返回大于</a:t>
            </a:r>
            <a:r>
              <a:rPr lang="en-US" altLang="zh-CN" sz="1800" dirty="0">
                <a:ea typeface="宋体" pitchFamily="2" charset="-122"/>
              </a:rPr>
              <a:t>0</a:t>
            </a:r>
            <a:r>
              <a:rPr lang="zh-CN" altLang="en-US" sz="1800" dirty="0">
                <a:ea typeface="宋体" pitchFamily="2" charset="-122"/>
              </a:rPr>
              <a:t>的数</a:t>
            </a:r>
            <a:r>
              <a:rPr lang="en-US" altLang="zh-CN" sz="1800" dirty="0">
                <a:ea typeface="宋体" pitchFamily="2" charset="-122"/>
              </a:rPr>
              <a:t>;</a:t>
            </a:r>
            <a:r>
              <a:rPr lang="zh-CN" altLang="en-US" sz="1800" dirty="0">
                <a:ea typeface="宋体" pitchFamily="2" charset="-122"/>
              </a:rPr>
              <a:t>若</a:t>
            </a:r>
            <a:r>
              <a:rPr lang="en-US" altLang="zh-CN" sz="1800" dirty="0">
                <a:ea typeface="宋体" pitchFamily="2" charset="-122"/>
              </a:rPr>
              <a:t>s&lt;t,</a:t>
            </a:r>
            <a:r>
              <a:rPr lang="zh-CN" altLang="en-US" sz="1800" dirty="0">
                <a:ea typeface="宋体" pitchFamily="2" charset="-122"/>
              </a:rPr>
              <a:t>则返回小于</a:t>
            </a:r>
            <a:r>
              <a:rPr lang="en-US" altLang="zh-CN" sz="1800" dirty="0">
                <a:ea typeface="宋体" pitchFamily="2" charset="-122"/>
              </a:rPr>
              <a:t>0</a:t>
            </a:r>
            <a:r>
              <a:rPr lang="zh-CN" altLang="en-US" sz="1800" dirty="0">
                <a:ea typeface="宋体" pitchFamily="2" charset="-122"/>
              </a:rPr>
              <a:t>的数</a:t>
            </a:r>
            <a:r>
              <a:rPr lang="en-US" altLang="zh-CN" sz="1800" dirty="0">
                <a:ea typeface="宋体" pitchFamily="2" charset="-122"/>
              </a:rPr>
              <a:t>;</a:t>
            </a:r>
            <a:r>
              <a:rPr lang="zh-CN" altLang="en-US" sz="1800" dirty="0">
                <a:ea typeface="宋体" pitchFamily="2" charset="-122"/>
              </a:rPr>
              <a:t>若相等</a:t>
            </a:r>
            <a:r>
              <a:rPr lang="en-US" altLang="zh-CN" sz="1800" dirty="0">
                <a:ea typeface="宋体" pitchFamily="2" charset="-122"/>
              </a:rPr>
              <a:t>, </a:t>
            </a:r>
            <a:r>
              <a:rPr lang="zh-CN" altLang="en-US" sz="1800" dirty="0">
                <a:ea typeface="宋体" pitchFamily="2" charset="-122"/>
              </a:rPr>
              <a:t>返回</a:t>
            </a:r>
            <a:r>
              <a:rPr lang="en-US" altLang="zh-CN" sz="1800" dirty="0">
                <a:ea typeface="宋体" pitchFamily="2" charset="-122"/>
              </a:rPr>
              <a:t>0 */</a:t>
            </a:r>
          </a:p>
          <a:p>
            <a:pPr lvl="1">
              <a:buFont typeface="Wingdings" pitchFamily="2" charset="2"/>
              <a:buNone/>
            </a:pPr>
            <a:endParaRPr lang="en-US" altLang="zh-CN" sz="1800" dirty="0">
              <a:ea typeface="宋体" pitchFamily="2" charset="-122"/>
            </a:endParaRPr>
          </a:p>
          <a:p>
            <a:pPr lvl="1">
              <a:buFont typeface="Wingdings" pitchFamily="2" charset="2"/>
              <a:buNone/>
            </a:pPr>
            <a:r>
              <a:rPr lang="zh-CN" altLang="en-US" sz="1800" b="1" dirty="0"/>
              <a:t>下面是</a:t>
            </a:r>
            <a:r>
              <a:rPr lang="en-US" altLang="zh-CN" sz="1800" b="1" dirty="0"/>
              <a:t>C</a:t>
            </a:r>
            <a:r>
              <a:rPr lang="zh-CN" altLang="en-US" sz="1800" b="1" dirty="0"/>
              <a:t>提供的高效函数接口（不仅仅用于字符串）：</a:t>
            </a:r>
            <a:endParaRPr lang="en-US" altLang="zh-CN" sz="1800" b="1" dirty="0"/>
          </a:p>
          <a:p>
            <a:pPr lvl="1">
              <a:buFont typeface="Wingdings" pitchFamily="2" charset="2"/>
              <a:buNone/>
            </a:pPr>
            <a:r>
              <a:rPr lang="en-US" altLang="zh-CN" sz="1800" dirty="0">
                <a:ea typeface="宋体" pitchFamily="2" charset="-122"/>
              </a:rPr>
              <a:t>void *</a:t>
            </a:r>
            <a:r>
              <a:rPr lang="en-US" altLang="zh-CN" sz="1800" dirty="0" err="1">
                <a:ea typeface="宋体" pitchFamily="2" charset="-122"/>
              </a:rPr>
              <a:t>memcpy</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a:p>
            <a:pPr lvl="1">
              <a:buNone/>
            </a:pPr>
            <a:r>
              <a:rPr lang="en-US" altLang="zh-CN" sz="1800" dirty="0">
                <a:ea typeface="宋体" pitchFamily="2" charset="-122"/>
              </a:rPr>
              <a:t>void *</a:t>
            </a:r>
            <a:r>
              <a:rPr lang="en-US" altLang="zh-CN" sz="1800" dirty="0" err="1">
                <a:ea typeface="宋体" pitchFamily="2" charset="-122"/>
              </a:rPr>
              <a:t>memmove</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a:p>
            <a:pPr lvl="1">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memcmp</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p:txBody>
      </p:sp>
      <p:sp>
        <p:nvSpPr>
          <p:cNvPr id="140292" name="AutoShape 4"/>
          <p:cNvSpPr>
            <a:spLocks noChangeArrowheads="1"/>
          </p:cNvSpPr>
          <p:nvPr/>
        </p:nvSpPr>
        <p:spPr bwMode="auto">
          <a:xfrm>
            <a:off x="5508104" y="0"/>
            <a:ext cx="3635896" cy="1916832"/>
          </a:xfrm>
          <a:prstGeom prst="wedgeEllipseCallout">
            <a:avLst>
              <a:gd name="adj1" fmla="val -58142"/>
              <a:gd name="adj2" fmla="val 83028"/>
            </a:avLst>
          </a:prstGeom>
          <a:solidFill>
            <a:srgbClr val="0033CC"/>
          </a:solidFill>
          <a:ln w="9525">
            <a:noFill/>
            <a:miter lim="800000"/>
            <a:headEnd/>
            <a:tailEnd/>
          </a:ln>
        </p:spPr>
        <p:txBody>
          <a:bodyPr/>
          <a:lstStyle/>
          <a:p>
            <a:pPr algn="ctr"/>
            <a:r>
              <a:rPr lang="zh-CN" altLang="en-US" dirty="0">
                <a:solidFill>
                  <a:schemeClr val="bg1"/>
                </a:solidFill>
                <a:latin typeface="楷体" pitchFamily="49" charset="-122"/>
                <a:ea typeface="楷体" pitchFamily="49" charset="-122"/>
              </a:rPr>
              <a:t>使用</a:t>
            </a:r>
            <a:r>
              <a:rPr lang="en-US" altLang="zh-CN" dirty="0" err="1">
                <a:solidFill>
                  <a:schemeClr val="bg1"/>
                </a:solidFill>
                <a:latin typeface="楷体" pitchFamily="49" charset="-122"/>
                <a:ea typeface="楷体" pitchFamily="49" charset="-122"/>
              </a:rPr>
              <a:t>strcpy</a:t>
            </a:r>
            <a:r>
              <a:rPr lang="zh-CN" altLang="en-US" dirty="0">
                <a:solidFill>
                  <a:schemeClr val="bg1"/>
                </a:solidFill>
                <a:latin typeface="楷体" pitchFamily="49" charset="-122"/>
                <a:ea typeface="楷体" pitchFamily="49" charset="-122"/>
              </a:rPr>
              <a:t>、</a:t>
            </a:r>
            <a:r>
              <a:rPr lang="en-US" altLang="zh-CN" dirty="0" err="1">
                <a:solidFill>
                  <a:schemeClr val="bg1"/>
                </a:solidFill>
                <a:latin typeface="楷体" pitchFamily="49" charset="-122"/>
                <a:ea typeface="楷体" pitchFamily="49" charset="-122"/>
              </a:rPr>
              <a:t>strcat</a:t>
            </a:r>
            <a:r>
              <a:rPr lang="zh-CN" altLang="en-US" dirty="0">
                <a:solidFill>
                  <a:schemeClr val="bg1"/>
                </a:solidFill>
                <a:latin typeface="楷体" pitchFamily="49" charset="-122"/>
                <a:ea typeface="楷体" pitchFamily="49" charset="-122"/>
              </a:rPr>
              <a:t>函数之前，必须保证</a:t>
            </a:r>
            <a:r>
              <a:rPr lang="en-US" altLang="zh-CN" dirty="0">
                <a:solidFill>
                  <a:schemeClr val="bg1"/>
                </a:solidFill>
                <a:latin typeface="楷体" pitchFamily="49" charset="-122"/>
                <a:ea typeface="楷体" pitchFamily="49" charset="-122"/>
              </a:rPr>
              <a:t>s</a:t>
            </a:r>
            <a:r>
              <a:rPr lang="zh-CN" altLang="en-US" dirty="0">
                <a:solidFill>
                  <a:schemeClr val="bg1"/>
                </a:solidFill>
                <a:latin typeface="楷体" pitchFamily="49" charset="-122"/>
                <a:ea typeface="楷体" pitchFamily="49" charset="-122"/>
              </a:rPr>
              <a:t>有足够的空间容纳操作后的字符串！</a:t>
            </a:r>
          </a:p>
        </p:txBody>
      </p:sp>
      <p:sp>
        <p:nvSpPr>
          <p:cNvPr id="7" name="TextBox 6"/>
          <p:cNvSpPr txBox="1">
            <a:spLocks noChangeArrowheads="1"/>
          </p:cNvSpPr>
          <p:nvPr/>
        </p:nvSpPr>
        <p:spPr bwMode="auto">
          <a:xfrm>
            <a:off x="1691680" y="5733256"/>
            <a:ext cx="5953125" cy="522287"/>
          </a:xfrm>
          <a:prstGeom prst="rect">
            <a:avLst/>
          </a:prstGeom>
          <a:noFill/>
          <a:ln w="9525">
            <a:noFill/>
            <a:miter lim="800000"/>
            <a:headEnd/>
            <a:tailEnd/>
          </a:ln>
        </p:spPr>
        <p:txBody>
          <a:bodyPr wrap="none">
            <a:spAutoFit/>
          </a:bodyPr>
          <a:lstStyle/>
          <a:p>
            <a:r>
              <a:rPr lang="zh-CN" altLang="en-US" sz="2800" dirty="0">
                <a:solidFill>
                  <a:srgbClr val="0033CC"/>
                </a:solidFill>
                <a:latin typeface="楷体" pitchFamily="49" charset="-122"/>
                <a:ea typeface="楷体" pitchFamily="49" charset="-122"/>
              </a:rPr>
              <a:t>子曰：工欲善其事，必先利其器。</a:t>
            </a:r>
            <a:r>
              <a:rPr lang="en-US" altLang="zh-CN" sz="2800" dirty="0">
                <a:solidFill>
                  <a:srgbClr val="0033CC"/>
                </a:solidFill>
                <a:latin typeface="楷体" pitchFamily="49" charset="-122"/>
                <a:ea typeface="楷体" pitchFamily="49" charset="-122"/>
              </a:rPr>
              <a:t>…</a:t>
            </a:r>
            <a:endParaRPr lang="zh-CN" altLang="en-US" sz="2800" dirty="0">
              <a:solidFill>
                <a:srgbClr val="0033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1+#ppt_w/2"/>
                                          </p:val>
                                        </p:tav>
                                        <p:tav tm="100000">
                                          <p:val>
                                            <p:strVal val="#ppt_x"/>
                                          </p:val>
                                        </p:tav>
                                      </p:tavLst>
                                    </p:anim>
                                    <p:anim calcmode="lin" valueType="num">
                                      <p:cBhvr additive="base">
                                        <p:cTn id="8"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39939" name="灯片编号占位符 4"/>
          <p:cNvSpPr>
            <a:spLocks noGrp="1"/>
          </p:cNvSpPr>
          <p:nvPr>
            <p:ph type="sldNum" sz="quarter" idx="11"/>
          </p:nvPr>
        </p:nvSpPr>
        <p:spPr>
          <a:noFill/>
        </p:spPr>
        <p:txBody>
          <a:bodyPr/>
          <a:lstStyle/>
          <a:p>
            <a:fld id="{C62C3B62-BEE0-4E1C-AE72-029CEDB3B84C}" type="slidenum">
              <a:rPr lang="en-US" altLang="zh-CN" smtClean="0"/>
              <a:pPr/>
              <a:t>56</a:t>
            </a:fld>
            <a:endParaRPr lang="en-US" altLang="zh-CN"/>
          </a:p>
        </p:txBody>
      </p:sp>
      <p:sp>
        <p:nvSpPr>
          <p:cNvPr id="399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：指针方式实现</a:t>
            </a:r>
          </a:p>
        </p:txBody>
      </p:sp>
      <p:sp>
        <p:nvSpPr>
          <p:cNvPr id="106499" name="Rectangle 3"/>
          <p:cNvSpPr>
            <a:spLocks noGrp="1" noChangeArrowheads="1"/>
          </p:cNvSpPr>
          <p:nvPr>
            <p:ph type="body" idx="1"/>
          </p:nvPr>
        </p:nvSpPr>
        <p:spPr/>
        <p:txBody>
          <a:bodyPr/>
          <a:lstStyle/>
          <a:p>
            <a:r>
              <a:rPr lang="zh-CN" altLang="en-US" dirty="0">
                <a:ea typeface="宋体" pitchFamily="2" charset="-122"/>
              </a:rPr>
              <a:t>可用指针方式实现问题</a:t>
            </a:r>
            <a:r>
              <a:rPr lang="en-US" altLang="zh-CN" dirty="0">
                <a:ea typeface="宋体" pitchFamily="2" charset="-122"/>
              </a:rPr>
              <a:t>6</a:t>
            </a:r>
            <a:r>
              <a:rPr lang="zh-CN" altLang="en-US" dirty="0">
                <a:ea typeface="宋体" pitchFamily="2" charset="-122"/>
              </a:rPr>
              <a:t>（输出输入行中的最长行）。</a:t>
            </a:r>
          </a:p>
          <a:p>
            <a:r>
              <a:rPr lang="zh-CN" altLang="en-US" dirty="0">
                <a:ea typeface="宋体" pitchFamily="2" charset="-122"/>
              </a:rPr>
              <a:t>算法设计：</a:t>
            </a:r>
          </a:p>
          <a:p>
            <a:pPr marL="458788" lvl="1" indent="-65088">
              <a:buFont typeface="Wingdings" pitchFamily="2" charset="2"/>
              <a:buNone/>
            </a:pPr>
            <a:r>
              <a:rPr lang="zh-CN" altLang="en-US" sz="2000" dirty="0"/>
              <a:t>设指针变量</a:t>
            </a:r>
            <a:r>
              <a:rPr lang="en-US" altLang="zh-CN" sz="2000" dirty="0" err="1"/>
              <a:t>Curptr</a:t>
            </a:r>
            <a:r>
              <a:rPr lang="zh-CN" altLang="en-US" sz="2000" dirty="0"/>
              <a:t>和</a:t>
            </a:r>
            <a:r>
              <a:rPr lang="en-US" altLang="zh-CN" sz="2000" dirty="0" err="1"/>
              <a:t>Saveptr</a:t>
            </a:r>
            <a:r>
              <a:rPr lang="zh-CN" altLang="en-US" sz="2000" dirty="0"/>
              <a:t>分别指向当前行（新行）和当前最长行</a:t>
            </a:r>
          </a:p>
          <a:p>
            <a:pPr marL="458788" lvl="1" indent="-65088">
              <a:buFont typeface="Wingdings" pitchFamily="2" charset="2"/>
              <a:buNone/>
            </a:pPr>
            <a:r>
              <a:rPr lang="en-US" altLang="zh-CN" sz="2000" dirty="0"/>
              <a:t>While(</a:t>
            </a:r>
            <a:r>
              <a:rPr lang="zh-CN" altLang="en-US" sz="2000" dirty="0"/>
              <a:t>还有新输入行</a:t>
            </a:r>
            <a:r>
              <a:rPr lang="en-US" altLang="zh-CN" sz="2000" dirty="0"/>
              <a:t>)</a:t>
            </a:r>
          </a:p>
          <a:p>
            <a:pPr lvl="2" indent="0">
              <a:buFont typeface="Wingdings" pitchFamily="2" charset="2"/>
              <a:buNone/>
            </a:pPr>
            <a:r>
              <a:rPr lang="en-US" altLang="zh-CN" sz="2000" dirty="0">
                <a:latin typeface="楷体" pitchFamily="49" charset="-122"/>
                <a:ea typeface="楷体" pitchFamily="49" charset="-122"/>
              </a:rPr>
              <a:t>If(</a:t>
            </a:r>
            <a:r>
              <a:rPr lang="en-US" altLang="zh-CN" sz="2000" dirty="0" err="1">
                <a:latin typeface="楷体" pitchFamily="49" charset="-122"/>
                <a:ea typeface="楷体" pitchFamily="49" charset="-122"/>
              </a:rPr>
              <a:t>Curptr</a:t>
            </a:r>
            <a:r>
              <a:rPr lang="zh-CN" altLang="en-US" sz="2000" dirty="0">
                <a:latin typeface="楷体" pitchFamily="49" charset="-122"/>
                <a:ea typeface="楷体" pitchFamily="49" charset="-122"/>
              </a:rPr>
              <a:t>所指向的行比</a:t>
            </a:r>
            <a:r>
              <a:rPr lang="en-US" altLang="zh-CN" sz="2000" dirty="0" err="1">
                <a:latin typeface="楷体" pitchFamily="49" charset="-122"/>
                <a:ea typeface="楷体" pitchFamily="49" charset="-122"/>
              </a:rPr>
              <a:t>Saveptr</a:t>
            </a:r>
            <a:r>
              <a:rPr lang="zh-CN" altLang="en-US" sz="2000" dirty="0">
                <a:latin typeface="楷体" pitchFamily="49" charset="-122"/>
                <a:ea typeface="楷体" pitchFamily="49" charset="-122"/>
              </a:rPr>
              <a:t>所指向的行长）</a:t>
            </a:r>
          </a:p>
          <a:p>
            <a:pPr lvl="2" indent="0">
              <a:buFont typeface="Wingdings" pitchFamily="2" charset="2"/>
              <a:buNone/>
            </a:pPr>
            <a:r>
              <a:rPr lang="zh-CN" altLang="en-US" sz="2000" dirty="0">
                <a:latin typeface="楷体" pitchFamily="49" charset="-122"/>
                <a:ea typeface="楷体" pitchFamily="49" charset="-122"/>
              </a:rPr>
              <a:t>        交换</a:t>
            </a:r>
            <a:r>
              <a:rPr lang="en-US" altLang="zh-CN" sz="2000" dirty="0" err="1">
                <a:latin typeface="楷体" pitchFamily="49" charset="-122"/>
                <a:ea typeface="楷体" pitchFamily="49" charset="-122"/>
              </a:rPr>
              <a:t>Curptr</a:t>
            </a:r>
            <a:r>
              <a:rPr lang="zh-CN" altLang="en-US" sz="2000" dirty="0">
                <a:latin typeface="楷体" pitchFamily="49" charset="-122"/>
                <a:ea typeface="楷体" pitchFamily="49" charset="-122"/>
              </a:rPr>
              <a:t>和</a:t>
            </a:r>
            <a:r>
              <a:rPr lang="en-US" altLang="zh-CN" sz="2000" dirty="0" err="1">
                <a:latin typeface="楷体" pitchFamily="49" charset="-122"/>
                <a:ea typeface="楷体" pitchFamily="49" charset="-122"/>
              </a:rPr>
              <a:t>Saveptr</a:t>
            </a:r>
            <a:r>
              <a:rPr lang="zh-CN" altLang="en-US" sz="2000" dirty="0">
                <a:latin typeface="楷体" pitchFamily="49" charset="-122"/>
                <a:ea typeface="楷体" pitchFamily="49" charset="-122"/>
              </a:rPr>
              <a:t>指针并保存新行长度；</a:t>
            </a:r>
          </a:p>
          <a:p>
            <a:pPr marL="458788" lvl="1" indent="-65088">
              <a:buFont typeface="Wingdings" pitchFamily="2" charset="2"/>
              <a:buNone/>
            </a:pPr>
            <a:r>
              <a:rPr lang="zh-CN" altLang="en-US" sz="2000" dirty="0"/>
              <a:t>输出</a:t>
            </a:r>
            <a:r>
              <a:rPr lang="en-US" altLang="zh-CN" sz="2000" dirty="0" err="1"/>
              <a:t>Saveptr</a:t>
            </a:r>
            <a:r>
              <a:rPr lang="zh-CN" altLang="en-US" sz="2000" dirty="0"/>
              <a:t>所指内容</a:t>
            </a:r>
            <a:endParaRPr lang="zh-CN" altLang="en-US" sz="1600" dirty="0"/>
          </a:p>
        </p:txBody>
      </p:sp>
      <p:grpSp>
        <p:nvGrpSpPr>
          <p:cNvPr id="2" name="Group 13"/>
          <p:cNvGrpSpPr>
            <a:grpSpLocks/>
          </p:cNvGrpSpPr>
          <p:nvPr/>
        </p:nvGrpSpPr>
        <p:grpSpPr bwMode="auto">
          <a:xfrm>
            <a:off x="3779838" y="5137150"/>
            <a:ext cx="4465637" cy="1065213"/>
            <a:chOff x="2381" y="3236"/>
            <a:chExt cx="2813" cy="671"/>
          </a:xfrm>
        </p:grpSpPr>
        <p:grpSp>
          <p:nvGrpSpPr>
            <p:cNvPr id="39943" name="Group 10"/>
            <p:cNvGrpSpPr>
              <a:grpSpLocks/>
            </p:cNvGrpSpPr>
            <p:nvPr/>
          </p:nvGrpSpPr>
          <p:grpSpPr bwMode="auto">
            <a:xfrm>
              <a:off x="2381" y="3249"/>
              <a:ext cx="2813" cy="635"/>
              <a:chOff x="2381" y="3249"/>
              <a:chExt cx="2813" cy="635"/>
            </a:xfrm>
          </p:grpSpPr>
          <p:sp>
            <p:nvSpPr>
              <p:cNvPr id="39946" name="Rectangle 4"/>
              <p:cNvSpPr>
                <a:spLocks noChangeArrowheads="1"/>
              </p:cNvSpPr>
              <p:nvPr/>
            </p:nvSpPr>
            <p:spPr bwMode="auto">
              <a:xfrm>
                <a:off x="3379" y="3249"/>
                <a:ext cx="1815" cy="227"/>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7" name="Rectangle 5"/>
              <p:cNvSpPr>
                <a:spLocks noChangeArrowheads="1"/>
              </p:cNvSpPr>
              <p:nvPr/>
            </p:nvSpPr>
            <p:spPr bwMode="auto">
              <a:xfrm>
                <a:off x="3379" y="3657"/>
                <a:ext cx="1815" cy="227"/>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8" name="Text Box 6"/>
              <p:cNvSpPr txBox="1">
                <a:spLocks noChangeArrowheads="1"/>
              </p:cNvSpPr>
              <p:nvPr/>
            </p:nvSpPr>
            <p:spPr bwMode="auto">
              <a:xfrm>
                <a:off x="2381" y="3249"/>
                <a:ext cx="507" cy="212"/>
              </a:xfrm>
              <a:prstGeom prst="rect">
                <a:avLst/>
              </a:prstGeom>
              <a:noFill/>
              <a:ln w="9525">
                <a:noFill/>
                <a:miter lim="800000"/>
                <a:headEnd/>
                <a:tailEnd/>
              </a:ln>
            </p:spPr>
            <p:txBody>
              <a:bodyPr wrap="none">
                <a:spAutoFit/>
              </a:bodyPr>
              <a:lstStyle/>
              <a:p>
                <a:r>
                  <a:rPr lang="en-US" altLang="zh-CN" sz="1600"/>
                  <a:t>Curptr</a:t>
                </a:r>
              </a:p>
            </p:txBody>
          </p:sp>
          <p:sp>
            <p:nvSpPr>
              <p:cNvPr id="39949" name="Text Box 7"/>
              <p:cNvSpPr txBox="1">
                <a:spLocks noChangeArrowheads="1"/>
              </p:cNvSpPr>
              <p:nvPr/>
            </p:nvSpPr>
            <p:spPr bwMode="auto">
              <a:xfrm>
                <a:off x="2426" y="3612"/>
                <a:ext cx="585" cy="212"/>
              </a:xfrm>
              <a:prstGeom prst="rect">
                <a:avLst/>
              </a:prstGeom>
              <a:noFill/>
              <a:ln w="9525">
                <a:noFill/>
                <a:miter lim="800000"/>
                <a:headEnd/>
                <a:tailEnd/>
              </a:ln>
            </p:spPr>
            <p:txBody>
              <a:bodyPr wrap="none">
                <a:spAutoFit/>
              </a:bodyPr>
              <a:lstStyle/>
              <a:p>
                <a:r>
                  <a:rPr lang="en-US" altLang="zh-CN" sz="1600"/>
                  <a:t>Saveptr</a:t>
                </a:r>
              </a:p>
            </p:txBody>
          </p:sp>
          <p:sp>
            <p:nvSpPr>
              <p:cNvPr id="39950" name="Line 8"/>
              <p:cNvSpPr>
                <a:spLocks noChangeShapeType="1"/>
              </p:cNvSpPr>
              <p:nvPr/>
            </p:nvSpPr>
            <p:spPr bwMode="auto">
              <a:xfrm>
                <a:off x="2971" y="3339"/>
                <a:ext cx="408"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39951" name="Line 9"/>
              <p:cNvSpPr>
                <a:spLocks noChangeShapeType="1"/>
              </p:cNvSpPr>
              <p:nvPr/>
            </p:nvSpPr>
            <p:spPr bwMode="auto">
              <a:xfrm>
                <a:off x="3061" y="3748"/>
                <a:ext cx="318"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39944" name="Text Box 11"/>
            <p:cNvSpPr txBox="1">
              <a:spLocks noChangeArrowheads="1"/>
            </p:cNvSpPr>
            <p:nvPr/>
          </p:nvSpPr>
          <p:spPr bwMode="auto">
            <a:xfrm>
              <a:off x="3593" y="3236"/>
              <a:ext cx="1076" cy="250"/>
            </a:xfrm>
            <a:prstGeom prst="rect">
              <a:avLst/>
            </a:prstGeom>
            <a:noFill/>
            <a:ln w="9525">
              <a:noFill/>
              <a:miter lim="800000"/>
              <a:headEnd/>
              <a:tailEnd/>
            </a:ln>
          </p:spPr>
          <p:txBody>
            <a:bodyPr wrap="none">
              <a:spAutoFit/>
            </a:bodyPr>
            <a:lstStyle/>
            <a:p>
              <a:r>
                <a:rPr lang="zh-CN" altLang="en-US" b="0"/>
                <a:t>当前读入的行</a:t>
              </a:r>
            </a:p>
          </p:txBody>
        </p:sp>
        <p:sp>
          <p:nvSpPr>
            <p:cNvPr id="39945" name="Text Box 12"/>
            <p:cNvSpPr txBox="1">
              <a:spLocks noChangeArrowheads="1"/>
            </p:cNvSpPr>
            <p:nvPr/>
          </p:nvSpPr>
          <p:spPr bwMode="auto">
            <a:xfrm>
              <a:off x="3606" y="3657"/>
              <a:ext cx="1556" cy="250"/>
            </a:xfrm>
            <a:prstGeom prst="rect">
              <a:avLst/>
            </a:prstGeom>
            <a:noFill/>
            <a:ln w="9525">
              <a:noFill/>
              <a:miter lim="800000"/>
              <a:headEnd/>
              <a:tailEnd/>
            </a:ln>
          </p:spPr>
          <p:txBody>
            <a:bodyPr wrap="none">
              <a:spAutoFit/>
            </a:bodyPr>
            <a:lstStyle/>
            <a:p>
              <a:r>
                <a:rPr lang="zh-CN" altLang="en-US" b="0"/>
                <a:t>当前所保存的最长行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blinds(horizontal)">
                                      <p:cBhvr>
                                        <p:cTn id="7" dur="500"/>
                                        <p:tgtEl>
                                          <p:spTgt spid="1064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6499">
                                            <p:txEl>
                                              <p:pRg st="3" end="3"/>
                                            </p:txEl>
                                          </p:spTgt>
                                        </p:tgtEl>
                                        <p:attrNameLst>
                                          <p:attrName>style.visibility</p:attrName>
                                        </p:attrNameLst>
                                      </p:cBhvr>
                                      <p:to>
                                        <p:strVal val="visible"/>
                                      </p:to>
                                    </p:set>
                                    <p:animEffect transition="in" filter="blinds(horizontal)">
                                      <p:cBhvr>
                                        <p:cTn id="10" dur="500"/>
                                        <p:tgtEl>
                                          <p:spTgt spid="1064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Effect transition="in" filter="blinds(horizontal)">
                                      <p:cBhvr>
                                        <p:cTn id="13" dur="500"/>
                                        <p:tgtEl>
                                          <p:spTgt spid="10649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6499">
                                            <p:txEl>
                                              <p:pRg st="5" end="5"/>
                                            </p:txEl>
                                          </p:spTgt>
                                        </p:tgtEl>
                                        <p:attrNameLst>
                                          <p:attrName>style.visibility</p:attrName>
                                        </p:attrNameLst>
                                      </p:cBhvr>
                                      <p:to>
                                        <p:strVal val="visible"/>
                                      </p:to>
                                    </p:set>
                                    <p:animEffect transition="in" filter="blinds(horizontal)">
                                      <p:cBhvr>
                                        <p:cTn id="16" dur="500"/>
                                        <p:tgtEl>
                                          <p:spTgt spid="10649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Effect transition="in" filter="blinds(horizontal)">
                                      <p:cBhvr>
                                        <p:cTn id="19" dur="500"/>
                                        <p:tgtEl>
                                          <p:spTgt spid="106499">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0963" name="灯片编号占位符 4"/>
          <p:cNvSpPr>
            <a:spLocks noGrp="1"/>
          </p:cNvSpPr>
          <p:nvPr>
            <p:ph type="sldNum" sz="quarter" idx="11"/>
          </p:nvPr>
        </p:nvSpPr>
        <p:spPr>
          <a:noFill/>
        </p:spPr>
        <p:txBody>
          <a:bodyPr/>
          <a:lstStyle/>
          <a:p>
            <a:fld id="{42A7CD17-818C-49C2-94EF-A29A9D8F72CE}" type="slidenum">
              <a:rPr lang="en-US" altLang="zh-CN" smtClean="0"/>
              <a:pPr/>
              <a:t>57</a:t>
            </a:fld>
            <a:endParaRPr lang="en-US" altLang="zh-CN"/>
          </a:p>
        </p:txBody>
      </p:sp>
      <p:sp>
        <p:nvSpPr>
          <p:cNvPr id="409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：代码实现（指针方式）（续）</a:t>
            </a:r>
          </a:p>
        </p:txBody>
      </p:sp>
      <p:sp>
        <p:nvSpPr>
          <p:cNvPr id="40965" name="Rectangle 3"/>
          <p:cNvSpPr>
            <a:spLocks noGrp="1" noChangeArrowheads="1"/>
          </p:cNvSpPr>
          <p:nvPr>
            <p:ph type="body" idx="1"/>
          </p:nvPr>
        </p:nvSpPr>
        <p:spPr>
          <a:xfrm>
            <a:off x="977900" y="1196975"/>
            <a:ext cx="7105650" cy="5184775"/>
          </a:xfrm>
          <a:noFill/>
        </p:spPr>
        <p:txBody>
          <a:bodyPr/>
          <a:lstStyle/>
          <a:p>
            <a:pPr>
              <a:lnSpc>
                <a:spcPct val="70000"/>
              </a:lnSpc>
              <a:spcBef>
                <a:spcPct val="30000"/>
              </a:spcBef>
              <a:buFont typeface="Wingdings" pitchFamily="2" charset="2"/>
              <a:buNone/>
            </a:pPr>
            <a:r>
              <a:rPr lang="en-US" altLang="zh-CN" sz="1200" b="0" dirty="0">
                <a:ea typeface="宋体" pitchFamily="2" charset="-122"/>
              </a:rPr>
              <a:t>#include &lt;</a:t>
            </a:r>
            <a:r>
              <a:rPr lang="en-US" altLang="zh-CN" sz="1200" b="0" dirty="0" err="1">
                <a:ea typeface="宋体" pitchFamily="2" charset="-122"/>
              </a:rPr>
              <a:t>stdio.h</a:t>
            </a:r>
            <a:r>
              <a:rPr lang="en-US" altLang="zh-CN" sz="1200" b="0" dirty="0">
                <a:ea typeface="宋体" pitchFamily="2" charset="-122"/>
              </a:rPr>
              <a:t>&gt;</a:t>
            </a:r>
          </a:p>
          <a:p>
            <a:pPr>
              <a:lnSpc>
                <a:spcPct val="70000"/>
              </a:lnSpc>
              <a:spcBef>
                <a:spcPct val="30000"/>
              </a:spcBef>
              <a:buFont typeface="Wingdings" pitchFamily="2" charset="2"/>
              <a:buNone/>
            </a:pPr>
            <a:r>
              <a:rPr lang="en-US" altLang="zh-CN" sz="1200" b="0" dirty="0">
                <a:ea typeface="宋体" pitchFamily="2" charset="-122"/>
              </a:rPr>
              <a:t>#define MAXLINE	1024</a:t>
            </a:r>
          </a:p>
          <a:p>
            <a:pPr>
              <a:lnSpc>
                <a:spcPct val="70000"/>
              </a:lnSpc>
              <a:spcBef>
                <a:spcPct val="30000"/>
              </a:spcBef>
              <a:buFont typeface="Wingdings" pitchFamily="2" charset="2"/>
              <a:buNone/>
            </a:pPr>
            <a:r>
              <a:rPr lang="en-US" altLang="zh-CN" sz="1200" b="0" dirty="0" err="1">
                <a:ea typeface="宋体" pitchFamily="2" charset="-122"/>
              </a:rPr>
              <a:t>int</a:t>
            </a:r>
            <a:r>
              <a:rPr lang="en-US" altLang="zh-CN" sz="1200" b="0" dirty="0">
                <a:ea typeface="宋体" pitchFamily="2" charset="-122"/>
              </a:rPr>
              <a:t> </a:t>
            </a:r>
            <a:r>
              <a:rPr lang="en-US" altLang="zh-CN" sz="1200" b="0" dirty="0" err="1">
                <a:ea typeface="宋体" pitchFamily="2" charset="-122"/>
              </a:rPr>
              <a:t>str_len</a:t>
            </a:r>
            <a:r>
              <a:rPr lang="en-US" altLang="zh-CN" sz="1200" b="0" dirty="0">
                <a:ea typeface="宋体" pitchFamily="2" charset="-122"/>
              </a:rPr>
              <a:t>(char s[]);</a:t>
            </a:r>
          </a:p>
          <a:p>
            <a:pPr>
              <a:lnSpc>
                <a:spcPct val="70000"/>
              </a:lnSpc>
              <a:spcBef>
                <a:spcPct val="30000"/>
              </a:spcBef>
              <a:buFont typeface="Wingdings" pitchFamily="2" charset="2"/>
              <a:buNone/>
            </a:pPr>
            <a:r>
              <a:rPr lang="en-US" altLang="zh-CN" sz="1200" b="0" dirty="0" err="1">
                <a:ea typeface="宋体" pitchFamily="2" charset="-122"/>
              </a:rPr>
              <a:t>int</a:t>
            </a:r>
            <a:r>
              <a:rPr lang="en-US" altLang="zh-CN" sz="1200" b="0" dirty="0">
                <a:ea typeface="宋体" pitchFamily="2" charset="-122"/>
              </a:rPr>
              <a:t> main( )	/* find longest line */</a:t>
            </a:r>
          </a:p>
          <a:p>
            <a:pPr>
              <a:lnSpc>
                <a:spcPct val="70000"/>
              </a:lnSpc>
              <a:spcBef>
                <a:spcPct val="30000"/>
              </a:spcBef>
              <a:buFont typeface="Wingdings" pitchFamily="2" charset="2"/>
              <a:buNone/>
            </a:pPr>
            <a:r>
              <a:rPr lang="en-US" altLang="zh-CN" sz="1200" b="0" dirty="0">
                <a:ea typeface="宋体" pitchFamily="2" charset="-122"/>
              </a:rPr>
              <a:t>{</a:t>
            </a:r>
          </a:p>
          <a:p>
            <a:pPr lvl="1">
              <a:lnSpc>
                <a:spcPct val="70000"/>
              </a:lnSpc>
              <a:spcBef>
                <a:spcPct val="30000"/>
              </a:spcBef>
              <a:buFont typeface="Wingdings" pitchFamily="2" charset="2"/>
              <a:buNone/>
            </a:pPr>
            <a:r>
              <a:rPr lang="en-US" altLang="zh-CN" sz="1200" dirty="0" err="1">
                <a:ea typeface="宋体" pitchFamily="2" charset="-122"/>
              </a:rPr>
              <a:t>int</a:t>
            </a:r>
            <a:r>
              <a:rPr lang="en-US" altLang="zh-CN" sz="1200" dirty="0">
                <a:ea typeface="宋体" pitchFamily="2" charset="-122"/>
              </a:rPr>
              <a:t> </a:t>
            </a:r>
            <a:r>
              <a:rPr lang="en-US" altLang="zh-CN" sz="1200" dirty="0" err="1">
                <a:ea typeface="宋体" pitchFamily="2" charset="-122"/>
              </a:rPr>
              <a:t>len</a:t>
            </a:r>
            <a:r>
              <a:rPr lang="en-US" altLang="zh-CN" sz="1200" dirty="0">
                <a:ea typeface="宋体" pitchFamily="2" charset="-122"/>
              </a:rPr>
              <a:t>,  max;	/* current length and maximum length seen so far */</a:t>
            </a:r>
          </a:p>
          <a:p>
            <a:pPr lvl="1">
              <a:lnSpc>
                <a:spcPct val="70000"/>
              </a:lnSpc>
              <a:spcBef>
                <a:spcPct val="30000"/>
              </a:spcBef>
              <a:buFont typeface="Wingdings" pitchFamily="2" charset="2"/>
              <a:buNone/>
            </a:pPr>
            <a:r>
              <a:rPr lang="en-US" altLang="zh-CN" sz="1200" dirty="0">
                <a:ea typeface="宋体" pitchFamily="2" charset="-122"/>
              </a:rPr>
              <a:t>char *</a:t>
            </a:r>
            <a:r>
              <a:rPr lang="en-US" altLang="zh-CN" sz="1200" dirty="0" err="1">
                <a:ea typeface="宋体" pitchFamily="2" charset="-122"/>
              </a:rPr>
              <a:t>curptr</a:t>
            </a:r>
            <a:r>
              <a:rPr lang="en-US" altLang="zh-CN" sz="1200" dirty="0">
                <a:ea typeface="宋体" pitchFamily="2" charset="-122"/>
              </a:rPr>
              <a:t>, *</a:t>
            </a:r>
            <a:r>
              <a:rPr lang="en-US" altLang="zh-CN" sz="1200" dirty="0" err="1">
                <a:ea typeface="宋体" pitchFamily="2" charset="-122"/>
              </a:rPr>
              <a:t>saveptr</a:t>
            </a:r>
            <a:r>
              <a:rPr lang="en-US" altLang="zh-CN" sz="1200" dirty="0">
                <a:ea typeface="宋体" pitchFamily="2" charset="-122"/>
              </a:rPr>
              <a:t>,*</a:t>
            </a:r>
            <a:r>
              <a:rPr lang="en-US" altLang="zh-CN" sz="1200" dirty="0" err="1">
                <a:ea typeface="宋体" pitchFamily="2" charset="-122"/>
              </a:rPr>
              <a:t>tmp</a:t>
            </a:r>
            <a:r>
              <a:rPr lang="en-US" altLang="zh-CN" sz="1200" dirty="0">
                <a:ea typeface="宋体" pitchFamily="2" charset="-122"/>
              </a:rPr>
              <a:t>; /* current  line pointer and longest line pointer saved */</a:t>
            </a:r>
          </a:p>
          <a:p>
            <a:pPr lvl="1">
              <a:lnSpc>
                <a:spcPct val="70000"/>
              </a:lnSpc>
              <a:spcBef>
                <a:spcPct val="30000"/>
              </a:spcBef>
              <a:buFont typeface="Wingdings" pitchFamily="2" charset="2"/>
              <a:buNone/>
            </a:pPr>
            <a:r>
              <a:rPr lang="en-US" altLang="zh-CN" sz="1200" dirty="0">
                <a:ea typeface="宋体" pitchFamily="2" charset="-122"/>
              </a:rPr>
              <a:t>char  save1[MAXLINE], save2[MAXLINE];</a:t>
            </a:r>
          </a:p>
          <a:p>
            <a:pPr lvl="1">
              <a:lnSpc>
                <a:spcPct val="70000"/>
              </a:lnSpc>
              <a:spcBef>
                <a:spcPct val="30000"/>
              </a:spcBef>
              <a:buFont typeface="Wingdings" pitchFamily="2" charset="2"/>
              <a:buNone/>
            </a:pPr>
            <a:r>
              <a:rPr lang="en-US" altLang="zh-CN" sz="1200" dirty="0" err="1">
                <a:ea typeface="宋体" pitchFamily="2" charset="-122"/>
              </a:rPr>
              <a:t>curptr</a:t>
            </a:r>
            <a:r>
              <a:rPr lang="en-US" altLang="zh-CN" sz="1200" dirty="0">
                <a:ea typeface="宋体" pitchFamily="2" charset="-122"/>
              </a:rPr>
              <a:t> = &amp;save1[0];</a:t>
            </a:r>
          </a:p>
          <a:p>
            <a:pPr lvl="1">
              <a:lnSpc>
                <a:spcPct val="70000"/>
              </a:lnSpc>
              <a:spcBef>
                <a:spcPct val="30000"/>
              </a:spcBef>
              <a:buFont typeface="Wingdings" pitchFamily="2" charset="2"/>
              <a:buNone/>
            </a:pPr>
            <a:r>
              <a:rPr lang="en-US" altLang="zh-CN" sz="1200" dirty="0" err="1">
                <a:ea typeface="宋体" pitchFamily="2" charset="-122"/>
              </a:rPr>
              <a:t>saveptr</a:t>
            </a:r>
            <a:r>
              <a:rPr lang="en-US" altLang="zh-CN" sz="1200" dirty="0">
                <a:ea typeface="宋体" pitchFamily="2" charset="-122"/>
              </a:rPr>
              <a:t>= &amp;save2[0];  </a:t>
            </a:r>
          </a:p>
          <a:p>
            <a:pPr lvl="1">
              <a:lnSpc>
                <a:spcPct val="70000"/>
              </a:lnSpc>
              <a:spcBef>
                <a:spcPct val="30000"/>
              </a:spcBef>
              <a:buFont typeface="Wingdings" pitchFamily="2" charset="2"/>
              <a:buNone/>
            </a:pPr>
            <a:r>
              <a:rPr lang="en-US" altLang="zh-CN" sz="1200" dirty="0">
                <a:ea typeface="宋体" pitchFamily="2" charset="-122"/>
              </a:rPr>
              <a:t>max = 0;</a:t>
            </a:r>
          </a:p>
          <a:p>
            <a:pPr lvl="1">
              <a:lnSpc>
                <a:spcPct val="70000"/>
              </a:lnSpc>
              <a:spcBef>
                <a:spcPct val="30000"/>
              </a:spcBef>
              <a:buFont typeface="Wingdings" pitchFamily="2" charset="2"/>
              <a:buNone/>
            </a:pPr>
            <a:r>
              <a:rPr lang="en-US" altLang="zh-CN" sz="1200" dirty="0">
                <a:ea typeface="宋体" pitchFamily="2" charset="-122"/>
              </a:rPr>
              <a:t>while( gets(</a:t>
            </a:r>
            <a:r>
              <a:rPr lang="en-US" altLang="zh-CN" sz="1200" dirty="0" err="1">
                <a:ea typeface="宋体" pitchFamily="2" charset="-122"/>
              </a:rPr>
              <a:t>curptr</a:t>
            </a:r>
            <a:r>
              <a:rPr lang="en-US" altLang="zh-CN" sz="1200" dirty="0">
                <a:ea typeface="宋体" pitchFamily="2" charset="-122"/>
              </a:rPr>
              <a:t>)  != NULL ){</a:t>
            </a:r>
          </a:p>
          <a:p>
            <a:pPr lvl="1">
              <a:lnSpc>
                <a:spcPct val="70000"/>
              </a:lnSpc>
              <a:spcBef>
                <a:spcPct val="30000"/>
              </a:spcBef>
              <a:buFont typeface="Wingdings" pitchFamily="2" charset="2"/>
              <a:buNone/>
            </a:pPr>
            <a:r>
              <a:rPr lang="en-US" altLang="zh-CN" sz="1200" dirty="0">
                <a:ea typeface="宋体" pitchFamily="2" charset="-122"/>
              </a:rPr>
              <a:t>      </a:t>
            </a:r>
            <a:r>
              <a:rPr lang="en-US" altLang="zh-CN" sz="1200" dirty="0" err="1">
                <a:ea typeface="宋体" pitchFamily="2" charset="-122"/>
              </a:rPr>
              <a:t>len</a:t>
            </a:r>
            <a:r>
              <a:rPr lang="en-US" altLang="zh-CN" sz="1200" dirty="0">
                <a:ea typeface="宋体" pitchFamily="2" charset="-122"/>
              </a:rPr>
              <a:t> = </a:t>
            </a:r>
            <a:r>
              <a:rPr lang="en-US" altLang="zh-CN" sz="1200" dirty="0" err="1">
                <a:ea typeface="宋体" pitchFamily="2" charset="-122"/>
              </a:rPr>
              <a:t>str_len</a:t>
            </a:r>
            <a:r>
              <a:rPr lang="en-US" altLang="zh-CN" sz="1200" dirty="0">
                <a:ea typeface="宋体" pitchFamily="2" charset="-122"/>
              </a:rPr>
              <a:t>(</a:t>
            </a:r>
            <a:r>
              <a:rPr lang="en-US" altLang="zh-CN" sz="1200" dirty="0" err="1">
                <a:ea typeface="宋体" pitchFamily="2" charset="-122"/>
              </a:rPr>
              <a:t>curptr</a:t>
            </a:r>
            <a:r>
              <a:rPr lang="en-US" altLang="zh-CN" sz="1200" dirty="0">
                <a:ea typeface="宋体" pitchFamily="2" charset="-122"/>
              </a:rPr>
              <a:t>);</a:t>
            </a:r>
          </a:p>
          <a:p>
            <a:pPr lvl="2" indent="0">
              <a:lnSpc>
                <a:spcPct val="70000"/>
              </a:lnSpc>
              <a:spcBef>
                <a:spcPct val="30000"/>
              </a:spcBef>
              <a:buFont typeface="Wingdings" pitchFamily="2" charset="2"/>
              <a:buNone/>
            </a:pPr>
            <a:r>
              <a:rPr lang="en-US" altLang="zh-CN" sz="1200" dirty="0">
                <a:ea typeface="宋体" pitchFamily="2" charset="-122"/>
              </a:rPr>
              <a:t>if( </a:t>
            </a:r>
            <a:r>
              <a:rPr lang="en-US" altLang="zh-CN" sz="1200" dirty="0" err="1">
                <a:ea typeface="宋体" pitchFamily="2" charset="-122"/>
              </a:rPr>
              <a:t>len</a:t>
            </a:r>
            <a:r>
              <a:rPr lang="en-US" altLang="zh-CN" sz="1200" dirty="0">
                <a:ea typeface="宋体" pitchFamily="2" charset="-122"/>
              </a:rPr>
              <a:t> &gt; max ) {</a:t>
            </a:r>
          </a:p>
          <a:p>
            <a:pPr lvl="3" indent="0">
              <a:lnSpc>
                <a:spcPct val="70000"/>
              </a:lnSpc>
              <a:spcBef>
                <a:spcPct val="30000"/>
              </a:spcBef>
            </a:pPr>
            <a:r>
              <a:rPr lang="en-US" altLang="zh-CN" sz="1400" dirty="0">
                <a:ea typeface="宋体" pitchFamily="2" charset="-122"/>
              </a:rPr>
              <a:t>   max = </a:t>
            </a:r>
            <a:r>
              <a:rPr lang="en-US" altLang="zh-CN" sz="1400" dirty="0" err="1">
                <a:ea typeface="宋体" pitchFamily="2" charset="-122"/>
              </a:rPr>
              <a:t>len</a:t>
            </a:r>
            <a:r>
              <a:rPr lang="en-US" altLang="zh-CN" sz="1400" dirty="0">
                <a:ea typeface="宋体" pitchFamily="2" charset="-122"/>
              </a:rPr>
              <a:t>;</a:t>
            </a:r>
          </a:p>
          <a:p>
            <a:pPr lvl="3" indent="0">
              <a:lnSpc>
                <a:spcPct val="70000"/>
              </a:lnSpc>
              <a:spcBef>
                <a:spcPct val="30000"/>
              </a:spcBef>
            </a:pPr>
            <a:r>
              <a:rPr lang="en-US" altLang="zh-CN" sz="1400" dirty="0">
                <a:ea typeface="宋体" pitchFamily="2" charset="-122"/>
              </a:rPr>
              <a:t>   </a:t>
            </a:r>
            <a:r>
              <a:rPr lang="en-US" altLang="zh-CN" sz="1400" dirty="0" err="1">
                <a:ea typeface="宋体" pitchFamily="2" charset="-122"/>
              </a:rPr>
              <a:t>tmp</a:t>
            </a:r>
            <a:r>
              <a:rPr lang="en-US" altLang="zh-CN" sz="1400" dirty="0">
                <a:ea typeface="宋体" pitchFamily="2" charset="-122"/>
              </a:rPr>
              <a:t> = </a:t>
            </a:r>
            <a:r>
              <a:rPr lang="en-US" altLang="zh-CN" sz="1400" dirty="0" err="1">
                <a:ea typeface="宋体" pitchFamily="2" charset="-122"/>
              </a:rPr>
              <a:t>curptr</a:t>
            </a:r>
            <a:r>
              <a:rPr lang="en-US" altLang="zh-CN" sz="1400" dirty="0">
                <a:ea typeface="宋体" pitchFamily="2" charset="-122"/>
              </a:rPr>
              <a:t>;</a:t>
            </a:r>
          </a:p>
          <a:p>
            <a:pPr lvl="3" indent="0">
              <a:lnSpc>
                <a:spcPct val="70000"/>
              </a:lnSpc>
              <a:spcBef>
                <a:spcPct val="30000"/>
              </a:spcBef>
            </a:pPr>
            <a:r>
              <a:rPr lang="en-US" altLang="zh-CN" sz="1400" dirty="0">
                <a:ea typeface="宋体" pitchFamily="2" charset="-122"/>
              </a:rPr>
              <a:t>   </a:t>
            </a:r>
            <a:r>
              <a:rPr lang="en-US" altLang="zh-CN" sz="1400" dirty="0" err="1">
                <a:ea typeface="宋体" pitchFamily="2" charset="-122"/>
              </a:rPr>
              <a:t>curptr</a:t>
            </a:r>
            <a:r>
              <a:rPr lang="en-US" altLang="zh-CN" sz="1400" dirty="0">
                <a:ea typeface="宋体" pitchFamily="2" charset="-122"/>
              </a:rPr>
              <a:t> = </a:t>
            </a:r>
            <a:r>
              <a:rPr lang="en-US" altLang="zh-CN" sz="1400" dirty="0" err="1">
                <a:ea typeface="宋体" pitchFamily="2" charset="-122"/>
              </a:rPr>
              <a:t>saveptr</a:t>
            </a:r>
            <a:r>
              <a:rPr lang="en-US" altLang="zh-CN" sz="1400" dirty="0">
                <a:ea typeface="宋体" pitchFamily="2" charset="-122"/>
              </a:rPr>
              <a:t>;</a:t>
            </a:r>
          </a:p>
          <a:p>
            <a:pPr lvl="3" indent="0">
              <a:lnSpc>
                <a:spcPct val="70000"/>
              </a:lnSpc>
              <a:spcBef>
                <a:spcPct val="30000"/>
              </a:spcBef>
            </a:pPr>
            <a:r>
              <a:rPr lang="en-US" altLang="zh-CN" sz="1400" dirty="0">
                <a:ea typeface="宋体" pitchFamily="2" charset="-122"/>
              </a:rPr>
              <a:t>   </a:t>
            </a:r>
            <a:r>
              <a:rPr lang="en-US" altLang="zh-CN" sz="1400" dirty="0" err="1">
                <a:ea typeface="宋体" pitchFamily="2" charset="-122"/>
              </a:rPr>
              <a:t>saveptr</a:t>
            </a:r>
            <a:r>
              <a:rPr lang="en-US" altLang="zh-CN" sz="1400" dirty="0">
                <a:ea typeface="宋体" pitchFamily="2" charset="-122"/>
              </a:rPr>
              <a:t> = </a:t>
            </a:r>
            <a:r>
              <a:rPr lang="en-US" altLang="zh-CN" sz="1400" dirty="0" err="1">
                <a:ea typeface="宋体" pitchFamily="2" charset="-122"/>
              </a:rPr>
              <a:t>tmp</a:t>
            </a:r>
            <a:r>
              <a:rPr lang="en-US" altLang="zh-CN" sz="1400" dirty="0">
                <a:ea typeface="宋体" pitchFamily="2" charset="-122"/>
              </a:rPr>
              <a:t>; </a:t>
            </a:r>
          </a:p>
          <a:p>
            <a:pPr lvl="2" indent="0">
              <a:lnSpc>
                <a:spcPct val="70000"/>
              </a:lnSpc>
              <a:spcBef>
                <a:spcPct val="30000"/>
              </a:spcBef>
              <a:buFont typeface="Wingdings" pitchFamily="2" charset="2"/>
              <a:buNone/>
            </a:pPr>
            <a:r>
              <a:rPr lang="en-US" altLang="zh-CN" sz="1200" dirty="0">
                <a:ea typeface="宋体" pitchFamily="2" charset="-122"/>
              </a:rPr>
              <a:t>}</a:t>
            </a:r>
          </a:p>
          <a:p>
            <a:pPr lvl="1">
              <a:lnSpc>
                <a:spcPct val="70000"/>
              </a:lnSpc>
              <a:spcBef>
                <a:spcPct val="30000"/>
              </a:spcBef>
              <a:buFont typeface="Wingdings" pitchFamily="2" charset="2"/>
              <a:buNone/>
            </a:pPr>
            <a:r>
              <a:rPr lang="en-US" altLang="zh-CN" sz="1200" dirty="0">
                <a:ea typeface="宋体" pitchFamily="2" charset="-122"/>
              </a:rPr>
              <a:t>}</a:t>
            </a:r>
          </a:p>
          <a:p>
            <a:pPr lvl="1">
              <a:lnSpc>
                <a:spcPct val="70000"/>
              </a:lnSpc>
              <a:spcBef>
                <a:spcPct val="30000"/>
              </a:spcBef>
              <a:buFont typeface="Wingdings" pitchFamily="2" charset="2"/>
              <a:buNone/>
            </a:pPr>
            <a:r>
              <a:rPr lang="en-US" altLang="zh-CN" sz="1200" dirty="0">
                <a:ea typeface="宋体" pitchFamily="2" charset="-122"/>
              </a:rPr>
              <a:t>if( max &gt; 0)</a:t>
            </a:r>
          </a:p>
          <a:p>
            <a:pPr lvl="2" indent="0">
              <a:lnSpc>
                <a:spcPct val="70000"/>
              </a:lnSpc>
              <a:spcBef>
                <a:spcPct val="30000"/>
              </a:spcBef>
              <a:buFont typeface="Wingdings" pitchFamily="2" charset="2"/>
              <a:buNone/>
            </a:pPr>
            <a:r>
              <a:rPr lang="en-US" altLang="zh-CN" sz="1200" dirty="0" err="1">
                <a:ea typeface="宋体" pitchFamily="2" charset="-122"/>
              </a:rPr>
              <a:t>printf</a:t>
            </a:r>
            <a:r>
              <a:rPr lang="en-US" altLang="zh-CN" sz="1200" dirty="0">
                <a:ea typeface="宋体" pitchFamily="2" charset="-122"/>
              </a:rPr>
              <a:t>(“%s”, </a:t>
            </a:r>
            <a:r>
              <a:rPr lang="en-US" altLang="zh-CN" sz="1200" dirty="0" err="1">
                <a:ea typeface="宋体" pitchFamily="2" charset="-122"/>
              </a:rPr>
              <a:t>saveptr</a:t>
            </a:r>
            <a:r>
              <a:rPr lang="en-US" altLang="zh-CN" sz="1200" dirty="0">
                <a:ea typeface="宋体" pitchFamily="2" charset="-122"/>
              </a:rPr>
              <a:t>);</a:t>
            </a:r>
          </a:p>
          <a:p>
            <a:pPr>
              <a:lnSpc>
                <a:spcPct val="70000"/>
              </a:lnSpc>
              <a:spcBef>
                <a:spcPct val="30000"/>
              </a:spcBef>
              <a:buFont typeface="Wingdings" pitchFamily="2" charset="2"/>
              <a:buNone/>
            </a:pPr>
            <a:r>
              <a:rPr lang="en-US" altLang="zh-CN" sz="1200" b="0" dirty="0">
                <a:ea typeface="宋体" pitchFamily="2" charset="-122"/>
              </a:rPr>
              <a:t>         return 0;</a:t>
            </a:r>
          </a:p>
          <a:p>
            <a:pPr>
              <a:lnSpc>
                <a:spcPct val="70000"/>
              </a:lnSpc>
              <a:spcBef>
                <a:spcPct val="30000"/>
              </a:spcBef>
              <a:buFont typeface="Wingdings" pitchFamily="2" charset="2"/>
              <a:buNone/>
            </a:pPr>
            <a:r>
              <a:rPr lang="en-US" altLang="zh-CN" sz="1200" b="0" dirty="0">
                <a:ea typeface="宋体" pitchFamily="2" charset="-122"/>
              </a:rPr>
              <a:t>}</a:t>
            </a:r>
            <a:endParaRPr lang="en-US" altLang="zh-CN" sz="700" b="0" dirty="0">
              <a:ea typeface="宋体" pitchFamily="2" charset="-122"/>
            </a:endParaRPr>
          </a:p>
        </p:txBody>
      </p:sp>
      <p:sp>
        <p:nvSpPr>
          <p:cNvPr id="107524" name="AutoShape 4"/>
          <p:cNvSpPr>
            <a:spLocks noChangeArrowheads="1"/>
          </p:cNvSpPr>
          <p:nvPr/>
        </p:nvSpPr>
        <p:spPr bwMode="auto">
          <a:xfrm>
            <a:off x="0" y="2564904"/>
            <a:ext cx="1187624" cy="936104"/>
          </a:xfrm>
          <a:prstGeom prst="wedgeRoundRectCallout">
            <a:avLst>
              <a:gd name="adj1" fmla="val 61176"/>
              <a:gd name="adj2" fmla="val -15681"/>
              <a:gd name="adj3" fmla="val 16667"/>
            </a:avLst>
          </a:prstGeom>
          <a:solidFill>
            <a:schemeClr val="accent1"/>
          </a:solidFill>
          <a:ln w="9525">
            <a:solidFill>
              <a:schemeClr val="tx1"/>
            </a:solidFill>
            <a:miter lim="800000"/>
            <a:headEnd/>
            <a:tailEnd/>
          </a:ln>
        </p:spPr>
        <p:txBody>
          <a:bodyPr/>
          <a:lstStyle/>
          <a:p>
            <a:r>
              <a:rPr lang="zh-CN" altLang="en-US" sz="1400" b="0" dirty="0"/>
              <a:t>初始化指针使其分别指向一个数组</a:t>
            </a:r>
          </a:p>
        </p:txBody>
      </p:sp>
      <p:sp>
        <p:nvSpPr>
          <p:cNvPr id="107525" name="AutoShape 5"/>
          <p:cNvSpPr>
            <a:spLocks noChangeArrowheads="1"/>
          </p:cNvSpPr>
          <p:nvPr/>
        </p:nvSpPr>
        <p:spPr bwMode="auto">
          <a:xfrm>
            <a:off x="0" y="3645024"/>
            <a:ext cx="1187624" cy="647700"/>
          </a:xfrm>
          <a:prstGeom prst="wedgeRoundRectCallout">
            <a:avLst>
              <a:gd name="adj1" fmla="val 86114"/>
              <a:gd name="adj2" fmla="val -43919"/>
              <a:gd name="adj3" fmla="val 16667"/>
            </a:avLst>
          </a:prstGeom>
          <a:solidFill>
            <a:schemeClr val="accent1"/>
          </a:solidFill>
          <a:ln w="9525">
            <a:solidFill>
              <a:schemeClr val="tx1"/>
            </a:solidFill>
            <a:miter lim="800000"/>
            <a:headEnd/>
            <a:tailEnd/>
          </a:ln>
        </p:spPr>
        <p:txBody>
          <a:bodyPr/>
          <a:lstStyle/>
          <a:p>
            <a:r>
              <a:rPr lang="zh-CN" altLang="en-US" sz="1600" b="0" dirty="0"/>
              <a:t>保存新行长度</a:t>
            </a:r>
          </a:p>
        </p:txBody>
      </p:sp>
      <p:sp>
        <p:nvSpPr>
          <p:cNvPr id="107526" name="AutoShape 6"/>
          <p:cNvSpPr>
            <a:spLocks noChangeArrowheads="1"/>
          </p:cNvSpPr>
          <p:nvPr/>
        </p:nvSpPr>
        <p:spPr bwMode="auto">
          <a:xfrm>
            <a:off x="0" y="4437112"/>
            <a:ext cx="1368152" cy="936104"/>
          </a:xfrm>
          <a:prstGeom prst="wedgeRoundRectCallout">
            <a:avLst>
              <a:gd name="adj1" fmla="val 78159"/>
              <a:gd name="adj2" fmla="val -64346"/>
              <a:gd name="adj3" fmla="val 16667"/>
            </a:avLst>
          </a:prstGeom>
          <a:solidFill>
            <a:schemeClr val="accent1"/>
          </a:solidFill>
          <a:ln w="9525">
            <a:solidFill>
              <a:schemeClr val="tx1"/>
            </a:solidFill>
            <a:miter lim="800000"/>
            <a:headEnd/>
            <a:tailEnd/>
          </a:ln>
        </p:spPr>
        <p:txBody>
          <a:bodyPr/>
          <a:lstStyle/>
          <a:p>
            <a:r>
              <a:rPr lang="zh-CN" altLang="en-US" sz="1400" b="0" dirty="0"/>
              <a:t>交换指向当前行和所保存行的指针</a:t>
            </a:r>
          </a:p>
        </p:txBody>
      </p:sp>
      <p:sp>
        <p:nvSpPr>
          <p:cNvPr id="107527" name="Rectangle 7"/>
          <p:cNvSpPr>
            <a:spLocks noChangeArrowheads="1"/>
          </p:cNvSpPr>
          <p:nvPr/>
        </p:nvSpPr>
        <p:spPr bwMode="auto">
          <a:xfrm>
            <a:off x="4932363" y="1125538"/>
            <a:ext cx="4211637" cy="5183187"/>
          </a:xfrm>
          <a:prstGeom prst="rect">
            <a:avLst/>
          </a:prstGeom>
          <a:solidFill>
            <a:schemeClr val="accent1"/>
          </a:solidFill>
          <a:ln w="9525">
            <a:noFill/>
            <a:miter lim="800000"/>
            <a:headEnd/>
            <a:tailEnd/>
          </a:ln>
        </p:spPr>
        <p:txBody>
          <a:bodyPr/>
          <a:lstStyle/>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#include &lt;stdio.h&gt;</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#define MAXLINE	1024</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int str_len(char s[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void str_copy(char s[ ], char t[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int main( )	/* find longest line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int len;		/* current line length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int max;		/* maximum length seen so far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char line[MAXLINE];	/* current input line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char save[MAXLINE];	/* longest line saved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max = 0;</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while( gets(line)  != NULL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          len = str_len(line);</a:t>
            </a:r>
          </a:p>
          <a:p>
            <a:pPr marL="804863" lvl="2">
              <a:lnSpc>
                <a:spcPct val="80000"/>
              </a:lnSpc>
              <a:spcBef>
                <a:spcPct val="40000"/>
              </a:spcBef>
              <a:buFont typeface="Wingdings" pitchFamily="2" charset="2"/>
              <a:buNone/>
            </a:pPr>
            <a:r>
              <a:rPr lang="en-US" altLang="zh-CN" sz="1400" b="0">
                <a:latin typeface="Arial Narrow" pitchFamily="34" charset="0"/>
              </a:rPr>
              <a:t>if( len &gt; max ) {</a:t>
            </a:r>
          </a:p>
          <a:p>
            <a:pPr marL="919163" lvl="3">
              <a:lnSpc>
                <a:spcPct val="80000"/>
              </a:lnSpc>
              <a:spcBef>
                <a:spcPct val="40000"/>
              </a:spcBef>
            </a:pPr>
            <a:r>
              <a:rPr lang="en-US" altLang="zh-CN" sz="1200" b="0">
                <a:latin typeface="Arial Narrow" pitchFamily="34" charset="0"/>
              </a:rPr>
              <a:t>max = len;</a:t>
            </a:r>
          </a:p>
          <a:p>
            <a:pPr marL="919163" lvl="3">
              <a:lnSpc>
                <a:spcPct val="80000"/>
              </a:lnSpc>
              <a:spcBef>
                <a:spcPct val="40000"/>
              </a:spcBef>
            </a:pPr>
            <a:r>
              <a:rPr lang="en-US" altLang="zh-CN" sz="1200">
                <a:solidFill>
                  <a:srgbClr val="0033CC"/>
                </a:solidFill>
                <a:latin typeface="Arial Narrow" pitchFamily="34" charset="0"/>
              </a:rPr>
              <a:t>str_copy(save, line);</a:t>
            </a:r>
          </a:p>
          <a:p>
            <a:pPr marL="804863" lvl="2">
              <a:lnSpc>
                <a:spcPct val="80000"/>
              </a:lnSpc>
              <a:spcBef>
                <a:spcPct val="40000"/>
              </a:spcBef>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if( max &gt; 0)</a:t>
            </a:r>
          </a:p>
          <a:p>
            <a:pPr marL="804863" lvl="2">
              <a:lnSpc>
                <a:spcPct val="80000"/>
              </a:lnSpc>
              <a:spcBef>
                <a:spcPct val="40000"/>
              </a:spcBef>
              <a:buFont typeface="Wingdings" pitchFamily="2" charset="2"/>
              <a:buNone/>
            </a:pPr>
            <a:r>
              <a:rPr lang="en-US" altLang="zh-CN" sz="1400" b="0">
                <a:latin typeface="Arial Narrow" pitchFamily="34" charset="0"/>
              </a:rPr>
              <a:t>printf(“%s”, save);</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         return 0;</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                        </a:t>
            </a:r>
            <a:r>
              <a:rPr lang="zh-CN" altLang="en-US" sz="1400">
                <a:latin typeface="Arial Narrow" pitchFamily="34" charset="0"/>
              </a:rPr>
              <a:t>数组方式</a:t>
            </a:r>
          </a:p>
          <a:p>
            <a:pPr marL="279400" indent="-279400">
              <a:lnSpc>
                <a:spcPct val="70000"/>
              </a:lnSpc>
              <a:spcBef>
                <a:spcPct val="60000"/>
              </a:spcBef>
              <a:buClr>
                <a:srgbClr val="D60093"/>
              </a:buClr>
              <a:buSzPct val="70000"/>
              <a:buFont typeface="Wingdings" pitchFamily="2" charset="2"/>
              <a:buNone/>
            </a:pPr>
            <a:endParaRPr lang="en-US" altLang="zh-CN" sz="1400" b="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linds(horizontal)">
                                      <p:cBhvr>
                                        <p:cTn id="7" dur="500"/>
                                        <p:tgtEl>
                                          <p:spTgt spid="107524"/>
                                        </p:tgtEl>
                                      </p:cBhvr>
                                    </p:animEffect>
                                  </p:childTnLst>
                                  <p:subTnLst>
                                    <p:set>
                                      <p:cBhvr override="childStyle">
                                        <p:cTn dur="1" fill="hold" display="0" masterRel="nextClick" afterEffect="1"/>
                                        <p:tgtEl>
                                          <p:spTgt spid="1075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blinds(horizontal)">
                                      <p:cBhvr>
                                        <p:cTn id="12" dur="500"/>
                                        <p:tgtEl>
                                          <p:spTgt spid="107525"/>
                                        </p:tgtEl>
                                      </p:cBhvr>
                                    </p:animEffect>
                                  </p:childTnLst>
                                  <p:subTnLst>
                                    <p:set>
                                      <p:cBhvr override="childStyle">
                                        <p:cTn dur="1" fill="hold" display="0" masterRel="nextClick" afterEffect="1"/>
                                        <p:tgtEl>
                                          <p:spTgt spid="1075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6"/>
                                        </p:tgtEl>
                                        <p:attrNameLst>
                                          <p:attrName>style.visibility</p:attrName>
                                        </p:attrNameLst>
                                      </p:cBhvr>
                                      <p:to>
                                        <p:strVal val="visible"/>
                                      </p:to>
                                    </p:set>
                                    <p:animEffect transition="in" filter="blinds(horizontal)">
                                      <p:cBhvr>
                                        <p:cTn id="17" dur="500"/>
                                        <p:tgtEl>
                                          <p:spTgt spid="107526"/>
                                        </p:tgtEl>
                                      </p:cBhvr>
                                    </p:animEffect>
                                  </p:childTnLst>
                                  <p:subTnLst>
                                    <p:set>
                                      <p:cBhvr override="childStyle">
                                        <p:cTn dur="1" fill="hold" display="0" masterRel="nextClick" afterEffect="1"/>
                                        <p:tgtEl>
                                          <p:spTgt spid="1075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7527">
                                            <p:bg/>
                                          </p:spTgt>
                                        </p:tgtEl>
                                        <p:attrNameLst>
                                          <p:attrName>style.visibility</p:attrName>
                                        </p:attrNameLst>
                                      </p:cBhvr>
                                      <p:to>
                                        <p:strVal val="visible"/>
                                      </p:to>
                                    </p:set>
                                    <p:anim calcmode="lin" valueType="num">
                                      <p:cBhvr additive="base">
                                        <p:cTn id="22" dur="500" fill="hold"/>
                                        <p:tgtEl>
                                          <p:spTgt spid="107527">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107527">
                                            <p:bg/>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7527">
                                            <p:txEl>
                                              <p:pRg st="0" end="0"/>
                                            </p:txEl>
                                          </p:spTgt>
                                        </p:tgtEl>
                                        <p:attrNameLst>
                                          <p:attrName>style.visibility</p:attrName>
                                        </p:attrNameLst>
                                      </p:cBhvr>
                                      <p:to>
                                        <p:strVal val="visible"/>
                                      </p:to>
                                    </p:set>
                                    <p:anim calcmode="lin" valueType="num">
                                      <p:cBhvr additive="base">
                                        <p:cTn id="26" dur="500" fill="hold"/>
                                        <p:tgtEl>
                                          <p:spTgt spid="107527">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7527">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7527">
                                            <p:txEl>
                                              <p:pRg st="1" end="1"/>
                                            </p:txEl>
                                          </p:spTgt>
                                        </p:tgtEl>
                                        <p:attrNameLst>
                                          <p:attrName>style.visibility</p:attrName>
                                        </p:attrNameLst>
                                      </p:cBhvr>
                                      <p:to>
                                        <p:strVal val="visible"/>
                                      </p:to>
                                    </p:set>
                                    <p:anim calcmode="lin" valueType="num">
                                      <p:cBhvr additive="base">
                                        <p:cTn id="30" dur="500" fill="hold"/>
                                        <p:tgtEl>
                                          <p:spTgt spid="107527">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7527">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7527">
                                            <p:txEl>
                                              <p:pRg st="2" end="2"/>
                                            </p:txEl>
                                          </p:spTgt>
                                        </p:tgtEl>
                                        <p:attrNameLst>
                                          <p:attrName>style.visibility</p:attrName>
                                        </p:attrNameLst>
                                      </p:cBhvr>
                                      <p:to>
                                        <p:strVal val="visible"/>
                                      </p:to>
                                    </p:set>
                                    <p:anim calcmode="lin" valueType="num">
                                      <p:cBhvr additive="base">
                                        <p:cTn id="34" dur="500" fill="hold"/>
                                        <p:tgtEl>
                                          <p:spTgt spid="107527">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7527">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7527">
                                            <p:txEl>
                                              <p:pRg st="3" end="3"/>
                                            </p:txEl>
                                          </p:spTgt>
                                        </p:tgtEl>
                                        <p:attrNameLst>
                                          <p:attrName>style.visibility</p:attrName>
                                        </p:attrNameLst>
                                      </p:cBhvr>
                                      <p:to>
                                        <p:strVal val="visible"/>
                                      </p:to>
                                    </p:set>
                                    <p:anim calcmode="lin" valueType="num">
                                      <p:cBhvr additive="base">
                                        <p:cTn id="38" dur="500" fill="hold"/>
                                        <p:tgtEl>
                                          <p:spTgt spid="10752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7527">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7527">
                                            <p:txEl>
                                              <p:pRg st="4" end="4"/>
                                            </p:txEl>
                                          </p:spTgt>
                                        </p:tgtEl>
                                        <p:attrNameLst>
                                          <p:attrName>style.visibility</p:attrName>
                                        </p:attrNameLst>
                                      </p:cBhvr>
                                      <p:to>
                                        <p:strVal val="visible"/>
                                      </p:to>
                                    </p:set>
                                    <p:anim calcmode="lin" valueType="num">
                                      <p:cBhvr additive="base">
                                        <p:cTn id="42" dur="500" fill="hold"/>
                                        <p:tgtEl>
                                          <p:spTgt spid="10752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752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7527">
                                            <p:txEl>
                                              <p:pRg st="5" end="5"/>
                                            </p:txEl>
                                          </p:spTgt>
                                        </p:tgtEl>
                                        <p:attrNameLst>
                                          <p:attrName>style.visibility</p:attrName>
                                        </p:attrNameLst>
                                      </p:cBhvr>
                                      <p:to>
                                        <p:strVal val="visible"/>
                                      </p:to>
                                    </p:set>
                                    <p:anim calcmode="lin" valueType="num">
                                      <p:cBhvr additive="base">
                                        <p:cTn id="46" dur="500" fill="hold"/>
                                        <p:tgtEl>
                                          <p:spTgt spid="10752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7527">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7527">
                                            <p:txEl>
                                              <p:pRg st="6" end="6"/>
                                            </p:txEl>
                                          </p:spTgt>
                                        </p:tgtEl>
                                        <p:attrNameLst>
                                          <p:attrName>style.visibility</p:attrName>
                                        </p:attrNameLst>
                                      </p:cBhvr>
                                      <p:to>
                                        <p:strVal val="visible"/>
                                      </p:to>
                                    </p:set>
                                    <p:anim calcmode="lin" valueType="num">
                                      <p:cBhvr additive="base">
                                        <p:cTn id="50" dur="500" fill="hold"/>
                                        <p:tgtEl>
                                          <p:spTgt spid="107527">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07527">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07527">
                                            <p:txEl>
                                              <p:pRg st="7" end="7"/>
                                            </p:txEl>
                                          </p:spTgt>
                                        </p:tgtEl>
                                        <p:attrNameLst>
                                          <p:attrName>style.visibility</p:attrName>
                                        </p:attrNameLst>
                                      </p:cBhvr>
                                      <p:to>
                                        <p:strVal val="visible"/>
                                      </p:to>
                                    </p:set>
                                    <p:anim calcmode="lin" valueType="num">
                                      <p:cBhvr additive="base">
                                        <p:cTn id="54" dur="500" fill="hold"/>
                                        <p:tgtEl>
                                          <p:spTgt spid="10752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7527">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7527">
                                            <p:txEl>
                                              <p:pRg st="8" end="8"/>
                                            </p:txEl>
                                          </p:spTgt>
                                        </p:tgtEl>
                                        <p:attrNameLst>
                                          <p:attrName>style.visibility</p:attrName>
                                        </p:attrNameLst>
                                      </p:cBhvr>
                                      <p:to>
                                        <p:strVal val="visible"/>
                                      </p:to>
                                    </p:set>
                                    <p:anim calcmode="lin" valueType="num">
                                      <p:cBhvr additive="base">
                                        <p:cTn id="58" dur="500" fill="hold"/>
                                        <p:tgtEl>
                                          <p:spTgt spid="10752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0752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7527">
                                            <p:txEl>
                                              <p:pRg st="9" end="9"/>
                                            </p:txEl>
                                          </p:spTgt>
                                        </p:tgtEl>
                                        <p:attrNameLst>
                                          <p:attrName>style.visibility</p:attrName>
                                        </p:attrNameLst>
                                      </p:cBhvr>
                                      <p:to>
                                        <p:strVal val="visible"/>
                                      </p:to>
                                    </p:set>
                                    <p:anim calcmode="lin" valueType="num">
                                      <p:cBhvr additive="base">
                                        <p:cTn id="62" dur="500" fill="hold"/>
                                        <p:tgtEl>
                                          <p:spTgt spid="10752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0752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07527">
                                            <p:txEl>
                                              <p:pRg st="10" end="10"/>
                                            </p:txEl>
                                          </p:spTgt>
                                        </p:tgtEl>
                                        <p:attrNameLst>
                                          <p:attrName>style.visibility</p:attrName>
                                        </p:attrNameLst>
                                      </p:cBhvr>
                                      <p:to>
                                        <p:strVal val="visible"/>
                                      </p:to>
                                    </p:set>
                                    <p:anim calcmode="lin" valueType="num">
                                      <p:cBhvr additive="base">
                                        <p:cTn id="66" dur="500" fill="hold"/>
                                        <p:tgtEl>
                                          <p:spTgt spid="10752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752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07527">
                                            <p:txEl>
                                              <p:pRg st="11" end="11"/>
                                            </p:txEl>
                                          </p:spTgt>
                                        </p:tgtEl>
                                        <p:attrNameLst>
                                          <p:attrName>style.visibility</p:attrName>
                                        </p:attrNameLst>
                                      </p:cBhvr>
                                      <p:to>
                                        <p:strVal val="visible"/>
                                      </p:to>
                                    </p:set>
                                    <p:anim calcmode="lin" valueType="num">
                                      <p:cBhvr additive="base">
                                        <p:cTn id="70" dur="500" fill="hold"/>
                                        <p:tgtEl>
                                          <p:spTgt spid="10752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07527">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07527">
                                            <p:txEl>
                                              <p:pRg st="12" end="12"/>
                                            </p:txEl>
                                          </p:spTgt>
                                        </p:tgtEl>
                                        <p:attrNameLst>
                                          <p:attrName>style.visibility</p:attrName>
                                        </p:attrNameLst>
                                      </p:cBhvr>
                                      <p:to>
                                        <p:strVal val="visible"/>
                                      </p:to>
                                    </p:set>
                                    <p:anim calcmode="lin" valueType="num">
                                      <p:cBhvr additive="base">
                                        <p:cTn id="74" dur="500" fill="hold"/>
                                        <p:tgtEl>
                                          <p:spTgt spid="107527">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07527">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07527">
                                            <p:txEl>
                                              <p:pRg st="13" end="13"/>
                                            </p:txEl>
                                          </p:spTgt>
                                        </p:tgtEl>
                                        <p:attrNameLst>
                                          <p:attrName>style.visibility</p:attrName>
                                        </p:attrNameLst>
                                      </p:cBhvr>
                                      <p:to>
                                        <p:strVal val="visible"/>
                                      </p:to>
                                    </p:set>
                                    <p:anim calcmode="lin" valueType="num">
                                      <p:cBhvr additive="base">
                                        <p:cTn id="78" dur="500" fill="hold"/>
                                        <p:tgtEl>
                                          <p:spTgt spid="107527">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07527">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07527">
                                            <p:txEl>
                                              <p:pRg st="14" end="14"/>
                                            </p:txEl>
                                          </p:spTgt>
                                        </p:tgtEl>
                                        <p:attrNameLst>
                                          <p:attrName>style.visibility</p:attrName>
                                        </p:attrNameLst>
                                      </p:cBhvr>
                                      <p:to>
                                        <p:strVal val="visible"/>
                                      </p:to>
                                    </p:set>
                                    <p:anim calcmode="lin" valueType="num">
                                      <p:cBhvr additive="base">
                                        <p:cTn id="82" dur="500" fill="hold"/>
                                        <p:tgtEl>
                                          <p:spTgt spid="107527">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07527">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07527">
                                            <p:txEl>
                                              <p:pRg st="15" end="15"/>
                                            </p:txEl>
                                          </p:spTgt>
                                        </p:tgtEl>
                                        <p:attrNameLst>
                                          <p:attrName>style.visibility</p:attrName>
                                        </p:attrNameLst>
                                      </p:cBhvr>
                                      <p:to>
                                        <p:strVal val="visible"/>
                                      </p:to>
                                    </p:set>
                                    <p:anim calcmode="lin" valueType="num">
                                      <p:cBhvr additive="base">
                                        <p:cTn id="86" dur="500" fill="hold"/>
                                        <p:tgtEl>
                                          <p:spTgt spid="10752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07527">
                                            <p:txEl>
                                              <p:pRg st="15" end="15"/>
                                            </p:txEl>
                                          </p:spTgt>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07527">
                                            <p:txEl>
                                              <p:pRg st="16" end="16"/>
                                            </p:txEl>
                                          </p:spTgt>
                                        </p:tgtEl>
                                        <p:attrNameLst>
                                          <p:attrName>style.visibility</p:attrName>
                                        </p:attrNameLst>
                                      </p:cBhvr>
                                      <p:to>
                                        <p:strVal val="visible"/>
                                      </p:to>
                                    </p:set>
                                    <p:anim calcmode="lin" valueType="num">
                                      <p:cBhvr additive="base">
                                        <p:cTn id="90" dur="500" fill="hold"/>
                                        <p:tgtEl>
                                          <p:spTgt spid="107527">
                                            <p:txEl>
                                              <p:pRg st="16" end="16"/>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07527">
                                            <p:txEl>
                                              <p:pRg st="16" end="16"/>
                                            </p:txEl>
                                          </p:spTgt>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07527">
                                            <p:txEl>
                                              <p:pRg st="17" end="17"/>
                                            </p:txEl>
                                          </p:spTgt>
                                        </p:tgtEl>
                                        <p:attrNameLst>
                                          <p:attrName>style.visibility</p:attrName>
                                        </p:attrNameLst>
                                      </p:cBhvr>
                                      <p:to>
                                        <p:strVal val="visible"/>
                                      </p:to>
                                    </p:set>
                                    <p:anim calcmode="lin" valueType="num">
                                      <p:cBhvr additive="base">
                                        <p:cTn id="94" dur="500" fill="hold"/>
                                        <p:tgtEl>
                                          <p:spTgt spid="107527">
                                            <p:txEl>
                                              <p:pRg st="17" end="17"/>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07527">
                                            <p:txEl>
                                              <p:pRg st="17" end="17"/>
                                            </p:txEl>
                                          </p:spTgt>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07527">
                                            <p:txEl>
                                              <p:pRg st="18" end="18"/>
                                            </p:txEl>
                                          </p:spTgt>
                                        </p:tgtEl>
                                        <p:attrNameLst>
                                          <p:attrName>style.visibility</p:attrName>
                                        </p:attrNameLst>
                                      </p:cBhvr>
                                      <p:to>
                                        <p:strVal val="visible"/>
                                      </p:to>
                                    </p:set>
                                    <p:anim calcmode="lin" valueType="num">
                                      <p:cBhvr additive="base">
                                        <p:cTn id="98" dur="500" fill="hold"/>
                                        <p:tgtEl>
                                          <p:spTgt spid="107527">
                                            <p:txEl>
                                              <p:pRg st="18" end="18"/>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07527">
                                            <p:txEl>
                                              <p:pRg st="18" end="18"/>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07527">
                                            <p:txEl>
                                              <p:pRg st="19" end="19"/>
                                            </p:txEl>
                                          </p:spTgt>
                                        </p:tgtEl>
                                        <p:attrNameLst>
                                          <p:attrName>style.visibility</p:attrName>
                                        </p:attrNameLst>
                                      </p:cBhvr>
                                      <p:to>
                                        <p:strVal val="visible"/>
                                      </p:to>
                                    </p:set>
                                    <p:anim calcmode="lin" valueType="num">
                                      <p:cBhvr additive="base">
                                        <p:cTn id="102" dur="500" fill="hold"/>
                                        <p:tgtEl>
                                          <p:spTgt spid="107527">
                                            <p:txEl>
                                              <p:pRg st="19" end="19"/>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07527">
                                            <p:txEl>
                                              <p:pRg st="19" end="19"/>
                                            </p:txEl>
                                          </p:spTgt>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07527">
                                            <p:txEl>
                                              <p:pRg st="20" end="20"/>
                                            </p:txEl>
                                          </p:spTgt>
                                        </p:tgtEl>
                                        <p:attrNameLst>
                                          <p:attrName>style.visibility</p:attrName>
                                        </p:attrNameLst>
                                      </p:cBhvr>
                                      <p:to>
                                        <p:strVal val="visible"/>
                                      </p:to>
                                    </p:set>
                                    <p:anim calcmode="lin" valueType="num">
                                      <p:cBhvr additive="base">
                                        <p:cTn id="106" dur="500" fill="hold"/>
                                        <p:tgtEl>
                                          <p:spTgt spid="107527">
                                            <p:txEl>
                                              <p:pRg st="20" end="2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107527">
                                            <p:txEl>
                                              <p:pRg st="20" end="20"/>
                                            </p:tx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07527">
                                            <p:txEl>
                                              <p:pRg st="21" end="21"/>
                                            </p:txEl>
                                          </p:spTgt>
                                        </p:tgtEl>
                                        <p:attrNameLst>
                                          <p:attrName>style.visibility</p:attrName>
                                        </p:attrNameLst>
                                      </p:cBhvr>
                                      <p:to>
                                        <p:strVal val="visible"/>
                                      </p:to>
                                    </p:set>
                                    <p:anim calcmode="lin" valueType="num">
                                      <p:cBhvr additive="base">
                                        <p:cTn id="110" dur="500" fill="hold"/>
                                        <p:tgtEl>
                                          <p:spTgt spid="107527">
                                            <p:txEl>
                                              <p:pRg st="21" end="21"/>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07527">
                                            <p:txEl>
                                              <p:pRg st="21" end="21"/>
                                            </p:tx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07527">
                                            <p:txEl>
                                              <p:pRg st="22" end="22"/>
                                            </p:txEl>
                                          </p:spTgt>
                                        </p:tgtEl>
                                        <p:attrNameLst>
                                          <p:attrName>style.visibility</p:attrName>
                                        </p:attrNameLst>
                                      </p:cBhvr>
                                      <p:to>
                                        <p:strVal val="visible"/>
                                      </p:to>
                                    </p:set>
                                    <p:anim calcmode="lin" valueType="num">
                                      <p:cBhvr additive="base">
                                        <p:cTn id="114" dur="500" fill="hold"/>
                                        <p:tgtEl>
                                          <p:spTgt spid="107527">
                                            <p:txEl>
                                              <p:pRg st="22" end="2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07527">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6" presetClass="emph" presetSubtype="0" fill="hold" nodeType="clickEffect">
                                  <p:stCondLst>
                                    <p:cond delay="0"/>
                                  </p:stCondLst>
                                  <p:childTnLst>
                                    <p:animScale>
                                      <p:cBhvr>
                                        <p:cTn id="119" dur="2000" fill="hold"/>
                                        <p:tgtEl>
                                          <p:spTgt spid="107527">
                                            <p:txEl>
                                              <p:pRg st="15" end="1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P spid="107525" grpId="0" animBg="1"/>
      <p:bldP spid="107526" grpId="0" animBg="1"/>
      <p:bldP spid="107527" grpId="0" build="allAtOnce"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1987" name="灯片编号占位符 4"/>
          <p:cNvSpPr>
            <a:spLocks noGrp="1"/>
          </p:cNvSpPr>
          <p:nvPr>
            <p:ph type="sldNum" sz="quarter" idx="11"/>
          </p:nvPr>
        </p:nvSpPr>
        <p:spPr>
          <a:noFill/>
        </p:spPr>
        <p:txBody>
          <a:bodyPr/>
          <a:lstStyle/>
          <a:p>
            <a:fld id="{31D46BD2-5FF2-489F-9665-5BBFDF07AD47}" type="slidenum">
              <a:rPr lang="en-US" altLang="zh-CN" smtClean="0"/>
              <a:pPr/>
              <a:t>58</a:t>
            </a:fld>
            <a:endParaRPr lang="en-US" altLang="zh-CN"/>
          </a:p>
        </p:txBody>
      </p:sp>
      <p:sp>
        <p:nvSpPr>
          <p:cNvPr id="419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6</a:t>
            </a:r>
            <a:r>
              <a:rPr lang="zh-CN" altLang="en-US" dirty="0">
                <a:ea typeface="宋体" pitchFamily="2" charset="-122"/>
              </a:rPr>
              <a:t>：代码实现（指针方式）（续）</a:t>
            </a:r>
          </a:p>
        </p:txBody>
      </p:sp>
      <p:sp>
        <p:nvSpPr>
          <p:cNvPr id="41989" name="Rectangle 3"/>
          <p:cNvSpPr>
            <a:spLocks noGrp="1" noChangeArrowheads="1"/>
          </p:cNvSpPr>
          <p:nvPr>
            <p:ph type="body" idx="1"/>
          </p:nvPr>
        </p:nvSpPr>
        <p:spPr/>
        <p:txBody>
          <a:bodyPr/>
          <a:lstStyle/>
          <a:p>
            <a:r>
              <a:rPr lang="zh-CN" altLang="en-US">
                <a:ea typeface="宋体" pitchFamily="2" charset="-122"/>
              </a:rPr>
              <a:t>与数组实现方式相比，</a:t>
            </a:r>
            <a:r>
              <a:rPr lang="zh-CN" altLang="en-US">
                <a:solidFill>
                  <a:srgbClr val="0033CC"/>
                </a:solidFill>
                <a:ea typeface="宋体" pitchFamily="2" charset="-122"/>
              </a:rPr>
              <a:t>指针实现方式减少了每当发现新的更长行时所进行的字符数组拷贝</a:t>
            </a:r>
            <a:r>
              <a:rPr lang="zh-CN" altLang="en-US">
                <a:ea typeface="宋体" pitchFamily="2" charset="-122"/>
              </a:rPr>
              <a:t>（通过调用函数</a:t>
            </a:r>
            <a:r>
              <a:rPr lang="en-US" altLang="zh-CN">
                <a:ea typeface="宋体" pitchFamily="2" charset="-122"/>
              </a:rPr>
              <a:t>str_copy</a:t>
            </a:r>
            <a:r>
              <a:rPr lang="zh-CN" altLang="en-US">
                <a:ea typeface="宋体" pitchFamily="2" charset="-122"/>
              </a:rPr>
              <a:t>）。显然指针实现方式代码执行速度要快。</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3011" name="灯片编号占位符 4"/>
          <p:cNvSpPr>
            <a:spLocks noGrp="1"/>
          </p:cNvSpPr>
          <p:nvPr>
            <p:ph type="sldNum" sz="quarter" idx="11"/>
          </p:nvPr>
        </p:nvSpPr>
        <p:spPr>
          <a:noFill/>
        </p:spPr>
        <p:txBody>
          <a:bodyPr/>
          <a:lstStyle/>
          <a:p>
            <a:fld id="{4DA747E9-0E5C-4548-A1F9-42A80D5982C6}" type="slidenum">
              <a:rPr lang="en-US" altLang="zh-CN" smtClean="0"/>
              <a:pPr/>
              <a:t>59</a:t>
            </a:fld>
            <a:endParaRPr lang="en-US" altLang="zh-CN"/>
          </a:p>
        </p:txBody>
      </p:sp>
      <p:sp>
        <p:nvSpPr>
          <p:cNvPr id="43012" name="Rectangle 2"/>
          <p:cNvSpPr>
            <a:spLocks noGrp="1" noChangeArrowheads="1"/>
          </p:cNvSpPr>
          <p:nvPr>
            <p:ph type="title"/>
          </p:nvPr>
        </p:nvSpPr>
        <p:spPr/>
        <p:txBody>
          <a:bodyPr/>
          <a:lstStyle/>
          <a:p>
            <a:r>
              <a:rPr lang="zh-CN" altLang="en-US">
                <a:ea typeface="宋体" pitchFamily="2" charset="-122"/>
              </a:rPr>
              <a:t>指针作为函数参数</a:t>
            </a:r>
          </a:p>
        </p:txBody>
      </p:sp>
      <p:sp>
        <p:nvSpPr>
          <p:cNvPr id="56323" name="Rectangle 3"/>
          <p:cNvSpPr>
            <a:spLocks noGrp="1" noChangeArrowheads="1"/>
          </p:cNvSpPr>
          <p:nvPr>
            <p:ph type="body" idx="1"/>
          </p:nvPr>
        </p:nvSpPr>
        <p:spPr/>
        <p:txBody>
          <a:bodyPr/>
          <a:lstStyle/>
          <a:p>
            <a:r>
              <a:rPr lang="zh-CN" altLang="en-US" b="0">
                <a:ea typeface="宋体" pitchFamily="2" charset="-122"/>
              </a:rPr>
              <a:t>在</a:t>
            </a:r>
            <a:r>
              <a:rPr lang="en-US" altLang="zh-CN" b="0">
                <a:ea typeface="宋体" pitchFamily="2" charset="-122"/>
              </a:rPr>
              <a:t>C</a:t>
            </a:r>
            <a:r>
              <a:rPr lang="zh-CN" altLang="en-US" b="0">
                <a:ea typeface="宋体" pitchFamily="2" charset="-122"/>
              </a:rPr>
              <a:t>中函数参数传递方式为“</a:t>
            </a:r>
            <a:r>
              <a:rPr lang="zh-CN" altLang="en-US">
                <a:solidFill>
                  <a:srgbClr val="0033CC"/>
                </a:solidFill>
                <a:ea typeface="宋体" pitchFamily="2" charset="-122"/>
              </a:rPr>
              <a:t>传值</a:t>
            </a:r>
            <a:r>
              <a:rPr lang="zh-CN" altLang="en-US" b="0">
                <a:ea typeface="宋体" pitchFamily="2" charset="-122"/>
              </a:rPr>
              <a:t>”。这种方式的最大好处是函数调用不会改变实参变量的值。如何通过函数调用来改变实参变量的值？如通过函数</a:t>
            </a:r>
            <a:r>
              <a:rPr lang="en-US" altLang="zh-CN" b="0">
                <a:ea typeface="宋体" pitchFamily="2" charset="-122"/>
              </a:rPr>
              <a:t>swap(a,b)</a:t>
            </a:r>
            <a:r>
              <a:rPr lang="zh-CN" altLang="en-US" b="0">
                <a:ea typeface="宋体" pitchFamily="2" charset="-122"/>
              </a:rPr>
              <a:t>来交换两个变量的内容。</a:t>
            </a:r>
          </a:p>
          <a:p>
            <a:r>
              <a:rPr lang="zh-CN" altLang="en-US" b="0">
                <a:ea typeface="宋体" pitchFamily="2" charset="-122"/>
              </a:rPr>
              <a:t>可以通过将指针作为函数参数来改变实参内容。例如：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7"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6083" name="灯片编号占位符 4"/>
          <p:cNvSpPr>
            <a:spLocks noGrp="1"/>
          </p:cNvSpPr>
          <p:nvPr>
            <p:ph type="sldNum" sz="quarter" idx="11"/>
          </p:nvPr>
        </p:nvSpPr>
        <p:spPr>
          <a:noFill/>
        </p:spPr>
        <p:txBody>
          <a:bodyPr/>
          <a:lstStyle/>
          <a:p>
            <a:fld id="{9BDE3DEB-7209-49A8-AE4F-574CCD0BE216}" type="slidenum">
              <a:rPr lang="en-US" altLang="zh-CN" smtClean="0"/>
              <a:pPr/>
              <a:t>6</a:t>
            </a:fld>
            <a:endParaRPr lang="en-US" altLang="zh-CN"/>
          </a:p>
        </p:txBody>
      </p:sp>
      <p:sp>
        <p:nvSpPr>
          <p:cNvPr id="46084" name="Rectangle 2"/>
          <p:cNvSpPr>
            <a:spLocks noGrp="1" noChangeArrowheads="1"/>
          </p:cNvSpPr>
          <p:nvPr>
            <p:ph type="title"/>
          </p:nvPr>
        </p:nvSpPr>
        <p:spPr/>
        <p:txBody>
          <a:bodyPr/>
          <a:lstStyle/>
          <a:p>
            <a:r>
              <a:rPr lang="zh-CN" altLang="en-US" sz="2800" dirty="0">
                <a:ea typeface="宋体" pitchFamily="2" charset="-122"/>
              </a:rPr>
              <a:t>问题</a:t>
            </a:r>
            <a:r>
              <a:rPr lang="en-US" altLang="zh-CN" sz="2800" dirty="0">
                <a:ea typeface="宋体" pitchFamily="2" charset="-122"/>
              </a:rPr>
              <a:t>1</a:t>
            </a:r>
            <a:r>
              <a:rPr lang="zh-CN" altLang="en-US" sz="2800" dirty="0">
                <a:ea typeface="宋体" pitchFamily="2" charset="-122"/>
              </a:rPr>
              <a:t>：</a:t>
            </a:r>
            <a:r>
              <a:rPr lang="zh-CN" altLang="en-US" sz="2800" b="0" dirty="0">
                <a:ea typeface="宋体" pitchFamily="2" charset="-122"/>
              </a:rPr>
              <a:t>将数字字符串转换成整数 </a:t>
            </a:r>
          </a:p>
        </p:txBody>
      </p:sp>
      <p:sp>
        <p:nvSpPr>
          <p:cNvPr id="163843" name="Rectangle 3"/>
          <p:cNvSpPr>
            <a:spLocks noGrp="1" noChangeArrowheads="1"/>
          </p:cNvSpPr>
          <p:nvPr>
            <p:ph type="body" idx="1"/>
          </p:nvPr>
        </p:nvSpPr>
        <p:spPr>
          <a:xfrm>
            <a:off x="4859338" y="4724400"/>
            <a:ext cx="3313112" cy="936625"/>
          </a:xfrm>
          <a:noFill/>
        </p:spPr>
        <p:txBody>
          <a:bodyPr/>
          <a:lstStyle/>
          <a:p>
            <a:pPr>
              <a:buFont typeface="Wingdings" pitchFamily="2" charset="2"/>
              <a:buNone/>
            </a:pPr>
            <a:r>
              <a:rPr lang="en-US" altLang="zh-CN" sz="1400" dirty="0">
                <a:latin typeface="楷体" pitchFamily="49" charset="-122"/>
                <a:ea typeface="楷体" pitchFamily="49" charset="-122"/>
              </a:rPr>
              <a:t>n = 0;</a:t>
            </a:r>
          </a:p>
          <a:p>
            <a:pPr>
              <a:buFont typeface="Wingdings" pitchFamily="2" charset="2"/>
              <a:buNone/>
            </a:pPr>
            <a:r>
              <a:rPr lang="en-US" altLang="zh-CN" sz="1400" dirty="0">
                <a:latin typeface="楷体" pitchFamily="49" charset="-122"/>
                <a:ea typeface="楷体" pitchFamily="49" charset="-122"/>
              </a:rPr>
              <a:t>for(</a:t>
            </a:r>
            <a:r>
              <a:rPr lang="en-US" altLang="zh-CN" sz="1400" dirty="0" err="1">
                <a:latin typeface="楷体" pitchFamily="49" charset="-122"/>
                <a:ea typeface="楷体" pitchFamily="49" charset="-122"/>
              </a:rPr>
              <a:t>i</a:t>
            </a:r>
            <a:r>
              <a:rPr lang="en-US" altLang="zh-CN" sz="1400" dirty="0">
                <a:latin typeface="楷体" pitchFamily="49" charset="-122"/>
                <a:ea typeface="楷体" pitchFamily="49" charset="-122"/>
              </a:rPr>
              <a:t>=0; s[</a:t>
            </a:r>
            <a:r>
              <a:rPr lang="en-US" altLang="zh-CN" sz="1400" dirty="0" err="1">
                <a:latin typeface="楷体" pitchFamily="49" charset="-122"/>
                <a:ea typeface="楷体" pitchFamily="49" charset="-122"/>
              </a:rPr>
              <a:t>i</a:t>
            </a:r>
            <a:r>
              <a:rPr lang="en-US" altLang="zh-CN" sz="1400" dirty="0">
                <a:latin typeface="楷体" pitchFamily="49" charset="-122"/>
                <a:ea typeface="楷体" pitchFamily="49" charset="-122"/>
              </a:rPr>
              <a:t>]</a:t>
            </a:r>
            <a:r>
              <a:rPr lang="zh-CN" altLang="en-US" sz="1400" dirty="0">
                <a:latin typeface="楷体" pitchFamily="49" charset="-122"/>
                <a:ea typeface="楷体" pitchFamily="49" charset="-122"/>
              </a:rPr>
              <a:t>为数字字符</a:t>
            </a:r>
            <a:r>
              <a:rPr lang="en-US" altLang="zh-CN" sz="1400" dirty="0">
                <a:latin typeface="楷体" pitchFamily="49" charset="-122"/>
                <a:ea typeface="楷体" pitchFamily="49" charset="-122"/>
              </a:rPr>
              <a:t>; </a:t>
            </a:r>
            <a:r>
              <a:rPr lang="en-US" altLang="zh-CN" sz="1400" dirty="0" err="1">
                <a:latin typeface="楷体" pitchFamily="49" charset="-122"/>
                <a:ea typeface="楷体" pitchFamily="49" charset="-122"/>
              </a:rPr>
              <a:t>i</a:t>
            </a:r>
            <a:r>
              <a:rPr lang="en-US" altLang="zh-CN" sz="1400" dirty="0">
                <a:latin typeface="楷体" pitchFamily="49" charset="-122"/>
                <a:ea typeface="楷体" pitchFamily="49" charset="-122"/>
              </a:rPr>
              <a:t>++)</a:t>
            </a:r>
            <a:endParaRPr lang="zh-CN" altLang="en-US" sz="1400" dirty="0">
              <a:latin typeface="楷体" pitchFamily="49" charset="-122"/>
              <a:ea typeface="楷体" pitchFamily="49" charset="-122"/>
            </a:endParaRPr>
          </a:p>
          <a:p>
            <a:pPr>
              <a:buFont typeface="Wingdings" pitchFamily="2" charset="2"/>
              <a:buNone/>
            </a:pPr>
            <a:r>
              <a:rPr lang="zh-CN" altLang="en-US" sz="1400" dirty="0">
                <a:latin typeface="楷体" pitchFamily="49" charset="-122"/>
                <a:ea typeface="楷体" pitchFamily="49" charset="-122"/>
              </a:rPr>
              <a:t>        </a:t>
            </a:r>
            <a:r>
              <a:rPr lang="en-US" altLang="zh-CN" sz="1400" dirty="0">
                <a:latin typeface="楷体" pitchFamily="49" charset="-122"/>
                <a:ea typeface="楷体" pitchFamily="49" charset="-122"/>
              </a:rPr>
              <a:t>n = 10*n + s[</a:t>
            </a:r>
            <a:r>
              <a:rPr lang="en-US" altLang="zh-CN" sz="1400" dirty="0" err="1">
                <a:latin typeface="楷体" pitchFamily="49" charset="-122"/>
                <a:ea typeface="楷体" pitchFamily="49" charset="-122"/>
              </a:rPr>
              <a:t>i</a:t>
            </a:r>
            <a:r>
              <a:rPr lang="en-US" altLang="zh-CN" sz="1400" dirty="0">
                <a:latin typeface="楷体" pitchFamily="49" charset="-122"/>
                <a:ea typeface="楷体" pitchFamily="49" charset="-122"/>
              </a:rPr>
              <a:t>] – ‘0’;</a:t>
            </a:r>
          </a:p>
        </p:txBody>
      </p:sp>
      <p:sp>
        <p:nvSpPr>
          <p:cNvPr id="163844" name="Text Box 4"/>
          <p:cNvSpPr txBox="1">
            <a:spLocks noChangeArrowheads="1"/>
          </p:cNvSpPr>
          <p:nvPr/>
        </p:nvSpPr>
        <p:spPr bwMode="auto">
          <a:xfrm>
            <a:off x="2679700" y="2097088"/>
            <a:ext cx="1539875" cy="701675"/>
          </a:xfrm>
          <a:prstGeom prst="rect">
            <a:avLst/>
          </a:prstGeom>
          <a:solidFill>
            <a:schemeClr val="accent1"/>
          </a:solidFill>
          <a:ln w="9525">
            <a:noFill/>
            <a:miter lim="800000"/>
            <a:headEnd/>
            <a:tailEnd/>
          </a:ln>
        </p:spPr>
        <p:txBody>
          <a:bodyPr wrap="none">
            <a:spAutoFit/>
          </a:bodyPr>
          <a:lstStyle/>
          <a:p>
            <a:r>
              <a:rPr lang="en-US" altLang="zh-CN" sz="4000"/>
              <a:t>“123”</a:t>
            </a:r>
          </a:p>
        </p:txBody>
      </p:sp>
      <p:grpSp>
        <p:nvGrpSpPr>
          <p:cNvPr id="2" name="Group 5"/>
          <p:cNvGrpSpPr>
            <a:grpSpLocks/>
          </p:cNvGrpSpPr>
          <p:nvPr/>
        </p:nvGrpSpPr>
        <p:grpSpPr bwMode="auto">
          <a:xfrm>
            <a:off x="3203575" y="2708275"/>
            <a:ext cx="360363" cy="1296988"/>
            <a:chOff x="2018" y="1706"/>
            <a:chExt cx="227" cy="817"/>
          </a:xfrm>
        </p:grpSpPr>
        <p:sp>
          <p:nvSpPr>
            <p:cNvPr id="46102" name="Line 6"/>
            <p:cNvSpPr>
              <a:spLocks noChangeShapeType="1"/>
            </p:cNvSpPr>
            <p:nvPr/>
          </p:nvSpPr>
          <p:spPr bwMode="auto">
            <a:xfrm>
              <a:off x="2018" y="1706"/>
              <a:ext cx="0" cy="817"/>
            </a:xfrm>
            <a:prstGeom prst="line">
              <a:avLst/>
            </a:prstGeom>
            <a:noFill/>
            <a:ln w="25400">
              <a:solidFill>
                <a:schemeClr val="tx1"/>
              </a:solidFill>
              <a:round/>
              <a:headEnd/>
              <a:tailEnd/>
            </a:ln>
          </p:spPr>
          <p:txBody>
            <a:bodyPr>
              <a:spAutoFit/>
            </a:bodyPr>
            <a:lstStyle/>
            <a:p>
              <a:endParaRPr lang="zh-CN" altLang="en-US"/>
            </a:p>
          </p:txBody>
        </p:sp>
        <p:sp>
          <p:nvSpPr>
            <p:cNvPr id="46103" name="Line 7"/>
            <p:cNvSpPr>
              <a:spLocks noChangeShapeType="1"/>
            </p:cNvSpPr>
            <p:nvPr/>
          </p:nvSpPr>
          <p:spPr bwMode="auto">
            <a:xfrm>
              <a:off x="2018" y="2523"/>
              <a:ext cx="227" cy="0"/>
            </a:xfrm>
            <a:prstGeom prst="line">
              <a:avLst/>
            </a:prstGeom>
            <a:noFill/>
            <a:ln w="25400">
              <a:solidFill>
                <a:schemeClr val="tx1"/>
              </a:solidFill>
              <a:round/>
              <a:headEnd/>
              <a:tailEnd type="triangle" w="med" len="med"/>
            </a:ln>
          </p:spPr>
          <p:txBody>
            <a:bodyPr wrap="none">
              <a:spAutoFit/>
            </a:bodyPr>
            <a:lstStyle/>
            <a:p>
              <a:endParaRPr lang="zh-CN" altLang="en-US"/>
            </a:p>
          </p:txBody>
        </p:sp>
      </p:grpSp>
      <p:sp>
        <p:nvSpPr>
          <p:cNvPr id="163848" name="Text Box 8"/>
          <p:cNvSpPr txBox="1">
            <a:spLocks noChangeArrowheads="1"/>
          </p:cNvSpPr>
          <p:nvPr/>
        </p:nvSpPr>
        <p:spPr bwMode="auto">
          <a:xfrm>
            <a:off x="3616325" y="3783013"/>
            <a:ext cx="1189038" cy="396875"/>
          </a:xfrm>
          <a:prstGeom prst="rect">
            <a:avLst/>
          </a:prstGeom>
          <a:solidFill>
            <a:schemeClr val="accent1"/>
          </a:solidFill>
          <a:ln w="9525">
            <a:noFill/>
            <a:miter lim="800000"/>
            <a:headEnd/>
            <a:tailEnd/>
          </a:ln>
        </p:spPr>
        <p:txBody>
          <a:bodyPr wrap="none">
            <a:spAutoFit/>
          </a:bodyPr>
          <a:lstStyle/>
          <a:p>
            <a:r>
              <a:rPr lang="en-US" altLang="zh-CN"/>
              <a:t>‘1’-‘0’= 1</a:t>
            </a:r>
          </a:p>
        </p:txBody>
      </p:sp>
      <p:grpSp>
        <p:nvGrpSpPr>
          <p:cNvPr id="3" name="Group 9"/>
          <p:cNvGrpSpPr>
            <a:grpSpLocks/>
          </p:cNvGrpSpPr>
          <p:nvPr/>
        </p:nvGrpSpPr>
        <p:grpSpPr bwMode="auto">
          <a:xfrm>
            <a:off x="3419475" y="2708275"/>
            <a:ext cx="576263" cy="792163"/>
            <a:chOff x="2154" y="1706"/>
            <a:chExt cx="363" cy="499"/>
          </a:xfrm>
        </p:grpSpPr>
        <p:sp>
          <p:nvSpPr>
            <p:cNvPr id="46100" name="Line 10"/>
            <p:cNvSpPr>
              <a:spLocks noChangeShapeType="1"/>
            </p:cNvSpPr>
            <p:nvPr/>
          </p:nvSpPr>
          <p:spPr bwMode="auto">
            <a:xfrm>
              <a:off x="2154" y="1706"/>
              <a:ext cx="0" cy="499"/>
            </a:xfrm>
            <a:prstGeom prst="line">
              <a:avLst/>
            </a:prstGeom>
            <a:noFill/>
            <a:ln w="25400">
              <a:solidFill>
                <a:schemeClr val="tx1"/>
              </a:solidFill>
              <a:round/>
              <a:headEnd/>
              <a:tailEnd/>
            </a:ln>
          </p:spPr>
          <p:txBody>
            <a:bodyPr>
              <a:spAutoFit/>
            </a:bodyPr>
            <a:lstStyle/>
            <a:p>
              <a:endParaRPr lang="zh-CN" altLang="en-US"/>
            </a:p>
          </p:txBody>
        </p:sp>
        <p:sp>
          <p:nvSpPr>
            <p:cNvPr id="46101" name="Line 11"/>
            <p:cNvSpPr>
              <a:spLocks noChangeShapeType="1"/>
            </p:cNvSpPr>
            <p:nvPr/>
          </p:nvSpPr>
          <p:spPr bwMode="auto">
            <a:xfrm>
              <a:off x="2154" y="2205"/>
              <a:ext cx="363" cy="0"/>
            </a:xfrm>
            <a:prstGeom prst="line">
              <a:avLst/>
            </a:prstGeom>
            <a:noFill/>
            <a:ln w="25400">
              <a:solidFill>
                <a:schemeClr val="tx1"/>
              </a:solidFill>
              <a:round/>
              <a:headEnd/>
              <a:tailEnd type="triangle" w="med" len="med"/>
            </a:ln>
          </p:spPr>
          <p:txBody>
            <a:bodyPr>
              <a:spAutoFit/>
            </a:bodyPr>
            <a:lstStyle/>
            <a:p>
              <a:endParaRPr lang="zh-CN" altLang="en-US"/>
            </a:p>
          </p:txBody>
        </p:sp>
      </p:grpSp>
      <p:sp>
        <p:nvSpPr>
          <p:cNvPr id="163852" name="Text Box 12"/>
          <p:cNvSpPr txBox="1">
            <a:spLocks noChangeArrowheads="1"/>
          </p:cNvSpPr>
          <p:nvPr/>
        </p:nvSpPr>
        <p:spPr bwMode="auto">
          <a:xfrm>
            <a:off x="3975100" y="3279775"/>
            <a:ext cx="2209800" cy="396875"/>
          </a:xfrm>
          <a:prstGeom prst="rect">
            <a:avLst/>
          </a:prstGeom>
          <a:solidFill>
            <a:schemeClr val="accent1"/>
          </a:solidFill>
          <a:ln w="9525">
            <a:noFill/>
            <a:miter lim="800000"/>
            <a:headEnd/>
            <a:tailEnd/>
          </a:ln>
        </p:spPr>
        <p:txBody>
          <a:bodyPr wrap="none">
            <a:spAutoFit/>
          </a:bodyPr>
          <a:lstStyle/>
          <a:p>
            <a:r>
              <a:rPr lang="en-US" altLang="zh-CN"/>
              <a:t>1*10 + ‘2’-‘0’ = 12</a:t>
            </a:r>
          </a:p>
        </p:txBody>
      </p:sp>
      <p:grpSp>
        <p:nvGrpSpPr>
          <p:cNvPr id="4" name="Group 13"/>
          <p:cNvGrpSpPr>
            <a:grpSpLocks/>
          </p:cNvGrpSpPr>
          <p:nvPr/>
        </p:nvGrpSpPr>
        <p:grpSpPr bwMode="auto">
          <a:xfrm>
            <a:off x="3708400" y="2708275"/>
            <a:ext cx="719138" cy="360363"/>
            <a:chOff x="2336" y="1706"/>
            <a:chExt cx="453" cy="227"/>
          </a:xfrm>
        </p:grpSpPr>
        <p:sp>
          <p:nvSpPr>
            <p:cNvPr id="46098" name="Line 14"/>
            <p:cNvSpPr>
              <a:spLocks noChangeShapeType="1"/>
            </p:cNvSpPr>
            <p:nvPr/>
          </p:nvSpPr>
          <p:spPr bwMode="auto">
            <a:xfrm>
              <a:off x="2336" y="1706"/>
              <a:ext cx="0" cy="227"/>
            </a:xfrm>
            <a:prstGeom prst="line">
              <a:avLst/>
            </a:prstGeom>
            <a:noFill/>
            <a:ln w="25400">
              <a:solidFill>
                <a:schemeClr val="tx1"/>
              </a:solidFill>
              <a:round/>
              <a:headEnd/>
              <a:tailEnd/>
            </a:ln>
          </p:spPr>
          <p:txBody>
            <a:bodyPr>
              <a:spAutoFit/>
            </a:bodyPr>
            <a:lstStyle/>
            <a:p>
              <a:endParaRPr lang="zh-CN" altLang="en-US"/>
            </a:p>
          </p:txBody>
        </p:sp>
        <p:sp>
          <p:nvSpPr>
            <p:cNvPr id="46099" name="Line 15"/>
            <p:cNvSpPr>
              <a:spLocks noChangeShapeType="1"/>
            </p:cNvSpPr>
            <p:nvPr/>
          </p:nvSpPr>
          <p:spPr bwMode="auto">
            <a:xfrm>
              <a:off x="2336" y="1933"/>
              <a:ext cx="453" cy="0"/>
            </a:xfrm>
            <a:prstGeom prst="line">
              <a:avLst/>
            </a:prstGeom>
            <a:noFill/>
            <a:ln w="25400">
              <a:solidFill>
                <a:schemeClr val="tx1"/>
              </a:solidFill>
              <a:round/>
              <a:headEnd/>
              <a:tailEnd type="triangle" w="med" len="med"/>
            </a:ln>
          </p:spPr>
          <p:txBody>
            <a:bodyPr wrap="none">
              <a:spAutoFit/>
            </a:bodyPr>
            <a:lstStyle/>
            <a:p>
              <a:endParaRPr lang="zh-CN" altLang="en-US"/>
            </a:p>
          </p:txBody>
        </p:sp>
      </p:grpSp>
      <p:sp>
        <p:nvSpPr>
          <p:cNvPr id="163856" name="Text Box 16"/>
          <p:cNvSpPr txBox="1">
            <a:spLocks noChangeArrowheads="1"/>
          </p:cNvSpPr>
          <p:nvPr/>
        </p:nvSpPr>
        <p:spPr bwMode="auto">
          <a:xfrm>
            <a:off x="4551363" y="2847975"/>
            <a:ext cx="2492375" cy="396875"/>
          </a:xfrm>
          <a:prstGeom prst="rect">
            <a:avLst/>
          </a:prstGeom>
          <a:solidFill>
            <a:schemeClr val="accent1"/>
          </a:solidFill>
          <a:ln w="9525">
            <a:noFill/>
            <a:miter lim="800000"/>
            <a:headEnd/>
            <a:tailEnd/>
          </a:ln>
        </p:spPr>
        <p:txBody>
          <a:bodyPr wrap="none">
            <a:spAutoFit/>
          </a:bodyPr>
          <a:lstStyle/>
          <a:p>
            <a:r>
              <a:rPr lang="en-US" altLang="zh-CN"/>
              <a:t>12*10 + ‘3’-‘0’ = 123</a:t>
            </a:r>
          </a:p>
        </p:txBody>
      </p:sp>
      <p:sp>
        <p:nvSpPr>
          <p:cNvPr id="163857" name="Text Box 17"/>
          <p:cNvSpPr txBox="1">
            <a:spLocks noChangeArrowheads="1"/>
          </p:cNvSpPr>
          <p:nvPr/>
        </p:nvSpPr>
        <p:spPr bwMode="auto">
          <a:xfrm>
            <a:off x="2824163" y="4633913"/>
            <a:ext cx="1200150" cy="396875"/>
          </a:xfrm>
          <a:prstGeom prst="rect">
            <a:avLst/>
          </a:prstGeom>
          <a:noFill/>
          <a:ln w="9525">
            <a:noFill/>
            <a:miter lim="800000"/>
            <a:headEnd/>
            <a:tailEnd/>
          </a:ln>
        </p:spPr>
        <p:txBody>
          <a:bodyPr wrap="none">
            <a:spAutoFit/>
          </a:bodyPr>
          <a:lstStyle/>
          <a:p>
            <a:r>
              <a:rPr lang="zh-CN" altLang="en-US"/>
              <a:t>方法分析</a:t>
            </a:r>
          </a:p>
        </p:txBody>
      </p:sp>
      <p:grpSp>
        <p:nvGrpSpPr>
          <p:cNvPr id="5" name="Group 21"/>
          <p:cNvGrpSpPr>
            <a:grpSpLocks/>
          </p:cNvGrpSpPr>
          <p:nvPr/>
        </p:nvGrpSpPr>
        <p:grpSpPr bwMode="auto">
          <a:xfrm>
            <a:off x="2484438" y="1196975"/>
            <a:ext cx="3552825" cy="701675"/>
            <a:chOff x="1020" y="754"/>
            <a:chExt cx="2238" cy="442"/>
          </a:xfrm>
        </p:grpSpPr>
        <p:sp>
          <p:nvSpPr>
            <p:cNvPr id="46095" name="Text Box 18"/>
            <p:cNvSpPr txBox="1">
              <a:spLocks noChangeArrowheads="1"/>
            </p:cNvSpPr>
            <p:nvPr/>
          </p:nvSpPr>
          <p:spPr bwMode="auto">
            <a:xfrm>
              <a:off x="1020" y="754"/>
              <a:ext cx="970" cy="442"/>
            </a:xfrm>
            <a:prstGeom prst="rect">
              <a:avLst/>
            </a:prstGeom>
            <a:solidFill>
              <a:schemeClr val="accent1"/>
            </a:solidFill>
            <a:ln w="9525">
              <a:noFill/>
              <a:miter lim="800000"/>
              <a:headEnd/>
              <a:tailEnd/>
            </a:ln>
          </p:spPr>
          <p:txBody>
            <a:bodyPr wrap="none">
              <a:spAutoFit/>
            </a:bodyPr>
            <a:lstStyle/>
            <a:p>
              <a:r>
                <a:rPr lang="en-US" altLang="zh-CN" sz="4000"/>
                <a:t>“123”</a:t>
              </a:r>
            </a:p>
          </p:txBody>
        </p:sp>
        <p:sp>
          <p:nvSpPr>
            <p:cNvPr id="46096" name="Text Box 19"/>
            <p:cNvSpPr txBox="1">
              <a:spLocks noChangeArrowheads="1"/>
            </p:cNvSpPr>
            <p:nvPr/>
          </p:nvSpPr>
          <p:spPr bwMode="auto">
            <a:xfrm>
              <a:off x="2608" y="754"/>
              <a:ext cx="650" cy="442"/>
            </a:xfrm>
            <a:prstGeom prst="rect">
              <a:avLst/>
            </a:prstGeom>
            <a:solidFill>
              <a:schemeClr val="accent1"/>
            </a:solidFill>
            <a:ln w="9525">
              <a:noFill/>
              <a:miter lim="800000"/>
              <a:headEnd/>
              <a:tailEnd/>
            </a:ln>
          </p:spPr>
          <p:txBody>
            <a:bodyPr wrap="none">
              <a:spAutoFit/>
            </a:bodyPr>
            <a:lstStyle/>
            <a:p>
              <a:r>
                <a:rPr lang="en-US" altLang="zh-CN" sz="4000"/>
                <a:t>123</a:t>
              </a:r>
            </a:p>
          </p:txBody>
        </p:sp>
        <p:sp>
          <p:nvSpPr>
            <p:cNvPr id="46097" name="AutoShape 20"/>
            <p:cNvSpPr>
              <a:spLocks noChangeArrowheads="1"/>
            </p:cNvSpPr>
            <p:nvPr/>
          </p:nvSpPr>
          <p:spPr bwMode="auto">
            <a:xfrm>
              <a:off x="2109" y="890"/>
              <a:ext cx="317" cy="136"/>
            </a:xfrm>
            <a:prstGeom prst="chevron">
              <a:avLst>
                <a:gd name="adj" fmla="val 58272"/>
              </a:avLst>
            </a:prstGeom>
            <a:solidFill>
              <a:schemeClr val="tx1"/>
            </a:solidFill>
            <a:ln w="9525">
              <a:noFill/>
              <a:miter lim="800000"/>
              <a:headEnd/>
              <a:tailEnd/>
            </a:ln>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57"/>
                                        </p:tgtEl>
                                        <p:attrNameLst>
                                          <p:attrName>style.visibility</p:attrName>
                                        </p:attrNameLst>
                                      </p:cBhvr>
                                      <p:to>
                                        <p:strVal val="visible"/>
                                      </p:to>
                                    </p:set>
                                    <p:anim calcmode="lin" valueType="num">
                                      <p:cBhvr additive="base">
                                        <p:cTn id="13" dur="1000" fill="hold"/>
                                        <p:tgtEl>
                                          <p:spTgt spid="163857"/>
                                        </p:tgtEl>
                                        <p:attrNameLst>
                                          <p:attrName>ppt_x</p:attrName>
                                        </p:attrNameLst>
                                      </p:cBhvr>
                                      <p:tavLst>
                                        <p:tav tm="0">
                                          <p:val>
                                            <p:strVal val="#ppt_x"/>
                                          </p:val>
                                        </p:tav>
                                        <p:tav tm="100000">
                                          <p:val>
                                            <p:strVal val="#ppt_x"/>
                                          </p:val>
                                        </p:tav>
                                      </p:tavLst>
                                    </p:anim>
                                    <p:anim calcmode="lin" valueType="num">
                                      <p:cBhvr additive="base">
                                        <p:cTn id="14" dur="1000" fill="hold"/>
                                        <p:tgtEl>
                                          <p:spTgt spid="1638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63844"/>
                                        </p:tgtEl>
                                        <p:attrNameLst>
                                          <p:attrName>style.visibility</p:attrName>
                                        </p:attrNameLst>
                                      </p:cBhvr>
                                      <p:to>
                                        <p:strVal val="visible"/>
                                      </p:to>
                                    </p:set>
                                    <p:animEffect transition="in" filter="blinds(horizontal)">
                                      <p:cBhvr>
                                        <p:cTn id="19" dur="500"/>
                                        <p:tgtEl>
                                          <p:spTgt spid="16384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63848"/>
                                        </p:tgtEl>
                                        <p:attrNameLst>
                                          <p:attrName>style.visibility</p:attrName>
                                        </p:attrNameLst>
                                      </p:cBhvr>
                                      <p:to>
                                        <p:strVal val="visible"/>
                                      </p:to>
                                    </p:set>
                                    <p:animEffect transition="in" filter="blinds(horizontal)">
                                      <p:cBhvr>
                                        <p:cTn id="29" dur="500"/>
                                        <p:tgtEl>
                                          <p:spTgt spid="16384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63852"/>
                                        </p:tgtEl>
                                        <p:attrNameLst>
                                          <p:attrName>style.visibility</p:attrName>
                                        </p:attrNameLst>
                                      </p:cBhvr>
                                      <p:to>
                                        <p:strVal val="visible"/>
                                      </p:to>
                                    </p:set>
                                    <p:animEffect transition="in" filter="blinds(horizontal)">
                                      <p:cBhvr>
                                        <p:cTn id="39" dur="500"/>
                                        <p:tgtEl>
                                          <p:spTgt spid="163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3856"/>
                                        </p:tgtEl>
                                        <p:attrNameLst>
                                          <p:attrName>style.visibility</p:attrName>
                                        </p:attrNameLst>
                                      </p:cBhvr>
                                      <p:to>
                                        <p:strVal val="visible"/>
                                      </p:to>
                                    </p:set>
                                    <p:animEffect transition="in" filter="blinds(horizontal)">
                                      <p:cBhvr>
                                        <p:cTn id="49" dur="500"/>
                                        <p:tgtEl>
                                          <p:spTgt spid="16385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3843">
                                            <p:txEl>
                                              <p:pRg st="0" end="0"/>
                                            </p:txEl>
                                          </p:spTgt>
                                        </p:tgtEl>
                                        <p:attrNameLst>
                                          <p:attrName>style.visibility</p:attrName>
                                        </p:attrNameLst>
                                      </p:cBhvr>
                                      <p:to>
                                        <p:strVal val="visible"/>
                                      </p:to>
                                    </p:set>
                                    <p:anim calcmode="lin" valueType="num">
                                      <p:cBhvr additive="base">
                                        <p:cTn id="54"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63843">
                                            <p:txEl>
                                              <p:pRg st="1" end="1"/>
                                            </p:txEl>
                                          </p:spTgt>
                                        </p:tgtEl>
                                        <p:attrNameLst>
                                          <p:attrName>style.visibility</p:attrName>
                                        </p:attrNameLst>
                                      </p:cBhvr>
                                      <p:to>
                                        <p:strVal val="visible"/>
                                      </p:to>
                                    </p:set>
                                    <p:anim calcmode="lin" valueType="num">
                                      <p:cBhvr additive="base">
                                        <p:cTn id="60"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3843">
                                            <p:txEl>
                                              <p:pRg st="2" end="2"/>
                                            </p:txEl>
                                          </p:spTgt>
                                        </p:tgtEl>
                                        <p:attrNameLst>
                                          <p:attrName>style.visibility</p:attrName>
                                        </p:attrNameLst>
                                      </p:cBhvr>
                                      <p:to>
                                        <p:strVal val="visible"/>
                                      </p:to>
                                    </p:set>
                                    <p:anim calcmode="lin" valueType="num">
                                      <p:cBhvr additive="base">
                                        <p:cTn id="66"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163844" grpId="0" animBg="1"/>
      <p:bldP spid="163848" grpId="0" animBg="1"/>
      <p:bldP spid="163852" grpId="0" animBg="1"/>
      <p:bldP spid="163856" grpId="0" animBg="1"/>
      <p:bldP spid="16385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4035" name="灯片编号占位符 4"/>
          <p:cNvSpPr>
            <a:spLocks noGrp="1"/>
          </p:cNvSpPr>
          <p:nvPr>
            <p:ph type="sldNum" sz="quarter" idx="11"/>
          </p:nvPr>
        </p:nvSpPr>
        <p:spPr>
          <a:noFill/>
        </p:spPr>
        <p:txBody>
          <a:bodyPr/>
          <a:lstStyle/>
          <a:p>
            <a:fld id="{1474F512-9F5A-4455-B92B-238D303C14D0}" type="slidenum">
              <a:rPr lang="en-US" altLang="zh-CN" smtClean="0"/>
              <a:pPr/>
              <a:t>60</a:t>
            </a:fld>
            <a:endParaRPr lang="en-US" altLang="zh-CN"/>
          </a:p>
        </p:txBody>
      </p:sp>
      <p:sp>
        <p:nvSpPr>
          <p:cNvPr id="44036"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57347" name="Rectangle 3"/>
          <p:cNvSpPr>
            <a:spLocks noGrp="1" noChangeArrowheads="1"/>
          </p:cNvSpPr>
          <p:nvPr>
            <p:ph type="body" idx="1"/>
          </p:nvPr>
        </p:nvSpPr>
        <p:spPr>
          <a:xfrm>
            <a:off x="971550" y="1268413"/>
            <a:ext cx="7105650" cy="4878387"/>
          </a:xfrm>
        </p:spPr>
        <p:txBody>
          <a:bodyPr/>
          <a:lstStyle/>
          <a:p>
            <a:pPr>
              <a:lnSpc>
                <a:spcPct val="70000"/>
              </a:lnSpc>
              <a:buFont typeface="Wingdings" pitchFamily="2" charset="2"/>
              <a:buNone/>
            </a:pPr>
            <a:r>
              <a:rPr lang="zh-CN" altLang="en-US" sz="1800" dirty="0">
                <a:solidFill>
                  <a:srgbClr val="0033CC"/>
                </a:solidFill>
                <a:ea typeface="宋体" pitchFamily="2" charset="-122"/>
              </a:rPr>
              <a:t>如何通过函数</a:t>
            </a:r>
            <a:r>
              <a:rPr lang="en-US" altLang="zh-CN" sz="1800" dirty="0">
                <a:solidFill>
                  <a:srgbClr val="0033CC"/>
                </a:solidFill>
                <a:ea typeface="宋体" pitchFamily="2" charset="-122"/>
              </a:rPr>
              <a:t>swap</a:t>
            </a:r>
            <a:r>
              <a:rPr lang="zh-CN" altLang="en-US" sz="1800" dirty="0">
                <a:solidFill>
                  <a:srgbClr val="0033CC"/>
                </a:solidFill>
                <a:ea typeface="宋体" pitchFamily="2" charset="-122"/>
              </a:rPr>
              <a:t>交换实参变量</a:t>
            </a:r>
            <a:r>
              <a:rPr lang="en-US" altLang="zh-CN" sz="1800" dirty="0">
                <a:solidFill>
                  <a:srgbClr val="0033CC"/>
                </a:solidFill>
                <a:ea typeface="宋体" pitchFamily="2" charset="-122"/>
              </a:rPr>
              <a:t>a</a:t>
            </a:r>
            <a:r>
              <a:rPr lang="zh-CN" altLang="en-US" sz="1800" dirty="0">
                <a:solidFill>
                  <a:srgbClr val="0033CC"/>
                </a:solidFill>
                <a:ea typeface="宋体" pitchFamily="2" charset="-122"/>
              </a:rPr>
              <a:t>和</a:t>
            </a:r>
            <a:r>
              <a:rPr lang="en-US" altLang="zh-CN" sz="1800" dirty="0">
                <a:solidFill>
                  <a:srgbClr val="0033CC"/>
                </a:solidFill>
                <a:ea typeface="宋体" pitchFamily="2" charset="-122"/>
              </a:rPr>
              <a:t>b</a:t>
            </a:r>
            <a:r>
              <a:rPr lang="zh-CN" altLang="en-US" sz="1800" dirty="0">
                <a:solidFill>
                  <a:srgbClr val="0033CC"/>
                </a:solidFill>
                <a:ea typeface="宋体" pitchFamily="2" charset="-122"/>
              </a:rPr>
              <a:t>？</a:t>
            </a:r>
            <a:r>
              <a:rPr lang="zh-CN" altLang="en-US" sz="1800" b="0" dirty="0">
                <a:ea typeface="宋体" pitchFamily="2" charset="-122"/>
              </a:rPr>
              <a:t>正确的做法应为：</a:t>
            </a:r>
          </a:p>
          <a:p>
            <a:pPr>
              <a:lnSpc>
                <a:spcPct val="70000"/>
              </a:lnSpc>
              <a:buFont typeface="Wingdings" pitchFamily="2" charset="2"/>
              <a:buNone/>
            </a:pPr>
            <a:r>
              <a:rPr lang="en-US" altLang="zh-CN" sz="1800" b="0" dirty="0">
                <a:ea typeface="宋体" pitchFamily="2" charset="-122"/>
              </a:rPr>
              <a:t>void swap ( </a:t>
            </a:r>
            <a:r>
              <a:rPr lang="en-US" altLang="zh-CN" sz="1800" dirty="0" err="1">
                <a:solidFill>
                  <a:srgbClr val="0033CC"/>
                </a:solidFill>
                <a:ea typeface="宋体" pitchFamily="2" charset="-122"/>
              </a:rPr>
              <a:t>int</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px</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int</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py</a:t>
            </a: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temp;</a:t>
            </a:r>
          </a:p>
          <a:p>
            <a:pPr lvl="1">
              <a:lnSpc>
                <a:spcPct val="70000"/>
              </a:lnSpc>
              <a:buFont typeface="Wingdings" pitchFamily="2" charset="2"/>
              <a:buNone/>
            </a:pPr>
            <a:r>
              <a:rPr lang="en-US" altLang="zh-CN" sz="1800" dirty="0">
                <a:ea typeface="宋体" pitchFamily="2" charset="-122"/>
              </a:rPr>
              <a:t>temp = *</a:t>
            </a:r>
            <a:r>
              <a:rPr lang="en-US" altLang="zh-CN" sz="1800" dirty="0" err="1">
                <a:ea typeface="宋体" pitchFamily="2" charset="-122"/>
              </a:rPr>
              <a:t>px</a:t>
            </a:r>
            <a:r>
              <a:rPr lang="en-US" altLang="zh-CN" sz="1800" dirty="0">
                <a:ea typeface="宋体" pitchFamily="2" charset="-122"/>
              </a:rPr>
              <a:t>;  /*</a:t>
            </a:r>
            <a:r>
              <a:rPr lang="zh-CN" altLang="en-US" sz="1800" dirty="0">
                <a:ea typeface="宋体" pitchFamily="2" charset="-122"/>
              </a:rPr>
              <a:t>间接取</a:t>
            </a:r>
            <a:r>
              <a:rPr lang="en-US" altLang="zh-CN" sz="1800" dirty="0">
                <a:ea typeface="宋体" pitchFamily="2" charset="-122"/>
              </a:rPr>
              <a:t>*/</a:t>
            </a:r>
            <a:endParaRPr lang="zh-CN" altLang="en-US" sz="1800" dirty="0">
              <a:ea typeface="宋体" pitchFamily="2" charset="-122"/>
            </a:endParaRPr>
          </a:p>
          <a:p>
            <a:pPr lvl="1">
              <a:lnSpc>
                <a:spcPct val="70000"/>
              </a:lnSpc>
              <a:buFont typeface="Wingdings" pitchFamily="2" charset="2"/>
              <a:buNone/>
            </a:pPr>
            <a:r>
              <a:rPr lang="zh-CN" altLang="en-US" sz="1800" dirty="0">
                <a:ea typeface="宋体" pitchFamily="2" charset="-122"/>
              </a:rPr>
              <a:t>*</a:t>
            </a:r>
            <a:r>
              <a:rPr lang="en-US" altLang="zh-CN" sz="1800" dirty="0" err="1">
                <a:ea typeface="宋体" pitchFamily="2" charset="-122"/>
              </a:rPr>
              <a:t>px</a:t>
            </a:r>
            <a:r>
              <a:rPr lang="en-US" altLang="zh-CN" sz="1800" dirty="0">
                <a:ea typeface="宋体" pitchFamily="2" charset="-122"/>
              </a:rPr>
              <a:t> = *</a:t>
            </a:r>
            <a:r>
              <a:rPr lang="en-US" altLang="zh-CN" sz="1800" dirty="0" err="1">
                <a:ea typeface="宋体" pitchFamily="2" charset="-122"/>
              </a:rPr>
              <a:t>py</a:t>
            </a:r>
            <a:r>
              <a:rPr lang="en-US" altLang="zh-CN" sz="1800" dirty="0">
                <a:ea typeface="宋体" pitchFamily="2" charset="-122"/>
              </a:rPr>
              <a:t>;	/*</a:t>
            </a:r>
            <a:r>
              <a:rPr lang="zh-CN" altLang="en-US" sz="1800" dirty="0">
                <a:ea typeface="宋体" pitchFamily="2" charset="-122"/>
              </a:rPr>
              <a:t>间接取，间接存</a:t>
            </a:r>
            <a:r>
              <a:rPr lang="en-US" altLang="zh-CN" sz="1800" dirty="0">
                <a:ea typeface="宋体" pitchFamily="2" charset="-122"/>
              </a:rPr>
              <a:t>*/</a:t>
            </a:r>
            <a:endParaRPr lang="zh-CN" altLang="en-US" sz="1800" dirty="0">
              <a:ea typeface="宋体" pitchFamily="2" charset="-122"/>
            </a:endParaRPr>
          </a:p>
          <a:p>
            <a:pPr lvl="1">
              <a:lnSpc>
                <a:spcPct val="70000"/>
              </a:lnSpc>
              <a:buFont typeface="Wingdings" pitchFamily="2" charset="2"/>
              <a:buNone/>
            </a:pPr>
            <a:r>
              <a:rPr lang="zh-CN" altLang="en-US" sz="1800" dirty="0">
                <a:ea typeface="宋体" pitchFamily="2" charset="-122"/>
              </a:rPr>
              <a:t>*</a:t>
            </a:r>
            <a:r>
              <a:rPr lang="en-US" altLang="zh-CN" sz="1800" dirty="0" err="1">
                <a:ea typeface="宋体" pitchFamily="2" charset="-122"/>
              </a:rPr>
              <a:t>py</a:t>
            </a:r>
            <a:r>
              <a:rPr lang="en-US" altLang="zh-CN" sz="1800" dirty="0">
                <a:ea typeface="宋体" pitchFamily="2" charset="-122"/>
              </a:rPr>
              <a:t> = temp;	/*</a:t>
            </a:r>
            <a:r>
              <a:rPr lang="zh-CN" altLang="en-US" sz="1800" dirty="0">
                <a:ea typeface="宋体" pitchFamily="2" charset="-122"/>
              </a:rPr>
              <a:t>间接存</a:t>
            </a:r>
            <a:r>
              <a:rPr lang="en-US" altLang="zh-CN" sz="1800" dirty="0">
                <a:ea typeface="宋体" pitchFamily="2" charset="-122"/>
              </a:rPr>
              <a:t>*/</a:t>
            </a:r>
            <a:endParaRPr lang="zh-CN" altLang="en-US" sz="1800" dirty="0">
              <a:ea typeface="宋体" pitchFamily="2" charset="-122"/>
            </a:endParaRP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 main( )</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a =2, b = 3;</a:t>
            </a:r>
          </a:p>
          <a:p>
            <a:pPr lvl="1">
              <a:lnSpc>
                <a:spcPct val="70000"/>
              </a:lnSpc>
              <a:buFont typeface="Wingdings" pitchFamily="2" charset="2"/>
              <a:buNone/>
            </a:pPr>
            <a:r>
              <a:rPr lang="en-US" altLang="zh-CN" sz="1800" dirty="0">
                <a:ea typeface="宋体" pitchFamily="2" charset="-122"/>
              </a:rPr>
              <a:t>swap ( </a:t>
            </a:r>
            <a:r>
              <a:rPr lang="en-US" altLang="zh-CN" sz="1800" b="1" dirty="0">
                <a:solidFill>
                  <a:srgbClr val="0033CC"/>
                </a:solidFill>
                <a:ea typeface="宋体" pitchFamily="2" charset="-122"/>
              </a:rPr>
              <a:t>&amp;a, &amp;b</a:t>
            </a:r>
            <a:r>
              <a:rPr lang="en-US" altLang="zh-CN" sz="1800" dirty="0">
                <a:ea typeface="宋体" pitchFamily="2" charset="-122"/>
              </a:rPr>
              <a:t>);</a:t>
            </a:r>
          </a:p>
          <a:p>
            <a:pPr>
              <a:lnSpc>
                <a:spcPct val="70000"/>
              </a:lnSpc>
              <a:buFont typeface="Wingdings" pitchFamily="2" charset="2"/>
              <a:buNone/>
            </a:pPr>
            <a:r>
              <a:rPr lang="en-US" altLang="zh-CN" sz="1800" b="0" dirty="0">
                <a:ea typeface="宋体" pitchFamily="2" charset="-122"/>
              </a:rPr>
              <a:t>}</a:t>
            </a:r>
            <a:endParaRPr lang="en-US" altLang="zh-CN" sz="1800" dirty="0">
              <a:ea typeface="宋体" pitchFamily="2" charset="-122"/>
            </a:endParaRPr>
          </a:p>
        </p:txBody>
      </p:sp>
      <p:grpSp>
        <p:nvGrpSpPr>
          <p:cNvPr id="2" name="Group 4"/>
          <p:cNvGrpSpPr>
            <a:grpSpLocks/>
          </p:cNvGrpSpPr>
          <p:nvPr/>
        </p:nvGrpSpPr>
        <p:grpSpPr bwMode="auto">
          <a:xfrm>
            <a:off x="4211960" y="4653136"/>
            <a:ext cx="4572000" cy="1905000"/>
            <a:chOff x="2280" y="8254"/>
            <a:chExt cx="4680" cy="1440"/>
          </a:xfrm>
        </p:grpSpPr>
        <p:sp>
          <p:nvSpPr>
            <p:cNvPr id="44041" name="Text Box 5"/>
            <p:cNvSpPr txBox="1">
              <a:spLocks noChangeArrowheads="1"/>
            </p:cNvSpPr>
            <p:nvPr/>
          </p:nvSpPr>
          <p:spPr bwMode="auto">
            <a:xfrm>
              <a:off x="336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a</a:t>
              </a:r>
            </a:p>
          </p:txBody>
        </p:sp>
        <p:sp>
          <p:nvSpPr>
            <p:cNvPr id="44042" name="Text Box 6"/>
            <p:cNvSpPr txBox="1">
              <a:spLocks noChangeArrowheads="1"/>
            </p:cNvSpPr>
            <p:nvPr/>
          </p:nvSpPr>
          <p:spPr bwMode="auto">
            <a:xfrm>
              <a:off x="600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b</a:t>
              </a:r>
            </a:p>
          </p:txBody>
        </p:sp>
        <p:sp>
          <p:nvSpPr>
            <p:cNvPr id="44043" name="Line 7"/>
            <p:cNvSpPr>
              <a:spLocks noChangeShapeType="1"/>
            </p:cNvSpPr>
            <p:nvPr/>
          </p:nvSpPr>
          <p:spPr bwMode="auto">
            <a:xfrm>
              <a:off x="2880" y="8494"/>
              <a:ext cx="360" cy="120"/>
            </a:xfrm>
            <a:prstGeom prst="line">
              <a:avLst/>
            </a:prstGeom>
            <a:noFill/>
            <a:ln w="9525">
              <a:solidFill>
                <a:srgbClr val="000000"/>
              </a:solidFill>
              <a:round/>
              <a:headEnd/>
              <a:tailEnd type="triangle" w="med" len="med"/>
            </a:ln>
          </p:spPr>
          <p:txBody>
            <a:bodyPr/>
            <a:lstStyle/>
            <a:p>
              <a:endParaRPr lang="zh-CN" altLang="en-US"/>
            </a:p>
          </p:txBody>
        </p:sp>
        <p:sp>
          <p:nvSpPr>
            <p:cNvPr id="44044" name="Text Box 8"/>
            <p:cNvSpPr txBox="1">
              <a:spLocks noChangeArrowheads="1"/>
            </p:cNvSpPr>
            <p:nvPr/>
          </p:nvSpPr>
          <p:spPr bwMode="auto">
            <a:xfrm>
              <a:off x="22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&amp;a</a:t>
              </a:r>
            </a:p>
          </p:txBody>
        </p:sp>
        <p:sp>
          <p:nvSpPr>
            <p:cNvPr id="44045" name="Text Box 9"/>
            <p:cNvSpPr txBox="1">
              <a:spLocks noChangeArrowheads="1"/>
            </p:cNvSpPr>
            <p:nvPr/>
          </p:nvSpPr>
          <p:spPr bwMode="auto">
            <a:xfrm>
              <a:off x="22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px</a:t>
              </a:r>
            </a:p>
          </p:txBody>
        </p:sp>
        <p:sp>
          <p:nvSpPr>
            <p:cNvPr id="44046" name="Line 10"/>
            <p:cNvSpPr>
              <a:spLocks noChangeShapeType="1"/>
            </p:cNvSpPr>
            <p:nvPr/>
          </p:nvSpPr>
          <p:spPr bwMode="auto">
            <a:xfrm flipV="1">
              <a:off x="2880" y="9094"/>
              <a:ext cx="360" cy="240"/>
            </a:xfrm>
            <a:prstGeom prst="line">
              <a:avLst/>
            </a:prstGeom>
            <a:noFill/>
            <a:ln w="9525">
              <a:solidFill>
                <a:srgbClr val="000000"/>
              </a:solidFill>
              <a:round/>
              <a:headEnd/>
              <a:tailEnd type="triangle" w="med" len="med"/>
            </a:ln>
          </p:spPr>
          <p:txBody>
            <a:bodyPr/>
            <a:lstStyle/>
            <a:p>
              <a:endParaRPr lang="zh-CN" altLang="en-US"/>
            </a:p>
          </p:txBody>
        </p:sp>
        <p:sp>
          <p:nvSpPr>
            <p:cNvPr id="44047" name="Text Box 11"/>
            <p:cNvSpPr txBox="1">
              <a:spLocks noChangeArrowheads="1"/>
            </p:cNvSpPr>
            <p:nvPr/>
          </p:nvSpPr>
          <p:spPr bwMode="auto">
            <a:xfrm>
              <a:off x="46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&amp;b</a:t>
              </a:r>
            </a:p>
          </p:txBody>
        </p:sp>
        <p:sp>
          <p:nvSpPr>
            <p:cNvPr id="44048" name="Text Box 12"/>
            <p:cNvSpPr txBox="1">
              <a:spLocks noChangeArrowheads="1"/>
            </p:cNvSpPr>
            <p:nvPr/>
          </p:nvSpPr>
          <p:spPr bwMode="auto">
            <a:xfrm>
              <a:off x="46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py</a:t>
              </a:r>
            </a:p>
          </p:txBody>
        </p:sp>
        <p:sp>
          <p:nvSpPr>
            <p:cNvPr id="44049" name="Line 13"/>
            <p:cNvSpPr>
              <a:spLocks noChangeShapeType="1"/>
            </p:cNvSpPr>
            <p:nvPr/>
          </p:nvSpPr>
          <p:spPr bwMode="auto">
            <a:xfrm>
              <a:off x="5280" y="8494"/>
              <a:ext cx="480" cy="120"/>
            </a:xfrm>
            <a:prstGeom prst="line">
              <a:avLst/>
            </a:prstGeom>
            <a:noFill/>
            <a:ln w="9525">
              <a:solidFill>
                <a:srgbClr val="000000"/>
              </a:solidFill>
              <a:round/>
              <a:headEnd/>
              <a:tailEnd type="triangle" w="med" len="med"/>
            </a:ln>
          </p:spPr>
          <p:txBody>
            <a:bodyPr/>
            <a:lstStyle/>
            <a:p>
              <a:endParaRPr lang="zh-CN" altLang="en-US"/>
            </a:p>
          </p:txBody>
        </p:sp>
        <p:sp>
          <p:nvSpPr>
            <p:cNvPr id="44050" name="Line 14"/>
            <p:cNvSpPr>
              <a:spLocks noChangeShapeType="1"/>
            </p:cNvSpPr>
            <p:nvPr/>
          </p:nvSpPr>
          <p:spPr bwMode="auto">
            <a:xfrm flipV="1">
              <a:off x="5280" y="9214"/>
              <a:ext cx="480" cy="240"/>
            </a:xfrm>
            <a:prstGeom prst="line">
              <a:avLst/>
            </a:prstGeom>
            <a:noFill/>
            <a:ln w="9525">
              <a:solidFill>
                <a:srgbClr val="000000"/>
              </a:solidFill>
              <a:round/>
              <a:headEnd/>
              <a:tailEnd type="triangle" w="med" len="med"/>
            </a:ln>
          </p:spPr>
          <p:txBody>
            <a:bodyPr/>
            <a:lstStyle/>
            <a:p>
              <a:endParaRPr lang="zh-CN" altLang="en-US"/>
            </a:p>
          </p:txBody>
        </p:sp>
      </p:grpSp>
      <p:sp>
        <p:nvSpPr>
          <p:cNvPr id="57359" name="AutoShape 15"/>
          <p:cNvSpPr>
            <a:spLocks noChangeArrowheads="1"/>
          </p:cNvSpPr>
          <p:nvPr/>
        </p:nvSpPr>
        <p:spPr bwMode="auto">
          <a:xfrm>
            <a:off x="4860032" y="0"/>
            <a:ext cx="3095625" cy="863600"/>
          </a:xfrm>
          <a:prstGeom prst="wedgeRoundRectCallout">
            <a:avLst>
              <a:gd name="adj1" fmla="val -95037"/>
              <a:gd name="adj2" fmla="val 143932"/>
              <a:gd name="adj3" fmla="val 16667"/>
            </a:avLst>
          </a:prstGeom>
          <a:solidFill>
            <a:schemeClr val="accent1"/>
          </a:solidFill>
          <a:ln w="9525">
            <a:solidFill>
              <a:schemeClr val="tx1"/>
            </a:solidFill>
            <a:miter lim="800000"/>
            <a:headEnd/>
            <a:tailEnd/>
          </a:ln>
        </p:spPr>
        <p:txBody>
          <a:bodyPr/>
          <a:lstStyle/>
          <a:p>
            <a:r>
              <a:rPr lang="zh-CN" altLang="en-US"/>
              <a:t>形参定义为指针</a:t>
            </a:r>
          </a:p>
        </p:txBody>
      </p:sp>
      <p:sp>
        <p:nvSpPr>
          <p:cNvPr id="57360" name="AutoShape 16"/>
          <p:cNvSpPr>
            <a:spLocks noChangeArrowheads="1"/>
          </p:cNvSpPr>
          <p:nvPr/>
        </p:nvSpPr>
        <p:spPr bwMode="auto">
          <a:xfrm>
            <a:off x="1403648" y="5994400"/>
            <a:ext cx="3095625" cy="863600"/>
          </a:xfrm>
          <a:prstGeom prst="wedgeRoundRectCallout">
            <a:avLst>
              <a:gd name="adj1" fmla="val -9376"/>
              <a:gd name="adj2" fmla="val -110185"/>
              <a:gd name="adj3" fmla="val 16667"/>
            </a:avLst>
          </a:prstGeom>
          <a:solidFill>
            <a:schemeClr val="accent1"/>
          </a:solidFill>
          <a:ln w="9525">
            <a:solidFill>
              <a:schemeClr val="tx1"/>
            </a:solidFill>
            <a:miter lim="800000"/>
            <a:headEnd/>
            <a:tailEnd/>
          </a:ln>
        </p:spPr>
        <p:txBody>
          <a:bodyPr/>
          <a:lstStyle/>
          <a:p>
            <a:r>
              <a:rPr lang="zh-CN" altLang="en-US"/>
              <a:t>实参传递的是变量的地址</a:t>
            </a:r>
          </a:p>
        </p:txBody>
      </p:sp>
      <p:sp>
        <p:nvSpPr>
          <p:cNvPr id="19" name="矩形 18"/>
          <p:cNvSpPr/>
          <p:nvPr/>
        </p:nvSpPr>
        <p:spPr>
          <a:xfrm>
            <a:off x="5292080" y="1556792"/>
            <a:ext cx="3851920" cy="2988510"/>
          </a:xfrm>
          <a:prstGeom prst="rect">
            <a:avLst/>
          </a:prstGeom>
          <a:solidFill>
            <a:srgbClr val="FFC000"/>
          </a:solidFill>
        </p:spPr>
        <p:txBody>
          <a:bodyPr wrap="square">
            <a:spAutoFit/>
          </a:bodyPr>
          <a:lstStyle/>
          <a:p>
            <a:pPr>
              <a:lnSpc>
                <a:spcPct val="70000"/>
              </a:lnSpc>
              <a:buFont typeface="Wingdings" pitchFamily="2" charset="2"/>
              <a:buNone/>
            </a:pPr>
            <a:r>
              <a:rPr lang="zh-CN" altLang="en-US" sz="1800" dirty="0">
                <a:solidFill>
                  <a:srgbClr val="0033CC"/>
                </a:solidFill>
                <a:latin typeface="楷体" pitchFamily="49" charset="-122"/>
                <a:ea typeface="楷体" pitchFamily="49" charset="-122"/>
              </a:rPr>
              <a:t>在前面介绍函数时，说明</a:t>
            </a:r>
            <a:r>
              <a:rPr lang="zh-CN" altLang="en-US" sz="1800" dirty="0">
                <a:solidFill>
                  <a:srgbClr val="FF0000"/>
                </a:solidFill>
                <a:latin typeface="楷体" pitchFamily="49" charset="-122"/>
                <a:ea typeface="楷体" pitchFamily="49" charset="-122"/>
              </a:rPr>
              <a:t>不能</a:t>
            </a:r>
            <a:r>
              <a:rPr lang="zh-CN" altLang="en-US" sz="1800" dirty="0">
                <a:solidFill>
                  <a:srgbClr val="0033CC"/>
                </a:solidFill>
                <a:latin typeface="楷体" pitchFamily="49" charset="-122"/>
                <a:ea typeface="楷体" pitchFamily="49" charset="-122"/>
              </a:rPr>
              <a:t>通过调用下面函数</a:t>
            </a:r>
            <a:r>
              <a:rPr lang="en-US" altLang="zh-CN" sz="1800" dirty="0">
                <a:solidFill>
                  <a:srgbClr val="0033CC"/>
                </a:solidFill>
                <a:latin typeface="楷体" pitchFamily="49" charset="-122"/>
                <a:ea typeface="楷体" pitchFamily="49" charset="-122"/>
              </a:rPr>
              <a:t>swap(</a:t>
            </a:r>
            <a:r>
              <a:rPr lang="en-US" altLang="zh-CN" sz="1800" dirty="0" err="1">
                <a:solidFill>
                  <a:srgbClr val="0033CC"/>
                </a:solidFill>
                <a:latin typeface="楷体" pitchFamily="49" charset="-122"/>
                <a:ea typeface="楷体" pitchFamily="49" charset="-122"/>
              </a:rPr>
              <a:t>a,b</a:t>
            </a:r>
            <a:r>
              <a:rPr lang="en-US" altLang="zh-CN" sz="1800" dirty="0">
                <a:solidFill>
                  <a:srgbClr val="0033CC"/>
                </a:solidFill>
                <a:latin typeface="楷体" pitchFamily="49" charset="-122"/>
                <a:ea typeface="楷体" pitchFamily="49" charset="-122"/>
              </a:rPr>
              <a:t>)</a:t>
            </a:r>
            <a:r>
              <a:rPr lang="zh-CN" altLang="en-US" sz="1800" dirty="0">
                <a:solidFill>
                  <a:srgbClr val="0033CC"/>
                </a:solidFill>
                <a:latin typeface="楷体" pitchFamily="49" charset="-122"/>
                <a:ea typeface="楷体" pitchFamily="49" charset="-122"/>
              </a:rPr>
              <a:t>调用达到交换两个变量的值的目的。</a:t>
            </a:r>
            <a:endParaRPr lang="en-US" altLang="zh-CN" sz="1800" dirty="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a:t>void swap ( </a:t>
            </a:r>
            <a:r>
              <a:rPr lang="en-US" altLang="zh-CN" sz="1600" b="0" dirty="0" err="1"/>
              <a:t>int</a:t>
            </a:r>
            <a:r>
              <a:rPr lang="en-US" altLang="zh-CN" sz="1600" b="0" dirty="0"/>
              <a:t> x, </a:t>
            </a:r>
            <a:r>
              <a:rPr lang="en-US" altLang="zh-CN" sz="1600" b="0" dirty="0" err="1"/>
              <a:t>int</a:t>
            </a:r>
            <a:r>
              <a:rPr lang="en-US" altLang="zh-CN" sz="1600" b="0" dirty="0"/>
              <a:t> y)</a:t>
            </a:r>
          </a:p>
          <a:p>
            <a:pPr>
              <a:lnSpc>
                <a:spcPct val="70000"/>
              </a:lnSpc>
              <a:buFont typeface="Wingdings" pitchFamily="2" charset="2"/>
              <a:buNone/>
            </a:pPr>
            <a:r>
              <a:rPr lang="en-US" altLang="zh-CN" sz="1600" b="0" dirty="0"/>
              <a:t>{</a:t>
            </a:r>
          </a:p>
          <a:p>
            <a:pPr lvl="1">
              <a:lnSpc>
                <a:spcPct val="80000"/>
              </a:lnSpc>
              <a:buFont typeface="Wingdings" pitchFamily="2" charset="2"/>
              <a:buNone/>
            </a:pPr>
            <a:r>
              <a:rPr lang="en-US" altLang="zh-CN" sz="1600" b="0" dirty="0" err="1"/>
              <a:t>int</a:t>
            </a:r>
            <a:r>
              <a:rPr lang="en-US" altLang="zh-CN" sz="1600" b="0" dirty="0"/>
              <a:t> temp;</a:t>
            </a:r>
          </a:p>
          <a:p>
            <a:pPr lvl="1">
              <a:lnSpc>
                <a:spcPct val="80000"/>
              </a:lnSpc>
              <a:buFont typeface="Wingdings" pitchFamily="2" charset="2"/>
              <a:buNone/>
            </a:pPr>
            <a:r>
              <a:rPr lang="en-US" altLang="zh-CN" sz="1600" b="0" dirty="0"/>
              <a:t> temp = x;</a:t>
            </a:r>
          </a:p>
          <a:p>
            <a:pPr lvl="1">
              <a:lnSpc>
                <a:spcPct val="80000"/>
              </a:lnSpc>
              <a:buFont typeface="Wingdings" pitchFamily="2" charset="2"/>
              <a:buNone/>
            </a:pPr>
            <a:r>
              <a:rPr lang="en-US" altLang="zh-CN" sz="1600" b="0" dirty="0"/>
              <a:t>x = y;</a:t>
            </a:r>
          </a:p>
          <a:p>
            <a:pPr lvl="1">
              <a:lnSpc>
                <a:spcPct val="80000"/>
              </a:lnSpc>
              <a:buFont typeface="Wingdings" pitchFamily="2" charset="2"/>
              <a:buNone/>
            </a:pPr>
            <a:r>
              <a:rPr lang="en-US" altLang="zh-CN" sz="1600" b="0" dirty="0"/>
              <a:t>y = temp;</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main( )</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    </a:t>
            </a:r>
            <a:r>
              <a:rPr lang="en-US" altLang="zh-CN" sz="1600" b="0" dirty="0" err="1"/>
              <a:t>int</a:t>
            </a:r>
            <a:r>
              <a:rPr lang="en-US" altLang="zh-CN" sz="1600" b="0" dirty="0"/>
              <a:t> a=2,b=3;</a:t>
            </a:r>
          </a:p>
          <a:p>
            <a:pPr>
              <a:lnSpc>
                <a:spcPct val="80000"/>
              </a:lnSpc>
              <a:buFont typeface="Wingdings" pitchFamily="2" charset="2"/>
              <a:buNone/>
            </a:pPr>
            <a:r>
              <a:rPr lang="en-US" altLang="zh-CN" sz="1600" b="0" dirty="0"/>
              <a:t>    swap(</a:t>
            </a:r>
            <a:r>
              <a:rPr lang="en-US" altLang="zh-CN" sz="1600" b="0" dirty="0" err="1"/>
              <a:t>a,b</a:t>
            </a:r>
            <a:r>
              <a:rPr lang="en-US" altLang="zh-CN" sz="1600" b="0" dirty="0"/>
              <a:t>);</a:t>
            </a:r>
          </a:p>
          <a:p>
            <a:pPr>
              <a:lnSpc>
                <a:spcPct val="80000"/>
              </a:lnSpc>
              <a:buFont typeface="Wingdings" pitchFamily="2" charset="2"/>
              <a:buNone/>
            </a:pPr>
            <a:r>
              <a:rPr lang="en-US" altLang="zh-CN" sz="1600" b="0" dirty="0"/>
              <a:t>}</a:t>
            </a:r>
          </a:p>
        </p:txBody>
      </p:sp>
      <p:sp>
        <p:nvSpPr>
          <p:cNvPr id="20" name="矩形 19"/>
          <p:cNvSpPr/>
          <p:nvPr/>
        </p:nvSpPr>
        <p:spPr>
          <a:xfrm>
            <a:off x="5292080" y="4063389"/>
            <a:ext cx="3851920" cy="2794611"/>
          </a:xfrm>
          <a:prstGeom prst="rect">
            <a:avLst/>
          </a:prstGeom>
          <a:solidFill>
            <a:schemeClr val="bg2">
              <a:lumMod val="40000"/>
              <a:lumOff val="60000"/>
            </a:schemeClr>
          </a:solidFill>
        </p:spPr>
        <p:txBody>
          <a:bodyPr wrap="square">
            <a:spAutoFit/>
          </a:bodyPr>
          <a:lstStyle/>
          <a:p>
            <a:pPr>
              <a:lnSpc>
                <a:spcPct val="70000"/>
              </a:lnSpc>
              <a:buFont typeface="Wingdings" pitchFamily="2" charset="2"/>
              <a:buNone/>
            </a:pPr>
            <a:r>
              <a:rPr lang="zh-CN" altLang="en-US" sz="1800" dirty="0">
                <a:solidFill>
                  <a:srgbClr val="0033CC"/>
                </a:solidFill>
                <a:latin typeface="楷体" pitchFamily="49" charset="-122"/>
                <a:ea typeface="楷体" pitchFamily="49" charset="-122"/>
              </a:rPr>
              <a:t>下面用法亦</a:t>
            </a:r>
            <a:r>
              <a:rPr lang="zh-CN" altLang="en-US" sz="1800" dirty="0">
                <a:solidFill>
                  <a:srgbClr val="FF0000"/>
                </a:solidFill>
                <a:latin typeface="楷体" pitchFamily="49" charset="-122"/>
                <a:ea typeface="楷体" pitchFamily="49" charset="-122"/>
              </a:rPr>
              <a:t>不能</a:t>
            </a:r>
            <a:r>
              <a:rPr lang="zh-CN" altLang="en-US" sz="1800" dirty="0">
                <a:solidFill>
                  <a:srgbClr val="0033CC"/>
                </a:solidFill>
                <a:latin typeface="楷体" pitchFamily="49" charset="-122"/>
                <a:ea typeface="楷体" pitchFamily="49" charset="-122"/>
              </a:rPr>
              <a:t>达到交换两个变量的值的目的。</a:t>
            </a:r>
            <a:endParaRPr lang="en-US" altLang="zh-CN" sz="1800" dirty="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a:t>void swap ( </a:t>
            </a:r>
            <a:r>
              <a:rPr lang="en-US" altLang="zh-CN" sz="1600" b="0" dirty="0" err="1"/>
              <a:t>int</a:t>
            </a:r>
            <a:r>
              <a:rPr lang="en-US" altLang="zh-CN" sz="1600" b="0" dirty="0"/>
              <a:t> *</a:t>
            </a:r>
            <a:r>
              <a:rPr lang="en-US" altLang="zh-CN" sz="1600" b="0" dirty="0" err="1"/>
              <a:t>px</a:t>
            </a:r>
            <a:r>
              <a:rPr lang="en-US" altLang="zh-CN" sz="1600" b="0" dirty="0"/>
              <a:t>, </a:t>
            </a:r>
            <a:r>
              <a:rPr lang="en-US" altLang="zh-CN" sz="1600" b="0" dirty="0" err="1"/>
              <a:t>int</a:t>
            </a:r>
            <a:r>
              <a:rPr lang="en-US" altLang="zh-CN" sz="1600" b="0" dirty="0"/>
              <a:t> *</a:t>
            </a:r>
            <a:r>
              <a:rPr lang="en-US" altLang="zh-CN" sz="1600" b="0" dirty="0" err="1"/>
              <a:t>py</a:t>
            </a:r>
            <a:r>
              <a:rPr lang="en-US" altLang="zh-CN" sz="1600" b="0" dirty="0"/>
              <a:t>)</a:t>
            </a:r>
          </a:p>
          <a:p>
            <a:pPr>
              <a:lnSpc>
                <a:spcPct val="70000"/>
              </a:lnSpc>
              <a:buFont typeface="Wingdings" pitchFamily="2" charset="2"/>
              <a:buNone/>
            </a:pPr>
            <a:r>
              <a:rPr lang="en-US" altLang="zh-CN" sz="1600" b="0" dirty="0"/>
              <a:t>{</a:t>
            </a:r>
          </a:p>
          <a:p>
            <a:pPr lvl="1">
              <a:lnSpc>
                <a:spcPct val="80000"/>
              </a:lnSpc>
              <a:buFont typeface="Wingdings" pitchFamily="2" charset="2"/>
              <a:buNone/>
            </a:pPr>
            <a:r>
              <a:rPr lang="en-US" altLang="zh-CN" sz="1600" b="0" dirty="0" err="1"/>
              <a:t>int</a:t>
            </a:r>
            <a:r>
              <a:rPr lang="en-US" altLang="zh-CN" sz="1600" b="0" dirty="0"/>
              <a:t> *temp;</a:t>
            </a:r>
          </a:p>
          <a:p>
            <a:pPr lvl="1">
              <a:lnSpc>
                <a:spcPct val="80000"/>
              </a:lnSpc>
              <a:buFont typeface="Wingdings" pitchFamily="2" charset="2"/>
              <a:buNone/>
            </a:pPr>
            <a:r>
              <a:rPr lang="en-US" altLang="zh-CN" sz="1600" b="0" dirty="0"/>
              <a:t> temp = </a:t>
            </a:r>
            <a:r>
              <a:rPr lang="en-US" altLang="zh-CN" sz="1600" b="0" dirty="0" err="1"/>
              <a:t>px</a:t>
            </a:r>
            <a:r>
              <a:rPr lang="en-US" altLang="zh-CN" sz="1600" b="0" dirty="0"/>
              <a:t>;</a:t>
            </a:r>
          </a:p>
          <a:p>
            <a:pPr lvl="1">
              <a:lnSpc>
                <a:spcPct val="80000"/>
              </a:lnSpc>
              <a:buFont typeface="Wingdings" pitchFamily="2" charset="2"/>
              <a:buNone/>
            </a:pPr>
            <a:r>
              <a:rPr lang="en-US" altLang="zh-CN" sz="1600" b="0" dirty="0" err="1"/>
              <a:t>px</a:t>
            </a:r>
            <a:r>
              <a:rPr lang="en-US" altLang="zh-CN" sz="1600" b="0" dirty="0"/>
              <a:t> = </a:t>
            </a:r>
            <a:r>
              <a:rPr lang="en-US" altLang="zh-CN" sz="1600" b="0" dirty="0" err="1"/>
              <a:t>py</a:t>
            </a:r>
            <a:r>
              <a:rPr lang="en-US" altLang="zh-CN" sz="1600" b="0" dirty="0"/>
              <a:t>;</a:t>
            </a:r>
          </a:p>
          <a:p>
            <a:pPr lvl="1">
              <a:lnSpc>
                <a:spcPct val="80000"/>
              </a:lnSpc>
              <a:buFont typeface="Wingdings" pitchFamily="2" charset="2"/>
              <a:buNone/>
            </a:pPr>
            <a:r>
              <a:rPr lang="en-US" altLang="zh-CN" sz="1600" b="0" dirty="0" err="1"/>
              <a:t>py</a:t>
            </a:r>
            <a:r>
              <a:rPr lang="en-US" altLang="zh-CN" sz="1600" b="0" dirty="0"/>
              <a:t> = temp;</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main( )</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    </a:t>
            </a:r>
            <a:r>
              <a:rPr lang="en-US" altLang="zh-CN" sz="1600" b="0" dirty="0" err="1"/>
              <a:t>int</a:t>
            </a:r>
            <a:r>
              <a:rPr lang="en-US" altLang="zh-CN" sz="1600" b="0" dirty="0"/>
              <a:t> a=2,b=3;</a:t>
            </a:r>
          </a:p>
          <a:p>
            <a:pPr>
              <a:lnSpc>
                <a:spcPct val="80000"/>
              </a:lnSpc>
              <a:buFont typeface="Wingdings" pitchFamily="2" charset="2"/>
              <a:buNone/>
            </a:pPr>
            <a:r>
              <a:rPr lang="en-US" altLang="zh-CN" sz="1600" b="0" dirty="0"/>
              <a:t>    swap(&amp;</a:t>
            </a:r>
            <a:r>
              <a:rPr lang="en-US" altLang="zh-CN" sz="1600" b="0" dirty="0" err="1"/>
              <a:t>a,&amp;b</a:t>
            </a:r>
            <a:r>
              <a:rPr lang="en-US" altLang="zh-CN" sz="1600" b="0" dirty="0"/>
              <a:t>);</a:t>
            </a:r>
          </a:p>
          <a:p>
            <a:pPr>
              <a:lnSpc>
                <a:spcPct val="80000"/>
              </a:lnSpc>
              <a:buFont typeface="Wingdings" pitchFamily="2" charset="2"/>
              <a:buNone/>
            </a:pPr>
            <a:r>
              <a:rPr lang="en-US" altLang="zh-CN" sz="16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1" dur="500"/>
                                        <p:tgtEl>
                                          <p:spTgt spid="5734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4" dur="500"/>
                                        <p:tgtEl>
                                          <p:spTgt spid="5734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7" dur="500"/>
                                        <p:tgtEl>
                                          <p:spTgt spid="5734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0" dur="500"/>
                                        <p:tgtEl>
                                          <p:spTgt spid="573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7359"/>
                                        </p:tgtEl>
                                        <p:attrNameLst>
                                          <p:attrName>style.visibility</p:attrName>
                                        </p:attrNameLst>
                                      </p:cBhvr>
                                      <p:to>
                                        <p:strVal val="visible"/>
                                      </p:to>
                                    </p:set>
                                    <p:animEffect transition="in" filter="blinds(horizontal)">
                                      <p:cBhvr>
                                        <p:cTn id="35" dur="500"/>
                                        <p:tgtEl>
                                          <p:spTgt spid="57359"/>
                                        </p:tgtEl>
                                      </p:cBhvr>
                                    </p:animEffect>
                                  </p:childTnLst>
                                  <p:subTnLst>
                                    <p:set>
                                      <p:cBhvr override="childStyle">
                                        <p:cTn dur="1" fill="hold" display="0" masterRel="nextClick" afterEffect="1"/>
                                        <p:tgtEl>
                                          <p:spTgt spid="5735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40" dur="500"/>
                                        <p:tgtEl>
                                          <p:spTgt spid="5734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3" dur="500"/>
                                        <p:tgtEl>
                                          <p:spTgt spid="57347">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7347">
                                            <p:txEl>
                                              <p:pRg st="10" end="10"/>
                                            </p:txEl>
                                          </p:spTgt>
                                        </p:tgtEl>
                                        <p:attrNameLst>
                                          <p:attrName>style.visibility</p:attrName>
                                        </p:attrNameLst>
                                      </p:cBhvr>
                                      <p:to>
                                        <p:strVal val="visible"/>
                                      </p:to>
                                    </p:set>
                                    <p:animEffect transition="in" filter="blinds(horizontal)">
                                      <p:cBhvr>
                                        <p:cTn id="46" dur="500"/>
                                        <p:tgtEl>
                                          <p:spTgt spid="57347">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7347">
                                            <p:txEl>
                                              <p:pRg st="11" end="11"/>
                                            </p:txEl>
                                          </p:spTgt>
                                        </p:tgtEl>
                                        <p:attrNameLst>
                                          <p:attrName>style.visibility</p:attrName>
                                        </p:attrNameLst>
                                      </p:cBhvr>
                                      <p:to>
                                        <p:strVal val="visible"/>
                                      </p:to>
                                    </p:set>
                                    <p:animEffect transition="in" filter="blinds(horizontal)">
                                      <p:cBhvr>
                                        <p:cTn id="49" dur="500"/>
                                        <p:tgtEl>
                                          <p:spTgt spid="57347">
                                            <p:txEl>
                                              <p:pRg st="11" end="1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7347">
                                            <p:txEl>
                                              <p:pRg st="12" end="12"/>
                                            </p:txEl>
                                          </p:spTgt>
                                        </p:tgtEl>
                                        <p:attrNameLst>
                                          <p:attrName>style.visibility</p:attrName>
                                        </p:attrNameLst>
                                      </p:cBhvr>
                                      <p:to>
                                        <p:strVal val="visible"/>
                                      </p:to>
                                    </p:set>
                                    <p:animEffect transition="in" filter="blinds(horizontal)">
                                      <p:cBhvr>
                                        <p:cTn id="52" dur="500"/>
                                        <p:tgtEl>
                                          <p:spTgt spid="5734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360"/>
                                        </p:tgtEl>
                                        <p:attrNameLst>
                                          <p:attrName>style.visibility</p:attrName>
                                        </p:attrNameLst>
                                      </p:cBhvr>
                                      <p:to>
                                        <p:strVal val="visible"/>
                                      </p:to>
                                    </p:set>
                                    <p:animEffect transition="in" filter="blinds(horizontal)">
                                      <p:cBhvr>
                                        <p:cTn id="57" dur="500"/>
                                        <p:tgtEl>
                                          <p:spTgt spid="57360"/>
                                        </p:tgtEl>
                                      </p:cBhvr>
                                    </p:animEffect>
                                  </p:childTnLst>
                                  <p:subTnLst>
                                    <p:set>
                                      <p:cBhvr override="childStyle">
                                        <p:cTn dur="1" fill="hold" display="0" masterRel="nextClick" afterEffect="1"/>
                                        <p:tgtEl>
                                          <p:spTgt spid="5736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p:bldP spid="57360" grpId="0" animBg="1"/>
      <p:bldP spid="20"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5059" name="灯片编号占位符 4"/>
          <p:cNvSpPr>
            <a:spLocks noGrp="1"/>
          </p:cNvSpPr>
          <p:nvPr>
            <p:ph type="sldNum" sz="quarter" idx="11"/>
          </p:nvPr>
        </p:nvSpPr>
        <p:spPr>
          <a:noFill/>
        </p:spPr>
        <p:txBody>
          <a:bodyPr/>
          <a:lstStyle/>
          <a:p>
            <a:fld id="{F1C349D1-D5C3-46F9-8A7F-5E238E395BD2}" type="slidenum">
              <a:rPr lang="en-US" altLang="zh-CN" smtClean="0"/>
              <a:pPr/>
              <a:t>61</a:t>
            </a:fld>
            <a:endParaRPr lang="en-US" altLang="zh-CN"/>
          </a:p>
        </p:txBody>
      </p:sp>
      <p:sp>
        <p:nvSpPr>
          <p:cNvPr id="45060"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45061" name="Rectangle 3"/>
          <p:cNvSpPr>
            <a:spLocks noGrp="1" noChangeArrowheads="1"/>
          </p:cNvSpPr>
          <p:nvPr>
            <p:ph type="body" idx="1"/>
          </p:nvPr>
        </p:nvSpPr>
        <p:spPr/>
        <p:txBody>
          <a:bodyPr/>
          <a:lstStyle/>
          <a:p>
            <a:pPr marL="0" indent="0">
              <a:buFont typeface="Wingdings" pitchFamily="2" charset="2"/>
              <a:buNone/>
            </a:pPr>
            <a:r>
              <a:rPr lang="zh-CN" altLang="en-US" b="0" dirty="0">
                <a:ea typeface="宋体" pitchFamily="2" charset="-122"/>
              </a:rPr>
              <a:t>因此，</a:t>
            </a:r>
            <a:r>
              <a:rPr lang="zh-CN" altLang="en-US" i="1" u="sng" dirty="0">
                <a:solidFill>
                  <a:srgbClr val="0033CC"/>
                </a:solidFill>
                <a:latin typeface="楷体" pitchFamily="49" charset="-122"/>
                <a:ea typeface="楷体" pitchFamily="49" charset="-122"/>
              </a:rPr>
              <a:t>在一定要改变实参变量内容时，应把函数的形参显式地说明为指向实参变量（类型）的指针，相应地调用时应该用变量的地址值作为参数。</a:t>
            </a:r>
          </a:p>
          <a:p>
            <a:pPr marL="0" indent="0">
              <a:buFont typeface="Wingdings" pitchFamily="2" charset="2"/>
              <a:buNone/>
            </a:pPr>
            <a:r>
              <a:rPr lang="zh-CN" altLang="en-US" dirty="0">
                <a:ea typeface="宋体" pitchFamily="2" charset="-122"/>
              </a:rPr>
              <a:t>提示</a:t>
            </a:r>
            <a:r>
              <a:rPr lang="zh-CN" altLang="en-US" b="0" dirty="0">
                <a:ea typeface="宋体" pitchFamily="2" charset="-122"/>
              </a:rPr>
              <a:t>：</a:t>
            </a:r>
            <a:r>
              <a:rPr lang="zh-CN" altLang="en-US" b="0" dirty="0">
                <a:solidFill>
                  <a:srgbClr val="0033CC"/>
                </a:solidFill>
                <a:ea typeface="宋体" pitchFamily="2" charset="-122"/>
              </a:rPr>
              <a:t>这也是为什么用</a:t>
            </a:r>
            <a:r>
              <a:rPr lang="en-US" altLang="zh-CN" b="0" dirty="0" err="1">
                <a:solidFill>
                  <a:srgbClr val="0033CC"/>
                </a:solidFill>
                <a:ea typeface="宋体" pitchFamily="2" charset="-122"/>
              </a:rPr>
              <a:t>scanf</a:t>
            </a:r>
            <a:r>
              <a:rPr lang="zh-CN" altLang="en-US" b="0" dirty="0">
                <a:solidFill>
                  <a:srgbClr val="0033CC"/>
                </a:solidFill>
                <a:ea typeface="宋体" pitchFamily="2" charset="-122"/>
              </a:rPr>
              <a:t>读</a:t>
            </a:r>
            <a:r>
              <a:rPr lang="en-US" altLang="zh-CN" b="0" dirty="0" err="1">
                <a:solidFill>
                  <a:srgbClr val="0033CC"/>
                </a:solidFill>
                <a:ea typeface="宋体" pitchFamily="2" charset="-122"/>
              </a:rPr>
              <a:t>int</a:t>
            </a:r>
            <a:r>
              <a:rPr lang="en-US" altLang="zh-CN" b="0" dirty="0">
                <a:solidFill>
                  <a:srgbClr val="0033CC"/>
                </a:solidFill>
                <a:ea typeface="宋体" pitchFamily="2" charset="-122"/>
              </a:rPr>
              <a:t>, char, double</a:t>
            </a:r>
            <a:r>
              <a:rPr lang="zh-CN" altLang="en-US" b="0" dirty="0">
                <a:solidFill>
                  <a:srgbClr val="0033CC"/>
                </a:solidFill>
                <a:ea typeface="宋体" pitchFamily="2" charset="-122"/>
              </a:rPr>
              <a:t>类型数据时要取变量地址</a:t>
            </a:r>
            <a:r>
              <a:rPr lang="zh-CN" altLang="en-US" b="0" dirty="0">
                <a:ea typeface="宋体" pitchFamily="2" charset="-122"/>
              </a:rPr>
              <a:t>。因为需要改变变量内容。</a:t>
            </a:r>
          </a:p>
          <a:p>
            <a:pPr marL="0" indent="0">
              <a:buFont typeface="Wingdings" pitchFamily="2" charset="2"/>
              <a:buNone/>
            </a:pPr>
            <a:endParaRPr lang="zh-CN" altLang="en-US" b="0" dirty="0">
              <a:solidFill>
                <a:srgbClr val="0033CC"/>
              </a:solidFill>
              <a:ea typeface="宋体" pitchFamily="2" charset="-122"/>
            </a:endParaRPr>
          </a:p>
          <a:p>
            <a:pPr marL="0" indent="0">
              <a:buFont typeface="Wingdings" pitchFamily="2" charset="2"/>
              <a:buNone/>
            </a:pPr>
            <a:r>
              <a:rPr lang="zh-CN" altLang="en-US" b="0" dirty="0">
                <a:ea typeface="宋体" pitchFamily="2" charset="-122"/>
              </a:rPr>
              <a:t>尽管</a:t>
            </a:r>
            <a:r>
              <a:rPr lang="en-US" altLang="zh-CN" b="0" dirty="0">
                <a:ea typeface="宋体" pitchFamily="2" charset="-122"/>
              </a:rPr>
              <a:t>C</a:t>
            </a:r>
            <a:r>
              <a:rPr lang="zh-CN" altLang="en-US" b="0" dirty="0">
                <a:ea typeface="宋体" pitchFamily="2" charset="-122"/>
              </a:rPr>
              <a:t>的函数参数和函数返回值一般应为基本类型，但它们却可以是指向任何类型（包括复杂的结构类型，甚至其它函数）的指针，这就大大扩充了</a:t>
            </a:r>
            <a:r>
              <a:rPr lang="en-US" altLang="zh-CN" b="0" dirty="0">
                <a:ea typeface="宋体" pitchFamily="2" charset="-122"/>
              </a:rPr>
              <a:t>C</a:t>
            </a:r>
            <a:r>
              <a:rPr lang="zh-CN" altLang="en-US" b="0" dirty="0">
                <a:ea typeface="宋体" pitchFamily="2" charset="-122"/>
              </a:rPr>
              <a:t>的功能和应用范围。</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7107" name="灯片编号占位符 4"/>
          <p:cNvSpPr>
            <a:spLocks noGrp="1"/>
          </p:cNvSpPr>
          <p:nvPr>
            <p:ph type="sldNum" sz="quarter" idx="11"/>
          </p:nvPr>
        </p:nvSpPr>
        <p:spPr>
          <a:noFill/>
        </p:spPr>
        <p:txBody>
          <a:bodyPr/>
          <a:lstStyle/>
          <a:p>
            <a:fld id="{CC116F1E-0EE3-4A98-B968-5D154460E5E7}" type="slidenum">
              <a:rPr lang="en-US" altLang="zh-CN" smtClean="0"/>
              <a:pPr/>
              <a:t>62</a:t>
            </a:fld>
            <a:endParaRPr lang="en-US" altLang="zh-CN"/>
          </a:p>
        </p:txBody>
      </p:sp>
      <p:sp>
        <p:nvSpPr>
          <p:cNvPr id="47108" name="Rectangle 2"/>
          <p:cNvSpPr>
            <a:spLocks noGrp="1" noChangeArrowheads="1"/>
          </p:cNvSpPr>
          <p:nvPr>
            <p:ph type="title"/>
          </p:nvPr>
        </p:nvSpPr>
        <p:spPr/>
        <p:txBody>
          <a:bodyPr/>
          <a:lstStyle/>
          <a:p>
            <a:r>
              <a:rPr lang="zh-CN" altLang="en-US" dirty="0">
                <a:ea typeface="宋体" pitchFamily="2" charset="-122"/>
              </a:rPr>
              <a:t>指针和数组</a:t>
            </a:r>
          </a:p>
        </p:txBody>
      </p:sp>
      <p:sp>
        <p:nvSpPr>
          <p:cNvPr id="47109" name="Rectangle 3"/>
          <p:cNvSpPr>
            <a:spLocks noGrp="1" noChangeArrowheads="1"/>
          </p:cNvSpPr>
          <p:nvPr>
            <p:ph type="body" idx="1"/>
          </p:nvPr>
        </p:nvSpPr>
        <p:spPr>
          <a:xfrm>
            <a:off x="791580" y="2122488"/>
            <a:ext cx="7560840" cy="4735512"/>
          </a:xfr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nSpc>
                <a:spcPts val="1600"/>
              </a:lnSpc>
              <a:spcBef>
                <a:spcPts val="600"/>
              </a:spcBef>
              <a:buFont typeface="Wingdings" pitchFamily="2" charset="2"/>
              <a:buNone/>
            </a:pPr>
            <a:r>
              <a:rPr lang="zh-CN" altLang="en-US" sz="1800" b="0" dirty="0">
                <a:ea typeface="宋体" pitchFamily="2" charset="-122"/>
              </a:rPr>
              <a:t>例如：</a:t>
            </a:r>
          </a:p>
          <a:p>
            <a:pPr marL="458788" lvl="1" indent="-65088">
              <a:lnSpc>
                <a:spcPts val="1600"/>
              </a:lnSpc>
              <a:spcBef>
                <a:spcPts val="600"/>
              </a:spcBef>
              <a:buFont typeface="Wingdings" pitchFamily="2" charset="2"/>
              <a:buNone/>
            </a:pPr>
            <a:r>
              <a:rPr lang="en-US" altLang="zh-CN" sz="1800" dirty="0" err="1">
                <a:ea typeface="宋体" pitchFamily="2" charset="-122"/>
              </a:rPr>
              <a:t>int</a:t>
            </a:r>
            <a:r>
              <a:rPr lang="en-US" altLang="zh-CN" sz="1800" dirty="0">
                <a:ea typeface="宋体" pitchFamily="2" charset="-122"/>
              </a:rPr>
              <a:t> a[10], x;</a:t>
            </a:r>
          </a:p>
          <a:p>
            <a:pPr marL="458788" lvl="1" indent="-65088">
              <a:lnSpc>
                <a:spcPts val="1600"/>
              </a:lnSpc>
              <a:spcBef>
                <a:spcPts val="600"/>
              </a:spcBef>
              <a:buFont typeface="Wingdings" pitchFamily="2" charset="2"/>
              <a:buNone/>
            </a:pPr>
            <a:r>
              <a:rPr lang="en-US" altLang="zh-CN" sz="1800" dirty="0" err="1">
                <a:ea typeface="宋体" pitchFamily="2" charset="-122"/>
              </a:rPr>
              <a:t>int</a:t>
            </a:r>
            <a:r>
              <a:rPr lang="en-US" altLang="zh-CN" sz="1800" dirty="0">
                <a:ea typeface="宋体" pitchFamily="2" charset="-122"/>
              </a:rPr>
              <a:t> *pa;</a:t>
            </a:r>
          </a:p>
          <a:p>
            <a:pPr marL="458788" lvl="1" indent="-65088">
              <a:lnSpc>
                <a:spcPts val="1600"/>
              </a:lnSpc>
              <a:spcBef>
                <a:spcPts val="600"/>
              </a:spcBef>
              <a:buFont typeface="Wingdings" pitchFamily="2" charset="2"/>
              <a:buNone/>
            </a:pPr>
            <a:r>
              <a:rPr lang="zh-CN" altLang="en-US" sz="1800" dirty="0">
                <a:ea typeface="宋体" pitchFamily="2" charset="-122"/>
              </a:rPr>
              <a:t>若：</a:t>
            </a:r>
          </a:p>
          <a:p>
            <a:pPr lvl="2" indent="0">
              <a:lnSpc>
                <a:spcPts val="1600"/>
              </a:lnSpc>
              <a:spcBef>
                <a:spcPts val="600"/>
              </a:spcBef>
              <a:buFont typeface="Wingdings" pitchFamily="2" charset="2"/>
              <a:buNone/>
            </a:pPr>
            <a:r>
              <a:rPr lang="en-US" altLang="zh-CN" sz="1800" b="1" dirty="0">
                <a:ea typeface="宋体" pitchFamily="2" charset="-122"/>
              </a:rPr>
              <a:t>pa = &amp;a[0];</a:t>
            </a:r>
          </a:p>
          <a:p>
            <a:pPr marL="458788" lvl="1" indent="-65088">
              <a:lnSpc>
                <a:spcPts val="1600"/>
              </a:lnSpc>
              <a:spcBef>
                <a:spcPts val="600"/>
              </a:spcBef>
              <a:buFont typeface="Wingdings" pitchFamily="2" charset="2"/>
              <a:buNone/>
            </a:pPr>
            <a:r>
              <a:rPr lang="zh-CN" altLang="en-US" sz="1800" dirty="0">
                <a:ea typeface="宋体" pitchFamily="2" charset="-122"/>
              </a:rPr>
              <a:t>则：</a:t>
            </a:r>
          </a:p>
          <a:p>
            <a:pPr lvl="2" indent="0">
              <a:lnSpc>
                <a:spcPts val="1600"/>
              </a:lnSpc>
              <a:spcBef>
                <a:spcPts val="600"/>
              </a:spcBef>
              <a:buFont typeface="Wingdings" pitchFamily="2" charset="2"/>
              <a:buNone/>
            </a:pPr>
            <a:r>
              <a:rPr lang="en-US" altLang="zh-CN" sz="1800" dirty="0">
                <a:ea typeface="宋体" pitchFamily="2" charset="-122"/>
              </a:rPr>
              <a:t>x = *pa;		x = a[0];		x = *a;</a:t>
            </a:r>
          </a:p>
          <a:p>
            <a:pPr lvl="2" indent="0">
              <a:lnSpc>
                <a:spcPts val="1600"/>
              </a:lnSpc>
              <a:spcBef>
                <a:spcPts val="600"/>
              </a:spcBef>
              <a:buFont typeface="Wingdings" pitchFamily="2" charset="2"/>
              <a:buNone/>
            </a:pPr>
            <a:r>
              <a:rPr lang="en-US" altLang="zh-CN" sz="1800" dirty="0">
                <a:ea typeface="宋体" pitchFamily="2" charset="-122"/>
              </a:rPr>
              <a:t>x = *(pa + 1);	x = a[1];		x = *(a+1);</a:t>
            </a:r>
          </a:p>
          <a:p>
            <a:pPr lvl="2" indent="0">
              <a:lnSpc>
                <a:spcPts val="1600"/>
              </a:lnSpc>
              <a:spcBef>
                <a:spcPts val="600"/>
              </a:spcBef>
              <a:buFont typeface="Wingdings" pitchFamily="2" charset="2"/>
              <a:buNone/>
            </a:pPr>
            <a:r>
              <a:rPr lang="en-US" altLang="zh-CN" sz="1800" dirty="0">
                <a:ea typeface="宋体" pitchFamily="2" charset="-122"/>
              </a:rPr>
              <a:t>x = *(</a:t>
            </a:r>
            <a:r>
              <a:rPr lang="en-US" altLang="zh-CN" sz="1800" dirty="0" err="1">
                <a:ea typeface="宋体" pitchFamily="2" charset="-122"/>
              </a:rPr>
              <a:t>pa+i</a:t>
            </a:r>
            <a:r>
              <a:rPr lang="en-US" altLang="zh-CN" sz="1800" dirty="0">
                <a:ea typeface="宋体" pitchFamily="2" charset="-122"/>
              </a:rPr>
              <a:t>);   	x = a[</a:t>
            </a:r>
            <a:r>
              <a:rPr lang="en-US" altLang="zh-CN" sz="1800" dirty="0" err="1">
                <a:ea typeface="宋体" pitchFamily="2" charset="-122"/>
              </a:rPr>
              <a:t>i</a:t>
            </a:r>
            <a:r>
              <a:rPr lang="en-US" altLang="zh-CN" sz="1800" dirty="0">
                <a:ea typeface="宋体" pitchFamily="2" charset="-122"/>
              </a:rPr>
              <a:t>];		x = *(</a:t>
            </a:r>
            <a:r>
              <a:rPr lang="en-US" altLang="zh-CN" sz="1800" dirty="0" err="1">
                <a:ea typeface="宋体" pitchFamily="2" charset="-122"/>
              </a:rPr>
              <a:t>a+i</a:t>
            </a:r>
            <a:r>
              <a:rPr lang="en-US" altLang="zh-CN" sz="1800" dirty="0">
                <a:ea typeface="宋体" pitchFamily="2" charset="-122"/>
              </a:rPr>
              <a:t>);</a:t>
            </a:r>
          </a:p>
          <a:p>
            <a:pPr marL="458788" lvl="1" indent="-65088">
              <a:lnSpc>
                <a:spcPts val="1600"/>
              </a:lnSpc>
              <a:spcBef>
                <a:spcPts val="600"/>
              </a:spcBef>
              <a:buFont typeface="Wingdings" pitchFamily="2" charset="2"/>
              <a:buNone/>
            </a:pPr>
            <a:r>
              <a:rPr lang="zh-CN" altLang="en-US" sz="1800" dirty="0">
                <a:ea typeface="宋体" pitchFamily="2" charset="-122"/>
              </a:rPr>
              <a:t>其实</a:t>
            </a:r>
            <a:r>
              <a:rPr lang="en-US" altLang="zh-CN" sz="1800" dirty="0">
                <a:ea typeface="宋体" pitchFamily="2" charset="-122"/>
              </a:rPr>
              <a:t>pa = &amp;a[0] </a:t>
            </a:r>
            <a:r>
              <a:rPr lang="zh-CN" altLang="en-US" sz="1800" dirty="0">
                <a:ea typeface="宋体" pitchFamily="2" charset="-122"/>
              </a:rPr>
              <a:t>可以写成</a:t>
            </a:r>
            <a:r>
              <a:rPr lang="en-US" altLang="zh-CN" sz="1800" dirty="0">
                <a:solidFill>
                  <a:srgbClr val="0033CC"/>
                </a:solidFill>
                <a:ea typeface="宋体" pitchFamily="2" charset="-122"/>
              </a:rPr>
              <a:t>pa = a;</a:t>
            </a:r>
          </a:p>
          <a:p>
            <a:pPr marL="458788" lvl="1" indent="-65088">
              <a:lnSpc>
                <a:spcPts val="1600"/>
              </a:lnSpc>
              <a:spcBef>
                <a:spcPts val="600"/>
              </a:spcBef>
              <a:buFont typeface="Wingdings" pitchFamily="2" charset="2"/>
              <a:buNone/>
            </a:pPr>
            <a:r>
              <a:rPr lang="zh-CN" altLang="en-US" sz="1800" dirty="0">
                <a:ea typeface="宋体" pitchFamily="2" charset="-122"/>
              </a:rPr>
              <a:t>一般有：</a:t>
            </a:r>
            <a:r>
              <a:rPr lang="en-US" altLang="zh-CN" sz="1800" b="1" dirty="0">
                <a:solidFill>
                  <a:srgbClr val="0033CC"/>
                </a:solidFill>
                <a:ea typeface="宋体" pitchFamily="2" charset="-122"/>
              </a:rPr>
              <a:t>a[</a:t>
            </a:r>
            <a:r>
              <a:rPr lang="en-US" altLang="zh-CN" sz="1800" b="1" dirty="0" err="1">
                <a:solidFill>
                  <a:srgbClr val="0033CC"/>
                </a:solidFill>
                <a:ea typeface="宋体" pitchFamily="2" charset="-122"/>
              </a:rPr>
              <a:t>i</a:t>
            </a:r>
            <a:r>
              <a:rPr lang="en-US" altLang="zh-CN" sz="1800" b="1" dirty="0">
                <a:solidFill>
                  <a:srgbClr val="0033CC"/>
                </a:solidFill>
                <a:ea typeface="宋体" pitchFamily="2" charset="-122"/>
              </a:rPr>
              <a:t>] = *(</a:t>
            </a:r>
            <a:r>
              <a:rPr lang="en-US" altLang="zh-CN" sz="1800" b="1" dirty="0" err="1">
                <a:solidFill>
                  <a:srgbClr val="0033CC"/>
                </a:solidFill>
                <a:ea typeface="宋体" pitchFamily="2" charset="-122"/>
              </a:rPr>
              <a:t>a+i</a:t>
            </a:r>
            <a:r>
              <a:rPr lang="en-US" altLang="zh-CN" sz="1800" b="1" dirty="0">
                <a:solidFill>
                  <a:srgbClr val="0033CC"/>
                </a:solidFill>
                <a:ea typeface="宋体" pitchFamily="2" charset="-122"/>
              </a:rPr>
              <a:t>)</a:t>
            </a:r>
          </a:p>
          <a:p>
            <a:pPr marL="458788" lvl="1" indent="-65088">
              <a:lnSpc>
                <a:spcPts val="1600"/>
              </a:lnSpc>
              <a:spcBef>
                <a:spcPts val="600"/>
              </a:spcBef>
              <a:buFont typeface="Wingdings" pitchFamily="2" charset="2"/>
              <a:buNone/>
            </a:pPr>
            <a:endParaRPr lang="en-US" altLang="zh-CN" sz="1800" b="1" dirty="0">
              <a:solidFill>
                <a:srgbClr val="0033CC"/>
              </a:solidFill>
              <a:ea typeface="宋体" pitchFamily="2" charset="-122"/>
            </a:endParaRPr>
          </a:p>
          <a:p>
            <a:pPr marL="458788" lvl="1" indent="-65088">
              <a:lnSpc>
                <a:spcPct val="100000"/>
              </a:lnSpc>
              <a:buNone/>
            </a:pPr>
            <a:r>
              <a:rPr lang="zh-CN" altLang="en-US" sz="1800" b="1" dirty="0">
                <a:ea typeface="宋体" pitchFamily="2" charset="-122"/>
              </a:rPr>
              <a:t>但特别注意</a:t>
            </a:r>
            <a:r>
              <a:rPr lang="zh-CN" altLang="en-US" sz="1800" b="1" dirty="0">
                <a:solidFill>
                  <a:srgbClr val="0033CC"/>
                </a:solidFill>
                <a:ea typeface="宋体" pitchFamily="2" charset="-122"/>
              </a:rPr>
              <a:t>：数组名和指针（变量）是有区别的，</a:t>
            </a:r>
            <a:r>
              <a:rPr lang="zh-CN" altLang="en-US" sz="1800" b="1" i="1" dirty="0">
                <a:solidFill>
                  <a:srgbClr val="0033CC"/>
                </a:solidFill>
                <a:ea typeface="宋体" pitchFamily="2" charset="-122"/>
              </a:rPr>
              <a:t>前者是常量，而后者是变量。</a:t>
            </a:r>
            <a:r>
              <a:rPr lang="zh-CN" altLang="en-US" sz="1800" dirty="0">
                <a:ea typeface="宋体" pitchFamily="2" charset="-122"/>
              </a:rPr>
              <a:t>因此，尽管我们可写</a:t>
            </a:r>
            <a:r>
              <a:rPr lang="en-US" altLang="zh-CN" sz="1800" dirty="0">
                <a:ea typeface="宋体" pitchFamily="2" charset="-122"/>
              </a:rPr>
              <a:t>pa =a; </a:t>
            </a:r>
            <a:r>
              <a:rPr lang="zh-CN" altLang="en-US" sz="1800" dirty="0">
                <a:ea typeface="宋体" pitchFamily="2" charset="-122"/>
              </a:rPr>
              <a:t>但决不能写：</a:t>
            </a:r>
            <a:r>
              <a:rPr lang="en-US" altLang="zh-CN" sz="1800" dirty="0">
                <a:ea typeface="宋体" pitchFamily="2" charset="-122"/>
              </a:rPr>
              <a:t>a = pa ; a++; pa = &amp;a; </a:t>
            </a:r>
            <a:r>
              <a:rPr lang="zh-CN" altLang="en-US" sz="1800" dirty="0">
                <a:ea typeface="宋体" pitchFamily="2" charset="-122"/>
              </a:rPr>
              <a:t>等。 （也就是说，</a:t>
            </a:r>
            <a:r>
              <a:rPr lang="zh-CN" altLang="en-US" sz="1800" b="1" dirty="0">
                <a:solidFill>
                  <a:srgbClr val="7030A0"/>
                </a:solidFill>
                <a:ea typeface="宋体" pitchFamily="2" charset="-122"/>
              </a:rPr>
              <a:t>数组一经定义，其首地址将不允许改变。</a:t>
            </a:r>
            <a:r>
              <a:rPr lang="zh-CN" altLang="en-US" sz="1800" dirty="0">
                <a:ea typeface="宋体" pitchFamily="2" charset="-122"/>
              </a:rPr>
              <a:t>） </a:t>
            </a:r>
          </a:p>
        </p:txBody>
      </p:sp>
      <p:sp>
        <p:nvSpPr>
          <p:cNvPr id="2" name="矩形 1">
            <a:extLst>
              <a:ext uri="{FF2B5EF4-FFF2-40B4-BE49-F238E27FC236}">
                <a16:creationId xmlns:a16="http://schemas.microsoft.com/office/drawing/2014/main" id="{1F478B0E-712E-42E4-B639-C6045B4EFC9A}"/>
              </a:ext>
            </a:extLst>
          </p:cNvPr>
          <p:cNvSpPr/>
          <p:nvPr/>
        </p:nvSpPr>
        <p:spPr>
          <a:xfrm>
            <a:off x="838200" y="1190039"/>
            <a:ext cx="7514220" cy="707886"/>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语言中，数组的名字就是指向该数组第一个元素（下标为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）的指针，即该数组第一个元素的地址，也即数组的首地址。</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页脚占位符 4"/>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8131" name="灯片编号占位符 5"/>
          <p:cNvSpPr>
            <a:spLocks noGrp="1"/>
          </p:cNvSpPr>
          <p:nvPr>
            <p:ph type="sldNum" sz="quarter" idx="11"/>
          </p:nvPr>
        </p:nvSpPr>
        <p:spPr>
          <a:noFill/>
        </p:spPr>
        <p:txBody>
          <a:bodyPr/>
          <a:lstStyle/>
          <a:p>
            <a:fld id="{6897949C-561F-4AC1-8252-F1383852817E}" type="slidenum">
              <a:rPr lang="en-US" altLang="zh-CN" smtClean="0"/>
              <a:pPr/>
              <a:t>63</a:t>
            </a:fld>
            <a:endParaRPr lang="en-US" altLang="zh-CN"/>
          </a:p>
        </p:txBody>
      </p:sp>
      <p:sp>
        <p:nvSpPr>
          <p:cNvPr id="48132"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8133" name="Rectangle 3"/>
          <p:cNvSpPr>
            <a:spLocks noGrp="1" noChangeArrowheads="1"/>
          </p:cNvSpPr>
          <p:nvPr>
            <p:ph type="body" sz="half" idx="1"/>
          </p:nvPr>
        </p:nvSpPr>
        <p:spPr>
          <a:xfrm>
            <a:off x="977900" y="1447800"/>
            <a:ext cx="7265988" cy="3636963"/>
          </a:xfrm>
        </p:spPr>
        <p:txBody>
          <a:bodyPr/>
          <a:lstStyle/>
          <a:p>
            <a:pPr marL="0" indent="0">
              <a:lnSpc>
                <a:spcPct val="100000"/>
              </a:lnSpc>
              <a:buFont typeface="Wingdings" pitchFamily="2" charset="2"/>
              <a:buNone/>
            </a:pPr>
            <a:r>
              <a:rPr lang="zh-CN" altLang="en-US" sz="2000" dirty="0">
                <a:solidFill>
                  <a:srgbClr val="0033CC"/>
                </a:solidFill>
                <a:ea typeface="宋体" pitchFamily="2" charset="-122"/>
              </a:rPr>
              <a:t>数组名可作为参数进行传递。当将数组名传给函数时，实际上所传递的是数组的开始地址。（即数组第一个元素的地址）</a:t>
            </a:r>
          </a:p>
          <a:p>
            <a:pPr marL="0" indent="0">
              <a:buFont typeface="Wingdings" pitchFamily="2" charset="2"/>
              <a:buNone/>
            </a:pPr>
            <a:r>
              <a:rPr lang="zh-CN" altLang="en-US" sz="2000" b="0" dirty="0">
                <a:ea typeface="宋体" pitchFamily="2" charset="-122"/>
              </a:rPr>
              <a:t>为什么要使用指针？</a:t>
            </a:r>
          </a:p>
          <a:p>
            <a:pPr lvl="1">
              <a:lnSpc>
                <a:spcPct val="100000"/>
              </a:lnSpc>
            </a:pPr>
            <a:r>
              <a:rPr lang="zh-CN" altLang="en-US" sz="2000" b="1" dirty="0">
                <a:solidFill>
                  <a:srgbClr val="0033CC"/>
                </a:solidFill>
                <a:latin typeface="楷体" pitchFamily="49" charset="-122"/>
                <a:ea typeface="楷体" pitchFamily="49" charset="-122"/>
              </a:rPr>
              <a:t>扩展了语言的功能，如通过传递指针来修改实参变量、或通过返回指针来返回数组等； </a:t>
            </a:r>
          </a:p>
          <a:p>
            <a:pPr lvl="1">
              <a:lnSpc>
                <a:spcPct val="100000"/>
              </a:lnSpc>
            </a:pPr>
            <a:r>
              <a:rPr lang="zh-CN" altLang="en-US" sz="2000" b="1" dirty="0">
                <a:solidFill>
                  <a:srgbClr val="0033CC"/>
                </a:solidFill>
                <a:latin typeface="楷体" pitchFamily="49" charset="-122"/>
                <a:ea typeface="楷体" pitchFamily="49" charset="-122"/>
              </a:rPr>
              <a:t>能够更方便地组织和操作数据，如，离散数据的组织和访问（链表，树等）；</a:t>
            </a:r>
            <a:endParaRPr lang="en-US" altLang="zh-CN" sz="2000" b="1" dirty="0">
              <a:solidFill>
                <a:srgbClr val="0033CC"/>
              </a:solidFill>
              <a:latin typeface="楷体" pitchFamily="49" charset="-122"/>
              <a:ea typeface="楷体" pitchFamily="49" charset="-122"/>
            </a:endParaRPr>
          </a:p>
          <a:p>
            <a:pPr lvl="1">
              <a:lnSpc>
                <a:spcPct val="100000"/>
              </a:lnSpc>
            </a:pPr>
            <a:r>
              <a:rPr lang="zh-CN" altLang="en-US" sz="2000" b="1" dirty="0">
                <a:solidFill>
                  <a:srgbClr val="0033CC"/>
                </a:solidFill>
                <a:latin typeface="楷体" pitchFamily="49" charset="-122"/>
                <a:ea typeface="楷体" pitchFamily="49" charset="-122"/>
              </a:rPr>
              <a:t>能够提高程序的性能。</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9155" name="灯片编号占位符 4"/>
          <p:cNvSpPr>
            <a:spLocks noGrp="1"/>
          </p:cNvSpPr>
          <p:nvPr>
            <p:ph type="sldNum" sz="quarter" idx="11"/>
          </p:nvPr>
        </p:nvSpPr>
        <p:spPr>
          <a:noFill/>
        </p:spPr>
        <p:txBody>
          <a:bodyPr/>
          <a:lstStyle/>
          <a:p>
            <a:fld id="{4EA8DA59-3546-4B23-A482-7A270032C901}" type="slidenum">
              <a:rPr lang="en-US" altLang="zh-CN" smtClean="0"/>
              <a:pPr/>
              <a:t>64</a:t>
            </a:fld>
            <a:endParaRPr lang="en-US" altLang="zh-CN"/>
          </a:p>
        </p:txBody>
      </p:sp>
      <p:sp>
        <p:nvSpPr>
          <p:cNvPr id="49156"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9157" name="Rectangle 3"/>
          <p:cNvSpPr>
            <a:spLocks noGrp="1" noChangeArrowheads="1"/>
          </p:cNvSpPr>
          <p:nvPr>
            <p:ph type="body" idx="1"/>
          </p:nvPr>
        </p:nvSpPr>
        <p:spPr>
          <a:xfrm>
            <a:off x="977900" y="1447800"/>
            <a:ext cx="7265988" cy="4556125"/>
          </a:xfrm>
        </p:spPr>
        <p:txBody>
          <a:bodyPr/>
          <a:lstStyle/>
          <a:p>
            <a:pPr marL="0" indent="0">
              <a:lnSpc>
                <a:spcPct val="100000"/>
              </a:lnSpc>
              <a:buFont typeface="Wingdings" pitchFamily="2" charset="2"/>
              <a:buNone/>
            </a:pPr>
            <a:r>
              <a:rPr lang="zh-CN" altLang="en-US" sz="2000" b="0" dirty="0">
                <a:ea typeface="宋体" pitchFamily="2" charset="-122"/>
              </a:rPr>
              <a:t>对于字符串常量，可以把它看成一个无名字符数组，</a:t>
            </a:r>
            <a:r>
              <a:rPr lang="en-US" altLang="zh-CN" sz="2000" b="0" dirty="0">
                <a:ea typeface="宋体" pitchFamily="2" charset="-122"/>
              </a:rPr>
              <a:t>C</a:t>
            </a:r>
            <a:r>
              <a:rPr lang="zh-CN" altLang="en-US" sz="2000" b="0" dirty="0">
                <a:ea typeface="宋体" pitchFamily="2" charset="-122"/>
              </a:rPr>
              <a:t>编译程序会自动为它分配一个空间来存放这个常量，字符串常量的值是指向这个无名数组的第一个字符的指针，其类型是字符指针。</a:t>
            </a:r>
          </a:p>
          <a:p>
            <a:pPr marL="0" indent="0">
              <a:lnSpc>
                <a:spcPct val="100000"/>
              </a:lnSpc>
              <a:buFont typeface="Wingdings" pitchFamily="2" charset="2"/>
              <a:buNone/>
            </a:pPr>
            <a:r>
              <a:rPr lang="zh-CN" altLang="en-US" sz="2000" b="0" dirty="0">
                <a:ea typeface="宋体" pitchFamily="2" charset="-122"/>
              </a:rPr>
              <a:t>所以，</a:t>
            </a:r>
            <a:r>
              <a:rPr lang="en-US" altLang="zh-CN" sz="2000" b="0" dirty="0" err="1">
                <a:ea typeface="宋体" pitchFamily="2" charset="-122"/>
              </a:rPr>
              <a:t>printf</a:t>
            </a:r>
            <a:r>
              <a:rPr lang="en-US" altLang="zh-CN" sz="2000" b="0" dirty="0">
                <a:ea typeface="宋体" pitchFamily="2" charset="-122"/>
              </a:rPr>
              <a:t>(“a constant character string\n”); </a:t>
            </a:r>
            <a:r>
              <a:rPr lang="zh-CN" altLang="en-US" sz="2000" b="0" dirty="0">
                <a:ea typeface="宋体" pitchFamily="2" charset="-122"/>
              </a:rPr>
              <a:t>传递给函数的是字符串第一个字符的指针。</a:t>
            </a:r>
          </a:p>
          <a:p>
            <a:pPr marL="0" indent="0">
              <a:lnSpc>
                <a:spcPct val="80000"/>
              </a:lnSpc>
              <a:buFont typeface="Wingdings" pitchFamily="2" charset="2"/>
              <a:buNone/>
            </a:pPr>
            <a:endParaRPr lang="zh-CN" altLang="en-US" sz="2000" dirty="0">
              <a:ea typeface="宋体" pitchFamily="2" charset="-122"/>
            </a:endParaRPr>
          </a:p>
          <a:p>
            <a:pPr marL="0" indent="0">
              <a:lnSpc>
                <a:spcPct val="80000"/>
              </a:lnSpc>
              <a:buFont typeface="Wingdings" pitchFamily="2" charset="2"/>
              <a:buNone/>
            </a:pPr>
            <a:r>
              <a:rPr lang="zh-CN" altLang="en-US" sz="2000" dirty="0">
                <a:solidFill>
                  <a:srgbClr val="0033CC"/>
                </a:solidFill>
                <a:ea typeface="宋体" pitchFamily="2" charset="-122"/>
              </a:rPr>
              <a:t>注意：字符数组和字符指针使用时容易混淆。</a:t>
            </a:r>
            <a:endParaRPr lang="zh-CN" altLang="en-US" sz="2000" b="0" dirty="0">
              <a:solidFill>
                <a:srgbClr val="0033CC"/>
              </a:solidFill>
              <a:ea typeface="宋体" pitchFamily="2" charset="-122"/>
            </a:endParaRPr>
          </a:p>
          <a:p>
            <a:pPr marL="0" indent="0">
              <a:lnSpc>
                <a:spcPct val="80000"/>
              </a:lnSpc>
              <a:buFont typeface="Wingdings" pitchFamily="2" charset="2"/>
              <a:buNone/>
            </a:pPr>
            <a:r>
              <a:rPr lang="zh-CN" altLang="en-US" sz="2000" b="0" dirty="0">
                <a:ea typeface="宋体" pitchFamily="2" charset="-122"/>
              </a:rPr>
              <a:t>例：</a:t>
            </a:r>
          </a:p>
          <a:p>
            <a:pPr lvl="1">
              <a:lnSpc>
                <a:spcPct val="80000"/>
              </a:lnSpc>
              <a:buFont typeface="Wingdings" pitchFamily="2" charset="2"/>
              <a:buNone/>
            </a:pPr>
            <a:r>
              <a:rPr lang="en-US" altLang="zh-CN" sz="2000" b="1" dirty="0">
                <a:ea typeface="宋体" pitchFamily="2" charset="-122"/>
              </a:rPr>
              <a:t>char  *</a:t>
            </a:r>
            <a:r>
              <a:rPr lang="en-US" altLang="zh-CN" sz="2000" b="1" dirty="0" err="1">
                <a:ea typeface="宋体" pitchFamily="2" charset="-122"/>
              </a:rPr>
              <a:t>char_ptr</a:t>
            </a:r>
            <a:r>
              <a:rPr lang="en-US" altLang="zh-CN" sz="2000" b="1" dirty="0">
                <a:ea typeface="宋体" pitchFamily="2" charset="-122"/>
              </a:rPr>
              <a:t>, word[20];</a:t>
            </a:r>
          </a:p>
          <a:p>
            <a:pPr lvl="1">
              <a:lnSpc>
                <a:spcPct val="80000"/>
              </a:lnSpc>
              <a:buFont typeface="Wingdings" pitchFamily="2" charset="2"/>
              <a:buNone/>
            </a:pPr>
            <a:r>
              <a:rPr lang="en-US" altLang="zh-CN" sz="2000" b="1" dirty="0" err="1">
                <a:ea typeface="宋体" pitchFamily="2" charset="-122"/>
              </a:rPr>
              <a:t>char_ptr</a:t>
            </a:r>
            <a:r>
              <a:rPr lang="en-US" altLang="zh-CN" sz="2000" b="1" dirty="0">
                <a:ea typeface="宋体" pitchFamily="2" charset="-122"/>
              </a:rPr>
              <a:t> = “point to me”;		</a:t>
            </a:r>
          </a:p>
          <a:p>
            <a:pPr lvl="1">
              <a:lnSpc>
                <a:spcPct val="80000"/>
              </a:lnSpc>
              <a:buFont typeface="Wingdings" pitchFamily="2" charset="2"/>
              <a:buNone/>
            </a:pPr>
            <a:endParaRPr lang="en-US" altLang="zh-CN" sz="2000" b="1" dirty="0">
              <a:ea typeface="宋体" pitchFamily="2" charset="-122"/>
            </a:endParaRPr>
          </a:p>
          <a:p>
            <a:pPr lvl="1">
              <a:lnSpc>
                <a:spcPct val="80000"/>
              </a:lnSpc>
              <a:buFont typeface="Wingdings" pitchFamily="2" charset="2"/>
              <a:buNone/>
            </a:pPr>
            <a:r>
              <a:rPr lang="en-US" altLang="zh-CN" sz="2000" b="1" dirty="0">
                <a:ea typeface="宋体" pitchFamily="2" charset="-122"/>
              </a:rPr>
              <a:t>word = “you can‘t do this”;		</a:t>
            </a:r>
            <a:endParaRPr lang="en-US" altLang="zh-CN" sz="2000" dirty="0">
              <a:ea typeface="宋体" pitchFamily="2" charset="-122"/>
            </a:endParaRPr>
          </a:p>
        </p:txBody>
      </p:sp>
      <p:sp>
        <p:nvSpPr>
          <p:cNvPr id="59396" name="Rectangle 4"/>
          <p:cNvSpPr>
            <a:spLocks noChangeArrowheads="1"/>
          </p:cNvSpPr>
          <p:nvPr/>
        </p:nvSpPr>
        <p:spPr bwMode="auto">
          <a:xfrm>
            <a:off x="5220072" y="4725144"/>
            <a:ext cx="3240360" cy="707886"/>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b="0" dirty="0">
                <a:solidFill>
                  <a:srgbClr val="0033CC"/>
                </a:solidFill>
                <a:latin typeface="Times New Roman" pitchFamily="18" charset="0"/>
              </a:rPr>
              <a:t>正确， 把字符串常量第一个字符指针赋给指针变量。</a:t>
            </a:r>
          </a:p>
        </p:txBody>
      </p:sp>
      <p:sp>
        <p:nvSpPr>
          <p:cNvPr id="59397" name="Rectangle 5"/>
          <p:cNvSpPr>
            <a:spLocks noChangeArrowheads="1"/>
          </p:cNvSpPr>
          <p:nvPr/>
        </p:nvSpPr>
        <p:spPr bwMode="auto">
          <a:xfrm>
            <a:off x="5364088" y="5805264"/>
            <a:ext cx="2541588"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dirty="0">
                <a:solidFill>
                  <a:srgbClr val="FF0000"/>
                </a:solidFill>
                <a:latin typeface="Times New Roman" pitchFamily="18" charset="0"/>
              </a:rPr>
              <a:t>错误</a:t>
            </a:r>
            <a:r>
              <a:rPr lang="zh-CN" altLang="en-US" b="0" dirty="0">
                <a:latin typeface="Times New Roman" pitchFamily="18" charset="0"/>
              </a:rPr>
              <a:t>， </a:t>
            </a:r>
            <a:r>
              <a:rPr lang="en-US" altLang="zh-CN" b="0" dirty="0">
                <a:solidFill>
                  <a:srgbClr val="0033CC"/>
                </a:solidFill>
                <a:latin typeface="Times New Roman" pitchFamily="18" charset="0"/>
              </a:rPr>
              <a:t>word</a:t>
            </a:r>
            <a:r>
              <a:rPr lang="zh-CN" altLang="en-US" b="0" dirty="0">
                <a:solidFill>
                  <a:srgbClr val="0033CC"/>
                </a:solidFill>
                <a:latin typeface="Times New Roman" pitchFamily="18" charset="0"/>
              </a:rPr>
              <a:t>是常量</a:t>
            </a:r>
          </a:p>
        </p:txBody>
      </p:sp>
      <p:sp>
        <p:nvSpPr>
          <p:cNvPr id="59398" name="Rectangle 6"/>
          <p:cNvSpPr>
            <a:spLocks noChangeArrowheads="1"/>
          </p:cNvSpPr>
          <p:nvPr/>
        </p:nvSpPr>
        <p:spPr bwMode="auto">
          <a:xfrm>
            <a:off x="5397500" y="5814710"/>
            <a:ext cx="3784600" cy="3968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dirty="0">
                <a:latin typeface="Times New Roman" pitchFamily="18" charset="0"/>
              </a:rPr>
              <a:t>正确做法为</a:t>
            </a:r>
            <a:r>
              <a:rPr lang="en-US" altLang="zh-CN" dirty="0">
                <a:latin typeface="Times New Roman" pitchFamily="18" charset="0"/>
              </a:rPr>
              <a:t>:</a:t>
            </a:r>
            <a:r>
              <a:rPr lang="en-US" altLang="zh-CN" b="0" dirty="0" err="1">
                <a:latin typeface="Times New Roman" pitchFamily="18" charset="0"/>
              </a:rPr>
              <a:t>strcpy</a:t>
            </a:r>
            <a:r>
              <a:rPr lang="en-US" altLang="zh-CN" b="0" dirty="0">
                <a:latin typeface="Times New Roman" pitchFamily="18" charset="0"/>
              </a:rPr>
              <a:t>(word, “…”);</a:t>
            </a:r>
            <a:endParaRPr lang="en-US" altLang="zh-CN" b="0" dirty="0">
              <a:solidFill>
                <a:srgbClr val="0033CC"/>
              </a:solidFill>
              <a:latin typeface="Times New Roman" pitchFamily="18" charset="0"/>
            </a:endParaRPr>
          </a:p>
        </p:txBody>
      </p:sp>
      <p:sp>
        <p:nvSpPr>
          <p:cNvPr id="49161" name="TextBox 8"/>
          <p:cNvSpPr txBox="1">
            <a:spLocks noChangeArrowheads="1"/>
          </p:cNvSpPr>
          <p:nvPr/>
        </p:nvSpPr>
        <p:spPr bwMode="auto">
          <a:xfrm>
            <a:off x="6227763" y="5516563"/>
            <a:ext cx="185737" cy="400050"/>
          </a:xfrm>
          <a:prstGeom prst="rect">
            <a:avLst/>
          </a:prstGeom>
          <a:noFill/>
          <a:ln w="9525">
            <a:noFill/>
            <a:miter lim="800000"/>
            <a:headEnd/>
            <a:tailEnd/>
          </a:ln>
        </p:spPr>
        <p:txBody>
          <a:bodyPr wrap="none">
            <a:spAutoFit/>
          </a:bodyPr>
          <a:lstStyle/>
          <a:p>
            <a:endParaRPr lang="zh-CN" altLang="en-US"/>
          </a:p>
        </p:txBody>
      </p:sp>
      <p:sp>
        <p:nvSpPr>
          <p:cNvPr id="10" name="Rectangle 6"/>
          <p:cNvSpPr>
            <a:spLocks noChangeArrowheads="1"/>
          </p:cNvSpPr>
          <p:nvPr/>
        </p:nvSpPr>
        <p:spPr bwMode="auto">
          <a:xfrm>
            <a:off x="5003800" y="0"/>
            <a:ext cx="4140200" cy="13239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dirty="0">
                <a:latin typeface="Times New Roman" pitchFamily="18" charset="0"/>
              </a:rPr>
              <a:t>char a[]=“hello”, *p=“hello”</a:t>
            </a:r>
            <a:r>
              <a:rPr lang="en-US" altLang="zh-CN" b="0" dirty="0">
                <a:latin typeface="Times New Roman" pitchFamily="18" charset="0"/>
              </a:rPr>
              <a:t>;</a:t>
            </a:r>
          </a:p>
          <a:p>
            <a:pPr>
              <a:spcBef>
                <a:spcPct val="50000"/>
              </a:spcBef>
            </a:pPr>
            <a:r>
              <a:rPr lang="en-US" altLang="zh-CN" b="0" dirty="0">
                <a:latin typeface="Times New Roman" pitchFamily="18" charset="0"/>
              </a:rPr>
              <a:t>a[0] = ‘b’;   </a:t>
            </a:r>
            <a:r>
              <a:rPr lang="en-US" altLang="zh-CN" b="0" dirty="0">
                <a:solidFill>
                  <a:srgbClr val="0033CC"/>
                </a:solidFill>
                <a:latin typeface="Times New Roman" pitchFamily="18" charset="0"/>
              </a:rPr>
              <a:t>	</a:t>
            </a:r>
            <a:r>
              <a:rPr lang="en-US" altLang="zh-CN" sz="1800" b="0" dirty="0">
                <a:solidFill>
                  <a:srgbClr val="0033CC"/>
                </a:solidFill>
                <a:latin typeface="Times New Roman" pitchFamily="18" charset="0"/>
              </a:rPr>
              <a:t>/*</a:t>
            </a:r>
            <a:r>
              <a:rPr lang="zh-CN" altLang="en-US" sz="1800" b="0" dirty="0">
                <a:solidFill>
                  <a:srgbClr val="0033CC"/>
                </a:solidFill>
                <a:latin typeface="Times New Roman" pitchFamily="18" charset="0"/>
              </a:rPr>
              <a:t>正确 </a:t>
            </a:r>
            <a:r>
              <a:rPr lang="en-US" altLang="zh-CN" sz="1800" b="0" dirty="0">
                <a:solidFill>
                  <a:srgbClr val="0033CC"/>
                </a:solidFill>
                <a:latin typeface="Times New Roman" pitchFamily="18" charset="0"/>
              </a:rPr>
              <a:t>*/</a:t>
            </a:r>
            <a:endParaRPr lang="en-US" altLang="zh-CN" b="0" dirty="0">
              <a:solidFill>
                <a:srgbClr val="0033CC"/>
              </a:solidFill>
              <a:latin typeface="Times New Roman" pitchFamily="18" charset="0"/>
            </a:endParaRPr>
          </a:p>
          <a:p>
            <a:pPr>
              <a:spcBef>
                <a:spcPct val="50000"/>
              </a:spcBef>
            </a:pPr>
            <a:r>
              <a:rPr lang="en-US" altLang="zh-CN" b="0" dirty="0">
                <a:latin typeface="Times New Roman" pitchFamily="18" charset="0"/>
              </a:rPr>
              <a:t>*p = ‘b’;  </a:t>
            </a:r>
            <a:r>
              <a:rPr lang="en-US" altLang="zh-CN" sz="1800" b="0" dirty="0">
                <a:solidFill>
                  <a:srgbClr val="0033CC"/>
                </a:solidFill>
                <a:latin typeface="Times New Roman" pitchFamily="18" charset="0"/>
              </a:rPr>
              <a:t>/*</a:t>
            </a:r>
            <a:r>
              <a:rPr lang="zh-CN" altLang="en-US" sz="1800" dirty="0">
                <a:solidFill>
                  <a:srgbClr val="C00000"/>
                </a:solidFill>
                <a:latin typeface="Times New Roman" pitchFamily="18" charset="0"/>
              </a:rPr>
              <a:t>错误，不能修改常量值</a:t>
            </a:r>
            <a:r>
              <a:rPr lang="en-US" altLang="zh-CN" sz="1800" b="0" dirty="0">
                <a:solidFill>
                  <a:srgbClr val="0033CC"/>
                </a:solidFill>
                <a:latin typeface="Times New Roman" pitchFamily="18" charset="0"/>
              </a:rPr>
              <a:t>*/</a:t>
            </a:r>
            <a:endParaRPr lang="en-US" altLang="zh-CN" b="0" dirty="0">
              <a:solidFill>
                <a:srgbClr val="0033CC"/>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0" fill="hold"/>
                                        <p:tgtEl>
                                          <p:spTgt spid="59396"/>
                                        </p:tgtEl>
                                        <p:attrNameLst>
                                          <p:attrName>ppt_x</p:attrName>
                                        </p:attrNameLst>
                                      </p:cBhvr>
                                      <p:tavLst>
                                        <p:tav tm="0">
                                          <p:val>
                                            <p:strVal val="1+#ppt_w/2"/>
                                          </p:val>
                                        </p:tav>
                                        <p:tav tm="100000">
                                          <p:val>
                                            <p:strVal val="#ppt_x"/>
                                          </p:val>
                                        </p:tav>
                                      </p:tavLst>
                                    </p:anim>
                                    <p:anim calcmode="lin" valueType="num">
                                      <p:cBhvr additive="base">
                                        <p:cTn id="8" dur="5000" fill="hold"/>
                                        <p:tgtEl>
                                          <p:spTgt spid="593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0" fill="hold"/>
                                        <p:tgtEl>
                                          <p:spTgt spid="59397"/>
                                        </p:tgtEl>
                                        <p:attrNameLst>
                                          <p:attrName>ppt_x</p:attrName>
                                        </p:attrNameLst>
                                      </p:cBhvr>
                                      <p:tavLst>
                                        <p:tav tm="0">
                                          <p:val>
                                            <p:strVal val="1+#ppt_w/2"/>
                                          </p:val>
                                        </p:tav>
                                        <p:tav tm="100000">
                                          <p:val>
                                            <p:strVal val="#ppt_x"/>
                                          </p:val>
                                        </p:tav>
                                      </p:tavLst>
                                    </p:anim>
                                    <p:anim calcmode="lin" valueType="num">
                                      <p:cBhvr additive="base">
                                        <p:cTn id="14" dur="5000" fill="hold"/>
                                        <p:tgtEl>
                                          <p:spTgt spid="59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0" fill="hold"/>
                                        <p:tgtEl>
                                          <p:spTgt spid="59398"/>
                                        </p:tgtEl>
                                        <p:attrNameLst>
                                          <p:attrName>ppt_x</p:attrName>
                                        </p:attrNameLst>
                                      </p:cBhvr>
                                      <p:tavLst>
                                        <p:tav tm="0">
                                          <p:val>
                                            <p:strVal val="1+#ppt_w/2"/>
                                          </p:val>
                                        </p:tav>
                                        <p:tav tm="100000">
                                          <p:val>
                                            <p:strVal val="#ppt_x"/>
                                          </p:val>
                                        </p:tav>
                                      </p:tavLst>
                                    </p:anim>
                                    <p:anim calcmode="lin" valueType="num">
                                      <p:cBhvr additive="base">
                                        <p:cTn id="20" dur="5000" fill="hold"/>
                                        <p:tgtEl>
                                          <p:spTgt spid="59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0" fill="hold"/>
                                        <p:tgtEl>
                                          <p:spTgt spid="10"/>
                                        </p:tgtEl>
                                        <p:attrNameLst>
                                          <p:attrName>ppt_x</p:attrName>
                                        </p:attrNameLst>
                                      </p:cBhvr>
                                      <p:tavLst>
                                        <p:tav tm="0">
                                          <p:val>
                                            <p:strVal val="1+#ppt_w/2"/>
                                          </p:val>
                                        </p:tav>
                                        <p:tav tm="100000">
                                          <p:val>
                                            <p:strVal val="#ppt_x"/>
                                          </p:val>
                                        </p:tav>
                                      </p:tavLst>
                                    </p:anim>
                                    <p:anim calcmode="lin" valueType="num">
                                      <p:cBhvr additive="base">
                                        <p:cTn id="26" dur="50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nimBg="1" autoUpdateAnimBg="0"/>
      <p:bldP spid="10"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0179" name="灯片编号占位符 4"/>
          <p:cNvSpPr>
            <a:spLocks noGrp="1"/>
          </p:cNvSpPr>
          <p:nvPr>
            <p:ph type="sldNum" sz="quarter" idx="11"/>
          </p:nvPr>
        </p:nvSpPr>
        <p:spPr>
          <a:noFill/>
        </p:spPr>
        <p:txBody>
          <a:bodyPr/>
          <a:lstStyle/>
          <a:p>
            <a:fld id="{A93333CD-D0AA-4E82-97D6-2A36A29BA1F6}" type="slidenum">
              <a:rPr lang="en-US" altLang="zh-CN" smtClean="0"/>
              <a:pPr/>
              <a:t>65</a:t>
            </a:fld>
            <a:endParaRPr lang="en-US" altLang="zh-CN"/>
          </a:p>
        </p:txBody>
      </p:sp>
      <p:sp>
        <p:nvSpPr>
          <p:cNvPr id="50180" name="Rectangle 2"/>
          <p:cNvSpPr>
            <a:spLocks noGrp="1" noChangeArrowheads="1"/>
          </p:cNvSpPr>
          <p:nvPr>
            <p:ph type="title"/>
          </p:nvPr>
        </p:nvSpPr>
        <p:spPr/>
        <p:txBody>
          <a:bodyPr/>
          <a:lstStyle/>
          <a:p>
            <a:r>
              <a:rPr lang="zh-CN" altLang="en-US">
                <a:ea typeface="宋体" pitchFamily="2" charset="-122"/>
              </a:rPr>
              <a:t>指针和数组（续）</a:t>
            </a:r>
          </a:p>
        </p:txBody>
      </p:sp>
      <p:sp>
        <p:nvSpPr>
          <p:cNvPr id="50181" name="Rectangle 3"/>
          <p:cNvSpPr>
            <a:spLocks noGrp="1" noChangeArrowheads="1"/>
          </p:cNvSpPr>
          <p:nvPr>
            <p:ph type="body" idx="1"/>
          </p:nvPr>
        </p:nvSpPr>
        <p:spPr>
          <a:xfrm>
            <a:off x="1189831" y="1120041"/>
            <a:ext cx="7105650" cy="973138"/>
          </a:xfrm>
        </p:spPr>
        <p:txBody>
          <a:bodyPr/>
          <a:lstStyle/>
          <a:p>
            <a:pPr>
              <a:lnSpc>
                <a:spcPct val="100000"/>
              </a:lnSpc>
              <a:spcBef>
                <a:spcPct val="0"/>
              </a:spcBef>
              <a:buClrTx/>
              <a:buSzTx/>
              <a:buFontTx/>
              <a:buNone/>
            </a:pPr>
            <a:r>
              <a:rPr lang="zh-CN" altLang="en-US" sz="1800" b="0" dirty="0">
                <a:ea typeface="宋体" pitchFamily="2" charset="-122"/>
              </a:rPr>
              <a:t>假设：</a:t>
            </a:r>
            <a:r>
              <a:rPr lang="en-US" altLang="zh-CN" sz="1800" b="0" dirty="0" err="1">
                <a:ea typeface="宋体" pitchFamily="2" charset="-122"/>
              </a:rPr>
              <a:t>int</a:t>
            </a:r>
            <a:r>
              <a:rPr lang="en-US" altLang="zh-CN" sz="1800" b="0" dirty="0">
                <a:ea typeface="宋体" pitchFamily="2" charset="-122"/>
              </a:rPr>
              <a:t>  values[100], *</a:t>
            </a:r>
            <a:r>
              <a:rPr lang="en-US" altLang="zh-CN" sz="1800" b="0" dirty="0" err="1">
                <a:ea typeface="宋体" pitchFamily="2" charset="-122"/>
              </a:rPr>
              <a:t>intptr</a:t>
            </a:r>
            <a:r>
              <a:rPr lang="en-US" altLang="zh-CN" sz="1800" b="0" dirty="0">
                <a:ea typeface="宋体" pitchFamily="2" charset="-122"/>
              </a:rPr>
              <a:t> = values, </a:t>
            </a:r>
            <a:r>
              <a:rPr lang="en-US" altLang="zh-CN" sz="1800" b="0" dirty="0" err="1">
                <a:ea typeface="宋体" pitchFamily="2" charset="-122"/>
              </a:rPr>
              <a:t>i</a:t>
            </a:r>
            <a:r>
              <a:rPr lang="en-US" altLang="zh-CN" sz="1800" b="0" dirty="0">
                <a:ea typeface="宋体" pitchFamily="2" charset="-122"/>
              </a:rPr>
              <a:t>;</a:t>
            </a:r>
          </a:p>
          <a:p>
            <a:pPr algn="ctr">
              <a:lnSpc>
                <a:spcPct val="80000"/>
              </a:lnSpc>
              <a:buFont typeface="Wingdings" pitchFamily="2" charset="2"/>
              <a:buNone/>
            </a:pPr>
            <a:r>
              <a:rPr lang="zh-CN" altLang="en-US" sz="1400" b="0" dirty="0">
                <a:ea typeface="宋体" pitchFamily="2" charset="-122"/>
              </a:rPr>
              <a:t>表：指针与数组的关系</a:t>
            </a:r>
          </a:p>
        </p:txBody>
      </p:sp>
      <p:grpSp>
        <p:nvGrpSpPr>
          <p:cNvPr id="50182" name="Group 4"/>
          <p:cNvGrpSpPr>
            <a:grpSpLocks/>
          </p:cNvGrpSpPr>
          <p:nvPr/>
        </p:nvGrpSpPr>
        <p:grpSpPr bwMode="auto">
          <a:xfrm>
            <a:off x="1215689" y="1844824"/>
            <a:ext cx="6404311" cy="4191849"/>
            <a:chOff x="-38" y="0"/>
            <a:chExt cx="2571" cy="2964"/>
          </a:xfrm>
        </p:grpSpPr>
        <p:grpSp>
          <p:nvGrpSpPr>
            <p:cNvPr id="50183" name="Group 5"/>
            <p:cNvGrpSpPr>
              <a:grpSpLocks/>
            </p:cNvGrpSpPr>
            <p:nvPr/>
          </p:nvGrpSpPr>
          <p:grpSpPr bwMode="auto">
            <a:xfrm>
              <a:off x="0" y="0"/>
              <a:ext cx="2533" cy="2688"/>
              <a:chOff x="0" y="0"/>
              <a:chExt cx="2533" cy="2688"/>
            </a:xfrm>
          </p:grpSpPr>
          <p:grpSp>
            <p:nvGrpSpPr>
              <p:cNvPr id="50185" name="Group 6"/>
              <p:cNvGrpSpPr>
                <a:grpSpLocks/>
              </p:cNvGrpSpPr>
              <p:nvPr/>
            </p:nvGrpSpPr>
            <p:grpSpPr bwMode="auto">
              <a:xfrm>
                <a:off x="0" y="0"/>
                <a:ext cx="935" cy="384"/>
                <a:chOff x="0" y="0"/>
                <a:chExt cx="935" cy="384"/>
              </a:xfrm>
            </p:grpSpPr>
            <p:sp>
              <p:nvSpPr>
                <p:cNvPr id="50213" name="Rectangle 7"/>
                <p:cNvSpPr>
                  <a:spLocks noChangeArrowheads="1"/>
                </p:cNvSpPr>
                <p:nvPr/>
              </p:nvSpPr>
              <p:spPr bwMode="auto">
                <a:xfrm>
                  <a:off x="43" y="0"/>
                  <a:ext cx="849" cy="384"/>
                </a:xfrm>
                <a:prstGeom prst="rect">
                  <a:avLst/>
                </a:prstGeom>
                <a:noFill/>
                <a:ln w="12700" cap="sq">
                  <a:noFill/>
                  <a:miter lim="800000"/>
                  <a:headEnd type="none" w="sm" len="sm"/>
                  <a:tailEnd type="none" w="sm" len="sm"/>
                </a:ln>
              </p:spPr>
              <p:txBody>
                <a:bodyPr/>
                <a:lstStyle/>
                <a:p>
                  <a:pPr algn="just"/>
                  <a:r>
                    <a:rPr lang="zh-CN" altLang="en-US" sz="1600" dirty="0">
                      <a:latin typeface="Times New Roman" pitchFamily="18" charset="0"/>
                    </a:rPr>
                    <a:t>表达式</a:t>
                  </a:r>
                </a:p>
                <a:p>
                  <a:pPr algn="just"/>
                  <a:endParaRPr lang="en-US" altLang="zh-CN" sz="2400" dirty="0">
                    <a:latin typeface="Times New Roman" pitchFamily="18" charset="0"/>
                  </a:endParaRPr>
                </a:p>
              </p:txBody>
            </p:sp>
            <p:sp>
              <p:nvSpPr>
                <p:cNvPr id="50214" name="Rectangle 8"/>
                <p:cNvSpPr>
                  <a:spLocks noChangeArrowheads="1"/>
                </p:cNvSpPr>
                <p:nvPr/>
              </p:nvSpPr>
              <p:spPr bwMode="auto">
                <a:xfrm>
                  <a:off x="0" y="0"/>
                  <a:ext cx="935"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6" name="Group 9"/>
              <p:cNvGrpSpPr>
                <a:grpSpLocks/>
              </p:cNvGrpSpPr>
              <p:nvPr/>
            </p:nvGrpSpPr>
            <p:grpSpPr bwMode="auto">
              <a:xfrm>
                <a:off x="935" y="0"/>
                <a:ext cx="1598" cy="384"/>
                <a:chOff x="935" y="0"/>
                <a:chExt cx="1598" cy="384"/>
              </a:xfrm>
            </p:grpSpPr>
            <p:sp>
              <p:nvSpPr>
                <p:cNvPr id="50211" name="Rectangle 10"/>
                <p:cNvSpPr>
                  <a:spLocks noChangeArrowheads="1"/>
                </p:cNvSpPr>
                <p:nvPr/>
              </p:nvSpPr>
              <p:spPr bwMode="auto">
                <a:xfrm>
                  <a:off x="978" y="0"/>
                  <a:ext cx="1512" cy="384"/>
                </a:xfrm>
                <a:prstGeom prst="rect">
                  <a:avLst/>
                </a:prstGeom>
                <a:noFill/>
                <a:ln w="12700" cap="sq">
                  <a:noFill/>
                  <a:miter lim="800000"/>
                  <a:headEnd type="none" w="sm" len="sm"/>
                  <a:tailEnd type="none" w="sm" len="sm"/>
                </a:ln>
              </p:spPr>
              <p:txBody>
                <a:bodyPr/>
                <a:lstStyle/>
                <a:p>
                  <a:pPr algn="just"/>
                  <a:r>
                    <a:rPr lang="zh-CN" altLang="en-US" sz="1600">
                      <a:latin typeface="Times New Roman" pitchFamily="18" charset="0"/>
                    </a:rPr>
                    <a:t>值</a:t>
                  </a:r>
                </a:p>
                <a:p>
                  <a:pPr algn="just"/>
                  <a:endParaRPr lang="en-US" altLang="zh-CN" sz="2400">
                    <a:latin typeface="Times New Roman" pitchFamily="18" charset="0"/>
                  </a:endParaRPr>
                </a:p>
              </p:txBody>
            </p:sp>
            <p:sp>
              <p:nvSpPr>
                <p:cNvPr id="50212" name="Rectangle 11"/>
                <p:cNvSpPr>
                  <a:spLocks noChangeArrowheads="1"/>
                </p:cNvSpPr>
                <p:nvPr/>
              </p:nvSpPr>
              <p:spPr bwMode="auto">
                <a:xfrm>
                  <a:off x="935" y="0"/>
                  <a:ext cx="1598"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7" name="Group 12"/>
              <p:cNvGrpSpPr>
                <a:grpSpLocks/>
              </p:cNvGrpSpPr>
              <p:nvPr/>
            </p:nvGrpSpPr>
            <p:grpSpPr bwMode="auto">
              <a:xfrm>
                <a:off x="0" y="384"/>
                <a:ext cx="935" cy="576"/>
                <a:chOff x="0" y="384"/>
                <a:chExt cx="935" cy="576"/>
              </a:xfrm>
            </p:grpSpPr>
            <p:sp>
              <p:nvSpPr>
                <p:cNvPr id="50209" name="Rectangle 13"/>
                <p:cNvSpPr>
                  <a:spLocks noChangeArrowheads="1"/>
                </p:cNvSpPr>
                <p:nvPr/>
              </p:nvSpPr>
              <p:spPr bwMode="auto">
                <a:xfrm>
                  <a:off x="43" y="384"/>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10" name="Rectangle 14"/>
                <p:cNvSpPr>
                  <a:spLocks noChangeArrowheads="1"/>
                </p:cNvSpPr>
                <p:nvPr/>
              </p:nvSpPr>
              <p:spPr bwMode="auto">
                <a:xfrm>
                  <a:off x="0" y="384"/>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8" name="Group 15"/>
              <p:cNvGrpSpPr>
                <a:grpSpLocks/>
              </p:cNvGrpSpPr>
              <p:nvPr/>
            </p:nvGrpSpPr>
            <p:grpSpPr bwMode="auto">
              <a:xfrm>
                <a:off x="935" y="384"/>
                <a:ext cx="1598" cy="576"/>
                <a:chOff x="935" y="384"/>
                <a:chExt cx="1598" cy="576"/>
              </a:xfrm>
            </p:grpSpPr>
            <p:sp>
              <p:nvSpPr>
                <p:cNvPr id="50207" name="Rectangle 16"/>
                <p:cNvSpPr>
                  <a:spLocks noChangeArrowheads="1"/>
                </p:cNvSpPr>
                <p:nvPr/>
              </p:nvSpPr>
              <p:spPr bwMode="auto">
                <a:xfrm>
                  <a:off x="978" y="384"/>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数组第一个元素的指针</a:t>
                  </a:r>
                </a:p>
                <a:p>
                  <a:pPr algn="just"/>
                  <a:endParaRPr lang="en-US" altLang="zh-CN" sz="3600" b="0">
                    <a:latin typeface="Times New Roman" pitchFamily="18" charset="0"/>
                  </a:endParaRPr>
                </a:p>
              </p:txBody>
            </p:sp>
            <p:sp>
              <p:nvSpPr>
                <p:cNvPr id="50208" name="Rectangle 17"/>
                <p:cNvSpPr>
                  <a:spLocks noChangeArrowheads="1"/>
                </p:cNvSpPr>
                <p:nvPr/>
              </p:nvSpPr>
              <p:spPr bwMode="auto">
                <a:xfrm>
                  <a:off x="935" y="384"/>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9" name="Group 18"/>
              <p:cNvGrpSpPr>
                <a:grpSpLocks/>
              </p:cNvGrpSpPr>
              <p:nvPr/>
            </p:nvGrpSpPr>
            <p:grpSpPr bwMode="auto">
              <a:xfrm>
                <a:off x="0" y="960"/>
                <a:ext cx="935" cy="576"/>
                <a:chOff x="0" y="960"/>
                <a:chExt cx="935" cy="576"/>
              </a:xfrm>
            </p:grpSpPr>
            <p:sp>
              <p:nvSpPr>
                <p:cNvPr id="50205" name="Rectangle 19"/>
                <p:cNvSpPr>
                  <a:spLocks noChangeArrowheads="1"/>
                </p:cNvSpPr>
                <p:nvPr/>
              </p:nvSpPr>
              <p:spPr bwMode="auto">
                <a:xfrm>
                  <a:off x="43" y="960"/>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06" name="Rectangle 20"/>
                <p:cNvSpPr>
                  <a:spLocks noChangeArrowheads="1"/>
                </p:cNvSpPr>
                <p:nvPr/>
              </p:nvSpPr>
              <p:spPr bwMode="auto">
                <a:xfrm>
                  <a:off x="0" y="960"/>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0" name="Group 21"/>
              <p:cNvGrpSpPr>
                <a:grpSpLocks/>
              </p:cNvGrpSpPr>
              <p:nvPr/>
            </p:nvGrpSpPr>
            <p:grpSpPr bwMode="auto">
              <a:xfrm>
                <a:off x="935" y="960"/>
                <a:ext cx="1598" cy="576"/>
                <a:chOff x="935" y="960"/>
                <a:chExt cx="1598" cy="576"/>
              </a:xfrm>
            </p:grpSpPr>
            <p:sp>
              <p:nvSpPr>
                <p:cNvPr id="50203" name="Rectangle 22"/>
                <p:cNvSpPr>
                  <a:spLocks noChangeArrowheads="1"/>
                </p:cNvSpPr>
                <p:nvPr/>
              </p:nvSpPr>
              <p:spPr bwMode="auto">
                <a:xfrm>
                  <a:off x="978" y="960"/>
                  <a:ext cx="1512" cy="576"/>
                </a:xfrm>
                <a:prstGeom prst="rect">
                  <a:avLst/>
                </a:prstGeom>
                <a:noFill/>
                <a:ln w="12700" cap="sq">
                  <a:noFill/>
                  <a:miter lim="800000"/>
                  <a:headEnd type="none" w="sm" len="sm"/>
                  <a:tailEnd type="none" w="sm" len="sm"/>
                </a:ln>
              </p:spPr>
              <p:txBody>
                <a:bodyPr/>
                <a:lstStyle/>
                <a:p>
                  <a:pPr algn="just"/>
                  <a:r>
                    <a:rPr lang="en-US" altLang="zh-CN" sz="1600" b="0" dirty="0">
                      <a:latin typeface="Times New Roman" pitchFamily="18" charset="0"/>
                    </a:rPr>
                    <a:t>values</a:t>
                  </a:r>
                  <a:r>
                    <a:rPr lang="zh-CN" altLang="en-US" sz="1600" b="0" dirty="0">
                      <a:latin typeface="Times New Roman" pitchFamily="18" charset="0"/>
                    </a:rPr>
                    <a:t>数组的第一个元素</a:t>
                  </a:r>
                </a:p>
                <a:p>
                  <a:pPr algn="just"/>
                  <a:endParaRPr lang="en-US" altLang="zh-CN" sz="3600" b="0" dirty="0">
                    <a:latin typeface="Times New Roman" pitchFamily="18" charset="0"/>
                  </a:endParaRPr>
                </a:p>
              </p:txBody>
            </p:sp>
            <p:sp>
              <p:nvSpPr>
                <p:cNvPr id="50204" name="Rectangle 23"/>
                <p:cNvSpPr>
                  <a:spLocks noChangeArrowheads="1"/>
                </p:cNvSpPr>
                <p:nvPr/>
              </p:nvSpPr>
              <p:spPr bwMode="auto">
                <a:xfrm>
                  <a:off x="935" y="960"/>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1" name="Group 24"/>
              <p:cNvGrpSpPr>
                <a:grpSpLocks/>
              </p:cNvGrpSpPr>
              <p:nvPr/>
            </p:nvGrpSpPr>
            <p:grpSpPr bwMode="auto">
              <a:xfrm>
                <a:off x="0" y="1536"/>
                <a:ext cx="935" cy="576"/>
                <a:chOff x="0" y="1536"/>
                <a:chExt cx="935" cy="576"/>
              </a:xfrm>
            </p:grpSpPr>
            <p:sp>
              <p:nvSpPr>
                <p:cNvPr id="50201" name="Rectangle 25"/>
                <p:cNvSpPr>
                  <a:spLocks noChangeArrowheads="1"/>
                </p:cNvSpPr>
                <p:nvPr/>
              </p:nvSpPr>
              <p:spPr bwMode="auto">
                <a:xfrm>
                  <a:off x="43" y="1536"/>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&amp;values[i]</a:t>
                  </a:r>
                </a:p>
                <a:p>
                  <a:pPr algn="just"/>
                  <a:r>
                    <a:rPr lang="en-US" altLang="zh-CN" sz="1600" b="0">
                      <a:latin typeface="Times New Roman" pitchFamily="18" charset="0"/>
                    </a:rPr>
                    <a:t>values+i</a:t>
                  </a:r>
                </a:p>
                <a:p>
                  <a:pPr algn="just"/>
                  <a:r>
                    <a:rPr lang="en-US" altLang="zh-CN" sz="1600" b="0">
                      <a:latin typeface="Times New Roman" pitchFamily="18" charset="0"/>
                    </a:rPr>
                    <a:t>intptr+i</a:t>
                  </a:r>
                </a:p>
                <a:p>
                  <a:pPr algn="just"/>
                  <a:endParaRPr lang="en-US" altLang="zh-CN" sz="3600" b="0">
                    <a:latin typeface="Times New Roman" pitchFamily="18" charset="0"/>
                  </a:endParaRPr>
                </a:p>
              </p:txBody>
            </p:sp>
            <p:sp>
              <p:nvSpPr>
                <p:cNvPr id="50202" name="Rectangle 26"/>
                <p:cNvSpPr>
                  <a:spLocks noChangeArrowheads="1"/>
                </p:cNvSpPr>
                <p:nvPr/>
              </p:nvSpPr>
              <p:spPr bwMode="auto">
                <a:xfrm>
                  <a:off x="0" y="1536"/>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2" name="Group 27"/>
              <p:cNvGrpSpPr>
                <a:grpSpLocks/>
              </p:cNvGrpSpPr>
              <p:nvPr/>
            </p:nvGrpSpPr>
            <p:grpSpPr bwMode="auto">
              <a:xfrm>
                <a:off x="935" y="1536"/>
                <a:ext cx="1598" cy="576"/>
                <a:chOff x="935" y="1536"/>
                <a:chExt cx="1598" cy="576"/>
              </a:xfrm>
            </p:grpSpPr>
            <p:sp>
              <p:nvSpPr>
                <p:cNvPr id="50199" name="Rectangle 28"/>
                <p:cNvSpPr>
                  <a:spLocks noChangeArrowheads="1"/>
                </p:cNvSpPr>
                <p:nvPr/>
              </p:nvSpPr>
              <p:spPr bwMode="auto">
                <a:xfrm>
                  <a:off x="978" y="1536"/>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a:t>
                  </a:r>
                  <a:r>
                    <a:rPr lang="en-US" altLang="zh-CN" sz="1600" b="0">
                      <a:latin typeface="Times New Roman" pitchFamily="18" charset="0"/>
                    </a:rPr>
                    <a:t>i+1</a:t>
                  </a:r>
                  <a:r>
                    <a:rPr lang="zh-CN" altLang="en-US" sz="1600" b="0">
                      <a:latin typeface="Times New Roman" pitchFamily="18" charset="0"/>
                    </a:rPr>
                    <a:t>个元素的指针</a:t>
                  </a:r>
                </a:p>
                <a:p>
                  <a:pPr algn="just"/>
                  <a:endParaRPr lang="en-US" altLang="zh-CN" sz="3600" b="0">
                    <a:latin typeface="Times New Roman" pitchFamily="18" charset="0"/>
                  </a:endParaRPr>
                </a:p>
              </p:txBody>
            </p:sp>
            <p:sp>
              <p:nvSpPr>
                <p:cNvPr id="50200" name="Rectangle 29"/>
                <p:cNvSpPr>
                  <a:spLocks noChangeArrowheads="1"/>
                </p:cNvSpPr>
                <p:nvPr/>
              </p:nvSpPr>
              <p:spPr bwMode="auto">
                <a:xfrm>
                  <a:off x="935" y="1536"/>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3" name="Group 30"/>
              <p:cNvGrpSpPr>
                <a:grpSpLocks/>
              </p:cNvGrpSpPr>
              <p:nvPr/>
            </p:nvGrpSpPr>
            <p:grpSpPr bwMode="auto">
              <a:xfrm>
                <a:off x="0" y="2112"/>
                <a:ext cx="935" cy="576"/>
                <a:chOff x="0" y="2112"/>
                <a:chExt cx="935" cy="576"/>
              </a:xfrm>
            </p:grpSpPr>
            <p:sp>
              <p:nvSpPr>
                <p:cNvPr id="50197" name="Rectangle 31"/>
                <p:cNvSpPr>
                  <a:spLocks noChangeArrowheads="1"/>
                </p:cNvSpPr>
                <p:nvPr/>
              </p:nvSpPr>
              <p:spPr bwMode="auto">
                <a:xfrm>
                  <a:off x="43" y="2112"/>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valuse[i]</a:t>
                  </a:r>
                </a:p>
                <a:p>
                  <a:pPr algn="just"/>
                  <a:r>
                    <a:rPr lang="en-US" altLang="zh-CN" sz="1600" b="0">
                      <a:latin typeface="Times New Roman" pitchFamily="18" charset="0"/>
                    </a:rPr>
                    <a:t>*(values+i)</a:t>
                  </a:r>
                </a:p>
                <a:p>
                  <a:pPr algn="just"/>
                  <a:r>
                    <a:rPr lang="en-US" altLang="zh-CN" sz="1600" b="0">
                      <a:latin typeface="Times New Roman" pitchFamily="18" charset="0"/>
                    </a:rPr>
                    <a:t>*(intptr+i), intptr[i]</a:t>
                  </a:r>
                </a:p>
                <a:p>
                  <a:pPr algn="just"/>
                  <a:endParaRPr lang="en-US" altLang="zh-CN" sz="3600" b="0">
                    <a:latin typeface="Times New Roman" pitchFamily="18" charset="0"/>
                  </a:endParaRPr>
                </a:p>
              </p:txBody>
            </p:sp>
            <p:sp>
              <p:nvSpPr>
                <p:cNvPr id="50198" name="Rectangle 32"/>
                <p:cNvSpPr>
                  <a:spLocks noChangeArrowheads="1"/>
                </p:cNvSpPr>
                <p:nvPr/>
              </p:nvSpPr>
              <p:spPr bwMode="auto">
                <a:xfrm>
                  <a:off x="0" y="2112"/>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4" name="Group 33"/>
              <p:cNvGrpSpPr>
                <a:grpSpLocks/>
              </p:cNvGrpSpPr>
              <p:nvPr/>
            </p:nvGrpSpPr>
            <p:grpSpPr bwMode="auto">
              <a:xfrm>
                <a:off x="935" y="2112"/>
                <a:ext cx="1598" cy="576"/>
                <a:chOff x="935" y="2112"/>
                <a:chExt cx="1598" cy="576"/>
              </a:xfrm>
            </p:grpSpPr>
            <p:sp>
              <p:nvSpPr>
                <p:cNvPr id="50195" name="Rectangle 34"/>
                <p:cNvSpPr>
                  <a:spLocks noChangeArrowheads="1"/>
                </p:cNvSpPr>
                <p:nvPr/>
              </p:nvSpPr>
              <p:spPr bwMode="auto">
                <a:xfrm>
                  <a:off x="978" y="2112"/>
                  <a:ext cx="1512"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a:t>
                  </a:r>
                  <a:r>
                    <a:rPr lang="zh-CN" altLang="en-US" sz="1600" b="0">
                      <a:latin typeface="Times New Roman" pitchFamily="18" charset="0"/>
                    </a:rPr>
                    <a:t>数组的第</a:t>
                  </a:r>
                  <a:r>
                    <a:rPr lang="en-US" altLang="zh-CN" sz="1600" b="0">
                      <a:latin typeface="Times New Roman" pitchFamily="18" charset="0"/>
                    </a:rPr>
                    <a:t>i+1</a:t>
                  </a:r>
                  <a:r>
                    <a:rPr lang="zh-CN" altLang="en-US" sz="1600" b="0">
                      <a:latin typeface="Times New Roman" pitchFamily="18" charset="0"/>
                    </a:rPr>
                    <a:t>个元素</a:t>
                  </a:r>
                </a:p>
                <a:p>
                  <a:pPr algn="just"/>
                  <a:endParaRPr lang="en-US" altLang="zh-CN" sz="3600" b="0">
                    <a:latin typeface="Times New Roman" pitchFamily="18" charset="0"/>
                  </a:endParaRPr>
                </a:p>
              </p:txBody>
            </p:sp>
            <p:sp>
              <p:nvSpPr>
                <p:cNvPr id="50196" name="Rectangle 35"/>
                <p:cNvSpPr>
                  <a:spLocks noChangeArrowheads="1"/>
                </p:cNvSpPr>
                <p:nvPr/>
              </p:nvSpPr>
              <p:spPr bwMode="auto">
                <a:xfrm>
                  <a:off x="935" y="2112"/>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50184" name="Rectangle 36"/>
            <p:cNvSpPr>
              <a:spLocks noChangeArrowheads="1"/>
            </p:cNvSpPr>
            <p:nvPr/>
          </p:nvSpPr>
          <p:spPr bwMode="auto">
            <a:xfrm>
              <a:off x="-38" y="270"/>
              <a:ext cx="2539" cy="2694"/>
            </a:xfrm>
            <a:prstGeom prst="rect">
              <a:avLst/>
            </a:prstGeom>
            <a:noFill/>
            <a:ln w="9525" cap="sq">
              <a:solidFill>
                <a:srgbClr val="A0A0A0"/>
              </a:solidFill>
              <a:miter lim="800000"/>
              <a:headEnd type="none" w="sm" len="sm"/>
              <a:tailEnd type="none" w="sm" len="sm"/>
            </a:ln>
          </p:spPr>
          <p:txBody>
            <a:bodyPr/>
            <a:lstStyle/>
            <a:p>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1203" name="灯片编号占位符 4"/>
          <p:cNvSpPr>
            <a:spLocks noGrp="1"/>
          </p:cNvSpPr>
          <p:nvPr>
            <p:ph type="sldNum" sz="quarter" idx="11"/>
          </p:nvPr>
        </p:nvSpPr>
        <p:spPr>
          <a:noFill/>
        </p:spPr>
        <p:txBody>
          <a:bodyPr/>
          <a:lstStyle/>
          <a:p>
            <a:fld id="{9949D4C4-31D4-41D1-A9ED-2C368B2494BF}" type="slidenum">
              <a:rPr lang="en-US" altLang="zh-CN" smtClean="0"/>
              <a:pPr/>
              <a:t>66</a:t>
            </a:fld>
            <a:endParaRPr lang="en-US" altLang="zh-CN"/>
          </a:p>
        </p:txBody>
      </p:sp>
      <p:sp>
        <p:nvSpPr>
          <p:cNvPr id="51204"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1443" name="Rectangle 3"/>
          <p:cNvSpPr>
            <a:spLocks noGrp="1" noChangeArrowheads="1"/>
          </p:cNvSpPr>
          <p:nvPr>
            <p:ph type="body" idx="1"/>
          </p:nvPr>
        </p:nvSpPr>
        <p:spPr>
          <a:xfrm>
            <a:off x="971550" y="1268413"/>
            <a:ext cx="4241800" cy="4806950"/>
          </a:xfrm>
        </p:spPr>
        <p:txBody>
          <a:bodyPr/>
          <a:lstStyle/>
          <a:p>
            <a:pPr>
              <a:lnSpc>
                <a:spcPct val="70000"/>
              </a:lnSpc>
              <a:buFont typeface="Wingdings" pitchFamily="2" charset="2"/>
              <a:buNone/>
            </a:pPr>
            <a:r>
              <a:rPr lang="zh-CN" altLang="en-US" sz="1600" b="0" dirty="0">
                <a:ea typeface="宋体" pitchFamily="2" charset="-122"/>
              </a:rPr>
              <a:t>例：用指针和数组两种方式实现</a:t>
            </a:r>
            <a:r>
              <a:rPr lang="en-US" altLang="zh-CN" sz="1600" b="0" dirty="0" err="1">
                <a:ea typeface="宋体" pitchFamily="2" charset="-122"/>
              </a:rPr>
              <a:t>strlen</a:t>
            </a:r>
            <a:r>
              <a:rPr lang="zh-CN" altLang="en-US" sz="1600" b="0" dirty="0">
                <a:ea typeface="宋体" pitchFamily="2" charset="-122"/>
              </a:rPr>
              <a:t>函数</a:t>
            </a:r>
          </a:p>
          <a:p>
            <a:pPr>
              <a:lnSpc>
                <a:spcPct val="70000"/>
              </a:lnSpc>
              <a:buFont typeface="Wingdings" pitchFamily="2" charset="2"/>
              <a:buNone/>
            </a:pPr>
            <a:r>
              <a:rPr lang="en-US" altLang="zh-CN" sz="1600" b="0" dirty="0">
                <a:ea typeface="宋体" pitchFamily="2" charset="-122"/>
              </a:rPr>
              <a:t>1) </a:t>
            </a:r>
            <a:r>
              <a:rPr lang="zh-CN" altLang="en-US" sz="1600" b="0" dirty="0">
                <a:ea typeface="宋体" pitchFamily="2" charset="-122"/>
              </a:rPr>
              <a:t>数组方式</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strlen</a:t>
            </a:r>
            <a:r>
              <a:rPr lang="en-US" altLang="zh-CN" sz="1600" dirty="0">
                <a:ea typeface="宋体" pitchFamily="2" charset="-122"/>
              </a:rPr>
              <a:t>( char s[ ])</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n = 0;</a:t>
            </a:r>
          </a:p>
          <a:p>
            <a:pPr lvl="2" indent="0">
              <a:lnSpc>
                <a:spcPct val="80000"/>
              </a:lnSpc>
              <a:buFont typeface="Wingdings" pitchFamily="2" charset="2"/>
              <a:buNone/>
            </a:pPr>
            <a:r>
              <a:rPr lang="en-US" altLang="zh-CN" sz="1600" dirty="0">
                <a:ea typeface="宋体" pitchFamily="2" charset="-122"/>
              </a:rPr>
              <a:t>while(s[n] != ‘\0’)</a:t>
            </a:r>
          </a:p>
          <a:p>
            <a:pPr lvl="3" indent="0">
              <a:lnSpc>
                <a:spcPct val="80000"/>
              </a:lnSpc>
            </a:pPr>
            <a:r>
              <a:rPr lang="en-US" altLang="zh-CN" sz="1400" dirty="0">
                <a:ea typeface="宋体" pitchFamily="2" charset="-122"/>
              </a:rPr>
              <a:t>    ++n;</a:t>
            </a:r>
          </a:p>
          <a:p>
            <a:pPr lvl="2" indent="0">
              <a:lnSpc>
                <a:spcPct val="80000"/>
              </a:lnSpc>
              <a:buFont typeface="Wingdings" pitchFamily="2" charset="2"/>
              <a:buNone/>
            </a:pPr>
            <a:r>
              <a:rPr lang="en-US" altLang="zh-CN" sz="1600" dirty="0">
                <a:ea typeface="宋体" pitchFamily="2" charset="-122"/>
              </a:rPr>
              <a:t>return (n);</a:t>
            </a:r>
          </a:p>
          <a:p>
            <a:pPr lvl="1">
              <a:lnSpc>
                <a:spcPct val="70000"/>
              </a:lnSpc>
              <a:buFont typeface="Wingdings" pitchFamily="2" charset="2"/>
              <a:buNone/>
            </a:pPr>
            <a:r>
              <a:rPr lang="en-US" altLang="zh-CN" sz="1600" dirty="0">
                <a:ea typeface="宋体" pitchFamily="2" charset="-122"/>
              </a:rPr>
              <a:t>}</a:t>
            </a:r>
          </a:p>
          <a:p>
            <a:pPr>
              <a:lnSpc>
                <a:spcPct val="70000"/>
              </a:lnSpc>
              <a:buFont typeface="Wingdings" pitchFamily="2" charset="2"/>
              <a:buNone/>
            </a:pPr>
            <a:r>
              <a:rPr lang="en-US" altLang="zh-CN" sz="1600" b="0" dirty="0">
                <a:ea typeface="宋体" pitchFamily="2" charset="-122"/>
              </a:rPr>
              <a:t>2) </a:t>
            </a:r>
            <a:r>
              <a:rPr lang="zh-CN" altLang="en-US" sz="1600" b="0" dirty="0">
                <a:ea typeface="宋体" pitchFamily="2" charset="-122"/>
              </a:rPr>
              <a:t>指针方式</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strlen</a:t>
            </a:r>
            <a:r>
              <a:rPr lang="en-US" altLang="zh-CN" sz="1600" dirty="0">
                <a:ea typeface="宋体" pitchFamily="2" charset="-122"/>
              </a:rPr>
              <a:t>(char *s)</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n;</a:t>
            </a:r>
          </a:p>
          <a:p>
            <a:pPr lvl="2" indent="0">
              <a:lnSpc>
                <a:spcPct val="80000"/>
              </a:lnSpc>
              <a:buFont typeface="Wingdings" pitchFamily="2" charset="2"/>
              <a:buNone/>
            </a:pPr>
            <a:r>
              <a:rPr lang="en-US" altLang="zh-CN" sz="1600" dirty="0">
                <a:ea typeface="宋体" pitchFamily="2" charset="-122"/>
              </a:rPr>
              <a:t>for(n=0; *s != ‘\0’; s++)</a:t>
            </a:r>
          </a:p>
          <a:p>
            <a:pPr lvl="3" indent="0">
              <a:lnSpc>
                <a:spcPct val="80000"/>
              </a:lnSpc>
            </a:pPr>
            <a:r>
              <a:rPr lang="en-US" altLang="zh-CN" sz="1400" dirty="0">
                <a:ea typeface="宋体" pitchFamily="2" charset="-122"/>
              </a:rPr>
              <a:t>    n++;</a:t>
            </a:r>
          </a:p>
          <a:p>
            <a:pPr lvl="2" indent="0">
              <a:lnSpc>
                <a:spcPct val="80000"/>
              </a:lnSpc>
              <a:buFont typeface="Wingdings" pitchFamily="2" charset="2"/>
              <a:buNone/>
            </a:pPr>
            <a:r>
              <a:rPr lang="en-US" altLang="zh-CN" sz="1600" dirty="0">
                <a:ea typeface="宋体" pitchFamily="2" charset="-122"/>
              </a:rPr>
              <a:t>return (n);</a:t>
            </a:r>
          </a:p>
          <a:p>
            <a:pPr lvl="1">
              <a:lnSpc>
                <a:spcPct val="70000"/>
              </a:lnSpc>
              <a:buFont typeface="Wingdings" pitchFamily="2" charset="2"/>
              <a:buNone/>
            </a:pPr>
            <a:r>
              <a:rPr lang="en-US" altLang="zh-CN" sz="1600" dirty="0">
                <a:ea typeface="宋体" pitchFamily="2" charset="-122"/>
              </a:rPr>
              <a:t>}</a:t>
            </a:r>
          </a:p>
        </p:txBody>
      </p:sp>
      <p:sp>
        <p:nvSpPr>
          <p:cNvPr id="61444" name="Text Box 4"/>
          <p:cNvSpPr txBox="1">
            <a:spLocks noChangeArrowheads="1"/>
          </p:cNvSpPr>
          <p:nvPr/>
        </p:nvSpPr>
        <p:spPr bwMode="auto">
          <a:xfrm>
            <a:off x="4859338" y="1341438"/>
            <a:ext cx="3440112" cy="4732337"/>
          </a:xfrm>
          <a:prstGeom prst="rect">
            <a:avLst/>
          </a:prstGeom>
          <a:noFill/>
          <a:ln w="12700" cap="sq">
            <a:noFill/>
            <a:miter lim="800000"/>
            <a:headEnd type="none" w="sm" len="sm"/>
            <a:tailEnd type="none" w="sm" len="sm"/>
          </a:ln>
        </p:spPr>
        <p:txBody>
          <a:bodyPr>
            <a:spAutoFit/>
          </a:bodyPr>
          <a:lstStyle/>
          <a:p>
            <a:pPr algn="just">
              <a:lnSpc>
                <a:spcPct val="80000"/>
              </a:lnSpc>
              <a:spcBef>
                <a:spcPct val="50000"/>
              </a:spcBef>
            </a:pPr>
            <a:r>
              <a:rPr lang="en-US" altLang="zh-CN" sz="1600" b="0">
                <a:latin typeface="Times New Roman" pitchFamily="18" charset="0"/>
              </a:rPr>
              <a:t>main( )</a:t>
            </a:r>
          </a:p>
          <a:p>
            <a:pPr algn="just">
              <a:lnSpc>
                <a:spcPct val="80000"/>
              </a:lnSpc>
              <a:spcBef>
                <a:spcPct val="50000"/>
              </a:spcBef>
            </a:pPr>
            <a:r>
              <a:rPr lang="en-US" altLang="zh-CN" sz="1600" b="0">
                <a:latin typeface="Times New Roman" pitchFamily="18" charset="0"/>
              </a:rPr>
              <a:t>{</a:t>
            </a:r>
          </a:p>
          <a:p>
            <a:pPr lvl="1" algn="just">
              <a:lnSpc>
                <a:spcPct val="80000"/>
              </a:lnSpc>
              <a:spcBef>
                <a:spcPct val="50000"/>
              </a:spcBef>
            </a:pPr>
            <a:r>
              <a:rPr lang="en-US" altLang="zh-CN" sz="1600" b="0">
                <a:latin typeface="Times New Roman" pitchFamily="18" charset="0"/>
              </a:rPr>
              <a:t>char st[100];</a:t>
            </a:r>
          </a:p>
          <a:p>
            <a:pPr lvl="1" algn="just">
              <a:lnSpc>
                <a:spcPct val="80000"/>
              </a:lnSpc>
              <a:spcBef>
                <a:spcPct val="50000"/>
              </a:spcBef>
            </a:pPr>
            <a:r>
              <a:rPr lang="en-US" altLang="zh-CN" sz="1600" b="0">
                <a:latin typeface="Times New Roman" pitchFamily="18" charset="0"/>
              </a:rPr>
              <a:t>scanf(“%s”, st);</a:t>
            </a:r>
          </a:p>
          <a:p>
            <a:pPr lvl="1" algn="just">
              <a:lnSpc>
                <a:spcPct val="80000"/>
              </a:lnSpc>
              <a:spcBef>
                <a:spcPct val="50000"/>
              </a:spcBef>
            </a:pPr>
            <a:r>
              <a:rPr lang="en-US" altLang="zh-CN" sz="1600" b="0">
                <a:latin typeface="Times New Roman" pitchFamily="18" charset="0"/>
              </a:rPr>
              <a:t>printf(“%d\n”, strlen(st));</a:t>
            </a:r>
          </a:p>
          <a:p>
            <a:pPr algn="just">
              <a:lnSpc>
                <a:spcPct val="80000"/>
              </a:lnSpc>
              <a:spcBef>
                <a:spcPct val="50000"/>
              </a:spcBef>
            </a:pPr>
            <a:r>
              <a:rPr lang="en-US" altLang="zh-CN" sz="1600" b="0">
                <a:latin typeface="Times New Roman" pitchFamily="18" charset="0"/>
              </a:rPr>
              <a:t>}</a:t>
            </a:r>
          </a:p>
          <a:p>
            <a:pPr algn="just">
              <a:lnSpc>
                <a:spcPct val="80000"/>
              </a:lnSpc>
              <a:spcBef>
                <a:spcPct val="50000"/>
              </a:spcBef>
            </a:pPr>
            <a:r>
              <a:rPr lang="zh-CN" altLang="en-US" sz="1600" b="0">
                <a:latin typeface="Times New Roman" pitchFamily="18" charset="0"/>
              </a:rPr>
              <a:t>或</a:t>
            </a:r>
          </a:p>
          <a:p>
            <a:pPr algn="just">
              <a:lnSpc>
                <a:spcPct val="80000"/>
              </a:lnSpc>
              <a:spcBef>
                <a:spcPct val="50000"/>
              </a:spcBef>
            </a:pPr>
            <a:r>
              <a:rPr lang="en-US" altLang="zh-CN" sz="1600" b="0">
                <a:latin typeface="Times New Roman" pitchFamily="18" charset="0"/>
              </a:rPr>
              <a:t>main( )</a:t>
            </a:r>
          </a:p>
          <a:p>
            <a:pPr algn="just">
              <a:lnSpc>
                <a:spcPct val="80000"/>
              </a:lnSpc>
              <a:spcBef>
                <a:spcPct val="50000"/>
              </a:spcBef>
            </a:pPr>
            <a:r>
              <a:rPr lang="en-US" altLang="zh-CN" sz="1600" b="0">
                <a:latin typeface="Times New Roman" pitchFamily="18" charset="0"/>
              </a:rPr>
              <a:t>{</a:t>
            </a:r>
          </a:p>
          <a:p>
            <a:pPr lvl="1" algn="just">
              <a:lnSpc>
                <a:spcPct val="80000"/>
              </a:lnSpc>
              <a:spcBef>
                <a:spcPct val="50000"/>
              </a:spcBef>
            </a:pPr>
            <a:r>
              <a:rPr lang="en-US" altLang="zh-CN" sz="1600" b="0">
                <a:latin typeface="Times New Roman" pitchFamily="18" charset="0"/>
              </a:rPr>
              <a:t>char *st;</a:t>
            </a:r>
          </a:p>
          <a:p>
            <a:pPr lvl="1" algn="just">
              <a:lnSpc>
                <a:spcPct val="80000"/>
              </a:lnSpc>
              <a:spcBef>
                <a:spcPct val="50000"/>
              </a:spcBef>
            </a:pPr>
            <a:r>
              <a:rPr lang="en-US" altLang="zh-CN" sz="1600" b="0">
                <a:latin typeface="Times New Roman" pitchFamily="18" charset="0"/>
              </a:rPr>
              <a:t>int l;</a:t>
            </a:r>
          </a:p>
          <a:p>
            <a:pPr lvl="1" algn="just">
              <a:lnSpc>
                <a:spcPct val="80000"/>
              </a:lnSpc>
              <a:spcBef>
                <a:spcPct val="50000"/>
              </a:spcBef>
            </a:pPr>
            <a:r>
              <a:rPr lang="en-US" altLang="zh-CN" sz="1600" b="0">
                <a:latin typeface="Times New Roman" pitchFamily="18" charset="0"/>
              </a:rPr>
              <a:t>st = “C Language”;</a:t>
            </a:r>
          </a:p>
          <a:p>
            <a:pPr lvl="1" algn="just">
              <a:lnSpc>
                <a:spcPct val="80000"/>
              </a:lnSpc>
              <a:spcBef>
                <a:spcPct val="50000"/>
              </a:spcBef>
            </a:pPr>
            <a:r>
              <a:rPr lang="en-US" altLang="zh-CN" sz="1600" b="0">
                <a:latin typeface="Times New Roman" pitchFamily="18" charset="0"/>
              </a:rPr>
              <a:t>l = strlen(st);</a:t>
            </a:r>
          </a:p>
          <a:p>
            <a:pPr lvl="1" algn="just">
              <a:lnSpc>
                <a:spcPct val="80000"/>
              </a:lnSpc>
              <a:spcBef>
                <a:spcPct val="50000"/>
              </a:spcBef>
            </a:pPr>
            <a:r>
              <a:rPr lang="en-US" altLang="zh-CN" sz="1600" b="0">
                <a:latin typeface="Times New Roman" pitchFamily="18" charset="0"/>
              </a:rPr>
              <a:t>printf(“length=%d\n”, l);</a:t>
            </a:r>
          </a:p>
          <a:p>
            <a:pPr algn="just">
              <a:lnSpc>
                <a:spcPct val="80000"/>
              </a:lnSpc>
              <a:spcBef>
                <a:spcPct val="50000"/>
              </a:spcBef>
            </a:pPr>
            <a:r>
              <a:rPr lang="en-US" altLang="zh-CN" sz="1600" b="0">
                <a:latin typeface="Times New Roman" pitchFamily="18" charset="0"/>
              </a:rPr>
              <a:t>}</a:t>
            </a:r>
          </a:p>
        </p:txBody>
      </p:sp>
      <p:sp>
        <p:nvSpPr>
          <p:cNvPr id="61445" name="Text Box 5"/>
          <p:cNvSpPr txBox="1">
            <a:spLocks noChangeArrowheads="1"/>
          </p:cNvSpPr>
          <p:nvPr/>
        </p:nvSpPr>
        <p:spPr bwMode="auto">
          <a:xfrm>
            <a:off x="4067944" y="0"/>
            <a:ext cx="5076056" cy="1323439"/>
          </a:xfrm>
          <a:prstGeom prst="rect">
            <a:avLst/>
          </a:prstGeom>
          <a:solidFill>
            <a:schemeClr val="accent1"/>
          </a:solidFill>
          <a:ln w="12700" cap="sq">
            <a:noFill/>
            <a:miter lim="800000"/>
            <a:headEnd type="none" w="sm" len="sm"/>
            <a:tailEnd type="none" w="sm" len="sm"/>
          </a:ln>
        </p:spPr>
        <p:txBody>
          <a:bodyPr wrap="square">
            <a:spAutoFit/>
          </a:bodyPr>
          <a:lstStyle/>
          <a:p>
            <a:pPr>
              <a:spcBef>
                <a:spcPct val="50000"/>
              </a:spcBef>
            </a:pPr>
            <a:r>
              <a:rPr lang="zh-CN" altLang="en-US" b="0" dirty="0">
                <a:solidFill>
                  <a:srgbClr val="0033CC"/>
                </a:solidFill>
                <a:latin typeface="楷体" pitchFamily="49" charset="-122"/>
                <a:ea typeface="楷体" pitchFamily="49" charset="-122"/>
              </a:rPr>
              <a:t>在函数定义中形参形式</a:t>
            </a:r>
            <a:r>
              <a:rPr lang="en-US" altLang="zh-CN" b="0" dirty="0">
                <a:solidFill>
                  <a:srgbClr val="0033CC"/>
                </a:solidFill>
                <a:latin typeface="楷体" pitchFamily="49" charset="-122"/>
                <a:ea typeface="楷体" pitchFamily="49" charset="-122"/>
              </a:rPr>
              <a:t>char s[ ]</a:t>
            </a:r>
            <a:r>
              <a:rPr lang="zh-CN" altLang="en-US" b="0" dirty="0">
                <a:solidFill>
                  <a:srgbClr val="0033CC"/>
                </a:solidFill>
                <a:latin typeface="楷体" pitchFamily="49" charset="-122"/>
                <a:ea typeface="楷体" pitchFamily="49" charset="-122"/>
              </a:rPr>
              <a:t>和</a:t>
            </a:r>
            <a:r>
              <a:rPr lang="en-US" altLang="zh-CN" b="0" dirty="0">
                <a:solidFill>
                  <a:srgbClr val="0033CC"/>
                </a:solidFill>
                <a:latin typeface="楷体" pitchFamily="49" charset="-122"/>
                <a:ea typeface="楷体" pitchFamily="49" charset="-122"/>
              </a:rPr>
              <a:t>char *s</a:t>
            </a:r>
            <a:r>
              <a:rPr lang="zh-CN" altLang="en-US" b="0" dirty="0">
                <a:solidFill>
                  <a:srgbClr val="0033CC"/>
                </a:solidFill>
                <a:latin typeface="楷体" pitchFamily="49" charset="-122"/>
                <a:ea typeface="楷体" pitchFamily="49" charset="-122"/>
              </a:rPr>
              <a:t>完全等价，即指向某类型的指针与该类型没有指明长度的数组是同一回事。用哪个取决于在函数里表达式的写法。 </a:t>
            </a:r>
          </a:p>
        </p:txBody>
      </p:sp>
      <p:sp>
        <p:nvSpPr>
          <p:cNvPr id="8" name="TextBox 7"/>
          <p:cNvSpPr txBox="1"/>
          <p:nvPr/>
        </p:nvSpPr>
        <p:spPr>
          <a:xfrm>
            <a:off x="755576" y="6021288"/>
            <a:ext cx="7560840" cy="64633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latin typeface="楷体" pitchFamily="49" charset="-122"/>
                <a:ea typeface="楷体" pitchFamily="49" charset="-122"/>
              </a:rPr>
              <a:t>建议：</a:t>
            </a:r>
            <a:r>
              <a:rPr lang="zh-CN" altLang="en-US" sz="1800" dirty="0">
                <a:solidFill>
                  <a:srgbClr val="0033CC"/>
                </a:solidFill>
                <a:latin typeface="楷体" pitchFamily="49" charset="-122"/>
                <a:ea typeface="楷体" pitchFamily="49" charset="-122"/>
              </a:rPr>
              <a:t>由于指针方式可读性明显不如数组方式，而且容易出错，对于初学者来说建议使用数组方式来访问元素。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7" dur="500"/>
                                        <p:tgtEl>
                                          <p:spTgt spid="614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0" dur="500"/>
                                        <p:tgtEl>
                                          <p:spTgt spid="614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3" dur="500"/>
                                        <p:tgtEl>
                                          <p:spTgt spid="614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16" dur="500"/>
                                        <p:tgtEl>
                                          <p:spTgt spid="614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19" dur="500"/>
                                        <p:tgtEl>
                                          <p:spTgt spid="614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22" dur="500"/>
                                        <p:tgtEl>
                                          <p:spTgt spid="614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25" dur="500"/>
                                        <p:tgtEl>
                                          <p:spTgt spid="614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28" dur="500"/>
                                        <p:tgtEl>
                                          <p:spTgt spid="6144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33" dur="500"/>
                                        <p:tgtEl>
                                          <p:spTgt spid="6144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36" dur="500"/>
                                        <p:tgtEl>
                                          <p:spTgt spid="6144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39" dur="500"/>
                                        <p:tgtEl>
                                          <p:spTgt spid="61443">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42" dur="500"/>
                                        <p:tgtEl>
                                          <p:spTgt spid="61443">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45" dur="500"/>
                                        <p:tgtEl>
                                          <p:spTgt spid="61443">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48" dur="500"/>
                                        <p:tgtEl>
                                          <p:spTgt spid="61443">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51" dur="500"/>
                                        <p:tgtEl>
                                          <p:spTgt spid="61443">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54" dur="500"/>
                                        <p:tgtEl>
                                          <p:spTgt spid="61443">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1444"/>
                                        </p:tgtEl>
                                        <p:attrNameLst>
                                          <p:attrName>style.visibility</p:attrName>
                                        </p:attrNameLst>
                                      </p:cBhvr>
                                      <p:to>
                                        <p:strVal val="visible"/>
                                      </p:to>
                                    </p:set>
                                    <p:animEffect transition="in" filter="blinds(horizontal)">
                                      <p:cBhvr>
                                        <p:cTn id="59" dur="500"/>
                                        <p:tgtEl>
                                          <p:spTgt spid="6144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1445"/>
                                        </p:tgtEl>
                                        <p:attrNameLst>
                                          <p:attrName>style.visibility</p:attrName>
                                        </p:attrNameLst>
                                      </p:cBhvr>
                                      <p:to>
                                        <p:strVal val="visible"/>
                                      </p:to>
                                    </p:set>
                                    <p:anim calcmode="lin" valueType="num">
                                      <p:cBhvr additive="base">
                                        <p:cTn id="64" dur="500" fill="hold"/>
                                        <p:tgtEl>
                                          <p:spTgt spid="61445"/>
                                        </p:tgtEl>
                                        <p:attrNameLst>
                                          <p:attrName>ppt_x</p:attrName>
                                        </p:attrNameLst>
                                      </p:cBhvr>
                                      <p:tavLst>
                                        <p:tav tm="0">
                                          <p:val>
                                            <p:strVal val="#ppt_x"/>
                                          </p:val>
                                        </p:tav>
                                        <p:tav tm="100000">
                                          <p:val>
                                            <p:strVal val="#ppt_x"/>
                                          </p:val>
                                        </p:tav>
                                      </p:tavLst>
                                    </p:anim>
                                    <p:anim calcmode="lin" valueType="num">
                                      <p:cBhvr additive="base">
                                        <p:cTn id="65"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linds(horizontal)">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2227" name="灯片编号占位符 4"/>
          <p:cNvSpPr>
            <a:spLocks noGrp="1"/>
          </p:cNvSpPr>
          <p:nvPr>
            <p:ph type="sldNum" sz="quarter" idx="11"/>
          </p:nvPr>
        </p:nvSpPr>
        <p:spPr>
          <a:noFill/>
        </p:spPr>
        <p:txBody>
          <a:bodyPr/>
          <a:lstStyle/>
          <a:p>
            <a:fld id="{F9B3681C-E307-4941-965B-FF9DACAF53E8}" type="slidenum">
              <a:rPr lang="en-US" altLang="zh-CN" smtClean="0"/>
              <a:pPr/>
              <a:t>67</a:t>
            </a:fld>
            <a:endParaRPr lang="en-US" altLang="zh-CN"/>
          </a:p>
        </p:txBody>
      </p:sp>
      <p:sp>
        <p:nvSpPr>
          <p:cNvPr id="52228"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2467"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800" b="0" dirty="0">
                <a:ea typeface="宋体" pitchFamily="2" charset="-122"/>
              </a:rPr>
              <a:t>例：用指针和数组两种方式实现</a:t>
            </a:r>
            <a:r>
              <a:rPr lang="en-US" altLang="zh-CN" sz="1800" b="0" dirty="0" err="1">
                <a:ea typeface="宋体" pitchFamily="2" charset="-122"/>
              </a:rPr>
              <a:t>strcpy</a:t>
            </a:r>
            <a:r>
              <a:rPr lang="zh-CN" altLang="en-US" sz="1800" b="0" dirty="0">
                <a:ea typeface="宋体" pitchFamily="2" charset="-122"/>
              </a:rPr>
              <a:t>函数</a:t>
            </a:r>
          </a:p>
          <a:p>
            <a:pPr>
              <a:lnSpc>
                <a:spcPct val="70000"/>
              </a:lnSpc>
              <a:buFont typeface="Wingdings" pitchFamily="2" charset="2"/>
              <a:buNone/>
            </a:pPr>
            <a:r>
              <a:rPr lang="en-US" altLang="zh-CN" sz="1800" b="0" dirty="0">
                <a:ea typeface="宋体" pitchFamily="2" charset="-122"/>
              </a:rPr>
              <a:t>1) </a:t>
            </a:r>
            <a:r>
              <a:rPr lang="zh-CN" altLang="en-US" sz="1800" b="0" dirty="0">
                <a:ea typeface="宋体" pitchFamily="2" charset="-122"/>
              </a:rPr>
              <a:t>数组方式</a:t>
            </a:r>
          </a:p>
          <a:p>
            <a:pPr lvl="1">
              <a:lnSpc>
                <a:spcPct val="70000"/>
              </a:lnSpc>
              <a:buFont typeface="Wingdings" pitchFamily="2" charset="2"/>
              <a:buNone/>
            </a:pPr>
            <a:r>
              <a:rPr lang="en-US" altLang="zh-CN" sz="1800" dirty="0">
                <a:ea typeface="宋体" pitchFamily="2" charset="-122"/>
              </a:rPr>
              <a:t>void </a:t>
            </a:r>
            <a:r>
              <a:rPr lang="en-US" altLang="zh-CN" sz="1800" dirty="0" err="1">
                <a:ea typeface="宋体" pitchFamily="2" charset="-122"/>
              </a:rPr>
              <a:t>strcpy</a:t>
            </a:r>
            <a:r>
              <a:rPr lang="en-US" altLang="zh-CN" sz="1800" dirty="0">
                <a:ea typeface="宋体" pitchFamily="2" charset="-122"/>
              </a:rPr>
              <a:t>(char s[ ], char t[ ])</a:t>
            </a:r>
          </a:p>
          <a:p>
            <a:pPr lvl="1">
              <a:lnSpc>
                <a:spcPct val="70000"/>
              </a:lnSpc>
              <a:buFont typeface="Wingdings" pitchFamily="2" charset="2"/>
              <a:buNone/>
            </a:pPr>
            <a:r>
              <a:rPr lang="en-US" altLang="zh-CN" sz="1800" dirty="0">
                <a:ea typeface="宋体" pitchFamily="2" charset="-122"/>
              </a:rPr>
              <a:t>{</a:t>
            </a:r>
          </a:p>
          <a:p>
            <a:pPr lvl="2" indent="0">
              <a:lnSpc>
                <a:spcPct val="80000"/>
              </a:lnSpc>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2" indent="0">
              <a:lnSpc>
                <a:spcPct val="80000"/>
              </a:lnSpc>
              <a:buFont typeface="Wingdings" pitchFamily="2" charset="2"/>
              <a:buNone/>
            </a:pPr>
            <a:r>
              <a:rPr lang="en-US" altLang="zh-CN" sz="1800" dirty="0">
                <a:ea typeface="宋体" pitchFamily="2" charset="-122"/>
              </a:rPr>
              <a:t>while((s[</a:t>
            </a:r>
            <a:r>
              <a:rPr lang="en-US" altLang="zh-CN" sz="1800" dirty="0" err="1">
                <a:ea typeface="宋体" pitchFamily="2" charset="-122"/>
              </a:rPr>
              <a:t>i</a:t>
            </a:r>
            <a:r>
              <a:rPr lang="en-US" altLang="zh-CN" sz="1800" dirty="0">
                <a:ea typeface="宋体" pitchFamily="2" charset="-122"/>
              </a:rPr>
              <a:t>] = t[</a:t>
            </a:r>
            <a:r>
              <a:rPr lang="en-US" altLang="zh-CN" sz="1800" dirty="0" err="1">
                <a:ea typeface="宋体" pitchFamily="2" charset="-122"/>
              </a:rPr>
              <a:t>i</a:t>
            </a:r>
            <a:r>
              <a:rPr lang="en-US" altLang="zh-CN" sz="1800" dirty="0">
                <a:ea typeface="宋体" pitchFamily="2" charset="-122"/>
              </a:rPr>
              <a:t>]) != ‘\0’)</a:t>
            </a:r>
          </a:p>
          <a:p>
            <a:pPr lvl="3" indent="0">
              <a:lnSpc>
                <a:spcPct val="80000"/>
              </a:lnSpc>
            </a:pPr>
            <a:r>
              <a:rPr lang="en-US" altLang="zh-CN" sz="1600" dirty="0">
                <a:ea typeface="宋体" pitchFamily="2" charset="-122"/>
              </a:rPr>
              <a:t>    </a:t>
            </a:r>
            <a:r>
              <a:rPr lang="en-US" altLang="zh-CN" sz="1600" dirty="0" err="1">
                <a:ea typeface="宋体" pitchFamily="2" charset="-122"/>
              </a:rPr>
              <a:t>i</a:t>
            </a:r>
            <a:r>
              <a:rPr lang="en-US" altLang="zh-CN" sz="16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a:lnSpc>
                <a:spcPct val="70000"/>
              </a:lnSpc>
              <a:buFont typeface="Wingdings" pitchFamily="2" charset="2"/>
              <a:buNone/>
            </a:pPr>
            <a:r>
              <a:rPr lang="en-US" altLang="zh-CN" sz="1800" b="0" dirty="0">
                <a:ea typeface="宋体" pitchFamily="2" charset="-122"/>
              </a:rPr>
              <a:t>2) </a:t>
            </a:r>
            <a:r>
              <a:rPr lang="zh-CN" altLang="en-US" sz="1800" b="0" dirty="0">
                <a:ea typeface="宋体" pitchFamily="2" charset="-122"/>
              </a:rPr>
              <a:t>指针方式</a:t>
            </a:r>
          </a:p>
          <a:p>
            <a:pPr lvl="1">
              <a:lnSpc>
                <a:spcPct val="70000"/>
              </a:lnSpc>
              <a:buFont typeface="Wingdings" pitchFamily="2" charset="2"/>
              <a:buNone/>
            </a:pPr>
            <a:r>
              <a:rPr lang="en-US" altLang="zh-CN" sz="1800" dirty="0">
                <a:ea typeface="宋体" pitchFamily="2" charset="-122"/>
              </a:rPr>
              <a:t>void </a:t>
            </a:r>
            <a:r>
              <a:rPr lang="en-US" altLang="zh-CN" sz="1800" dirty="0" err="1">
                <a:ea typeface="宋体" pitchFamily="2" charset="-122"/>
              </a:rPr>
              <a:t>strcpy</a:t>
            </a:r>
            <a:r>
              <a:rPr lang="en-US" altLang="zh-CN" sz="1800" dirty="0">
                <a:ea typeface="宋体" pitchFamily="2" charset="-122"/>
              </a:rPr>
              <a:t>(char *s, char *t)</a:t>
            </a:r>
          </a:p>
          <a:p>
            <a:pPr lvl="1">
              <a:lnSpc>
                <a:spcPct val="70000"/>
              </a:lnSpc>
              <a:buFont typeface="Wingdings" pitchFamily="2" charset="2"/>
              <a:buNone/>
            </a:pPr>
            <a:r>
              <a:rPr lang="en-US" altLang="zh-CN" sz="1800" dirty="0">
                <a:ea typeface="宋体" pitchFamily="2" charset="-122"/>
              </a:rPr>
              <a:t>{</a:t>
            </a:r>
          </a:p>
          <a:p>
            <a:pPr lvl="2" indent="0">
              <a:lnSpc>
                <a:spcPct val="80000"/>
              </a:lnSpc>
              <a:buFont typeface="Wingdings" pitchFamily="2" charset="2"/>
              <a:buNone/>
            </a:pPr>
            <a:r>
              <a:rPr lang="en-US" altLang="zh-CN" sz="1800" dirty="0">
                <a:ea typeface="宋体" pitchFamily="2" charset="-122"/>
              </a:rPr>
              <a:t>while((*s = *t) != ‘\0’){</a:t>
            </a:r>
          </a:p>
          <a:p>
            <a:pPr lvl="3" indent="0">
              <a:lnSpc>
                <a:spcPct val="80000"/>
              </a:lnSpc>
            </a:pPr>
            <a:r>
              <a:rPr lang="en-US" altLang="zh-CN" sz="1600" dirty="0">
                <a:ea typeface="宋体" pitchFamily="2" charset="-122"/>
              </a:rPr>
              <a:t>    s++; t++;</a:t>
            </a:r>
          </a:p>
          <a:p>
            <a:pPr lvl="2" indent="0">
              <a:lnSpc>
                <a:spcPct val="8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p:txBody>
      </p:sp>
      <p:sp>
        <p:nvSpPr>
          <p:cNvPr id="62468" name="Rectangle 4"/>
          <p:cNvSpPr>
            <a:spLocks noChangeArrowheads="1"/>
          </p:cNvSpPr>
          <p:nvPr/>
        </p:nvSpPr>
        <p:spPr bwMode="auto">
          <a:xfrm>
            <a:off x="4788024" y="5301208"/>
            <a:ext cx="648072" cy="476250"/>
          </a:xfrm>
          <a:prstGeom prst="rect">
            <a:avLst/>
          </a:prstGeom>
          <a:noFill/>
          <a:ln w="12700" cap="sq">
            <a:noFill/>
            <a:miter lim="800000"/>
            <a:headEnd type="none" w="sm" len="sm"/>
            <a:tailEnd type="none" w="sm" len="sm"/>
          </a:ln>
        </p:spPr>
        <p:txBody>
          <a:bodyPr wrap="square">
            <a:spAutoFit/>
          </a:bodyPr>
          <a:lstStyle/>
          <a:p>
            <a:pPr>
              <a:lnSpc>
                <a:spcPct val="70000"/>
              </a:lnSpc>
              <a:spcBef>
                <a:spcPct val="50000"/>
              </a:spcBef>
            </a:pPr>
            <a:r>
              <a:rPr lang="zh-CN" altLang="en-US" sz="3600" b="0" dirty="0">
                <a:solidFill>
                  <a:srgbClr val="0033CC"/>
                </a:solidFill>
                <a:latin typeface="Times New Roman" pitchFamily="18" charset="0"/>
              </a:rPr>
              <a:t>或</a:t>
            </a:r>
          </a:p>
        </p:txBody>
      </p:sp>
      <p:sp>
        <p:nvSpPr>
          <p:cNvPr id="62469" name="Text Box 5"/>
          <p:cNvSpPr txBox="1">
            <a:spLocks noChangeArrowheads="1"/>
          </p:cNvSpPr>
          <p:nvPr/>
        </p:nvSpPr>
        <p:spPr bwMode="auto">
          <a:xfrm>
            <a:off x="5508104" y="4221088"/>
            <a:ext cx="3124200" cy="1604962"/>
          </a:xfrm>
          <a:prstGeom prst="rect">
            <a:avLst/>
          </a:prstGeom>
          <a:noFill/>
          <a:ln w="12700" cap="sq">
            <a:noFill/>
            <a:miter lim="800000"/>
            <a:headEnd type="none" w="sm" len="sm"/>
            <a:tailEnd type="none" w="sm" len="sm"/>
          </a:ln>
        </p:spPr>
        <p:txBody>
          <a:bodyPr>
            <a:spAutoFit/>
          </a:bodyPr>
          <a:lstStyle/>
          <a:p>
            <a:pPr algn="just">
              <a:lnSpc>
                <a:spcPct val="70000"/>
              </a:lnSpc>
              <a:spcBef>
                <a:spcPct val="50000"/>
              </a:spcBef>
            </a:pPr>
            <a:r>
              <a:rPr lang="en-US" altLang="zh-CN" sz="1800" b="0" dirty="0">
                <a:latin typeface="Times New Roman" pitchFamily="18" charset="0"/>
              </a:rPr>
              <a:t>void </a:t>
            </a:r>
            <a:r>
              <a:rPr lang="en-US" altLang="zh-CN" sz="1800" b="0" dirty="0" err="1">
                <a:latin typeface="Times New Roman" pitchFamily="18" charset="0"/>
              </a:rPr>
              <a:t>strcpy</a:t>
            </a:r>
            <a:r>
              <a:rPr lang="en-US" altLang="zh-CN" sz="1800" b="0" dirty="0">
                <a:latin typeface="Times New Roman" pitchFamily="18" charset="0"/>
              </a:rPr>
              <a:t>(char *s, char *t)</a:t>
            </a:r>
          </a:p>
          <a:p>
            <a:pPr algn="just">
              <a:lnSpc>
                <a:spcPct val="70000"/>
              </a:lnSpc>
              <a:spcBef>
                <a:spcPct val="50000"/>
              </a:spcBef>
            </a:pPr>
            <a:r>
              <a:rPr lang="en-US" altLang="zh-CN" sz="1800" b="0" dirty="0">
                <a:latin typeface="Times New Roman" pitchFamily="18" charset="0"/>
              </a:rPr>
              <a:t>{</a:t>
            </a:r>
          </a:p>
          <a:p>
            <a:pPr algn="just">
              <a:lnSpc>
                <a:spcPct val="70000"/>
              </a:lnSpc>
              <a:spcBef>
                <a:spcPct val="50000"/>
              </a:spcBef>
            </a:pPr>
            <a:r>
              <a:rPr lang="en-US" altLang="zh-CN" sz="1800" b="0" dirty="0">
                <a:latin typeface="Times New Roman" pitchFamily="18" charset="0"/>
              </a:rPr>
              <a:t>        while(*s++ = *t++)</a:t>
            </a:r>
          </a:p>
          <a:p>
            <a:pPr algn="just">
              <a:lnSpc>
                <a:spcPct val="70000"/>
              </a:lnSpc>
              <a:spcBef>
                <a:spcPct val="50000"/>
              </a:spcBef>
            </a:pPr>
            <a:r>
              <a:rPr lang="en-US" altLang="zh-CN" sz="1800" b="0" dirty="0">
                <a:latin typeface="Times New Roman" pitchFamily="18" charset="0"/>
              </a:rPr>
              <a:t>                ;</a:t>
            </a:r>
          </a:p>
          <a:p>
            <a:pPr algn="just">
              <a:lnSpc>
                <a:spcPct val="70000"/>
              </a:lnSpc>
              <a:spcBef>
                <a:spcPct val="50000"/>
              </a:spcBef>
            </a:pPr>
            <a:r>
              <a:rPr lang="en-US" altLang="zh-CN" sz="1800" b="0" dirty="0">
                <a:latin typeface="Times New Roman" pitchFamily="18" charset="0"/>
              </a:rPr>
              <a:t>}</a:t>
            </a:r>
            <a:endParaRPr lang="en-US" altLang="zh-CN" sz="24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0" dur="500"/>
                                        <p:tgtEl>
                                          <p:spTgt spid="624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3" dur="500"/>
                                        <p:tgtEl>
                                          <p:spTgt spid="624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16" dur="500"/>
                                        <p:tgtEl>
                                          <p:spTgt spid="624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19" dur="500"/>
                                        <p:tgtEl>
                                          <p:spTgt spid="624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22" dur="500"/>
                                        <p:tgtEl>
                                          <p:spTgt spid="624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25" dur="500"/>
                                        <p:tgtEl>
                                          <p:spTgt spid="6246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30" dur="500"/>
                                        <p:tgtEl>
                                          <p:spTgt spid="6246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2467">
                                            <p:txEl>
                                              <p:pRg st="9" end="9"/>
                                            </p:txEl>
                                          </p:spTgt>
                                        </p:tgtEl>
                                        <p:attrNameLst>
                                          <p:attrName>style.visibility</p:attrName>
                                        </p:attrNameLst>
                                      </p:cBhvr>
                                      <p:to>
                                        <p:strVal val="visible"/>
                                      </p:to>
                                    </p:set>
                                    <p:animEffect transition="in" filter="blinds(horizontal)">
                                      <p:cBhvr>
                                        <p:cTn id="33" dur="500"/>
                                        <p:tgtEl>
                                          <p:spTgt spid="6246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467">
                                            <p:txEl>
                                              <p:pRg st="10" end="10"/>
                                            </p:txEl>
                                          </p:spTgt>
                                        </p:tgtEl>
                                        <p:attrNameLst>
                                          <p:attrName>style.visibility</p:attrName>
                                        </p:attrNameLst>
                                      </p:cBhvr>
                                      <p:to>
                                        <p:strVal val="visible"/>
                                      </p:to>
                                    </p:set>
                                    <p:animEffect transition="in" filter="blinds(horizontal)">
                                      <p:cBhvr>
                                        <p:cTn id="36" dur="500"/>
                                        <p:tgtEl>
                                          <p:spTgt spid="62467">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467">
                                            <p:txEl>
                                              <p:pRg st="11" end="11"/>
                                            </p:txEl>
                                          </p:spTgt>
                                        </p:tgtEl>
                                        <p:attrNameLst>
                                          <p:attrName>style.visibility</p:attrName>
                                        </p:attrNameLst>
                                      </p:cBhvr>
                                      <p:to>
                                        <p:strVal val="visible"/>
                                      </p:to>
                                    </p:set>
                                    <p:animEffect transition="in" filter="blinds(horizontal)">
                                      <p:cBhvr>
                                        <p:cTn id="39" dur="500"/>
                                        <p:tgtEl>
                                          <p:spTgt spid="62467">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2467">
                                            <p:txEl>
                                              <p:pRg st="12" end="12"/>
                                            </p:txEl>
                                          </p:spTgt>
                                        </p:tgtEl>
                                        <p:attrNameLst>
                                          <p:attrName>style.visibility</p:attrName>
                                        </p:attrNameLst>
                                      </p:cBhvr>
                                      <p:to>
                                        <p:strVal val="visible"/>
                                      </p:to>
                                    </p:set>
                                    <p:animEffect transition="in" filter="blinds(horizontal)">
                                      <p:cBhvr>
                                        <p:cTn id="42" dur="500"/>
                                        <p:tgtEl>
                                          <p:spTgt spid="62467">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2467">
                                            <p:txEl>
                                              <p:pRg st="13" end="13"/>
                                            </p:txEl>
                                          </p:spTgt>
                                        </p:tgtEl>
                                        <p:attrNameLst>
                                          <p:attrName>style.visibility</p:attrName>
                                        </p:attrNameLst>
                                      </p:cBhvr>
                                      <p:to>
                                        <p:strVal val="visible"/>
                                      </p:to>
                                    </p:set>
                                    <p:animEffect transition="in" filter="blinds(horizontal)">
                                      <p:cBhvr>
                                        <p:cTn id="45" dur="500"/>
                                        <p:tgtEl>
                                          <p:spTgt spid="62467">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2467">
                                            <p:txEl>
                                              <p:pRg st="14" end="14"/>
                                            </p:txEl>
                                          </p:spTgt>
                                        </p:tgtEl>
                                        <p:attrNameLst>
                                          <p:attrName>style.visibility</p:attrName>
                                        </p:attrNameLst>
                                      </p:cBhvr>
                                      <p:to>
                                        <p:strVal val="visible"/>
                                      </p:to>
                                    </p:set>
                                    <p:animEffect transition="in" filter="blinds(horizontal)">
                                      <p:cBhvr>
                                        <p:cTn id="48" dur="500"/>
                                        <p:tgtEl>
                                          <p:spTgt spid="62467">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2468"/>
                                        </p:tgtEl>
                                        <p:attrNameLst>
                                          <p:attrName>style.visibility</p:attrName>
                                        </p:attrNameLst>
                                      </p:cBhvr>
                                      <p:to>
                                        <p:strVal val="visible"/>
                                      </p:to>
                                    </p:set>
                                    <p:animEffect transition="in" filter="dissolve">
                                      <p:cBhvr>
                                        <p:cTn id="53" dur="500"/>
                                        <p:tgtEl>
                                          <p:spTgt spid="62468"/>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ntr" presetSubtype="2" fill="hold" grpId="0" nodeType="clickEffect">
                                  <p:stCondLst>
                                    <p:cond delay="0"/>
                                  </p:stCondLst>
                                  <p:childTnLst>
                                    <p:set>
                                      <p:cBhvr>
                                        <p:cTn id="57" dur="1" fill="hold">
                                          <p:stCondLst>
                                            <p:cond delay="0"/>
                                          </p:stCondLst>
                                        </p:cTn>
                                        <p:tgtEl>
                                          <p:spTgt spid="62469"/>
                                        </p:tgtEl>
                                        <p:attrNameLst>
                                          <p:attrName>style.visibility</p:attrName>
                                        </p:attrNameLst>
                                      </p:cBhvr>
                                      <p:to>
                                        <p:strVal val="visible"/>
                                      </p:to>
                                    </p:set>
                                    <p:anim calcmode="lin" valueType="num">
                                      <p:cBhvr additive="base">
                                        <p:cTn id="58" dur="1000" fill="hold"/>
                                        <p:tgtEl>
                                          <p:spTgt spid="62469"/>
                                        </p:tgtEl>
                                        <p:attrNameLst>
                                          <p:attrName>ppt_x</p:attrName>
                                        </p:attrNameLst>
                                      </p:cBhvr>
                                      <p:tavLst>
                                        <p:tav tm="0">
                                          <p:val>
                                            <p:strVal val="1+#ppt_w/2"/>
                                          </p:val>
                                        </p:tav>
                                        <p:tav tm="100000">
                                          <p:val>
                                            <p:strVal val="#ppt_x"/>
                                          </p:val>
                                        </p:tav>
                                      </p:tavLst>
                                    </p:anim>
                                    <p:anim calcmode="lin" valueType="num">
                                      <p:cBhvr additive="base">
                                        <p:cTn id="59" dur="1000" fill="hold"/>
                                        <p:tgtEl>
                                          <p:spTgt spid="62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P spid="6246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ea typeface="宋体" pitchFamily="2" charset="-122"/>
              </a:rPr>
              <a:t>指针和数组（续）*</a:t>
            </a:r>
          </a:p>
        </p:txBody>
      </p:sp>
      <p:sp>
        <p:nvSpPr>
          <p:cNvPr id="54275" name="内容占位符 2"/>
          <p:cNvSpPr>
            <a:spLocks noGrp="1"/>
          </p:cNvSpPr>
          <p:nvPr>
            <p:ph idx="1"/>
          </p:nvPr>
        </p:nvSpPr>
        <p:spPr/>
        <p:txBody>
          <a:bodyPr/>
          <a:lstStyle/>
          <a:p>
            <a:r>
              <a:rPr lang="zh-CN" altLang="en-US" b="0" dirty="0">
                <a:ea typeface="宋体" pitchFamily="2" charset="-122"/>
              </a:rPr>
              <a:t>数组就是一个（常量）指针，数组的名就是指向数据第一个元素的指针。</a:t>
            </a:r>
            <a:endParaRPr lang="en-US" altLang="zh-CN" b="0" dirty="0">
              <a:ea typeface="宋体" pitchFamily="2" charset="-122"/>
            </a:endParaRPr>
          </a:p>
          <a:p>
            <a:r>
              <a:rPr lang="zh-CN" altLang="en-US" b="0" dirty="0">
                <a:ea typeface="宋体" pitchFamily="2" charset="-122"/>
              </a:rPr>
              <a:t>数组可以按指针方式使用，如：</a:t>
            </a:r>
            <a:endParaRPr lang="en-US" altLang="zh-CN" b="0" dirty="0">
              <a:ea typeface="宋体" pitchFamily="2" charset="-122"/>
            </a:endParaRPr>
          </a:p>
          <a:p>
            <a:pPr lvl="1">
              <a:buFont typeface="Wingdings" pitchFamily="2" charset="2"/>
              <a:buNone/>
            </a:pPr>
            <a:r>
              <a:rPr lang="en-US" altLang="zh-CN" dirty="0" err="1">
                <a:ea typeface="宋体" pitchFamily="2" charset="-122"/>
              </a:rPr>
              <a:t>int</a:t>
            </a:r>
            <a:r>
              <a:rPr lang="en-US" altLang="zh-CN" dirty="0">
                <a:ea typeface="宋体" pitchFamily="2" charset="-122"/>
              </a:rPr>
              <a:t> a[10],*p; </a:t>
            </a:r>
          </a:p>
          <a:p>
            <a:pPr lvl="1">
              <a:buFont typeface="Wingdings" pitchFamily="2" charset="2"/>
              <a:buNone/>
            </a:pPr>
            <a:r>
              <a:rPr lang="en-US" altLang="zh-CN" dirty="0">
                <a:ea typeface="宋体" pitchFamily="2" charset="-122"/>
              </a:rPr>
              <a:t>for(</a:t>
            </a:r>
            <a:r>
              <a:rPr lang="en-US" altLang="zh-CN" dirty="0" err="1">
                <a:ea typeface="宋体" pitchFamily="2" charset="-122"/>
              </a:rPr>
              <a:t>i</a:t>
            </a:r>
            <a:r>
              <a:rPr lang="en-US" altLang="zh-CN" dirty="0">
                <a:ea typeface="宋体" pitchFamily="2" charset="-122"/>
              </a:rPr>
              <a:t>=0; </a:t>
            </a:r>
            <a:r>
              <a:rPr lang="en-US" altLang="zh-CN" dirty="0" err="1">
                <a:ea typeface="宋体" pitchFamily="2" charset="-122"/>
              </a:rPr>
              <a:t>i</a:t>
            </a:r>
            <a:r>
              <a:rPr lang="en-US" altLang="zh-CN" dirty="0">
                <a:ea typeface="宋体" pitchFamily="2" charset="-122"/>
              </a:rPr>
              <a:t>&lt;n; </a:t>
            </a:r>
            <a:r>
              <a:rPr lang="en-US" altLang="zh-CN" dirty="0" err="1">
                <a:ea typeface="宋体" pitchFamily="2" charset="-122"/>
              </a:rPr>
              <a:t>i</a:t>
            </a:r>
            <a:r>
              <a:rPr lang="en-US" altLang="zh-CN" dirty="0">
                <a:ea typeface="宋体" pitchFamily="2" charset="-122"/>
              </a:rPr>
              <a:t>++) …*(</a:t>
            </a:r>
            <a:r>
              <a:rPr lang="en-US" altLang="zh-CN" dirty="0" err="1">
                <a:ea typeface="宋体" pitchFamily="2" charset="-122"/>
              </a:rPr>
              <a:t>a+i</a:t>
            </a:r>
            <a:r>
              <a:rPr lang="en-US" altLang="zh-CN" dirty="0">
                <a:ea typeface="宋体" pitchFamily="2" charset="-122"/>
              </a:rPr>
              <a:t>)…;</a:t>
            </a:r>
          </a:p>
          <a:p>
            <a:r>
              <a:rPr lang="zh-CN" altLang="en-US" b="0" dirty="0">
                <a:ea typeface="宋体" pitchFamily="2" charset="-122"/>
              </a:rPr>
              <a:t>指针亦可按数组形式访问，如：</a:t>
            </a:r>
            <a:endParaRPr lang="en-US" altLang="zh-CN" b="0" dirty="0">
              <a:ea typeface="宋体" pitchFamily="2" charset="-122"/>
            </a:endParaRPr>
          </a:p>
          <a:p>
            <a:pPr lvl="1">
              <a:buFont typeface="Wingdings" pitchFamily="2" charset="2"/>
              <a:buNone/>
            </a:pPr>
            <a:r>
              <a:rPr lang="en-US" altLang="zh-CN" dirty="0">
                <a:ea typeface="宋体" pitchFamily="2" charset="-122"/>
              </a:rPr>
              <a:t>void fun(</a:t>
            </a:r>
            <a:r>
              <a:rPr lang="en-US" altLang="zh-CN" dirty="0" err="1">
                <a:ea typeface="宋体" pitchFamily="2" charset="-122"/>
              </a:rPr>
              <a:t>int</a:t>
            </a:r>
            <a:r>
              <a:rPr lang="en-US" altLang="zh-CN" dirty="0">
                <a:ea typeface="宋体" pitchFamily="2" charset="-122"/>
              </a:rPr>
              <a:t> p[]){ </a:t>
            </a:r>
          </a:p>
          <a:p>
            <a:pPr lvl="1">
              <a:buFont typeface="Wingdings" pitchFamily="2" charset="2"/>
              <a:buNone/>
            </a:pPr>
            <a:r>
              <a:rPr lang="en-US" altLang="zh-CN" dirty="0">
                <a:ea typeface="宋体" pitchFamily="2" charset="-122"/>
              </a:rPr>
              <a:t>	…p[</a:t>
            </a:r>
            <a:r>
              <a:rPr lang="en-US" altLang="zh-CN" dirty="0" err="1">
                <a:ea typeface="宋体" pitchFamily="2" charset="-122"/>
              </a:rPr>
              <a:t>i</a:t>
            </a:r>
            <a:r>
              <a:rPr lang="en-US" altLang="zh-CN" dirty="0">
                <a:ea typeface="宋体" pitchFamily="2" charset="-122"/>
              </a:rPr>
              <a:t>]…</a:t>
            </a:r>
          </a:p>
        </p:txBody>
      </p:sp>
      <p:sp>
        <p:nvSpPr>
          <p:cNvPr id="5427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4277" name="灯片编号占位符 4"/>
          <p:cNvSpPr>
            <a:spLocks noGrp="1"/>
          </p:cNvSpPr>
          <p:nvPr>
            <p:ph type="sldNum" sz="quarter" idx="11"/>
          </p:nvPr>
        </p:nvSpPr>
        <p:spPr>
          <a:noFill/>
        </p:spPr>
        <p:txBody>
          <a:bodyPr/>
          <a:lstStyle/>
          <a:p>
            <a:fld id="{45BC2EBB-ADE1-4EDE-95FD-899A77D18BEE}" type="slidenum">
              <a:rPr lang="en-US" altLang="zh-CN" smtClean="0"/>
              <a:pPr/>
              <a:t>68</a:t>
            </a:fld>
            <a:endParaRPr lang="en-US" altLang="zh-CN"/>
          </a:p>
        </p:txBody>
      </p:sp>
      <p:sp>
        <p:nvSpPr>
          <p:cNvPr id="2" name="矩形 1">
            <a:extLst>
              <a:ext uri="{FF2B5EF4-FFF2-40B4-BE49-F238E27FC236}">
                <a16:creationId xmlns:a16="http://schemas.microsoft.com/office/drawing/2014/main" id="{29CBE9A5-263A-43AE-827F-4A3735452146}"/>
              </a:ext>
            </a:extLst>
          </p:cNvPr>
          <p:cNvSpPr/>
          <p:nvPr/>
        </p:nvSpPr>
        <p:spPr>
          <a:xfrm>
            <a:off x="791580" y="5724465"/>
            <a:ext cx="7560840" cy="707886"/>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dirty="0">
                <a:latin typeface="微软雅黑" panose="020B0503020204020204" pitchFamily="34" charset="-122"/>
                <a:ea typeface="微软雅黑" panose="020B0503020204020204" pitchFamily="34" charset="-122"/>
              </a:rPr>
              <a:t>忠告：对于初学者来说，将指针用数组形式访问不仅可读性好，且不容易出错！</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指针数组</a:t>
            </a:r>
            <a:endParaRPr lang="zh-CN" altLang="en-US" dirty="0"/>
          </a:p>
        </p:txBody>
      </p:sp>
      <p:sp>
        <p:nvSpPr>
          <p:cNvPr id="3" name="内容占位符 2"/>
          <p:cNvSpPr>
            <a:spLocks noGrp="1"/>
          </p:cNvSpPr>
          <p:nvPr>
            <p:ph idx="1"/>
          </p:nvPr>
        </p:nvSpPr>
        <p:spPr>
          <a:xfrm>
            <a:off x="977900" y="1447800"/>
            <a:ext cx="7266508" cy="4556125"/>
          </a:xfrm>
        </p:spPr>
        <p:txBody>
          <a:bodyPr/>
          <a:lstStyle/>
          <a:p>
            <a:r>
              <a:rPr lang="zh-CN" altLang="en-US" b="0" dirty="0"/>
              <a:t>单个字符串（人名、单词、文件名、文件中一行）我们知道可以用一个字符数组来保存，如：</a:t>
            </a:r>
            <a:endParaRPr lang="en-US" altLang="zh-CN" b="0" dirty="0"/>
          </a:p>
          <a:p>
            <a:pPr lvl="1">
              <a:buNone/>
            </a:pPr>
            <a:r>
              <a:rPr lang="en-US" altLang="zh-CN" dirty="0"/>
              <a:t>char word[32]= </a:t>
            </a:r>
            <a:r>
              <a:rPr lang="zh-CN" altLang="en-US" dirty="0"/>
              <a:t>“</a:t>
            </a:r>
            <a:r>
              <a:rPr lang="en-US" altLang="zh-CN" dirty="0"/>
              <a:t>Wednesday</a:t>
            </a:r>
            <a:r>
              <a:rPr lang="zh-CN" altLang="en-US" dirty="0"/>
              <a:t>”</a:t>
            </a:r>
            <a:endParaRPr lang="en-US" altLang="zh-CN" b="0" dirty="0"/>
          </a:p>
          <a:p>
            <a:r>
              <a:rPr lang="zh-CN" altLang="en-US" b="0" dirty="0"/>
              <a:t>若要同时保存多个相关字符串（通讯录中的人名单、英文字典中单词表、文件中的多行</a:t>
            </a:r>
            <a:r>
              <a:rPr lang="en-US" altLang="zh-CN" b="0" dirty="0"/>
              <a:t>…)</a:t>
            </a:r>
            <a:r>
              <a:rPr lang="zh-CN" altLang="en-US" b="0" dirty="0"/>
              <a:t>？</a:t>
            </a:r>
            <a:endParaRPr lang="en-US" altLang="zh-CN" b="0" dirty="0"/>
          </a:p>
          <a:p>
            <a:pPr lvl="1">
              <a:buNone/>
            </a:pPr>
            <a:r>
              <a:rPr lang="zh-CN" altLang="en-US" b="0" dirty="0"/>
              <a:t>如何同时保存如下相关数据：</a:t>
            </a:r>
            <a:endParaRPr lang="en-US" altLang="zh-CN" b="0" dirty="0"/>
          </a:p>
          <a:p>
            <a:pPr lvl="1">
              <a:buNone/>
            </a:pPr>
            <a:r>
              <a:rPr lang="en-US" altLang="zh-CN" sz="1600" dirty="0">
                <a:ea typeface="宋体" pitchFamily="2" charset="-122"/>
              </a:rPr>
              <a:t>Sunday, Monday, Tuesday, </a:t>
            </a:r>
            <a:r>
              <a:rPr lang="en-US" altLang="zh-CN" sz="1600" dirty="0" err="1">
                <a:ea typeface="宋体" pitchFamily="2" charset="-122"/>
              </a:rPr>
              <a:t>Wednesday,Thursday</a:t>
            </a:r>
            <a:r>
              <a:rPr lang="en-US" altLang="zh-CN" sz="1600" dirty="0">
                <a:ea typeface="宋体" pitchFamily="2" charset="-122"/>
              </a:rPr>
              <a:t>, </a:t>
            </a:r>
            <a:r>
              <a:rPr lang="en-US" altLang="zh-CN" sz="1600" dirty="0" err="1">
                <a:ea typeface="宋体" pitchFamily="2" charset="-122"/>
              </a:rPr>
              <a:t>Friday,Saturday</a:t>
            </a:r>
            <a:endParaRPr lang="en-US" altLang="zh-CN" sz="1600" dirty="0">
              <a:ea typeface="宋体" pitchFamily="2" charset="-122"/>
            </a:endParaRPr>
          </a:p>
          <a:p>
            <a:pPr lvl="1">
              <a:buNone/>
            </a:pPr>
            <a:r>
              <a:rPr lang="zh-CN" altLang="en-US" b="0" dirty="0"/>
              <a:t>方法：</a:t>
            </a:r>
            <a:endParaRPr lang="en-US" altLang="zh-CN" b="0" dirty="0"/>
          </a:p>
          <a:p>
            <a:pPr lvl="2"/>
            <a:r>
              <a:rPr lang="en-US" altLang="zh-CN" dirty="0"/>
              <a:t> </a:t>
            </a:r>
            <a:r>
              <a:rPr lang="zh-CN" altLang="en-US" dirty="0"/>
              <a:t>二维字符数组，如</a:t>
            </a:r>
            <a:r>
              <a:rPr lang="en-US" altLang="zh-CN" dirty="0"/>
              <a:t>:</a:t>
            </a:r>
            <a:r>
              <a:rPr lang="zh-CN" altLang="en-US" dirty="0"/>
              <a:t> </a:t>
            </a:r>
            <a:r>
              <a:rPr lang="en-US" altLang="zh-CN" dirty="0"/>
              <a:t>char days[7][10];</a:t>
            </a:r>
          </a:p>
          <a:p>
            <a:pPr lvl="2"/>
            <a:r>
              <a:rPr lang="en-US" altLang="zh-CN" b="0" dirty="0"/>
              <a:t> </a:t>
            </a:r>
            <a:r>
              <a:rPr lang="zh-CN" altLang="en-US" dirty="0"/>
              <a:t>指针数组，如：</a:t>
            </a:r>
            <a:r>
              <a:rPr lang="en-US" altLang="zh-CN" dirty="0"/>
              <a:t>char *days[7]; </a:t>
            </a:r>
            <a:endParaRPr lang="zh-CN" altLang="en-US" b="0" dirty="0"/>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69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dirty="0"/>
          </a:p>
        </p:txBody>
      </p:sp>
      <p:sp>
        <p:nvSpPr>
          <p:cNvPr id="47107" name="灯片编号占位符 4"/>
          <p:cNvSpPr>
            <a:spLocks noGrp="1"/>
          </p:cNvSpPr>
          <p:nvPr>
            <p:ph type="sldNum" sz="quarter" idx="11"/>
          </p:nvPr>
        </p:nvSpPr>
        <p:spPr>
          <a:noFill/>
        </p:spPr>
        <p:txBody>
          <a:bodyPr/>
          <a:lstStyle/>
          <a:p>
            <a:fld id="{AF8FC06C-50AA-4CBB-B824-7474CD386681}" type="slidenum">
              <a:rPr lang="en-US" altLang="zh-CN" smtClean="0"/>
              <a:pPr/>
              <a:t>7</a:t>
            </a:fld>
            <a:endParaRPr lang="en-US" altLang="zh-CN"/>
          </a:p>
        </p:txBody>
      </p:sp>
      <p:sp>
        <p:nvSpPr>
          <p:cNvPr id="4710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1</a:t>
            </a:r>
            <a:r>
              <a:rPr lang="zh-CN" altLang="en-US" dirty="0">
                <a:ea typeface="宋体" pitchFamily="2" charset="-122"/>
              </a:rPr>
              <a:t>：代码实现</a:t>
            </a:r>
          </a:p>
        </p:txBody>
      </p:sp>
      <p:sp>
        <p:nvSpPr>
          <p:cNvPr id="47109" name="Rectangle 3"/>
          <p:cNvSpPr>
            <a:spLocks noGrp="1" noChangeArrowheads="1"/>
          </p:cNvSpPr>
          <p:nvPr>
            <p:ph type="body" idx="1"/>
          </p:nvPr>
        </p:nvSpPr>
        <p:spPr/>
        <p:txBody>
          <a:bodyPr/>
          <a:lstStyle/>
          <a:p>
            <a:pPr>
              <a:lnSpc>
                <a:spcPct val="70000"/>
              </a:lnSpc>
              <a:buFont typeface="Wingdings" pitchFamily="2" charset="2"/>
              <a:buNone/>
            </a:pPr>
            <a:r>
              <a:rPr lang="en-US" altLang="zh-CN" sz="2000" b="0" dirty="0" err="1">
                <a:ea typeface="宋体" pitchFamily="2" charset="-122"/>
              </a:rPr>
              <a:t>int</a:t>
            </a:r>
            <a:r>
              <a:rPr lang="en-US" altLang="zh-CN" sz="2000" b="0" dirty="0">
                <a:ea typeface="宋体" pitchFamily="2" charset="-122"/>
              </a:rPr>
              <a:t> </a:t>
            </a:r>
            <a:r>
              <a:rPr lang="en-US" altLang="zh-CN" sz="2000" b="0" dirty="0" err="1">
                <a:ea typeface="宋体" pitchFamily="2" charset="-122"/>
              </a:rPr>
              <a:t>atoi</a:t>
            </a:r>
            <a:r>
              <a:rPr lang="en-US" altLang="zh-CN" sz="2000" b="0" dirty="0">
                <a:ea typeface="宋体" pitchFamily="2" charset="-122"/>
              </a:rPr>
              <a:t>(char s[ ])</a:t>
            </a:r>
          </a:p>
          <a:p>
            <a:pPr>
              <a:lnSpc>
                <a:spcPct val="70000"/>
              </a:lnSpc>
              <a:buFont typeface="Wingdings" pitchFamily="2" charset="2"/>
              <a:buNone/>
            </a:pPr>
            <a:r>
              <a:rPr lang="en-US" altLang="zh-CN" sz="2000" b="0" dirty="0">
                <a:ea typeface="宋体" pitchFamily="2" charset="-122"/>
              </a:rPr>
              <a:t>{</a:t>
            </a:r>
          </a:p>
          <a:p>
            <a:pPr lvl="1">
              <a:lnSpc>
                <a:spcPct val="70000"/>
              </a:lnSpc>
              <a:buFont typeface="Wingdings" pitchFamily="2" charset="2"/>
              <a:buNone/>
            </a:pPr>
            <a:r>
              <a:rPr lang="en-US" altLang="zh-CN" sz="2000" dirty="0" err="1">
                <a:latin typeface="+mn-lt"/>
                <a:ea typeface="宋体" pitchFamily="2" charset="-122"/>
              </a:rPr>
              <a:t>int</a:t>
            </a:r>
            <a:r>
              <a:rPr lang="en-US" altLang="zh-CN" sz="2000" dirty="0">
                <a:latin typeface="+mn-lt"/>
                <a:ea typeface="宋体" pitchFamily="2" charset="-122"/>
              </a:rPr>
              <a:t> </a:t>
            </a:r>
            <a:r>
              <a:rPr lang="en-US" altLang="zh-CN" sz="2000" dirty="0" err="1">
                <a:latin typeface="+mn-lt"/>
                <a:ea typeface="宋体" pitchFamily="2" charset="-122"/>
              </a:rPr>
              <a:t>i</a:t>
            </a:r>
            <a:r>
              <a:rPr lang="en-US" altLang="zh-CN" sz="2000" dirty="0">
                <a:latin typeface="+mn-lt"/>
                <a:ea typeface="宋体" pitchFamily="2" charset="-122"/>
              </a:rPr>
              <a:t>, n, sign;</a:t>
            </a:r>
          </a:p>
          <a:p>
            <a:pPr lvl="1">
              <a:lnSpc>
                <a:spcPct val="70000"/>
              </a:lnSpc>
              <a:buFont typeface="Wingdings" pitchFamily="2" charset="2"/>
              <a:buNone/>
            </a:pPr>
            <a:r>
              <a:rPr lang="en-US" altLang="zh-CN" sz="2000" dirty="0">
                <a:solidFill>
                  <a:srgbClr val="0000CC"/>
                </a:solidFill>
                <a:latin typeface="+mn-lt"/>
                <a:ea typeface="宋体" pitchFamily="2" charset="-122"/>
              </a:rPr>
              <a:t>for(</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=0;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 = ‘ ‘ ||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 = ‘\n’ ||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 = ‘\t’; </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a:t>
            </a:r>
          </a:p>
          <a:p>
            <a:pPr lvl="2" indent="0">
              <a:lnSpc>
                <a:spcPct val="80000"/>
              </a:lnSpc>
              <a:buFont typeface="Wingdings" pitchFamily="2" charset="2"/>
              <a:buNone/>
            </a:pPr>
            <a:r>
              <a:rPr lang="en-US" altLang="zh-CN" sz="2000" dirty="0">
                <a:latin typeface="+mn-lt"/>
                <a:ea typeface="宋体" pitchFamily="2" charset="-122"/>
              </a:rPr>
              <a:t>; 	/* skip white space */</a:t>
            </a:r>
          </a:p>
          <a:p>
            <a:pPr lvl="1">
              <a:lnSpc>
                <a:spcPct val="70000"/>
              </a:lnSpc>
              <a:buFont typeface="Wingdings" pitchFamily="2" charset="2"/>
              <a:buNone/>
            </a:pPr>
            <a:r>
              <a:rPr lang="en-US" altLang="zh-CN" sz="2000" dirty="0">
                <a:latin typeface="+mn-lt"/>
                <a:ea typeface="宋体" pitchFamily="2" charset="-122"/>
              </a:rPr>
              <a:t>sign = 1;</a:t>
            </a:r>
          </a:p>
          <a:p>
            <a:pPr lvl="1">
              <a:lnSpc>
                <a:spcPct val="70000"/>
              </a:lnSpc>
              <a:buFont typeface="Wingdings" pitchFamily="2" charset="2"/>
              <a:buNone/>
            </a:pPr>
            <a:r>
              <a:rPr lang="en-US" altLang="zh-CN" sz="2000" dirty="0">
                <a:latin typeface="+mn-lt"/>
                <a:ea typeface="宋体" pitchFamily="2" charset="-122"/>
              </a:rPr>
              <a:t>if(s[</a:t>
            </a:r>
            <a:r>
              <a:rPr lang="en-US" altLang="zh-CN" sz="2000" dirty="0" err="1">
                <a:latin typeface="+mn-lt"/>
                <a:ea typeface="宋体" pitchFamily="2" charset="-122"/>
              </a:rPr>
              <a:t>i</a:t>
            </a:r>
            <a:r>
              <a:rPr lang="en-US" altLang="zh-CN" sz="2000" dirty="0">
                <a:latin typeface="+mn-lt"/>
                <a:ea typeface="宋体" pitchFamily="2" charset="-122"/>
              </a:rPr>
              <a:t>] = = ‘+’ || s[</a:t>
            </a:r>
            <a:r>
              <a:rPr lang="en-US" altLang="zh-CN" sz="2000" dirty="0" err="1">
                <a:latin typeface="+mn-lt"/>
                <a:ea typeface="宋体" pitchFamily="2" charset="-122"/>
              </a:rPr>
              <a:t>i</a:t>
            </a:r>
            <a:r>
              <a:rPr lang="en-US" altLang="zh-CN" sz="2000" dirty="0">
                <a:latin typeface="+mn-lt"/>
                <a:ea typeface="宋体" pitchFamily="2" charset="-122"/>
              </a:rPr>
              <a:t>] = = ‘-‘)</a:t>
            </a:r>
          </a:p>
          <a:p>
            <a:pPr lvl="2" indent="0">
              <a:lnSpc>
                <a:spcPct val="80000"/>
              </a:lnSpc>
              <a:buFont typeface="Wingdings" pitchFamily="2" charset="2"/>
              <a:buNone/>
            </a:pPr>
            <a:r>
              <a:rPr lang="en-US" altLang="zh-CN" sz="2000" dirty="0">
                <a:latin typeface="+mn-lt"/>
                <a:ea typeface="宋体" pitchFamily="2" charset="-122"/>
              </a:rPr>
              <a:t>sign = (s[</a:t>
            </a:r>
            <a:r>
              <a:rPr lang="en-US" altLang="zh-CN" sz="2000" dirty="0" err="1">
                <a:latin typeface="+mn-lt"/>
                <a:ea typeface="宋体" pitchFamily="2" charset="-122"/>
              </a:rPr>
              <a:t>i</a:t>
            </a:r>
            <a:r>
              <a:rPr lang="en-US" altLang="zh-CN" sz="2000" dirty="0">
                <a:latin typeface="+mn-lt"/>
                <a:ea typeface="宋体" pitchFamily="2" charset="-122"/>
              </a:rPr>
              <a:t>++] = = ‘+’)?1:-1;</a:t>
            </a:r>
          </a:p>
          <a:p>
            <a:pPr lvl="1">
              <a:lnSpc>
                <a:spcPct val="70000"/>
              </a:lnSpc>
              <a:buFont typeface="Wingdings" pitchFamily="2" charset="2"/>
              <a:buNone/>
            </a:pPr>
            <a:r>
              <a:rPr lang="en-US" altLang="zh-CN" sz="2000" dirty="0">
                <a:solidFill>
                  <a:srgbClr val="0000CC"/>
                </a:solidFill>
                <a:latin typeface="+mn-lt"/>
                <a:ea typeface="宋体" pitchFamily="2" charset="-122"/>
              </a:rPr>
              <a:t>for(n=0;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&gt;= ‘0’ &amp;&amp; s[</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 &lt;= ‘9’; </a:t>
            </a:r>
            <a:r>
              <a:rPr lang="en-US" altLang="zh-CN" sz="2000" dirty="0" err="1">
                <a:solidFill>
                  <a:srgbClr val="0000CC"/>
                </a:solidFill>
                <a:latin typeface="+mn-lt"/>
                <a:ea typeface="宋体" pitchFamily="2" charset="-122"/>
              </a:rPr>
              <a:t>i</a:t>
            </a:r>
            <a:r>
              <a:rPr lang="en-US" altLang="zh-CN" sz="2000" dirty="0">
                <a:solidFill>
                  <a:srgbClr val="0000CC"/>
                </a:solidFill>
                <a:latin typeface="+mn-lt"/>
                <a:ea typeface="宋体" pitchFamily="2" charset="-122"/>
              </a:rPr>
              <a:t>++)</a:t>
            </a:r>
          </a:p>
          <a:p>
            <a:pPr lvl="2" indent="0">
              <a:lnSpc>
                <a:spcPct val="80000"/>
              </a:lnSpc>
              <a:buFont typeface="Wingdings" pitchFamily="2" charset="2"/>
              <a:buNone/>
            </a:pPr>
            <a:r>
              <a:rPr lang="en-US" altLang="zh-CN" sz="2000" dirty="0">
                <a:latin typeface="+mn-lt"/>
                <a:ea typeface="宋体" pitchFamily="2" charset="-122"/>
              </a:rPr>
              <a:t>n = 10*n + s[</a:t>
            </a:r>
            <a:r>
              <a:rPr lang="en-US" altLang="zh-CN" sz="2000" dirty="0" err="1">
                <a:latin typeface="+mn-lt"/>
                <a:ea typeface="宋体" pitchFamily="2" charset="-122"/>
              </a:rPr>
              <a:t>i</a:t>
            </a:r>
            <a:r>
              <a:rPr lang="en-US" altLang="zh-CN" sz="2000" dirty="0">
                <a:latin typeface="+mn-lt"/>
                <a:ea typeface="宋体" pitchFamily="2" charset="-122"/>
              </a:rPr>
              <a:t>] – ‘0’;</a:t>
            </a:r>
          </a:p>
          <a:p>
            <a:pPr lvl="1">
              <a:lnSpc>
                <a:spcPct val="70000"/>
              </a:lnSpc>
              <a:buFont typeface="Wingdings" pitchFamily="2" charset="2"/>
              <a:buNone/>
            </a:pPr>
            <a:r>
              <a:rPr lang="en-US" altLang="zh-CN" sz="2000" dirty="0">
                <a:latin typeface="+mn-lt"/>
                <a:ea typeface="宋体" pitchFamily="2" charset="-122"/>
              </a:rPr>
              <a:t>return ( sign * n);</a:t>
            </a:r>
          </a:p>
          <a:p>
            <a:pPr>
              <a:lnSpc>
                <a:spcPct val="70000"/>
              </a:lnSpc>
              <a:buFont typeface="Wingdings" pitchFamily="2" charset="2"/>
              <a:buNone/>
            </a:pPr>
            <a:r>
              <a:rPr lang="en-US" altLang="zh-CN" sz="2000" b="0" dirty="0">
                <a:ea typeface="宋体" pitchFamily="2" charset="-122"/>
              </a:rPr>
              <a:t>}</a:t>
            </a:r>
          </a:p>
          <a:p>
            <a:pPr>
              <a:lnSpc>
                <a:spcPct val="70000"/>
              </a:lnSpc>
              <a:buFont typeface="Wingdings" pitchFamily="2" charset="2"/>
              <a:buNone/>
            </a:pPr>
            <a:endParaRPr lang="en-US" altLang="zh-CN" sz="2000" dirty="0">
              <a:ea typeface="宋体" pitchFamily="2" charset="-122"/>
            </a:endParaRPr>
          </a:p>
        </p:txBody>
      </p:sp>
      <p:sp>
        <p:nvSpPr>
          <p:cNvPr id="164868" name="AutoShape 4"/>
          <p:cNvSpPr>
            <a:spLocks noChangeArrowheads="1"/>
          </p:cNvSpPr>
          <p:nvPr/>
        </p:nvSpPr>
        <p:spPr bwMode="auto">
          <a:xfrm>
            <a:off x="3995936" y="1196752"/>
            <a:ext cx="1511300" cy="503238"/>
          </a:xfrm>
          <a:prstGeom prst="wedgeRoundRectCallout">
            <a:avLst>
              <a:gd name="adj1" fmla="val -126092"/>
              <a:gd name="adj2" fmla="val 28169"/>
              <a:gd name="adj3" fmla="val 16667"/>
            </a:avLst>
          </a:prstGeom>
          <a:solidFill>
            <a:schemeClr val="accent1"/>
          </a:solidFill>
          <a:ln w="9525">
            <a:solidFill>
              <a:schemeClr val="tx1"/>
            </a:solidFill>
            <a:miter lim="800000"/>
            <a:headEnd/>
            <a:tailEnd/>
          </a:ln>
        </p:spPr>
        <p:txBody>
          <a:bodyPr/>
          <a:lstStyle/>
          <a:p>
            <a:r>
              <a:rPr lang="zh-CN" altLang="en-US" sz="1600" b="0" dirty="0"/>
              <a:t>字符数组。</a:t>
            </a:r>
          </a:p>
        </p:txBody>
      </p:sp>
      <p:sp>
        <p:nvSpPr>
          <p:cNvPr id="164869" name="Text Box 5"/>
          <p:cNvSpPr txBox="1">
            <a:spLocks noChangeArrowheads="1"/>
          </p:cNvSpPr>
          <p:nvPr/>
        </p:nvSpPr>
        <p:spPr bwMode="auto">
          <a:xfrm>
            <a:off x="5148064" y="3284984"/>
            <a:ext cx="3673475" cy="3195637"/>
          </a:xfrm>
          <a:prstGeom prst="rect">
            <a:avLst/>
          </a:prstGeom>
          <a:solidFill>
            <a:schemeClr val="accent1"/>
          </a:solidFill>
          <a:ln w="9525">
            <a:noFill/>
            <a:miter lim="800000"/>
            <a:headEnd/>
            <a:tailEnd/>
          </a:ln>
        </p:spPr>
        <p:txBody>
          <a:bodyPr>
            <a:spAutoFit/>
          </a:bodyPr>
          <a:lstStyle/>
          <a:p>
            <a:pPr>
              <a:lnSpc>
                <a:spcPct val="80000"/>
              </a:lnSpc>
              <a:spcBef>
                <a:spcPct val="50000"/>
              </a:spcBef>
            </a:pPr>
            <a:r>
              <a:rPr lang="en-US" altLang="zh-CN" sz="1800" b="0" dirty="0"/>
              <a:t>#include &lt;</a:t>
            </a:r>
            <a:r>
              <a:rPr lang="en-US" altLang="zh-CN" sz="1800" b="0" dirty="0" err="1"/>
              <a:t>stdio.h</a:t>
            </a:r>
            <a:r>
              <a:rPr lang="en-US" altLang="zh-CN" sz="1800" b="0" dirty="0"/>
              <a:t>&gt;</a:t>
            </a:r>
          </a:p>
          <a:p>
            <a:pPr>
              <a:lnSpc>
                <a:spcPct val="80000"/>
              </a:lnSpc>
              <a:spcBef>
                <a:spcPct val="50000"/>
              </a:spcBef>
            </a:pPr>
            <a:r>
              <a:rPr lang="en-US" altLang="zh-CN" sz="1800" b="0" dirty="0" err="1"/>
              <a:t>int</a:t>
            </a:r>
            <a:r>
              <a:rPr lang="en-US" altLang="zh-CN" sz="1800" b="0" dirty="0"/>
              <a:t> </a:t>
            </a:r>
            <a:r>
              <a:rPr lang="en-US" altLang="zh-CN" sz="1800" b="0" dirty="0" err="1"/>
              <a:t>atoi</a:t>
            </a:r>
            <a:r>
              <a:rPr lang="en-US" altLang="zh-CN" sz="1800" b="0" dirty="0"/>
              <a:t>(char s[ ]);</a:t>
            </a:r>
          </a:p>
          <a:p>
            <a:pPr>
              <a:lnSpc>
                <a:spcPct val="80000"/>
              </a:lnSpc>
              <a:spcBef>
                <a:spcPct val="50000"/>
              </a:spcBef>
            </a:pPr>
            <a:r>
              <a:rPr lang="en-US" altLang="zh-CN" sz="1800" b="0" dirty="0" err="1"/>
              <a:t>int</a:t>
            </a:r>
            <a:r>
              <a:rPr lang="en-US" altLang="zh-CN" sz="1800" b="0" dirty="0"/>
              <a:t> main()</a:t>
            </a:r>
          </a:p>
          <a:p>
            <a:pPr>
              <a:lnSpc>
                <a:spcPct val="80000"/>
              </a:lnSpc>
              <a:spcBef>
                <a:spcPct val="50000"/>
              </a:spcBef>
            </a:pPr>
            <a:r>
              <a:rPr lang="en-US" altLang="zh-CN" sz="1800" b="0" dirty="0"/>
              <a:t>{</a:t>
            </a:r>
          </a:p>
          <a:p>
            <a:pPr>
              <a:lnSpc>
                <a:spcPct val="80000"/>
              </a:lnSpc>
              <a:spcBef>
                <a:spcPct val="50000"/>
              </a:spcBef>
            </a:pPr>
            <a:r>
              <a:rPr lang="en-US" altLang="zh-CN" sz="1800" b="0" dirty="0"/>
              <a:t>    char s[20];</a:t>
            </a:r>
          </a:p>
          <a:p>
            <a:pPr>
              <a:lnSpc>
                <a:spcPct val="80000"/>
              </a:lnSpc>
              <a:spcBef>
                <a:spcPct val="50000"/>
              </a:spcBef>
            </a:pPr>
            <a:r>
              <a:rPr lang="en-US" altLang="zh-CN" sz="1800" b="0" dirty="0"/>
              <a:t>    </a:t>
            </a:r>
            <a:r>
              <a:rPr lang="en-US" altLang="zh-CN" sz="1800" b="0" dirty="0" err="1"/>
              <a:t>scanf</a:t>
            </a:r>
            <a:r>
              <a:rPr lang="en-US" altLang="zh-CN" sz="1800" b="0" dirty="0"/>
              <a:t>(“%s”, s);</a:t>
            </a:r>
          </a:p>
          <a:p>
            <a:pPr>
              <a:lnSpc>
                <a:spcPct val="80000"/>
              </a:lnSpc>
              <a:spcBef>
                <a:spcPct val="50000"/>
              </a:spcBef>
            </a:pPr>
            <a:r>
              <a:rPr lang="en-US" altLang="zh-CN" sz="1800" b="0" dirty="0"/>
              <a:t>    </a:t>
            </a:r>
            <a:r>
              <a:rPr lang="en-US" altLang="zh-CN" sz="1800" b="0" dirty="0" err="1"/>
              <a:t>printf</a:t>
            </a:r>
            <a:r>
              <a:rPr lang="en-US" altLang="zh-CN" sz="1800" b="0" dirty="0"/>
              <a:t>(“%d\n”, </a:t>
            </a:r>
            <a:r>
              <a:rPr lang="en-US" altLang="zh-CN" sz="1800" b="0" dirty="0" err="1"/>
              <a:t>atoi</a:t>
            </a:r>
            <a:r>
              <a:rPr lang="en-US" altLang="zh-CN" sz="1800" b="0" dirty="0"/>
              <a:t>(s));</a:t>
            </a:r>
          </a:p>
          <a:p>
            <a:pPr>
              <a:lnSpc>
                <a:spcPct val="80000"/>
              </a:lnSpc>
              <a:spcBef>
                <a:spcPct val="50000"/>
              </a:spcBef>
            </a:pPr>
            <a:r>
              <a:rPr lang="en-US" altLang="zh-CN" sz="1800" b="0" dirty="0"/>
              <a:t>    return 0;</a:t>
            </a:r>
          </a:p>
          <a:p>
            <a:pPr>
              <a:lnSpc>
                <a:spcPct val="80000"/>
              </a:lnSpc>
              <a:spcBef>
                <a:spcPct val="50000"/>
              </a:spcBef>
            </a:pPr>
            <a:r>
              <a:rPr lang="en-US" altLang="zh-CN" sz="1800" b="0" dirty="0"/>
              <a:t>}</a:t>
            </a:r>
          </a:p>
        </p:txBody>
      </p:sp>
      <p:sp>
        <p:nvSpPr>
          <p:cNvPr id="164870" name="AutoShape 6"/>
          <p:cNvSpPr>
            <a:spLocks noChangeArrowheads="1"/>
          </p:cNvSpPr>
          <p:nvPr/>
        </p:nvSpPr>
        <p:spPr bwMode="auto">
          <a:xfrm>
            <a:off x="1" y="2780929"/>
            <a:ext cx="1043608" cy="576064"/>
          </a:xfrm>
          <a:prstGeom prst="wedgeRoundRectCallout">
            <a:avLst>
              <a:gd name="adj1" fmla="val 81940"/>
              <a:gd name="adj2" fmla="val -4731"/>
              <a:gd name="adj3" fmla="val 16667"/>
            </a:avLst>
          </a:prstGeom>
          <a:solidFill>
            <a:schemeClr val="accent1"/>
          </a:solidFill>
          <a:ln w="9525">
            <a:solidFill>
              <a:schemeClr val="tx1"/>
            </a:solidFill>
            <a:miter lim="800000"/>
            <a:headEnd/>
            <a:tailEnd/>
          </a:ln>
        </p:spPr>
        <p:txBody>
          <a:bodyPr/>
          <a:lstStyle/>
          <a:p>
            <a:r>
              <a:rPr lang="zh-CN" altLang="en-US" sz="1600" b="0" dirty="0"/>
              <a:t>空语句</a:t>
            </a:r>
          </a:p>
        </p:txBody>
      </p:sp>
      <p:sp>
        <p:nvSpPr>
          <p:cNvPr id="164871" name="AutoShape 7"/>
          <p:cNvSpPr>
            <a:spLocks noChangeArrowheads="1"/>
          </p:cNvSpPr>
          <p:nvPr/>
        </p:nvSpPr>
        <p:spPr bwMode="auto">
          <a:xfrm>
            <a:off x="6192837" y="1772816"/>
            <a:ext cx="2951163" cy="1224136"/>
          </a:xfrm>
          <a:prstGeom prst="wedgeRoundRectCallout">
            <a:avLst>
              <a:gd name="adj1" fmla="val -108270"/>
              <a:gd name="adj2" fmla="val 99031"/>
              <a:gd name="adj3" fmla="val 16667"/>
            </a:avLst>
          </a:prstGeom>
          <a:solidFill>
            <a:schemeClr val="accent1"/>
          </a:solidFill>
          <a:ln w="9525">
            <a:solidFill>
              <a:schemeClr val="tx1"/>
            </a:solidFill>
            <a:miter lim="800000"/>
            <a:headEnd/>
            <a:tailEnd/>
          </a:ln>
        </p:spPr>
        <p:txBody>
          <a:bodyPr/>
          <a:lstStyle/>
          <a:p>
            <a:r>
              <a:rPr lang="zh-CN" altLang="en-US" sz="1400" dirty="0"/>
              <a:t>条件运算符：</a:t>
            </a:r>
          </a:p>
          <a:p>
            <a:r>
              <a:rPr lang="zh-CN" altLang="en-US" sz="1400" dirty="0"/>
              <a:t> </a:t>
            </a:r>
            <a:r>
              <a:rPr lang="en-US" altLang="zh-CN" sz="1200" dirty="0">
                <a:solidFill>
                  <a:srgbClr val="0000CC"/>
                </a:solidFill>
              </a:rPr>
              <a:t>&lt;</a:t>
            </a:r>
            <a:r>
              <a:rPr lang="zh-CN" altLang="en-US" sz="1200" dirty="0">
                <a:solidFill>
                  <a:srgbClr val="0000CC"/>
                </a:solidFill>
              </a:rPr>
              <a:t>表达式</a:t>
            </a:r>
            <a:r>
              <a:rPr lang="en-US" altLang="zh-CN" sz="1200" dirty="0">
                <a:solidFill>
                  <a:srgbClr val="0000CC"/>
                </a:solidFill>
              </a:rPr>
              <a:t>1&gt; ? &lt;</a:t>
            </a:r>
            <a:r>
              <a:rPr lang="zh-CN" altLang="en-US" sz="1200" dirty="0">
                <a:solidFill>
                  <a:srgbClr val="0000CC"/>
                </a:solidFill>
              </a:rPr>
              <a:t>表达式</a:t>
            </a:r>
            <a:r>
              <a:rPr lang="en-US" altLang="zh-CN" sz="1200" dirty="0">
                <a:solidFill>
                  <a:srgbClr val="0000CC"/>
                </a:solidFill>
              </a:rPr>
              <a:t>2&gt; : &lt;</a:t>
            </a:r>
            <a:r>
              <a:rPr lang="zh-CN" altLang="en-US" sz="1200" dirty="0">
                <a:solidFill>
                  <a:srgbClr val="0000CC"/>
                </a:solidFill>
              </a:rPr>
              <a:t>表达式</a:t>
            </a:r>
            <a:r>
              <a:rPr lang="en-US" altLang="zh-CN" sz="1200" dirty="0">
                <a:solidFill>
                  <a:srgbClr val="0000CC"/>
                </a:solidFill>
              </a:rPr>
              <a:t>3&gt;</a:t>
            </a:r>
          </a:p>
          <a:p>
            <a:r>
              <a:rPr lang="zh-CN" altLang="en-US" sz="1200" dirty="0"/>
              <a:t>先计算</a:t>
            </a:r>
            <a:r>
              <a:rPr lang="zh-CN" altLang="en-US" sz="1200" dirty="0">
                <a:solidFill>
                  <a:srgbClr val="0000CC"/>
                </a:solidFill>
              </a:rPr>
              <a:t>表达式</a:t>
            </a:r>
            <a:r>
              <a:rPr lang="en-US" altLang="zh-CN" sz="1200" dirty="0">
                <a:solidFill>
                  <a:srgbClr val="0000CC"/>
                </a:solidFill>
              </a:rPr>
              <a:t>1</a:t>
            </a:r>
            <a:r>
              <a:rPr lang="zh-CN" altLang="en-US" sz="1200" dirty="0"/>
              <a:t>，若其值为非零，则整个表达式结果为</a:t>
            </a:r>
            <a:r>
              <a:rPr lang="zh-CN" altLang="en-US" sz="1200" dirty="0">
                <a:solidFill>
                  <a:srgbClr val="0000CC"/>
                </a:solidFill>
              </a:rPr>
              <a:t>表达式</a:t>
            </a:r>
            <a:r>
              <a:rPr lang="en-US" altLang="zh-CN" sz="1200" dirty="0">
                <a:solidFill>
                  <a:srgbClr val="0000CC"/>
                </a:solidFill>
              </a:rPr>
              <a:t>2</a:t>
            </a:r>
            <a:r>
              <a:rPr lang="zh-CN" altLang="en-US" sz="1200" dirty="0"/>
              <a:t>的值，否则就为</a:t>
            </a:r>
            <a:r>
              <a:rPr lang="zh-CN" altLang="en-US" sz="1200" dirty="0">
                <a:solidFill>
                  <a:srgbClr val="0000CC"/>
                </a:solidFill>
              </a:rPr>
              <a:t>表达式</a:t>
            </a:r>
            <a:r>
              <a:rPr lang="en-US" altLang="zh-CN" sz="1200" dirty="0">
                <a:solidFill>
                  <a:srgbClr val="0000CC"/>
                </a:solidFill>
              </a:rPr>
              <a:t>3</a:t>
            </a:r>
            <a:r>
              <a:rPr lang="zh-CN" altLang="en-US" sz="1200" dirty="0"/>
              <a:t>的值。</a:t>
            </a:r>
          </a:p>
        </p:txBody>
      </p:sp>
      <p:sp>
        <p:nvSpPr>
          <p:cNvPr id="10" name="圆角矩形标注 9"/>
          <p:cNvSpPr>
            <a:spLocks noChangeArrowheads="1"/>
          </p:cNvSpPr>
          <p:nvPr/>
        </p:nvSpPr>
        <p:spPr bwMode="auto">
          <a:xfrm>
            <a:off x="7215188" y="5665788"/>
            <a:ext cx="1928812" cy="1192212"/>
          </a:xfrm>
          <a:prstGeom prst="wedgeRoundRectCallout">
            <a:avLst>
              <a:gd name="adj1" fmla="val -58855"/>
              <a:gd name="adj2" fmla="val -36789"/>
              <a:gd name="adj3" fmla="val 16667"/>
            </a:avLst>
          </a:prstGeom>
          <a:solidFill>
            <a:srgbClr val="FFCC66"/>
          </a:solidFill>
          <a:ln w="9525" algn="ctr">
            <a:solidFill>
              <a:schemeClr val="accent1"/>
            </a:solidFill>
            <a:round/>
            <a:headEnd/>
            <a:tailEnd/>
          </a:ln>
        </p:spPr>
        <p:txBody>
          <a:bodyPr>
            <a:spAutoFit/>
          </a:bodyPr>
          <a:lstStyle/>
          <a:p>
            <a:r>
              <a:rPr lang="zh-CN" altLang="en-US" sz="1600" b="0" dirty="0"/>
              <a:t>为何字符数组（字符串）作为函数参数传递时，通常不用传递数组长度？</a:t>
            </a:r>
          </a:p>
        </p:txBody>
      </p:sp>
      <p:sp>
        <p:nvSpPr>
          <p:cNvPr id="11" name="AutoShape 6"/>
          <p:cNvSpPr>
            <a:spLocks noChangeArrowheads="1"/>
          </p:cNvSpPr>
          <p:nvPr/>
        </p:nvSpPr>
        <p:spPr bwMode="auto">
          <a:xfrm>
            <a:off x="7235825" y="3861048"/>
            <a:ext cx="1908175" cy="1296988"/>
          </a:xfrm>
          <a:prstGeom prst="wedgeRoundRectCallout">
            <a:avLst>
              <a:gd name="adj1" fmla="val -62611"/>
              <a:gd name="adj2" fmla="val 39185"/>
              <a:gd name="adj3" fmla="val 16667"/>
            </a:avLst>
          </a:prstGeom>
          <a:solidFill>
            <a:srgbClr val="E8E8B0"/>
          </a:solidFill>
          <a:ln w="9525">
            <a:solidFill>
              <a:schemeClr val="tx1"/>
            </a:solidFill>
            <a:miter lim="800000"/>
            <a:headEnd/>
            <a:tailEnd/>
          </a:ln>
        </p:spPr>
        <p:txBody>
          <a:bodyPr/>
          <a:lstStyle/>
          <a:p>
            <a:r>
              <a:rPr lang="zh-CN" altLang="en-US" sz="1600" b="0" dirty="0"/>
              <a:t>读入一个以空白字符分隔的字符串到</a:t>
            </a:r>
            <a:r>
              <a:rPr lang="en-US" altLang="zh-CN" sz="1600" b="0" dirty="0"/>
              <a:t>s</a:t>
            </a:r>
            <a:r>
              <a:rPr lang="zh-CN" altLang="en-US" sz="1600" b="0" dirty="0"/>
              <a:t>中，以</a:t>
            </a:r>
            <a:r>
              <a:rPr lang="en-US" altLang="zh-CN" sz="1600" b="0" dirty="0"/>
              <a:t>’\0’</a:t>
            </a:r>
            <a:r>
              <a:rPr lang="zh-CN" altLang="en-US" sz="1600" b="0" dirty="0"/>
              <a:t>结束</a:t>
            </a:r>
            <a:r>
              <a:rPr lang="en-US" altLang="zh-CN" sz="1600" b="0" dirty="0"/>
              <a:t>(</a:t>
            </a:r>
            <a:r>
              <a:rPr lang="zh-CN" altLang="en-US" sz="1600" b="0" dirty="0"/>
              <a:t>即由非空字符组成的字符串</a:t>
            </a:r>
            <a:r>
              <a:rPr lang="en-US" altLang="zh-CN" sz="1600" b="0" dirty="0"/>
              <a:t>)</a:t>
            </a:r>
            <a:r>
              <a:rPr lang="zh-CN" altLang="en-US" sz="16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1000"/>
                                        <p:tgtEl>
                                          <p:spTgt spid="164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70"/>
                                        </p:tgtEl>
                                        <p:attrNameLst>
                                          <p:attrName>style.visibility</p:attrName>
                                        </p:attrNameLst>
                                      </p:cBhvr>
                                      <p:to>
                                        <p:strVal val="visible"/>
                                      </p:to>
                                    </p:set>
                                    <p:animEffect transition="in" filter="blinds(horizontal)">
                                      <p:cBhvr>
                                        <p:cTn id="12" dur="1000"/>
                                        <p:tgtEl>
                                          <p:spTgt spid="1648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1"/>
                                        </p:tgtEl>
                                        <p:attrNameLst>
                                          <p:attrName>style.visibility</p:attrName>
                                        </p:attrNameLst>
                                      </p:cBhvr>
                                      <p:to>
                                        <p:strVal val="visible"/>
                                      </p:to>
                                    </p:set>
                                    <p:animEffect transition="in" filter="blinds(horizontal)">
                                      <p:cBhvr>
                                        <p:cTn id="17" dur="1000"/>
                                        <p:tgtEl>
                                          <p:spTgt spid="164871"/>
                                        </p:tgtEl>
                                      </p:cBhvr>
                                    </p:animEffect>
                                  </p:childTnLst>
                                  <p:subTnLst>
                                    <p:set>
                                      <p:cBhvr override="childStyle">
                                        <p:cTn dur="1" fill="hold" display="0" masterRel="nextClick" afterEffect="1"/>
                                        <p:tgtEl>
                                          <p:spTgt spid="16487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69"/>
                                        </p:tgtEl>
                                        <p:attrNameLst>
                                          <p:attrName>style.visibility</p:attrName>
                                        </p:attrNameLst>
                                      </p:cBhvr>
                                      <p:to>
                                        <p:strVal val="visible"/>
                                      </p:to>
                                    </p:set>
                                    <p:animEffect transition="in" filter="blinds(horizontal)">
                                      <p:cBhvr>
                                        <p:cTn id="22" dur="500"/>
                                        <p:tgtEl>
                                          <p:spTgt spid="16486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P spid="164869" grpId="0" animBg="1"/>
      <p:bldP spid="164870" grpId="0" animBg="1"/>
      <p:bldP spid="164871" grpId="0" animBg="1"/>
      <p:bldP spid="10"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5299" name="灯片编号占位符 4"/>
          <p:cNvSpPr>
            <a:spLocks noGrp="1"/>
          </p:cNvSpPr>
          <p:nvPr>
            <p:ph type="sldNum" sz="quarter" idx="11"/>
          </p:nvPr>
        </p:nvSpPr>
        <p:spPr>
          <a:noFill/>
        </p:spPr>
        <p:txBody>
          <a:bodyPr/>
          <a:lstStyle/>
          <a:p>
            <a:fld id="{01A02545-F2C3-45B1-A285-AD6A1C4E3BB5}" type="slidenum">
              <a:rPr lang="en-US" altLang="zh-CN" smtClean="0"/>
              <a:pPr/>
              <a:t>70</a:t>
            </a:fld>
            <a:endParaRPr lang="en-US" altLang="zh-CN"/>
          </a:p>
        </p:txBody>
      </p:sp>
      <p:sp>
        <p:nvSpPr>
          <p:cNvPr id="55300" name="Rectangle 2"/>
          <p:cNvSpPr>
            <a:spLocks noGrp="1" noChangeArrowheads="1"/>
          </p:cNvSpPr>
          <p:nvPr>
            <p:ph type="title"/>
          </p:nvPr>
        </p:nvSpPr>
        <p:spPr/>
        <p:txBody>
          <a:bodyPr/>
          <a:lstStyle/>
          <a:p>
            <a:r>
              <a:rPr lang="zh-CN" altLang="en-US" dirty="0">
                <a:ea typeface="宋体" pitchFamily="2" charset="-122"/>
              </a:rPr>
              <a:t>指针数组</a:t>
            </a:r>
          </a:p>
        </p:txBody>
      </p:sp>
      <p:sp>
        <p:nvSpPr>
          <p:cNvPr id="64515" name="Rectangle 3"/>
          <p:cNvSpPr>
            <a:spLocks noGrp="1" noChangeArrowheads="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指针数组就是由指针组成的数组，即该数组的每一个元素都是指向某一类型对象的指针。</a:t>
            </a:r>
          </a:p>
          <a:p>
            <a:pPr lvl="1">
              <a:buFont typeface="Wingdings" pitchFamily="2" charset="2"/>
              <a:buNone/>
            </a:pPr>
            <a:r>
              <a:rPr lang="zh-CN" altLang="en-US" sz="2000" dirty="0">
                <a:ea typeface="宋体" pitchFamily="2" charset="-122"/>
              </a:rPr>
              <a:t>如</a:t>
            </a:r>
            <a:r>
              <a:rPr lang="en-US" altLang="zh-CN" sz="2000" dirty="0">
                <a:ea typeface="宋体" pitchFamily="2" charset="-122"/>
              </a:rPr>
              <a:t>:</a:t>
            </a:r>
          </a:p>
          <a:p>
            <a:pPr lvl="1">
              <a:buFont typeface="Wingdings" pitchFamily="2" charset="2"/>
              <a:buNone/>
            </a:pPr>
            <a:r>
              <a:rPr lang="en-US" altLang="zh-CN" sz="2000" dirty="0">
                <a:ea typeface="宋体" pitchFamily="2" charset="-122"/>
              </a:rPr>
              <a:t>char *</a:t>
            </a:r>
            <a:r>
              <a:rPr lang="en-US" altLang="zh-CN" sz="2000" dirty="0" err="1">
                <a:ea typeface="宋体" pitchFamily="2" charset="-122"/>
              </a:rPr>
              <a:t>lineptr</a:t>
            </a:r>
            <a:r>
              <a:rPr lang="en-US" altLang="zh-CN" sz="2000" dirty="0">
                <a:ea typeface="宋体" pitchFamily="2" charset="-122"/>
              </a:rPr>
              <a:t>[100]; 	//</a:t>
            </a:r>
            <a:r>
              <a:rPr lang="zh-CN" altLang="en-US" sz="2000" dirty="0">
                <a:ea typeface="宋体" pitchFamily="2" charset="-122"/>
              </a:rPr>
              <a:t>由字符指针构成的数组</a:t>
            </a:r>
          </a:p>
          <a:p>
            <a:pPr lvl="1">
              <a:buFont typeface="Wingdings" pitchFamily="2" charset="2"/>
              <a:buNone/>
            </a:pPr>
            <a:r>
              <a:rPr lang="en-US" altLang="zh-CN" sz="2000" dirty="0">
                <a:ea typeface="宋体" pitchFamily="2" charset="-122"/>
              </a:rPr>
              <a:t>int  *</a:t>
            </a:r>
            <a:r>
              <a:rPr lang="en-US" altLang="zh-CN" sz="2000" dirty="0" err="1">
                <a:ea typeface="宋体" pitchFamily="2" charset="-122"/>
              </a:rPr>
              <a:t>iptr</a:t>
            </a:r>
            <a:r>
              <a:rPr lang="en-US" altLang="zh-CN" sz="2000" dirty="0">
                <a:ea typeface="宋体" pitchFamily="2" charset="-122"/>
              </a:rPr>
              <a:t>[50];		//</a:t>
            </a:r>
            <a:r>
              <a:rPr lang="zh-CN" altLang="en-US" sz="2000" dirty="0">
                <a:ea typeface="宋体" pitchFamily="2" charset="-122"/>
              </a:rPr>
              <a:t>由整型指针构成的数组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0" dur="500"/>
                                        <p:tgtEl>
                                          <p:spTgt spid="645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3"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页脚占位符 4"/>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1028" name="灯片编号占位符 5"/>
          <p:cNvSpPr>
            <a:spLocks noGrp="1"/>
          </p:cNvSpPr>
          <p:nvPr>
            <p:ph type="sldNum" sz="quarter" idx="11"/>
          </p:nvPr>
        </p:nvSpPr>
        <p:spPr>
          <a:noFill/>
        </p:spPr>
        <p:txBody>
          <a:bodyPr/>
          <a:lstStyle/>
          <a:p>
            <a:fld id="{538EE7AC-0604-4773-B70C-4A0E07C05070}" type="slidenum">
              <a:rPr lang="en-US" altLang="zh-CN" smtClean="0"/>
              <a:pPr/>
              <a:t>71</a:t>
            </a:fld>
            <a:endParaRPr lang="en-US" altLang="zh-CN"/>
          </a:p>
        </p:txBody>
      </p:sp>
      <p:sp>
        <p:nvSpPr>
          <p:cNvPr id="1029" name="Rectangle 2"/>
          <p:cNvSpPr>
            <a:spLocks noGrp="1" noChangeArrowheads="1"/>
          </p:cNvSpPr>
          <p:nvPr>
            <p:ph type="title"/>
          </p:nvPr>
        </p:nvSpPr>
        <p:spPr/>
        <p:txBody>
          <a:bodyPr/>
          <a:lstStyle/>
          <a:p>
            <a:r>
              <a:rPr lang="zh-CN" altLang="en-US">
                <a:ea typeface="宋体" pitchFamily="2" charset="-122"/>
              </a:rPr>
              <a:t>指针数组（续）</a:t>
            </a:r>
          </a:p>
        </p:txBody>
      </p:sp>
      <p:sp>
        <p:nvSpPr>
          <p:cNvPr id="1030" name="Rectangle 3"/>
          <p:cNvSpPr>
            <a:spLocks noGrp="1" noChangeArrowheads="1"/>
          </p:cNvSpPr>
          <p:nvPr>
            <p:ph type="body" sz="half" idx="1"/>
          </p:nvPr>
        </p:nvSpPr>
        <p:spPr>
          <a:xfrm>
            <a:off x="977900" y="1447800"/>
            <a:ext cx="7265988" cy="2557463"/>
          </a:xfrm>
        </p:spPr>
        <p:txBody>
          <a:bodyPr/>
          <a:lstStyle/>
          <a:p>
            <a:r>
              <a:rPr lang="zh-CN" altLang="en-US" sz="2000" dirty="0">
                <a:ea typeface="宋体" pitchFamily="2" charset="-122"/>
              </a:rPr>
              <a:t>指针数组与二维数组的区别：</a:t>
            </a:r>
          </a:p>
          <a:p>
            <a:pPr>
              <a:buFont typeface="Wingdings" pitchFamily="2" charset="2"/>
              <a:buNone/>
            </a:pPr>
            <a:r>
              <a:rPr lang="en-US" altLang="zh-CN" sz="1600" b="0" dirty="0">
                <a:ea typeface="宋体" pitchFamily="2" charset="-122"/>
              </a:rPr>
              <a:t>1) </a:t>
            </a:r>
            <a:r>
              <a:rPr lang="zh-CN" altLang="en-US" sz="1600" b="0" dirty="0">
                <a:ea typeface="宋体" pitchFamily="2" charset="-122"/>
              </a:rPr>
              <a:t>二维数组：</a:t>
            </a:r>
          </a:p>
          <a:p>
            <a:pPr lvl="1">
              <a:buFont typeface="Wingdings" pitchFamily="2" charset="2"/>
              <a:buNone/>
            </a:pPr>
            <a:r>
              <a:rPr lang="en-US" altLang="zh-CN" sz="1600" dirty="0">
                <a:ea typeface="宋体" pitchFamily="2" charset="-122"/>
              </a:rPr>
              <a:t>char days[7][10] = {</a:t>
            </a:r>
          </a:p>
          <a:p>
            <a:pPr lvl="2" indent="0">
              <a:buFont typeface="Wingdings" pitchFamily="2" charset="2"/>
              <a:buNone/>
            </a:pPr>
            <a:r>
              <a:rPr lang="en-US" altLang="zh-CN" sz="1600" dirty="0">
                <a:ea typeface="宋体" pitchFamily="2" charset="-122"/>
              </a:rPr>
              <a:t>“Sunday”, “Monday”, “Tuesday”, “Wednesday”,</a:t>
            </a:r>
          </a:p>
          <a:p>
            <a:pPr lvl="2" indent="0">
              <a:buFont typeface="Wingdings" pitchFamily="2" charset="2"/>
              <a:buNone/>
            </a:pPr>
            <a:r>
              <a:rPr lang="en-US" altLang="zh-CN" sz="1600" dirty="0">
                <a:ea typeface="宋体" pitchFamily="2" charset="-122"/>
              </a:rPr>
              <a:t>“Thursday”, “Friday”, “Saturday”</a:t>
            </a:r>
          </a:p>
          <a:p>
            <a:pPr lvl="1">
              <a:buFont typeface="Wingdings" pitchFamily="2" charset="2"/>
              <a:buNone/>
            </a:pPr>
            <a:r>
              <a:rPr lang="en-US" altLang="zh-CN" sz="1600" dirty="0">
                <a:ea typeface="宋体" pitchFamily="2" charset="-122"/>
              </a:rPr>
              <a:t>};</a:t>
            </a:r>
          </a:p>
          <a:p>
            <a:pPr lvl="1">
              <a:buFont typeface="Wingdings" pitchFamily="2" charset="2"/>
              <a:buNone/>
            </a:pPr>
            <a:r>
              <a:rPr lang="zh-CN" altLang="en-US" sz="1800" b="1" dirty="0">
                <a:ea typeface="宋体" pitchFamily="2" charset="-122"/>
              </a:rPr>
              <a:t>存贮形式：</a:t>
            </a:r>
          </a:p>
        </p:txBody>
      </p:sp>
      <p:graphicFrame>
        <p:nvGraphicFramePr>
          <p:cNvPr id="65540" name="Object 4"/>
          <p:cNvGraphicFramePr>
            <a:graphicFrameLocks noGrp="1" noChangeAspect="1"/>
          </p:cNvGraphicFramePr>
          <p:nvPr>
            <p:ph sz="half" idx="2"/>
          </p:nvPr>
        </p:nvGraphicFramePr>
        <p:xfrm>
          <a:off x="900113" y="4076700"/>
          <a:ext cx="7127875" cy="2225675"/>
        </p:xfrm>
        <a:graphic>
          <a:graphicData uri="http://schemas.openxmlformats.org/presentationml/2006/ole">
            <mc:AlternateContent xmlns:mc="http://schemas.openxmlformats.org/markup-compatibility/2006">
              <mc:Choice xmlns:v="urn:schemas-microsoft-com:vml" Requires="v">
                <p:oleObj spid="_x0000_s1072" name="Document" r:id="rId4" imgW="5632704" imgH="1475232" progId="Word.Document.8">
                  <p:embed/>
                </p:oleObj>
              </mc:Choice>
              <mc:Fallback>
                <p:oleObj name="Document" r:id="rId4" imgW="5632704" imgH="1475232" progId="Word.Document.8">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076700"/>
                        <a:ext cx="71278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5652120" y="1628800"/>
            <a:ext cx="3491880" cy="1323439"/>
          </a:xfrm>
          <a:prstGeom prst="rect">
            <a:avLst/>
          </a:prstGeom>
          <a:solidFill>
            <a:schemeClr val="accent1">
              <a:lumMod val="90000"/>
            </a:schemeClr>
          </a:solidFill>
        </p:spPr>
        <p:txBody>
          <a:bodyPr wrap="square" rtlCol="0">
            <a:spAutoFit/>
          </a:bodyPr>
          <a:lstStyle/>
          <a:p>
            <a:pPr>
              <a:buFont typeface="Wingdings" pitchFamily="2" charset="2"/>
              <a:buNone/>
            </a:pPr>
            <a:r>
              <a:rPr lang="zh-CN" altLang="en-US" sz="1600" dirty="0"/>
              <a:t>使用方式：</a:t>
            </a:r>
            <a:endParaRPr lang="en-US" altLang="zh-CN" sz="1600" dirty="0"/>
          </a:p>
          <a:p>
            <a:pPr>
              <a:buFont typeface="Wingdings" pitchFamily="2" charset="2"/>
              <a:buNone/>
            </a:pPr>
            <a:r>
              <a:rPr lang="en-US" altLang="zh-CN" sz="1600" b="0" dirty="0" err="1"/>
              <a:t>scanf</a:t>
            </a:r>
            <a:r>
              <a:rPr lang="en-US" altLang="zh-CN" sz="1600" b="0" dirty="0"/>
              <a:t>(“%s”, days[</a:t>
            </a:r>
            <a:r>
              <a:rPr lang="en-US" altLang="zh-CN" sz="1600" b="0" dirty="0" err="1"/>
              <a:t>i</a:t>
            </a:r>
            <a:r>
              <a:rPr lang="en-US" altLang="zh-CN" sz="1600" b="0" dirty="0"/>
              <a:t>]);</a:t>
            </a:r>
          </a:p>
          <a:p>
            <a:pPr>
              <a:buFont typeface="Wingdings" pitchFamily="2" charset="2"/>
              <a:buNone/>
            </a:pPr>
            <a:r>
              <a:rPr lang="en-US" altLang="zh-CN" sz="1600" b="0" dirty="0"/>
              <a:t>gets(days[</a:t>
            </a:r>
            <a:r>
              <a:rPr lang="en-US" altLang="zh-CN" sz="1600" b="0" dirty="0" err="1"/>
              <a:t>i</a:t>
            </a:r>
            <a:r>
              <a:rPr lang="en-US" altLang="zh-CN" sz="1600" b="0" dirty="0"/>
              <a:t>]);</a:t>
            </a:r>
          </a:p>
          <a:p>
            <a:pPr>
              <a:buFont typeface="Wingdings" pitchFamily="2" charset="2"/>
              <a:buNone/>
            </a:pPr>
            <a:r>
              <a:rPr lang="en-US" altLang="zh-CN" sz="1600" b="0" dirty="0"/>
              <a:t>if(</a:t>
            </a:r>
            <a:r>
              <a:rPr lang="en-US" altLang="zh-CN" sz="1600" b="0" dirty="0" err="1"/>
              <a:t>strcmp</a:t>
            </a:r>
            <a:r>
              <a:rPr lang="en-US" altLang="zh-CN" sz="1600" b="0" dirty="0"/>
              <a:t>(days[</a:t>
            </a:r>
            <a:r>
              <a:rPr lang="en-US" altLang="zh-CN" sz="1600" b="0" dirty="0" err="1"/>
              <a:t>i</a:t>
            </a:r>
            <a:r>
              <a:rPr lang="en-US" altLang="zh-CN" sz="1600" b="0" dirty="0"/>
              <a:t>], “Friday”)==0)</a:t>
            </a:r>
          </a:p>
          <a:p>
            <a:pPr>
              <a:buFont typeface="Wingdings" pitchFamily="2" charset="2"/>
              <a:buNone/>
            </a:pPr>
            <a:r>
              <a:rPr lang="en-US" altLang="zh-CN" sz="1600" b="0" dirty="0"/>
              <a:t>    …</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6323" name="灯片编号占位符 4"/>
          <p:cNvSpPr>
            <a:spLocks noGrp="1"/>
          </p:cNvSpPr>
          <p:nvPr>
            <p:ph type="sldNum" sz="quarter" idx="11"/>
          </p:nvPr>
        </p:nvSpPr>
        <p:spPr>
          <a:noFill/>
        </p:spPr>
        <p:txBody>
          <a:bodyPr/>
          <a:lstStyle/>
          <a:p>
            <a:fld id="{9B5D3BFC-52CF-4BC3-8E60-89FE6A33CB59}" type="slidenum">
              <a:rPr lang="en-US" altLang="zh-CN" smtClean="0"/>
              <a:pPr/>
              <a:t>72</a:t>
            </a:fld>
            <a:endParaRPr lang="en-US" altLang="zh-CN"/>
          </a:p>
        </p:txBody>
      </p:sp>
      <p:sp>
        <p:nvSpPr>
          <p:cNvPr id="56324" name="Rectangle 2"/>
          <p:cNvSpPr>
            <a:spLocks noGrp="1" noChangeArrowheads="1"/>
          </p:cNvSpPr>
          <p:nvPr>
            <p:ph type="title"/>
          </p:nvPr>
        </p:nvSpPr>
        <p:spPr/>
        <p:txBody>
          <a:bodyPr/>
          <a:lstStyle/>
          <a:p>
            <a:r>
              <a:rPr lang="zh-CN" altLang="en-US">
                <a:ea typeface="宋体" pitchFamily="2" charset="-122"/>
              </a:rPr>
              <a:t>指针数组（续）</a:t>
            </a:r>
          </a:p>
        </p:txBody>
      </p:sp>
      <p:sp>
        <p:nvSpPr>
          <p:cNvPr id="56325" name="Rectangle 3"/>
          <p:cNvSpPr>
            <a:spLocks noGrp="1" noChangeArrowheads="1"/>
          </p:cNvSpPr>
          <p:nvPr>
            <p:ph type="body" idx="1"/>
          </p:nvPr>
        </p:nvSpPr>
        <p:spPr>
          <a:xfrm>
            <a:off x="977900" y="1447800"/>
            <a:ext cx="4889500" cy="2341563"/>
          </a:xfrm>
        </p:spPr>
        <p:txBody>
          <a:bodyPr/>
          <a:lstStyle/>
          <a:p>
            <a:pPr>
              <a:buFont typeface="Wingdings" pitchFamily="2" charset="2"/>
              <a:buNone/>
            </a:pPr>
            <a:r>
              <a:rPr lang="en-US" altLang="zh-CN" sz="1800" b="0" dirty="0">
                <a:ea typeface="宋体" pitchFamily="2" charset="-122"/>
              </a:rPr>
              <a:t>2</a:t>
            </a:r>
            <a:r>
              <a:rPr lang="zh-CN" altLang="en-US" sz="1800" b="0" dirty="0">
                <a:ea typeface="宋体" pitchFamily="2" charset="-122"/>
              </a:rPr>
              <a:t>）指针数组</a:t>
            </a:r>
          </a:p>
          <a:p>
            <a:pPr lvl="1">
              <a:buFont typeface="Wingdings" pitchFamily="2" charset="2"/>
              <a:buNone/>
            </a:pPr>
            <a:r>
              <a:rPr lang="en-US" altLang="zh-CN" sz="1800" dirty="0">
                <a:ea typeface="宋体" pitchFamily="2" charset="-122"/>
              </a:rPr>
              <a:t>char *days[7] = {</a:t>
            </a:r>
          </a:p>
          <a:p>
            <a:pPr lvl="2" indent="0">
              <a:buFont typeface="Wingdings" pitchFamily="2" charset="2"/>
              <a:buNone/>
            </a:pPr>
            <a:r>
              <a:rPr lang="en-US" altLang="zh-CN" sz="1800" dirty="0">
                <a:ea typeface="宋体" pitchFamily="2" charset="-122"/>
              </a:rPr>
              <a:t>“Sunday”, “Monday”, “Tuesday”, “Wednesday”,</a:t>
            </a:r>
          </a:p>
          <a:p>
            <a:pPr lvl="2" indent="0">
              <a:buFont typeface="Wingdings" pitchFamily="2" charset="2"/>
              <a:buNone/>
            </a:pPr>
            <a:r>
              <a:rPr lang="en-US" altLang="zh-CN" sz="1800" dirty="0">
                <a:ea typeface="宋体" pitchFamily="2" charset="-122"/>
              </a:rPr>
              <a:t>“Thursday”, “Friday”, “Saturday”</a:t>
            </a:r>
          </a:p>
          <a:p>
            <a:pPr lvl="1">
              <a:buFont typeface="Wingdings" pitchFamily="2" charset="2"/>
              <a:buNone/>
            </a:pPr>
            <a:r>
              <a:rPr lang="en-US" altLang="zh-CN" sz="1800" dirty="0">
                <a:ea typeface="宋体" pitchFamily="2" charset="-122"/>
              </a:rPr>
              <a:t>};</a:t>
            </a:r>
          </a:p>
        </p:txBody>
      </p:sp>
      <p:grpSp>
        <p:nvGrpSpPr>
          <p:cNvPr id="2" name="Group 37"/>
          <p:cNvGrpSpPr>
            <a:grpSpLocks/>
          </p:cNvGrpSpPr>
          <p:nvPr/>
        </p:nvGrpSpPr>
        <p:grpSpPr bwMode="auto">
          <a:xfrm>
            <a:off x="4932040" y="2924944"/>
            <a:ext cx="3271837" cy="3581400"/>
            <a:chOff x="2835" y="1842"/>
            <a:chExt cx="2061" cy="2256"/>
          </a:xfrm>
        </p:grpSpPr>
        <p:grpSp>
          <p:nvGrpSpPr>
            <p:cNvPr id="56327" name="Group 28"/>
            <p:cNvGrpSpPr>
              <a:grpSpLocks/>
            </p:cNvGrpSpPr>
            <p:nvPr/>
          </p:nvGrpSpPr>
          <p:grpSpPr bwMode="auto">
            <a:xfrm>
              <a:off x="2835" y="1842"/>
              <a:ext cx="2061" cy="2256"/>
              <a:chOff x="2835" y="1842"/>
              <a:chExt cx="2061" cy="2256"/>
            </a:xfrm>
          </p:grpSpPr>
          <p:sp>
            <p:nvSpPr>
              <p:cNvPr id="56335" name="Rectangle 5"/>
              <p:cNvSpPr>
                <a:spLocks noChangeArrowheads="1"/>
              </p:cNvSpPr>
              <p:nvPr/>
            </p:nvSpPr>
            <p:spPr bwMode="auto">
              <a:xfrm>
                <a:off x="3384" y="1842"/>
                <a:ext cx="252" cy="1846"/>
              </a:xfrm>
              <a:prstGeom prst="rect">
                <a:avLst/>
              </a:prstGeom>
              <a:solidFill>
                <a:srgbClr val="FFFFFF"/>
              </a:solidFill>
              <a:ln w="9525">
                <a:solidFill>
                  <a:srgbClr val="000000"/>
                </a:solidFill>
                <a:miter lim="800000"/>
                <a:headEnd/>
                <a:tailEnd/>
              </a:ln>
            </p:spPr>
            <p:txBody>
              <a:bodyPr/>
              <a:lstStyle/>
              <a:p>
                <a:endParaRPr lang="zh-CN" altLang="en-US"/>
              </a:p>
            </p:txBody>
          </p:sp>
          <p:sp>
            <p:nvSpPr>
              <p:cNvPr id="56336" name="Text Box 6"/>
              <p:cNvSpPr txBox="1">
                <a:spLocks noChangeArrowheads="1"/>
              </p:cNvSpPr>
              <p:nvPr/>
            </p:nvSpPr>
            <p:spPr bwMode="auto">
              <a:xfrm>
                <a:off x="4140" y="1842"/>
                <a:ext cx="630" cy="205"/>
              </a:xfrm>
              <a:prstGeom prst="rect">
                <a:avLst/>
              </a:prstGeom>
              <a:solidFill>
                <a:srgbClr val="FFFFFF"/>
              </a:solidFill>
              <a:ln w="9525">
                <a:solidFill>
                  <a:srgbClr val="000000"/>
                </a:solidFill>
                <a:miter lim="800000"/>
                <a:headEnd/>
                <a:tailEnd/>
              </a:ln>
            </p:spPr>
            <p:txBody>
              <a:bodyPr/>
              <a:lstStyle/>
              <a:p>
                <a:pPr algn="just"/>
                <a:r>
                  <a:rPr lang="en-US" altLang="zh-CN" sz="1600" b="0" dirty="0">
                    <a:latin typeface="Times New Roman" pitchFamily="18" charset="0"/>
                  </a:rPr>
                  <a:t>Sunday\0</a:t>
                </a:r>
              </a:p>
            </p:txBody>
          </p:sp>
          <p:sp>
            <p:nvSpPr>
              <p:cNvPr id="56337" name="Text Box 7"/>
              <p:cNvSpPr txBox="1">
                <a:spLocks noChangeArrowheads="1"/>
              </p:cNvSpPr>
              <p:nvPr/>
            </p:nvSpPr>
            <p:spPr bwMode="auto">
              <a:xfrm>
                <a:off x="4140" y="2115"/>
                <a:ext cx="630" cy="206"/>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Monday\0</a:t>
                </a:r>
              </a:p>
            </p:txBody>
          </p:sp>
          <p:sp>
            <p:nvSpPr>
              <p:cNvPr id="56338" name="Text Box 8"/>
              <p:cNvSpPr txBox="1">
                <a:spLocks noChangeArrowheads="1"/>
              </p:cNvSpPr>
              <p:nvPr/>
            </p:nvSpPr>
            <p:spPr bwMode="auto">
              <a:xfrm>
                <a:off x="4140" y="2389"/>
                <a:ext cx="630"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Tuesday\0</a:t>
                </a:r>
              </a:p>
            </p:txBody>
          </p:sp>
          <p:sp>
            <p:nvSpPr>
              <p:cNvPr id="56339" name="Text Box 9"/>
              <p:cNvSpPr txBox="1">
                <a:spLocks noChangeArrowheads="1"/>
              </p:cNvSpPr>
              <p:nvPr/>
            </p:nvSpPr>
            <p:spPr bwMode="auto">
              <a:xfrm>
                <a:off x="4140" y="2662"/>
                <a:ext cx="756"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Wednesday\0</a:t>
                </a:r>
              </a:p>
            </p:txBody>
          </p:sp>
          <p:sp>
            <p:nvSpPr>
              <p:cNvPr id="56340" name="Text Box 10"/>
              <p:cNvSpPr txBox="1">
                <a:spLocks noChangeArrowheads="1"/>
              </p:cNvSpPr>
              <p:nvPr/>
            </p:nvSpPr>
            <p:spPr bwMode="auto">
              <a:xfrm>
                <a:off x="4140" y="2936"/>
                <a:ext cx="693"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Thursday\0</a:t>
                </a:r>
              </a:p>
            </p:txBody>
          </p:sp>
          <p:sp>
            <p:nvSpPr>
              <p:cNvPr id="56341" name="Text Box 11"/>
              <p:cNvSpPr txBox="1">
                <a:spLocks noChangeArrowheads="1"/>
              </p:cNvSpPr>
              <p:nvPr/>
            </p:nvSpPr>
            <p:spPr bwMode="auto">
              <a:xfrm>
                <a:off x="4140" y="3209"/>
                <a:ext cx="567"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Friday\0</a:t>
                </a:r>
              </a:p>
            </p:txBody>
          </p:sp>
          <p:sp>
            <p:nvSpPr>
              <p:cNvPr id="56342" name="Text Box 12"/>
              <p:cNvSpPr txBox="1">
                <a:spLocks noChangeArrowheads="1"/>
              </p:cNvSpPr>
              <p:nvPr/>
            </p:nvSpPr>
            <p:spPr bwMode="auto">
              <a:xfrm>
                <a:off x="4140" y="3483"/>
                <a:ext cx="693" cy="205"/>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Saturday\0</a:t>
                </a:r>
              </a:p>
            </p:txBody>
          </p:sp>
          <p:sp>
            <p:nvSpPr>
              <p:cNvPr id="56343" name="Line 13"/>
              <p:cNvSpPr>
                <a:spLocks noChangeShapeType="1"/>
              </p:cNvSpPr>
              <p:nvPr/>
            </p:nvSpPr>
            <p:spPr bwMode="auto">
              <a:xfrm>
                <a:off x="3636" y="197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4" name="Line 14"/>
              <p:cNvSpPr>
                <a:spLocks noChangeShapeType="1"/>
              </p:cNvSpPr>
              <p:nvPr/>
            </p:nvSpPr>
            <p:spPr bwMode="auto">
              <a:xfrm>
                <a:off x="3636" y="2252"/>
                <a:ext cx="441" cy="0"/>
              </a:xfrm>
              <a:prstGeom prst="line">
                <a:avLst/>
              </a:prstGeom>
              <a:noFill/>
              <a:ln w="9525">
                <a:solidFill>
                  <a:srgbClr val="000000"/>
                </a:solidFill>
                <a:round/>
                <a:headEnd/>
                <a:tailEnd type="triangle" w="med" len="med"/>
              </a:ln>
            </p:spPr>
            <p:txBody>
              <a:bodyPr/>
              <a:lstStyle/>
              <a:p>
                <a:endParaRPr lang="zh-CN" altLang="en-US"/>
              </a:p>
            </p:txBody>
          </p:sp>
          <p:sp>
            <p:nvSpPr>
              <p:cNvPr id="56345" name="Line 15"/>
              <p:cNvSpPr>
                <a:spLocks noChangeShapeType="1"/>
              </p:cNvSpPr>
              <p:nvPr/>
            </p:nvSpPr>
            <p:spPr bwMode="auto">
              <a:xfrm>
                <a:off x="3636" y="2526"/>
                <a:ext cx="441" cy="0"/>
              </a:xfrm>
              <a:prstGeom prst="line">
                <a:avLst/>
              </a:prstGeom>
              <a:noFill/>
              <a:ln w="9525">
                <a:solidFill>
                  <a:srgbClr val="000000"/>
                </a:solidFill>
                <a:round/>
                <a:headEnd/>
                <a:tailEnd type="triangle" w="med" len="med"/>
              </a:ln>
            </p:spPr>
            <p:txBody>
              <a:bodyPr/>
              <a:lstStyle/>
              <a:p>
                <a:endParaRPr lang="zh-CN" altLang="en-US"/>
              </a:p>
            </p:txBody>
          </p:sp>
          <p:sp>
            <p:nvSpPr>
              <p:cNvPr id="56346" name="Line 16"/>
              <p:cNvSpPr>
                <a:spLocks noChangeShapeType="1"/>
              </p:cNvSpPr>
              <p:nvPr/>
            </p:nvSpPr>
            <p:spPr bwMode="auto">
              <a:xfrm>
                <a:off x="3636" y="279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7" name="Line 17"/>
              <p:cNvSpPr>
                <a:spLocks noChangeShapeType="1"/>
              </p:cNvSpPr>
              <p:nvPr/>
            </p:nvSpPr>
            <p:spPr bwMode="auto">
              <a:xfrm>
                <a:off x="3636" y="3004"/>
                <a:ext cx="441" cy="0"/>
              </a:xfrm>
              <a:prstGeom prst="line">
                <a:avLst/>
              </a:prstGeom>
              <a:noFill/>
              <a:ln w="9525">
                <a:solidFill>
                  <a:srgbClr val="000000"/>
                </a:solidFill>
                <a:round/>
                <a:headEnd/>
                <a:tailEnd type="triangle" w="med" len="med"/>
              </a:ln>
            </p:spPr>
            <p:txBody>
              <a:bodyPr/>
              <a:lstStyle/>
              <a:p>
                <a:endParaRPr lang="zh-CN" altLang="en-US"/>
              </a:p>
            </p:txBody>
          </p:sp>
          <p:sp>
            <p:nvSpPr>
              <p:cNvPr id="56348" name="Line 18"/>
              <p:cNvSpPr>
                <a:spLocks noChangeShapeType="1"/>
              </p:cNvSpPr>
              <p:nvPr/>
            </p:nvSpPr>
            <p:spPr bwMode="auto">
              <a:xfrm>
                <a:off x="3636" y="3278"/>
                <a:ext cx="441" cy="0"/>
              </a:xfrm>
              <a:prstGeom prst="line">
                <a:avLst/>
              </a:prstGeom>
              <a:noFill/>
              <a:ln w="9525">
                <a:solidFill>
                  <a:srgbClr val="000000"/>
                </a:solidFill>
                <a:round/>
                <a:headEnd/>
                <a:tailEnd type="triangle" w="med" len="med"/>
              </a:ln>
            </p:spPr>
            <p:txBody>
              <a:bodyPr/>
              <a:lstStyle/>
              <a:p>
                <a:endParaRPr lang="zh-CN" altLang="en-US"/>
              </a:p>
            </p:txBody>
          </p:sp>
          <p:sp>
            <p:nvSpPr>
              <p:cNvPr id="56349" name="Line 19"/>
              <p:cNvSpPr>
                <a:spLocks noChangeShapeType="1"/>
              </p:cNvSpPr>
              <p:nvPr/>
            </p:nvSpPr>
            <p:spPr bwMode="auto">
              <a:xfrm>
                <a:off x="3636" y="3551"/>
                <a:ext cx="441" cy="0"/>
              </a:xfrm>
              <a:prstGeom prst="line">
                <a:avLst/>
              </a:prstGeom>
              <a:noFill/>
              <a:ln w="9525">
                <a:solidFill>
                  <a:srgbClr val="000000"/>
                </a:solidFill>
                <a:round/>
                <a:headEnd/>
                <a:tailEnd type="triangle" w="med" len="med"/>
              </a:ln>
            </p:spPr>
            <p:txBody>
              <a:bodyPr/>
              <a:lstStyle/>
              <a:p>
                <a:endParaRPr lang="zh-CN" altLang="en-US"/>
              </a:p>
            </p:txBody>
          </p:sp>
          <p:sp>
            <p:nvSpPr>
              <p:cNvPr id="56350" name="Text Box 20"/>
              <p:cNvSpPr txBox="1">
                <a:spLocks noChangeArrowheads="1"/>
              </p:cNvSpPr>
              <p:nvPr/>
            </p:nvSpPr>
            <p:spPr bwMode="auto">
              <a:xfrm>
                <a:off x="2835" y="1888"/>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days[0]</a:t>
                </a:r>
              </a:p>
            </p:txBody>
          </p:sp>
          <p:sp>
            <p:nvSpPr>
              <p:cNvPr id="56351" name="Text Box 21"/>
              <p:cNvSpPr txBox="1">
                <a:spLocks noChangeArrowheads="1"/>
              </p:cNvSpPr>
              <p:nvPr/>
            </p:nvSpPr>
            <p:spPr bwMode="auto">
              <a:xfrm>
                <a:off x="2835" y="2160"/>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days[1]</a:t>
                </a:r>
              </a:p>
            </p:txBody>
          </p:sp>
          <p:sp>
            <p:nvSpPr>
              <p:cNvPr id="56352" name="Text Box 22"/>
              <p:cNvSpPr txBox="1">
                <a:spLocks noChangeArrowheads="1"/>
              </p:cNvSpPr>
              <p:nvPr/>
            </p:nvSpPr>
            <p:spPr bwMode="auto">
              <a:xfrm>
                <a:off x="2835" y="2432"/>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days[2]</a:t>
                </a:r>
              </a:p>
            </p:txBody>
          </p:sp>
          <p:sp>
            <p:nvSpPr>
              <p:cNvPr id="56353" name="Text Box 23"/>
              <p:cNvSpPr txBox="1">
                <a:spLocks noChangeArrowheads="1"/>
              </p:cNvSpPr>
              <p:nvPr/>
            </p:nvSpPr>
            <p:spPr bwMode="auto">
              <a:xfrm>
                <a:off x="2835" y="2704"/>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days[3]</a:t>
                </a:r>
              </a:p>
            </p:txBody>
          </p:sp>
          <p:sp>
            <p:nvSpPr>
              <p:cNvPr id="56354" name="Text Box 24"/>
              <p:cNvSpPr txBox="1">
                <a:spLocks noChangeArrowheads="1"/>
              </p:cNvSpPr>
              <p:nvPr/>
            </p:nvSpPr>
            <p:spPr bwMode="auto">
              <a:xfrm>
                <a:off x="2835" y="2976"/>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days[4]</a:t>
                </a:r>
              </a:p>
            </p:txBody>
          </p:sp>
          <p:sp>
            <p:nvSpPr>
              <p:cNvPr id="56355" name="Text Box 25"/>
              <p:cNvSpPr txBox="1">
                <a:spLocks noChangeArrowheads="1"/>
              </p:cNvSpPr>
              <p:nvPr/>
            </p:nvSpPr>
            <p:spPr bwMode="auto">
              <a:xfrm>
                <a:off x="2835" y="3203"/>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days[5]</a:t>
                </a:r>
              </a:p>
            </p:txBody>
          </p:sp>
          <p:sp>
            <p:nvSpPr>
              <p:cNvPr id="56356" name="Text Box 26"/>
              <p:cNvSpPr txBox="1">
                <a:spLocks noChangeArrowheads="1"/>
              </p:cNvSpPr>
              <p:nvPr/>
            </p:nvSpPr>
            <p:spPr bwMode="auto">
              <a:xfrm>
                <a:off x="2835" y="3475"/>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days[6]</a:t>
                </a:r>
              </a:p>
            </p:txBody>
          </p:sp>
          <p:sp>
            <p:nvSpPr>
              <p:cNvPr id="56357" name="Text Box 27"/>
              <p:cNvSpPr txBox="1">
                <a:spLocks noChangeArrowheads="1"/>
              </p:cNvSpPr>
              <p:nvPr/>
            </p:nvSpPr>
            <p:spPr bwMode="auto">
              <a:xfrm>
                <a:off x="3384" y="3825"/>
                <a:ext cx="1071" cy="273"/>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char *days[7]</a:t>
                </a:r>
              </a:p>
            </p:txBody>
          </p:sp>
        </p:grpSp>
        <p:sp>
          <p:nvSpPr>
            <p:cNvPr id="56328" name="Line 29"/>
            <p:cNvSpPr>
              <a:spLocks noChangeShapeType="1"/>
            </p:cNvSpPr>
            <p:nvPr/>
          </p:nvSpPr>
          <p:spPr bwMode="auto">
            <a:xfrm>
              <a:off x="3379" y="2115"/>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29" name="Line 31"/>
            <p:cNvSpPr>
              <a:spLocks noChangeShapeType="1"/>
            </p:cNvSpPr>
            <p:nvPr/>
          </p:nvSpPr>
          <p:spPr bwMode="auto">
            <a:xfrm>
              <a:off x="3379" y="2432"/>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0" name="Line 32"/>
            <p:cNvSpPr>
              <a:spLocks noChangeShapeType="1"/>
            </p:cNvSpPr>
            <p:nvPr/>
          </p:nvSpPr>
          <p:spPr bwMode="auto">
            <a:xfrm>
              <a:off x="3787" y="2523"/>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1" name="Line 33"/>
            <p:cNvSpPr>
              <a:spLocks noChangeShapeType="1"/>
            </p:cNvSpPr>
            <p:nvPr/>
          </p:nvSpPr>
          <p:spPr bwMode="auto">
            <a:xfrm>
              <a:off x="3379" y="2704"/>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2" name="Line 34"/>
            <p:cNvSpPr>
              <a:spLocks noChangeShapeType="1"/>
            </p:cNvSpPr>
            <p:nvPr/>
          </p:nvSpPr>
          <p:spPr bwMode="auto">
            <a:xfrm>
              <a:off x="3379" y="2931"/>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3" name="Line 35"/>
            <p:cNvSpPr>
              <a:spLocks noChangeShapeType="1"/>
            </p:cNvSpPr>
            <p:nvPr/>
          </p:nvSpPr>
          <p:spPr bwMode="auto">
            <a:xfrm>
              <a:off x="3379" y="3249"/>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4" name="Line 36"/>
            <p:cNvSpPr>
              <a:spLocks noChangeShapeType="1"/>
            </p:cNvSpPr>
            <p:nvPr/>
          </p:nvSpPr>
          <p:spPr bwMode="auto">
            <a:xfrm>
              <a:off x="3379" y="3475"/>
              <a:ext cx="272" cy="0"/>
            </a:xfrm>
            <a:prstGeom prst="line">
              <a:avLst/>
            </a:prstGeom>
            <a:noFill/>
            <a:ln w="9525">
              <a:solidFill>
                <a:schemeClr val="tx1"/>
              </a:solidFill>
              <a:round/>
              <a:headEnd/>
              <a:tailEnd/>
            </a:ln>
          </p:spPr>
          <p:txBody>
            <a:bodyPr wrap="none">
              <a:spAutoFit/>
            </a:bodyPr>
            <a:lstStyle/>
            <a:p>
              <a:endParaRPr lang="zh-CN" altLang="en-US"/>
            </a:p>
          </p:txBody>
        </p:sp>
      </p:grpSp>
      <p:sp>
        <p:nvSpPr>
          <p:cNvPr id="38" name="矩形 37"/>
          <p:cNvSpPr/>
          <p:nvPr/>
        </p:nvSpPr>
        <p:spPr>
          <a:xfrm>
            <a:off x="5580112" y="2276872"/>
            <a:ext cx="1808508" cy="369332"/>
          </a:xfrm>
          <a:prstGeom prst="rect">
            <a:avLst/>
          </a:prstGeom>
        </p:spPr>
        <p:txBody>
          <a:bodyPr wrap="none">
            <a:spAutoFit/>
          </a:bodyPr>
          <a:lstStyle/>
          <a:p>
            <a:pPr lvl="1">
              <a:buFont typeface="Wingdings" pitchFamily="2" charset="2"/>
              <a:buNone/>
            </a:pPr>
            <a:r>
              <a:rPr lang="zh-CN" altLang="en-US" sz="1800" dirty="0"/>
              <a:t>存贮形式：</a:t>
            </a:r>
          </a:p>
        </p:txBody>
      </p:sp>
      <p:sp>
        <p:nvSpPr>
          <p:cNvPr id="39" name="TextBox 38"/>
          <p:cNvSpPr txBox="1"/>
          <p:nvPr/>
        </p:nvSpPr>
        <p:spPr>
          <a:xfrm>
            <a:off x="755576" y="4149080"/>
            <a:ext cx="3960440" cy="2062103"/>
          </a:xfrm>
          <a:prstGeom prst="rect">
            <a:avLst/>
          </a:prstGeom>
          <a:solidFill>
            <a:schemeClr val="accent1">
              <a:lumMod val="90000"/>
            </a:schemeClr>
          </a:solidFill>
        </p:spPr>
        <p:txBody>
          <a:bodyPr wrap="square" rtlCol="0">
            <a:spAutoFit/>
          </a:bodyPr>
          <a:lstStyle/>
          <a:p>
            <a:pPr>
              <a:buFont typeface="Wingdings" pitchFamily="2" charset="2"/>
              <a:buNone/>
            </a:pPr>
            <a:r>
              <a:rPr lang="zh-CN" altLang="en-US" sz="1600" dirty="0"/>
              <a:t>使用方式：</a:t>
            </a:r>
            <a:endParaRPr lang="en-US" altLang="zh-CN" sz="1600" dirty="0"/>
          </a:p>
          <a:p>
            <a:pPr>
              <a:buFont typeface="Wingdings" pitchFamily="2" charset="2"/>
              <a:buNone/>
            </a:pPr>
            <a:r>
              <a:rPr lang="en-US" altLang="zh-CN" sz="1600" b="0" dirty="0"/>
              <a:t>char </a:t>
            </a:r>
            <a:r>
              <a:rPr lang="en-US" altLang="zh-CN" sz="1600" b="0" dirty="0" err="1"/>
              <a:t>buf</a:t>
            </a:r>
            <a:r>
              <a:rPr lang="en-US" altLang="zh-CN" sz="1600" b="0" dirty="0"/>
              <a:t>[32],*days[7];</a:t>
            </a:r>
          </a:p>
          <a:p>
            <a:pPr>
              <a:buFont typeface="Wingdings" pitchFamily="2" charset="2"/>
              <a:buNone/>
            </a:pPr>
            <a:r>
              <a:rPr lang="en-US" altLang="zh-CN" sz="1600" b="0" dirty="0" err="1"/>
              <a:t>scanf</a:t>
            </a:r>
            <a:r>
              <a:rPr lang="en-US" altLang="zh-CN" sz="1600" b="0" dirty="0"/>
              <a:t>(“%s”, </a:t>
            </a:r>
            <a:r>
              <a:rPr lang="en-US" altLang="zh-CN" sz="1600" b="0" dirty="0" err="1"/>
              <a:t>buf</a:t>
            </a:r>
            <a:r>
              <a:rPr lang="en-US" altLang="zh-CN" sz="1600" b="0" dirty="0"/>
              <a:t>);</a:t>
            </a:r>
          </a:p>
          <a:p>
            <a:pPr>
              <a:buFont typeface="Wingdings" pitchFamily="2" charset="2"/>
              <a:buNone/>
            </a:pPr>
            <a:r>
              <a:rPr lang="en-US" altLang="zh-CN" sz="1600" b="0" dirty="0"/>
              <a:t>days[</a:t>
            </a:r>
            <a:r>
              <a:rPr lang="en-US" altLang="zh-CN" sz="1600" b="0" dirty="0" err="1"/>
              <a:t>i</a:t>
            </a:r>
            <a:r>
              <a:rPr lang="en-US" altLang="zh-CN" sz="1600" b="0" dirty="0"/>
              <a:t>] = (char *)</a:t>
            </a:r>
            <a:r>
              <a:rPr lang="en-US" altLang="zh-CN" sz="1600" b="0" dirty="0" err="1"/>
              <a:t>malloc</a:t>
            </a:r>
            <a:r>
              <a:rPr lang="en-US" altLang="zh-CN" sz="1600" b="0" dirty="0"/>
              <a:t>(</a:t>
            </a:r>
            <a:r>
              <a:rPr lang="en-US" altLang="zh-CN" sz="1600" b="0" dirty="0" err="1"/>
              <a:t>strlen</a:t>
            </a:r>
            <a:r>
              <a:rPr lang="en-US" altLang="zh-CN" sz="1600" b="0" dirty="0"/>
              <a:t>(</a:t>
            </a:r>
            <a:r>
              <a:rPr lang="en-US" altLang="zh-CN" sz="1600" b="0" dirty="0" err="1"/>
              <a:t>buf</a:t>
            </a:r>
            <a:r>
              <a:rPr lang="en-US" altLang="zh-CN" sz="1600" b="0" dirty="0"/>
              <a:t>)+1);</a:t>
            </a:r>
          </a:p>
          <a:p>
            <a:pPr>
              <a:buFont typeface="Wingdings" pitchFamily="2" charset="2"/>
              <a:buNone/>
            </a:pPr>
            <a:r>
              <a:rPr lang="en-US" altLang="zh-CN" sz="1600" b="0" dirty="0" err="1"/>
              <a:t>strcpy</a:t>
            </a:r>
            <a:r>
              <a:rPr lang="en-US" altLang="zh-CN" sz="1600" b="0" dirty="0"/>
              <a:t>(days[</a:t>
            </a:r>
            <a:r>
              <a:rPr lang="en-US" altLang="zh-CN" sz="1600" b="0" dirty="0" err="1"/>
              <a:t>i</a:t>
            </a:r>
            <a:r>
              <a:rPr lang="en-US" altLang="zh-CN" sz="1600" b="0" dirty="0"/>
              <a:t>], </a:t>
            </a:r>
            <a:r>
              <a:rPr lang="en-US" altLang="zh-CN" sz="1600" b="0" dirty="0" err="1"/>
              <a:t>buf</a:t>
            </a:r>
            <a:r>
              <a:rPr lang="en-US" altLang="zh-CN" sz="1600" b="0" dirty="0"/>
              <a:t>);</a:t>
            </a:r>
          </a:p>
          <a:p>
            <a:pPr>
              <a:buFont typeface="Wingdings" pitchFamily="2" charset="2"/>
              <a:buNone/>
            </a:pPr>
            <a:endParaRPr lang="en-US" altLang="zh-CN" sz="1600" b="0" dirty="0"/>
          </a:p>
          <a:p>
            <a:pPr>
              <a:buFont typeface="Wingdings" pitchFamily="2" charset="2"/>
              <a:buNone/>
            </a:pPr>
            <a:r>
              <a:rPr lang="en-US" altLang="zh-CN" sz="1600" b="0" dirty="0"/>
              <a:t>if(</a:t>
            </a:r>
            <a:r>
              <a:rPr lang="en-US" altLang="zh-CN" sz="1600" b="0" dirty="0" err="1"/>
              <a:t>strcmp</a:t>
            </a:r>
            <a:r>
              <a:rPr lang="en-US" altLang="zh-CN" sz="1600" b="0" dirty="0"/>
              <a:t>(days[</a:t>
            </a:r>
            <a:r>
              <a:rPr lang="en-US" altLang="zh-CN" sz="1600" b="0" dirty="0" err="1"/>
              <a:t>i</a:t>
            </a:r>
            <a:r>
              <a:rPr lang="en-US" altLang="zh-CN" sz="1600" b="0" dirty="0"/>
              <a:t>], </a:t>
            </a:r>
            <a:r>
              <a:rPr lang="en-US" altLang="zh-CN" sz="1600" b="0" dirty="0" err="1"/>
              <a:t>buf</a:t>
            </a:r>
            <a:r>
              <a:rPr lang="en-US" altLang="zh-CN" sz="1600" b="0" dirty="0"/>
              <a:t>)==0)</a:t>
            </a:r>
          </a:p>
          <a:p>
            <a:pPr>
              <a:buFont typeface="Wingdings" pitchFamily="2" charset="2"/>
              <a:buNone/>
            </a:pPr>
            <a:r>
              <a:rPr lang="en-US" altLang="zh-CN" sz="1600" b="0" dirty="0"/>
              <a:t>    …</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7347" name="灯片编号占位符 4"/>
          <p:cNvSpPr>
            <a:spLocks noGrp="1"/>
          </p:cNvSpPr>
          <p:nvPr>
            <p:ph type="sldNum" sz="quarter" idx="11"/>
          </p:nvPr>
        </p:nvSpPr>
        <p:spPr>
          <a:noFill/>
        </p:spPr>
        <p:txBody>
          <a:bodyPr/>
          <a:lstStyle/>
          <a:p>
            <a:fld id="{2B716463-B02A-4031-B2CC-5AEEAC96C35E}" type="slidenum">
              <a:rPr lang="en-US" altLang="zh-CN" smtClean="0"/>
              <a:pPr/>
              <a:t>73</a:t>
            </a:fld>
            <a:endParaRPr lang="en-US" altLang="zh-CN"/>
          </a:p>
        </p:txBody>
      </p:sp>
      <p:sp>
        <p:nvSpPr>
          <p:cNvPr id="57348" name="Rectangle 2"/>
          <p:cNvSpPr>
            <a:spLocks noGrp="1" noChangeArrowheads="1"/>
          </p:cNvSpPr>
          <p:nvPr>
            <p:ph type="title"/>
          </p:nvPr>
        </p:nvSpPr>
        <p:spPr/>
        <p:txBody>
          <a:bodyPr/>
          <a:lstStyle/>
          <a:p>
            <a:r>
              <a:rPr lang="zh-CN" altLang="en-US">
                <a:ea typeface="宋体" pitchFamily="2" charset="-122"/>
              </a:rPr>
              <a:t>指针数组（续）</a:t>
            </a:r>
          </a:p>
        </p:txBody>
      </p:sp>
      <p:sp>
        <p:nvSpPr>
          <p:cNvPr id="57349" name="Rectangle 3"/>
          <p:cNvSpPr>
            <a:spLocks noGrp="1" noChangeArrowheads="1"/>
          </p:cNvSpPr>
          <p:nvPr>
            <p:ph type="body" idx="1"/>
          </p:nvPr>
        </p:nvSpPr>
        <p:spPr>
          <a:xfrm>
            <a:off x="755576" y="1196752"/>
            <a:ext cx="7488832" cy="4556125"/>
          </a:xfrm>
        </p:spPr>
        <p:txBody>
          <a:bodyPr/>
          <a:lstStyle/>
          <a:p>
            <a:r>
              <a:rPr lang="zh-CN" altLang="en-US" b="0" dirty="0">
                <a:ea typeface="宋体" pitchFamily="2" charset="-122"/>
              </a:rPr>
              <a:t>比较上面两个例子，可以看出尽管二维字符数组与字符指针数组在存储形式上不同，但</a:t>
            </a:r>
            <a:r>
              <a:rPr lang="zh-CN" altLang="en-US" dirty="0">
                <a:ea typeface="宋体" pitchFamily="2" charset="-122"/>
              </a:rPr>
              <a:t>它们在初始化形式以及使用方式上却是相同的</a:t>
            </a:r>
            <a:r>
              <a:rPr lang="zh-CN" altLang="en-US" b="0" dirty="0">
                <a:ea typeface="宋体" pitchFamily="2" charset="-122"/>
              </a:rPr>
              <a:t>。</a:t>
            </a:r>
            <a:endParaRPr lang="en-US" altLang="zh-CN" b="0" dirty="0">
              <a:ea typeface="宋体" pitchFamily="2" charset="-122"/>
            </a:endParaRPr>
          </a:p>
          <a:p>
            <a:pPr>
              <a:buNone/>
            </a:pPr>
            <a:r>
              <a:rPr lang="en-US" altLang="zh-CN" b="0" dirty="0">
                <a:ea typeface="宋体" pitchFamily="2" charset="-122"/>
              </a:rPr>
              <a:t>     </a:t>
            </a:r>
            <a:r>
              <a:rPr lang="zh-CN" altLang="en-US" sz="2000" b="0" dirty="0">
                <a:ea typeface="宋体" pitchFamily="2" charset="-122"/>
              </a:rPr>
              <a:t>例如，无论是指针数组，还是二维数组，下面两种形式访问的都是同一个元素，结果都是字符串”</a:t>
            </a:r>
            <a:r>
              <a:rPr lang="en-US" altLang="zh-CN" sz="2000" b="0" dirty="0">
                <a:ea typeface="宋体" pitchFamily="2" charset="-122"/>
              </a:rPr>
              <a:t>Friday”</a:t>
            </a:r>
            <a:r>
              <a:rPr lang="zh-CN" altLang="en-US" sz="2000" b="0" dirty="0">
                <a:ea typeface="宋体" pitchFamily="2" charset="-122"/>
              </a:rPr>
              <a:t>中的字符</a:t>
            </a:r>
            <a:r>
              <a:rPr lang="en-US" altLang="zh-CN" sz="2000" b="0" dirty="0">
                <a:ea typeface="宋体" pitchFamily="2" charset="-122"/>
              </a:rPr>
              <a:t>’y’</a:t>
            </a:r>
            <a:r>
              <a:rPr lang="zh-CN" altLang="en-US" sz="2000" b="0" dirty="0">
                <a:ea typeface="宋体" pitchFamily="2" charset="-122"/>
              </a:rPr>
              <a:t>。</a:t>
            </a:r>
            <a:endParaRPr lang="zh-CN" altLang="en-US" b="0" dirty="0">
              <a:ea typeface="宋体" pitchFamily="2" charset="-122"/>
            </a:endParaRPr>
          </a:p>
          <a:p>
            <a:pPr lvl="1">
              <a:buFont typeface="Wingdings" pitchFamily="2" charset="2"/>
              <a:buNone/>
            </a:pPr>
            <a:r>
              <a:rPr lang="zh-CN" altLang="en-US" sz="2000" b="1" dirty="0">
                <a:solidFill>
                  <a:srgbClr val="0033CC"/>
                </a:solidFill>
                <a:ea typeface="宋体" pitchFamily="2" charset="-122"/>
              </a:rPr>
              <a:t>*</a:t>
            </a:r>
            <a:r>
              <a:rPr lang="en-US" altLang="zh-CN" sz="2000" b="1" dirty="0">
                <a:solidFill>
                  <a:srgbClr val="0033CC"/>
                </a:solidFill>
                <a:ea typeface="宋体" pitchFamily="2" charset="-122"/>
              </a:rPr>
              <a:t>(days[5]+5) = days[5][5] = ‘y’</a:t>
            </a:r>
          </a:p>
          <a:p>
            <a:pPr lvl="1">
              <a:buFont typeface="Wingdings" pitchFamily="2" charset="2"/>
              <a:buNone/>
            </a:pPr>
            <a:r>
              <a:rPr lang="zh-CN" altLang="en-US" sz="2000" b="1" dirty="0">
                <a:solidFill>
                  <a:srgbClr val="0033CC"/>
                </a:solidFill>
                <a:ea typeface="宋体" pitchFamily="2" charset="-122"/>
              </a:rPr>
              <a:t>无论是二维数组还是指针数组，</a:t>
            </a:r>
            <a:r>
              <a:rPr lang="en-US" altLang="zh-CN" sz="2000" b="1" dirty="0">
                <a:solidFill>
                  <a:srgbClr val="0033CC"/>
                </a:solidFill>
                <a:ea typeface="宋体" pitchFamily="2" charset="-122"/>
              </a:rPr>
              <a:t>days[5]</a:t>
            </a:r>
            <a:r>
              <a:rPr lang="zh-CN" altLang="en-US" sz="2000" b="1" dirty="0">
                <a:solidFill>
                  <a:srgbClr val="0033CC"/>
                </a:solidFill>
                <a:ea typeface="宋体" pitchFamily="2" charset="-122"/>
              </a:rPr>
              <a:t>访问的都是字符串</a:t>
            </a:r>
            <a:r>
              <a:rPr lang="en-US" altLang="zh-CN" sz="2000" b="1" dirty="0">
                <a:solidFill>
                  <a:srgbClr val="0033CC"/>
                </a:solidFill>
                <a:ea typeface="宋体" pitchFamily="2" charset="-122"/>
              </a:rPr>
              <a:t>(</a:t>
            </a:r>
            <a:r>
              <a:rPr lang="zh-CN" altLang="en-US" sz="2000" b="1" dirty="0">
                <a:solidFill>
                  <a:srgbClr val="0033CC"/>
                </a:solidFill>
                <a:ea typeface="宋体" pitchFamily="2" charset="-122"/>
              </a:rPr>
              <a:t>即指向字符串的指针</a:t>
            </a:r>
            <a:r>
              <a:rPr lang="en-US" altLang="zh-CN" sz="2000" b="1" dirty="0">
                <a:solidFill>
                  <a:srgbClr val="0033CC"/>
                </a:solidFill>
                <a:ea typeface="宋体" pitchFamily="2" charset="-122"/>
              </a:rPr>
              <a:t>)”Friday”</a:t>
            </a:r>
            <a:endParaRPr lang="en-US" altLang="zh-CN" sz="2000" dirty="0">
              <a:solidFill>
                <a:srgbClr val="0033CC"/>
              </a:solidFill>
              <a:ea typeface="宋体" pitchFamily="2" charset="-122"/>
            </a:endParaRPr>
          </a:p>
          <a:p>
            <a:r>
              <a:rPr lang="zh-CN" altLang="en-US" dirty="0">
                <a:solidFill>
                  <a:srgbClr val="0033CC"/>
                </a:solidFill>
                <a:ea typeface="宋体" pitchFamily="2" charset="-122"/>
              </a:rPr>
              <a:t>使用指针数组来存放不同长度的字符串可以节省存贮空间，如，存放多个单词串、行。</a:t>
            </a:r>
            <a:r>
              <a:rPr lang="zh-CN" altLang="en-US" b="0" dirty="0">
                <a:ea typeface="宋体" pitchFamily="2" charset="-122"/>
              </a:rPr>
              <a:t>例如，如果要保存从标准输入或文件中读入的行，字符指针数组是一个好的选择。因为读入的行可能长短差异很大。 下面程序片段即为保存从标准输入中读入的多行：</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8371" name="灯片编号占位符 4"/>
          <p:cNvSpPr>
            <a:spLocks noGrp="1"/>
          </p:cNvSpPr>
          <p:nvPr>
            <p:ph type="sldNum" sz="quarter" idx="11"/>
          </p:nvPr>
        </p:nvSpPr>
        <p:spPr>
          <a:noFill/>
        </p:spPr>
        <p:txBody>
          <a:bodyPr/>
          <a:lstStyle/>
          <a:p>
            <a:fld id="{0588A996-FACB-4DAD-875F-2760083F375A}" type="slidenum">
              <a:rPr lang="en-US" altLang="zh-CN" smtClean="0"/>
              <a:pPr/>
              <a:t>74</a:t>
            </a:fld>
            <a:endParaRPr lang="en-US" altLang="zh-CN"/>
          </a:p>
        </p:txBody>
      </p:sp>
      <p:sp>
        <p:nvSpPr>
          <p:cNvPr id="58372" name="Rectangle 2"/>
          <p:cNvSpPr>
            <a:spLocks noGrp="1" noChangeArrowheads="1"/>
          </p:cNvSpPr>
          <p:nvPr>
            <p:ph type="title"/>
          </p:nvPr>
        </p:nvSpPr>
        <p:spPr/>
        <p:txBody>
          <a:bodyPr/>
          <a:lstStyle/>
          <a:p>
            <a:r>
              <a:rPr lang="zh-CN" altLang="en-US">
                <a:ea typeface="宋体" pitchFamily="2" charset="-122"/>
              </a:rPr>
              <a:t>指针数组（续）</a:t>
            </a:r>
          </a:p>
        </p:txBody>
      </p:sp>
      <p:sp>
        <p:nvSpPr>
          <p:cNvPr id="58373"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a:ea typeface="宋体" pitchFamily="2" charset="-122"/>
              </a:rPr>
              <a:t>/* read lines from input */</a:t>
            </a:r>
          </a:p>
          <a:p>
            <a:pPr>
              <a:lnSpc>
                <a:spcPct val="70000"/>
              </a:lnSpc>
              <a:buFont typeface="Wingdings" pitchFamily="2" charset="2"/>
              <a:buNone/>
            </a:pPr>
            <a:r>
              <a:rPr lang="en-US" altLang="zh-CN" sz="1600" b="0">
                <a:ea typeface="宋体" pitchFamily="2" charset="-122"/>
              </a:rPr>
              <a:t>#define MAXLENGTH		512</a:t>
            </a:r>
          </a:p>
          <a:p>
            <a:pPr>
              <a:lnSpc>
                <a:spcPct val="70000"/>
              </a:lnSpc>
              <a:buFont typeface="Wingdings" pitchFamily="2" charset="2"/>
              <a:buNone/>
            </a:pPr>
            <a:r>
              <a:rPr lang="en-US" altLang="zh-CN" sz="1600" b="0">
                <a:ea typeface="宋体" pitchFamily="2" charset="-122"/>
              </a:rPr>
              <a:t>#define MAXLINES		1000</a:t>
            </a:r>
          </a:p>
          <a:p>
            <a:pPr>
              <a:lnSpc>
                <a:spcPct val="70000"/>
              </a:lnSpc>
              <a:buFont typeface="Wingdings" pitchFamily="2" charset="2"/>
              <a:buNone/>
            </a:pPr>
            <a:r>
              <a:rPr lang="en-US" altLang="zh-CN" sz="1600" b="0">
                <a:ea typeface="宋体" pitchFamily="2" charset="-122"/>
              </a:rPr>
              <a:t>…</a:t>
            </a:r>
          </a:p>
          <a:p>
            <a:pPr>
              <a:lnSpc>
                <a:spcPct val="70000"/>
              </a:lnSpc>
              <a:buFont typeface="Wingdings" pitchFamily="2" charset="2"/>
              <a:buNone/>
            </a:pPr>
            <a:r>
              <a:rPr lang="en-US" altLang="zh-CN" sz="1600" b="0">
                <a:ea typeface="宋体" pitchFamily="2" charset="-122"/>
              </a:rPr>
              <a:t>char *lineptr[MAXLINES], buf[MAXLENGTH];</a:t>
            </a:r>
          </a:p>
          <a:p>
            <a:pPr>
              <a:lnSpc>
                <a:spcPct val="70000"/>
              </a:lnSpc>
              <a:buFont typeface="Wingdings" pitchFamily="2" charset="2"/>
              <a:buNone/>
            </a:pPr>
            <a:r>
              <a:rPr lang="en-US" altLang="zh-CN" sz="1600" b="0">
                <a:ea typeface="宋体" pitchFamily="2" charset="-122"/>
              </a:rPr>
              <a:t>int i;</a:t>
            </a:r>
          </a:p>
          <a:p>
            <a:pPr>
              <a:lnSpc>
                <a:spcPct val="70000"/>
              </a:lnSpc>
              <a:buFont typeface="Wingdings" pitchFamily="2" charset="2"/>
              <a:buNone/>
            </a:pPr>
            <a:r>
              <a:rPr lang="en-US" altLang="zh-CN" sz="1600" b="0">
                <a:ea typeface="宋体" pitchFamily="2" charset="-122"/>
              </a:rPr>
              <a:t>…</a:t>
            </a:r>
          </a:p>
          <a:p>
            <a:pPr>
              <a:lnSpc>
                <a:spcPct val="70000"/>
              </a:lnSpc>
              <a:buFont typeface="Wingdings" pitchFamily="2" charset="2"/>
              <a:buNone/>
            </a:pPr>
            <a:r>
              <a:rPr lang="en-US" altLang="zh-CN" sz="1600" b="0">
                <a:ea typeface="宋体" pitchFamily="2" charset="-122"/>
              </a:rPr>
              <a:t>i = 0;</a:t>
            </a:r>
          </a:p>
          <a:p>
            <a:pPr>
              <a:lnSpc>
                <a:spcPct val="70000"/>
              </a:lnSpc>
              <a:buFont typeface="Wingdings" pitchFamily="2" charset="2"/>
              <a:buNone/>
            </a:pPr>
            <a:r>
              <a:rPr lang="en-US" altLang="zh-CN" sz="1600" b="0">
                <a:ea typeface="宋体" pitchFamily="2" charset="-122"/>
              </a:rPr>
              <a:t>while(gets(buf) != NULL){</a:t>
            </a:r>
          </a:p>
          <a:p>
            <a:pPr>
              <a:lnSpc>
                <a:spcPct val="70000"/>
              </a:lnSpc>
              <a:buFont typeface="Wingdings" pitchFamily="2" charset="2"/>
              <a:buNone/>
            </a:pPr>
            <a:r>
              <a:rPr lang="en-US" altLang="zh-CN" sz="1600" b="0">
                <a:ea typeface="宋体" pitchFamily="2" charset="-122"/>
              </a:rPr>
              <a:t>        lineptr[i] = (char *)malloc(strlen(buf)+1);</a:t>
            </a:r>
          </a:p>
          <a:p>
            <a:pPr>
              <a:lnSpc>
                <a:spcPct val="70000"/>
              </a:lnSpc>
              <a:buFont typeface="Wingdings" pitchFamily="2" charset="2"/>
              <a:buNone/>
            </a:pPr>
            <a:r>
              <a:rPr lang="en-US" altLang="zh-CN" sz="1600" b="0">
                <a:ea typeface="宋体" pitchFamily="2" charset="-122"/>
              </a:rPr>
              <a:t>        strcpy(lineptr[i], buf);</a:t>
            </a:r>
          </a:p>
          <a:p>
            <a:pPr>
              <a:lnSpc>
                <a:spcPct val="70000"/>
              </a:lnSpc>
              <a:buFont typeface="Wingdings" pitchFamily="2" charset="2"/>
              <a:buNone/>
            </a:pPr>
            <a:r>
              <a:rPr lang="en-US" altLang="zh-CN" sz="1600" b="0">
                <a:ea typeface="宋体" pitchFamily="2" charset="-122"/>
              </a:rPr>
              <a:t>        i++;</a:t>
            </a:r>
          </a:p>
          <a:p>
            <a:pPr>
              <a:lnSpc>
                <a:spcPct val="70000"/>
              </a:lnSpc>
              <a:buFont typeface="Wingdings" pitchFamily="2" charset="2"/>
              <a:buNone/>
            </a:pPr>
            <a:r>
              <a:rPr lang="en-US" altLang="zh-CN" sz="1600" b="0">
                <a:ea typeface="宋体" pitchFamily="2" charset="-122"/>
              </a:rPr>
              <a:t>}</a:t>
            </a:r>
          </a:p>
          <a:p>
            <a:pPr>
              <a:lnSpc>
                <a:spcPct val="70000"/>
              </a:lnSpc>
              <a:buFont typeface="Wingdings" pitchFamily="2" charset="2"/>
              <a:buNone/>
            </a:pPr>
            <a:r>
              <a:rPr lang="en-US" altLang="zh-CN" sz="1600" b="0">
                <a:ea typeface="宋体" pitchFamily="2" charset="-122"/>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59395" name="灯片编号占位符 4"/>
          <p:cNvSpPr>
            <a:spLocks noGrp="1"/>
          </p:cNvSpPr>
          <p:nvPr>
            <p:ph type="sldNum" sz="quarter" idx="11"/>
          </p:nvPr>
        </p:nvSpPr>
        <p:spPr>
          <a:noFill/>
        </p:spPr>
        <p:txBody>
          <a:bodyPr/>
          <a:lstStyle/>
          <a:p>
            <a:fld id="{EAC406C1-F835-4164-99E8-95F370397A64}" type="slidenum">
              <a:rPr lang="en-US" altLang="zh-CN" smtClean="0"/>
              <a:pPr/>
              <a:t>75</a:t>
            </a:fld>
            <a:endParaRPr lang="en-US" altLang="zh-CN"/>
          </a:p>
        </p:txBody>
      </p:sp>
      <p:sp>
        <p:nvSpPr>
          <p:cNvPr id="59396" name="Rectangle 2"/>
          <p:cNvSpPr>
            <a:spLocks noGrp="1" noChangeArrowheads="1"/>
          </p:cNvSpPr>
          <p:nvPr>
            <p:ph type="title"/>
          </p:nvPr>
        </p:nvSpPr>
        <p:spPr/>
        <p:txBody>
          <a:bodyPr/>
          <a:lstStyle/>
          <a:p>
            <a:r>
              <a:rPr lang="zh-CN" altLang="en-US">
                <a:ea typeface="宋体" pitchFamily="2" charset="-122"/>
              </a:rPr>
              <a:t>指针数组（续）</a:t>
            </a:r>
          </a:p>
        </p:txBody>
      </p:sp>
      <p:sp>
        <p:nvSpPr>
          <p:cNvPr id="59397"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600" b="0" dirty="0">
                <a:ea typeface="宋体" pitchFamily="2" charset="-122"/>
              </a:rPr>
              <a:t>例：将数字表示的月分转换成英文表示的月分（指针数组的初始化）。</a:t>
            </a:r>
          </a:p>
          <a:p>
            <a:pPr lvl="1">
              <a:lnSpc>
                <a:spcPct val="70000"/>
              </a:lnSpc>
              <a:buFont typeface="Wingdings" pitchFamily="2" charset="2"/>
              <a:buNone/>
            </a:pPr>
            <a:r>
              <a:rPr lang="en-US" altLang="zh-CN" sz="1600" dirty="0">
                <a:ea typeface="宋体" pitchFamily="2" charset="-122"/>
              </a:rPr>
              <a:t>char *</a:t>
            </a:r>
            <a:r>
              <a:rPr lang="en-US" altLang="zh-CN" sz="1600" dirty="0" err="1">
                <a:ea typeface="宋体" pitchFamily="2" charset="-122"/>
              </a:rPr>
              <a:t>month_name</a:t>
            </a:r>
            <a:r>
              <a:rPr lang="en-US" altLang="zh-CN" sz="1600" dirty="0">
                <a:ea typeface="宋体" pitchFamily="2" charset="-122"/>
              </a:rPr>
              <a:t>(</a:t>
            </a:r>
            <a:r>
              <a:rPr lang="en-US" altLang="zh-CN" sz="1600" dirty="0" err="1">
                <a:ea typeface="宋体" pitchFamily="2" charset="-122"/>
              </a:rPr>
              <a:t>int</a:t>
            </a:r>
            <a:r>
              <a:rPr lang="en-US" altLang="zh-CN" sz="1600" dirty="0">
                <a:ea typeface="宋体" pitchFamily="2" charset="-122"/>
              </a:rPr>
              <a:t> n)</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static char *name[ ] = {</a:t>
            </a:r>
          </a:p>
          <a:p>
            <a:pPr lvl="3" indent="0">
              <a:lnSpc>
                <a:spcPct val="80000"/>
              </a:lnSpc>
            </a:pPr>
            <a:r>
              <a:rPr lang="en-US" altLang="zh-CN" sz="1400" dirty="0">
                <a:ea typeface="宋体" pitchFamily="2" charset="-122"/>
              </a:rPr>
              <a:t>“illegal month”,</a:t>
            </a:r>
          </a:p>
          <a:p>
            <a:pPr lvl="3" indent="0">
              <a:lnSpc>
                <a:spcPct val="80000"/>
              </a:lnSpc>
            </a:pPr>
            <a:r>
              <a:rPr lang="en-US" altLang="zh-CN" sz="1400" dirty="0">
                <a:ea typeface="宋体" pitchFamily="2" charset="-122"/>
              </a:rPr>
              <a:t>“January”,</a:t>
            </a:r>
          </a:p>
          <a:p>
            <a:pPr lvl="3" indent="0">
              <a:lnSpc>
                <a:spcPct val="80000"/>
              </a:lnSpc>
            </a:pPr>
            <a:r>
              <a:rPr lang="en-US" altLang="zh-CN" sz="1400" dirty="0">
                <a:ea typeface="宋体" pitchFamily="2" charset="-122"/>
              </a:rPr>
              <a:t>“February”,</a:t>
            </a:r>
          </a:p>
          <a:p>
            <a:pPr lvl="3" indent="0">
              <a:lnSpc>
                <a:spcPct val="80000"/>
              </a:lnSpc>
            </a:pPr>
            <a:r>
              <a:rPr lang="en-US" altLang="zh-CN" sz="1400" dirty="0">
                <a:ea typeface="宋体" pitchFamily="2" charset="-122"/>
              </a:rPr>
              <a:t>“March”,</a:t>
            </a:r>
          </a:p>
          <a:p>
            <a:pPr lvl="3" indent="0">
              <a:lnSpc>
                <a:spcPct val="80000"/>
              </a:lnSpc>
            </a:pPr>
            <a:r>
              <a:rPr lang="en-US" altLang="zh-CN" sz="1400" dirty="0">
                <a:ea typeface="宋体" pitchFamily="2" charset="-122"/>
              </a:rPr>
              <a:t>“April”,</a:t>
            </a:r>
          </a:p>
          <a:p>
            <a:pPr lvl="3" indent="0">
              <a:lnSpc>
                <a:spcPct val="80000"/>
              </a:lnSpc>
            </a:pPr>
            <a:r>
              <a:rPr lang="en-US" altLang="zh-CN" sz="1400" dirty="0">
                <a:ea typeface="宋体" pitchFamily="2" charset="-122"/>
              </a:rPr>
              <a:t>“May”,</a:t>
            </a:r>
          </a:p>
          <a:p>
            <a:pPr lvl="3" indent="0">
              <a:lnSpc>
                <a:spcPct val="80000"/>
              </a:lnSpc>
            </a:pPr>
            <a:r>
              <a:rPr lang="en-US" altLang="zh-CN" sz="1400" dirty="0">
                <a:ea typeface="宋体" pitchFamily="2" charset="-122"/>
              </a:rPr>
              <a:t>“June”,</a:t>
            </a:r>
          </a:p>
          <a:p>
            <a:pPr lvl="3" indent="0">
              <a:lnSpc>
                <a:spcPct val="80000"/>
              </a:lnSpc>
            </a:pPr>
            <a:r>
              <a:rPr lang="en-US" altLang="zh-CN" sz="1400" dirty="0">
                <a:ea typeface="宋体" pitchFamily="2" charset="-122"/>
              </a:rPr>
              <a:t>“July”,</a:t>
            </a:r>
          </a:p>
          <a:p>
            <a:pPr lvl="3" indent="0">
              <a:lnSpc>
                <a:spcPct val="80000"/>
              </a:lnSpc>
            </a:pPr>
            <a:r>
              <a:rPr lang="en-US" altLang="zh-CN" sz="1400" dirty="0">
                <a:ea typeface="宋体" pitchFamily="2" charset="-122"/>
              </a:rPr>
              <a:t>“August”,</a:t>
            </a:r>
          </a:p>
          <a:p>
            <a:pPr lvl="3" indent="0">
              <a:lnSpc>
                <a:spcPct val="80000"/>
              </a:lnSpc>
            </a:pPr>
            <a:r>
              <a:rPr lang="en-US" altLang="zh-CN" sz="1400" dirty="0">
                <a:ea typeface="宋体" pitchFamily="2" charset="-122"/>
              </a:rPr>
              <a:t>“September”,</a:t>
            </a:r>
          </a:p>
          <a:p>
            <a:pPr lvl="3" indent="0">
              <a:lnSpc>
                <a:spcPct val="80000"/>
              </a:lnSpc>
            </a:pPr>
            <a:r>
              <a:rPr lang="en-US" altLang="zh-CN" sz="1400" dirty="0">
                <a:ea typeface="宋体" pitchFamily="2" charset="-122"/>
              </a:rPr>
              <a:t>“October”,</a:t>
            </a:r>
          </a:p>
          <a:p>
            <a:pPr lvl="3" indent="0">
              <a:lnSpc>
                <a:spcPct val="80000"/>
              </a:lnSpc>
            </a:pPr>
            <a:r>
              <a:rPr lang="en-US" altLang="zh-CN" sz="1400" dirty="0">
                <a:ea typeface="宋体" pitchFamily="2" charset="-122"/>
              </a:rPr>
              <a:t>“November”,</a:t>
            </a:r>
          </a:p>
          <a:p>
            <a:pPr lvl="3" indent="0">
              <a:lnSpc>
                <a:spcPct val="80000"/>
              </a:lnSpc>
            </a:pPr>
            <a:r>
              <a:rPr lang="en-US" altLang="zh-CN" sz="1400" dirty="0">
                <a:ea typeface="宋体" pitchFamily="2" charset="-122"/>
              </a:rPr>
              <a:t>“December”</a:t>
            </a:r>
          </a:p>
          <a:p>
            <a:pPr lvl="2" indent="0">
              <a:lnSpc>
                <a:spcPct val="8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return ((n&lt;1 || n&gt;12) ? name[0] : name[n]);</a:t>
            </a:r>
          </a:p>
          <a:p>
            <a:pPr lvl="1">
              <a:lnSpc>
                <a:spcPct val="70000"/>
              </a:lnSpc>
              <a:buFont typeface="Wingdings" pitchFamily="2" charset="2"/>
              <a:buNone/>
            </a:pPr>
            <a:r>
              <a:rPr lang="en-US" altLang="zh-CN" sz="1600" dirty="0">
                <a:ea typeface="宋体" pitchFamily="2" charset="-122"/>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0419" name="灯片编号占位符 4"/>
          <p:cNvSpPr>
            <a:spLocks noGrp="1"/>
          </p:cNvSpPr>
          <p:nvPr>
            <p:ph type="sldNum" sz="quarter" idx="11"/>
          </p:nvPr>
        </p:nvSpPr>
        <p:spPr>
          <a:noFill/>
        </p:spPr>
        <p:txBody>
          <a:bodyPr/>
          <a:lstStyle/>
          <a:p>
            <a:fld id="{A07EBB1F-658F-4705-84BE-5E6F40581A27}" type="slidenum">
              <a:rPr lang="en-US" altLang="zh-CN" smtClean="0"/>
              <a:pPr/>
              <a:t>76</a:t>
            </a:fld>
            <a:endParaRPr lang="en-US" altLang="zh-CN"/>
          </a:p>
        </p:txBody>
      </p:sp>
      <p:sp>
        <p:nvSpPr>
          <p:cNvPr id="60420" name="Rectangle 2"/>
          <p:cNvSpPr>
            <a:spLocks noGrp="1" noChangeArrowheads="1"/>
          </p:cNvSpPr>
          <p:nvPr>
            <p:ph type="title"/>
          </p:nvPr>
        </p:nvSpPr>
        <p:spPr/>
        <p:txBody>
          <a:bodyPr/>
          <a:lstStyle/>
          <a:p>
            <a:r>
              <a:rPr lang="zh-CN" altLang="en-US">
                <a:ea typeface="宋体" pitchFamily="2" charset="-122"/>
              </a:rPr>
              <a:t>指针数组（续）</a:t>
            </a:r>
          </a:p>
        </p:txBody>
      </p:sp>
      <p:sp>
        <p:nvSpPr>
          <p:cNvPr id="73731" name="Rectangle 3"/>
          <p:cNvSpPr>
            <a:spLocks noGrp="1" noChangeArrowheads="1"/>
          </p:cNvSpPr>
          <p:nvPr>
            <p:ph type="body" idx="1"/>
          </p:nvPr>
        </p:nvSpPr>
        <p:spPr>
          <a:xfrm>
            <a:off x="827088" y="1484313"/>
            <a:ext cx="4969048" cy="4556125"/>
          </a:xfrm>
        </p:spPr>
        <p:txBody>
          <a:bodyPr/>
          <a:lstStyle/>
          <a:p>
            <a:r>
              <a:rPr lang="zh-CN" altLang="en-US" dirty="0">
                <a:ea typeface="宋体" pitchFamily="2" charset="-122"/>
              </a:rPr>
              <a:t>命令行参数</a:t>
            </a:r>
          </a:p>
          <a:p>
            <a:pPr marL="458788" lvl="1" indent="-65088">
              <a:buFont typeface="Wingdings" pitchFamily="2" charset="2"/>
              <a:buNone/>
            </a:pPr>
            <a:r>
              <a:rPr lang="zh-CN" altLang="en-US" sz="1800" dirty="0">
                <a:ea typeface="宋体" pitchFamily="2" charset="-122"/>
              </a:rPr>
              <a:t>在</a:t>
            </a:r>
            <a:r>
              <a:rPr lang="en-US" altLang="zh-CN" sz="1800" dirty="0">
                <a:ea typeface="宋体" pitchFamily="2" charset="-122"/>
              </a:rPr>
              <a:t>C</a:t>
            </a:r>
            <a:r>
              <a:rPr lang="zh-CN" altLang="en-US" sz="1800" dirty="0">
                <a:ea typeface="宋体" pitchFamily="2" charset="-122"/>
              </a:rPr>
              <a:t>语言中，主函数</a:t>
            </a:r>
            <a:r>
              <a:rPr lang="en-US" altLang="zh-CN" sz="1800" dirty="0">
                <a:ea typeface="宋体" pitchFamily="2" charset="-122"/>
              </a:rPr>
              <a:t>main</a:t>
            </a:r>
            <a:r>
              <a:rPr lang="zh-CN" altLang="en-US" sz="1800" dirty="0">
                <a:ea typeface="宋体" pitchFamily="2" charset="-122"/>
              </a:rPr>
              <a:t>还可以带有参数，形式如下：</a:t>
            </a:r>
          </a:p>
          <a:p>
            <a:pPr lvl="2" indent="0">
              <a:buFont typeface="Wingdings" pitchFamily="2" charset="2"/>
              <a:buNone/>
            </a:pPr>
            <a:r>
              <a:rPr lang="en-US" altLang="zh-CN" sz="1800" dirty="0" err="1">
                <a:ea typeface="宋体" pitchFamily="2" charset="-122"/>
              </a:rPr>
              <a:t>int</a:t>
            </a:r>
            <a:r>
              <a:rPr lang="en-US" altLang="zh-CN" sz="1800" dirty="0">
                <a:ea typeface="宋体" pitchFamily="2" charset="-122"/>
              </a:rPr>
              <a:t> main(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argc</a:t>
            </a:r>
            <a:r>
              <a:rPr lang="en-US" altLang="zh-CN" sz="1800" dirty="0">
                <a:ea typeface="宋体" pitchFamily="2" charset="-122"/>
              </a:rPr>
              <a:t>, char *</a:t>
            </a:r>
            <a:r>
              <a:rPr lang="en-US" altLang="zh-CN" sz="1800" dirty="0" err="1">
                <a:ea typeface="宋体" pitchFamily="2" charset="-122"/>
              </a:rPr>
              <a:t>argv</a:t>
            </a:r>
            <a:r>
              <a:rPr lang="en-US" altLang="zh-CN" sz="1800" dirty="0">
                <a:ea typeface="宋体" pitchFamily="2" charset="-122"/>
              </a:rPr>
              <a:t>[ ])</a:t>
            </a:r>
          </a:p>
          <a:p>
            <a:pPr marL="458788" lvl="1" indent="-65088">
              <a:buFont typeface="Wingdings" pitchFamily="2" charset="2"/>
              <a:buNone/>
            </a:pPr>
            <a:r>
              <a:rPr lang="zh-CN" altLang="en-US" sz="1800" dirty="0">
                <a:ea typeface="宋体" pitchFamily="2" charset="-122"/>
              </a:rPr>
              <a:t>或</a:t>
            </a:r>
          </a:p>
          <a:p>
            <a:pPr lvl="2" indent="0">
              <a:buFont typeface="Wingdings" pitchFamily="2" charset="2"/>
              <a:buNone/>
            </a:pPr>
            <a:r>
              <a:rPr lang="en-US" altLang="zh-CN" sz="1800" dirty="0" err="1">
                <a:ea typeface="宋体" pitchFamily="2" charset="-122"/>
              </a:rPr>
              <a:t>int</a:t>
            </a:r>
            <a:r>
              <a:rPr lang="en-US" altLang="zh-CN" sz="1800" dirty="0">
                <a:ea typeface="宋体" pitchFamily="2" charset="-122"/>
              </a:rPr>
              <a:t> main(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argc</a:t>
            </a:r>
            <a:r>
              <a:rPr lang="en-US" altLang="zh-CN" sz="1800" dirty="0">
                <a:ea typeface="宋体" pitchFamily="2" charset="-122"/>
              </a:rPr>
              <a:t>, char **</a:t>
            </a:r>
            <a:r>
              <a:rPr lang="en-US" altLang="zh-CN" sz="1800" dirty="0" err="1">
                <a:ea typeface="宋体" pitchFamily="2" charset="-122"/>
              </a:rPr>
              <a:t>argv</a:t>
            </a:r>
            <a:r>
              <a:rPr lang="en-US" altLang="zh-CN" sz="1800" dirty="0">
                <a:ea typeface="宋体" pitchFamily="2" charset="-122"/>
              </a:rPr>
              <a:t>)</a:t>
            </a:r>
          </a:p>
          <a:p>
            <a:pPr marL="458788" lvl="1" indent="-65088">
              <a:buFont typeface="Wingdings" pitchFamily="2" charset="2"/>
              <a:buNone/>
            </a:pPr>
            <a:r>
              <a:rPr lang="zh-CN" altLang="en-US" sz="1800" dirty="0">
                <a:ea typeface="宋体" pitchFamily="2" charset="-122"/>
              </a:rPr>
              <a:t>其中：</a:t>
            </a:r>
          </a:p>
          <a:p>
            <a:pPr marL="458788" lvl="1" indent="-65088">
              <a:buFont typeface="Wingdings" pitchFamily="2" charset="2"/>
              <a:buNone/>
            </a:pPr>
            <a:r>
              <a:rPr lang="en-US" altLang="zh-CN" sz="1800" dirty="0">
                <a:ea typeface="宋体" pitchFamily="2" charset="-122"/>
              </a:rPr>
              <a:t>- </a:t>
            </a:r>
            <a:r>
              <a:rPr lang="en-US" altLang="zh-CN" sz="1800" dirty="0" err="1">
                <a:ea typeface="宋体" pitchFamily="2" charset="-122"/>
              </a:rPr>
              <a:t>argc</a:t>
            </a:r>
            <a:r>
              <a:rPr lang="zh-CN" altLang="en-US" sz="1800" dirty="0">
                <a:ea typeface="宋体" pitchFamily="2" charset="-122"/>
              </a:rPr>
              <a:t>包含命令本身在内的参数个数</a:t>
            </a:r>
          </a:p>
          <a:p>
            <a:pPr marL="458788" lvl="1" indent="-65088">
              <a:buFont typeface="Wingdings" pitchFamily="2" charset="2"/>
              <a:buNone/>
            </a:pPr>
            <a:r>
              <a:rPr lang="en-US" altLang="zh-CN" sz="1800" dirty="0">
                <a:ea typeface="宋体" pitchFamily="2" charset="-122"/>
              </a:rPr>
              <a:t>- </a:t>
            </a:r>
            <a:r>
              <a:rPr lang="en-US" altLang="zh-CN" sz="1800" dirty="0" err="1">
                <a:ea typeface="宋体" pitchFamily="2" charset="-122"/>
              </a:rPr>
              <a:t>argv</a:t>
            </a:r>
            <a:r>
              <a:rPr lang="zh-CN" altLang="en-US" sz="1800" dirty="0">
                <a:ea typeface="宋体" pitchFamily="2" charset="-122"/>
              </a:rPr>
              <a:t>指针数组，数组元素为指向各参数（包含命令本身）的指针。 </a:t>
            </a:r>
          </a:p>
        </p:txBody>
      </p:sp>
      <p:sp>
        <p:nvSpPr>
          <p:cNvPr id="73732" name="AutoShape 4"/>
          <p:cNvSpPr>
            <a:spLocks noChangeArrowheads="1"/>
          </p:cNvSpPr>
          <p:nvPr/>
        </p:nvSpPr>
        <p:spPr bwMode="auto">
          <a:xfrm>
            <a:off x="5436096" y="0"/>
            <a:ext cx="3707904" cy="2708920"/>
          </a:xfrm>
          <a:prstGeom prst="wedgeRoundRectCallout">
            <a:avLst>
              <a:gd name="adj1" fmla="val -55723"/>
              <a:gd name="adj2" fmla="val 17727"/>
              <a:gd name="adj3" fmla="val 16667"/>
            </a:avLst>
          </a:prstGeom>
          <a:solidFill>
            <a:schemeClr val="accent1"/>
          </a:solidFill>
          <a:ln w="9525">
            <a:solidFill>
              <a:schemeClr val="tx1"/>
            </a:solidFill>
            <a:miter lim="800000"/>
            <a:headEnd/>
            <a:tailEnd/>
          </a:ln>
        </p:spPr>
        <p:txBody>
          <a:bodyPr/>
          <a:lstStyle/>
          <a:p>
            <a:r>
              <a:rPr lang="zh-CN" altLang="en-US" sz="1800" b="0" dirty="0"/>
              <a:t>许多命令在执行时除了提供命令名之外，还要给出一定的参数，如在</a:t>
            </a:r>
            <a:r>
              <a:rPr lang="en-US" altLang="zh-CN" sz="1800" b="0" dirty="0"/>
              <a:t>Windows</a:t>
            </a:r>
            <a:r>
              <a:rPr lang="zh-CN" altLang="en-US" sz="1800" b="0" dirty="0"/>
              <a:t>命令行窗口中执行命令：</a:t>
            </a:r>
          </a:p>
          <a:p>
            <a:r>
              <a:rPr lang="en-US" altLang="zh-CN" sz="1800" b="0" dirty="0"/>
              <a:t>C&gt;copy file1 file2</a:t>
            </a:r>
          </a:p>
          <a:p>
            <a:r>
              <a:rPr lang="en-US" altLang="zh-CN" sz="1800" b="0" dirty="0"/>
              <a:t> </a:t>
            </a:r>
            <a:r>
              <a:rPr lang="zh-CN" altLang="en-US" sz="1800" b="0" dirty="0"/>
              <a:t>在此，</a:t>
            </a:r>
            <a:r>
              <a:rPr lang="en-US" altLang="zh-CN" sz="1800" b="0" dirty="0"/>
              <a:t>file1</a:t>
            </a:r>
            <a:r>
              <a:rPr lang="zh-CN" altLang="en-US" sz="1800" b="0" dirty="0"/>
              <a:t>和</a:t>
            </a:r>
            <a:r>
              <a:rPr lang="en-US" altLang="zh-CN" sz="1800" b="0" dirty="0"/>
              <a:t>file2</a:t>
            </a:r>
            <a:r>
              <a:rPr lang="zh-CN" altLang="en-US" sz="1800" b="0" dirty="0"/>
              <a:t>被称为</a:t>
            </a:r>
            <a:r>
              <a:rPr lang="zh-CN" altLang="en-US" sz="1800" dirty="0">
                <a:solidFill>
                  <a:srgbClr val="0033CC"/>
                </a:solidFill>
              </a:rPr>
              <a:t>命令行参数</a:t>
            </a:r>
            <a:r>
              <a:rPr lang="zh-CN" altLang="en-US" sz="1800" b="0" dirty="0"/>
              <a:t>。在实际应用</a:t>
            </a:r>
            <a:r>
              <a:rPr lang="en-US" altLang="zh-CN" sz="1800" b="0" dirty="0"/>
              <a:t>(</a:t>
            </a:r>
            <a:r>
              <a:rPr lang="zh-CN" altLang="en-US" sz="1800" b="0" dirty="0"/>
              <a:t>特别是</a:t>
            </a:r>
            <a:r>
              <a:rPr lang="en-US" altLang="zh-CN" sz="1800" b="0" dirty="0"/>
              <a:t>Linux</a:t>
            </a:r>
            <a:r>
              <a:rPr lang="zh-CN" altLang="en-US" sz="1800" b="0" dirty="0"/>
              <a:t>下</a:t>
            </a:r>
            <a:r>
              <a:rPr lang="en-US" altLang="zh-CN" sz="1800" b="0" dirty="0"/>
              <a:t>)</a:t>
            </a:r>
            <a:r>
              <a:rPr lang="zh-CN" altLang="en-US" sz="1800" b="0" dirty="0"/>
              <a:t>时，经常会需要编写带命令行参数的程序。</a:t>
            </a:r>
            <a:endParaRPr lang="zh-CN" altLang="en-US" b="0" dirty="0"/>
          </a:p>
        </p:txBody>
      </p:sp>
      <p:grpSp>
        <p:nvGrpSpPr>
          <p:cNvPr id="2" name="Group 5"/>
          <p:cNvGrpSpPr>
            <a:grpSpLocks/>
          </p:cNvGrpSpPr>
          <p:nvPr/>
        </p:nvGrpSpPr>
        <p:grpSpPr bwMode="auto">
          <a:xfrm>
            <a:off x="5187950" y="4292600"/>
            <a:ext cx="3956050" cy="1900238"/>
            <a:chOff x="1872" y="2767"/>
            <a:chExt cx="2492" cy="1197"/>
          </a:xfrm>
        </p:grpSpPr>
        <p:sp>
          <p:nvSpPr>
            <p:cNvPr id="60424" name="Rectangle 6"/>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0425" name="Line 7"/>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6" name="Line 8"/>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7" name="Line 9"/>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8" name="Line 10"/>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9" name="Line 11"/>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0" name="Line 12"/>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1" name="Line 13"/>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2" name="Line 14"/>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3" name="Text Box 15"/>
            <p:cNvSpPr txBox="1">
              <a:spLocks noChangeArrowheads="1"/>
            </p:cNvSpPr>
            <p:nvPr/>
          </p:nvSpPr>
          <p:spPr bwMode="auto">
            <a:xfrm>
              <a:off x="3350" y="2767"/>
              <a:ext cx="628"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命令本身</a:t>
              </a:r>
            </a:p>
          </p:txBody>
        </p:sp>
        <p:sp>
          <p:nvSpPr>
            <p:cNvPr id="60434" name="Text Box 16"/>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0435" name="Text Box 17"/>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0436" name="Text Box 18"/>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0437" name="Text Box 19"/>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0438" name="Text Box 20"/>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0439" name="Text Box 21"/>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0440" name="Text Box 22"/>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0441" name="Text Box 23"/>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pic>
        <p:nvPicPr>
          <p:cNvPr id="23553" name="Picture 1"/>
          <p:cNvPicPr>
            <a:picLocks noChangeAspect="1" noChangeArrowheads="1"/>
          </p:cNvPicPr>
          <p:nvPr/>
        </p:nvPicPr>
        <p:blipFill>
          <a:blip r:embed="rId3" cstate="print"/>
          <a:srcRect/>
          <a:stretch>
            <a:fillRect/>
          </a:stretch>
        </p:blipFill>
        <p:spPr bwMode="auto">
          <a:xfrm>
            <a:off x="1" y="4829175"/>
            <a:ext cx="5148063" cy="2028825"/>
          </a:xfrm>
          <a:prstGeom prst="rect">
            <a:avLst/>
          </a:prstGeom>
          <a:noFill/>
          <a:ln w="9525">
            <a:noFill/>
            <a:miter lim="800000"/>
            <a:headEnd/>
            <a:tailEnd/>
          </a:ln>
        </p:spPr>
      </p:pic>
      <p:sp>
        <p:nvSpPr>
          <p:cNvPr id="27" name="椭圆 26"/>
          <p:cNvSpPr/>
          <p:nvPr/>
        </p:nvSpPr>
        <p:spPr bwMode="auto">
          <a:xfrm>
            <a:off x="683568" y="5157192"/>
            <a:ext cx="1080120" cy="360040"/>
          </a:xfrm>
          <a:prstGeom prst="ellipse">
            <a:avLst/>
          </a:prstGeom>
          <a:no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28" name="线形标注 3(带强调线) 27"/>
          <p:cNvSpPr/>
          <p:nvPr/>
        </p:nvSpPr>
        <p:spPr bwMode="auto">
          <a:xfrm>
            <a:off x="251520" y="4005064"/>
            <a:ext cx="1008113" cy="584775"/>
          </a:xfrm>
          <a:prstGeom prst="accentCallout3">
            <a:avLst>
              <a:gd name="adj1" fmla="val 18750"/>
              <a:gd name="adj2" fmla="val -8333"/>
              <a:gd name="adj3" fmla="val 18750"/>
              <a:gd name="adj4" fmla="val -16667"/>
              <a:gd name="adj5" fmla="val 100000"/>
              <a:gd name="adj6" fmla="val -16667"/>
              <a:gd name="adj7" fmla="val 170298"/>
              <a:gd name="adj8" fmla="val 59695"/>
            </a:avLst>
          </a:prstGeom>
          <a:solidFill>
            <a:srgbClr val="92D05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b="0" dirty="0"/>
              <a:t>命令及命令行参数</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29" name="圆角矩形标注 28"/>
          <p:cNvSpPr/>
          <p:nvPr/>
        </p:nvSpPr>
        <p:spPr bwMode="auto">
          <a:xfrm>
            <a:off x="1259632" y="4653136"/>
            <a:ext cx="914400" cy="612648"/>
          </a:xfrm>
          <a:prstGeom prst="wedgeRoundRectCallou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30" name="圆角矩形标注 29"/>
          <p:cNvSpPr/>
          <p:nvPr/>
        </p:nvSpPr>
        <p:spPr bwMode="auto">
          <a:xfrm>
            <a:off x="827584" y="5013176"/>
            <a:ext cx="72008" cy="144016"/>
          </a:xfrm>
          <a:prstGeom prst="wedgeRoundRectCallou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subTnLst>
                                    <p:set>
                                      <p:cBhvr override="childStyle">
                                        <p:cTn dur="1" fill="hold" display="0" masterRel="nextClick" afterEffect="1"/>
                                        <p:tgtEl>
                                          <p:spTgt spid="737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31">
                                            <p:txEl>
                                              <p:pRg st="7" end="7"/>
                                            </p:txEl>
                                          </p:spTgt>
                                        </p:tgtEl>
                                        <p:attrNameLst>
                                          <p:attrName>style.visibility</p:attrName>
                                        </p:attrNameLst>
                                      </p:cBhvr>
                                      <p:to>
                                        <p:strVal val="visible"/>
                                      </p:to>
                                    </p:set>
                                    <p:animEffect transition="in" filter="blinds(horizontal)">
                                      <p:cBhvr>
                                        <p:cTn id="30" dur="500"/>
                                        <p:tgtEl>
                                          <p:spTgt spid="737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3553"/>
                                        </p:tgtEl>
                                        <p:attrNameLst>
                                          <p:attrName>style.visibility</p:attrName>
                                        </p:attrNameLst>
                                      </p:cBhvr>
                                      <p:to>
                                        <p:strVal val="visible"/>
                                      </p:to>
                                    </p:set>
                                    <p:animEffect transition="in" filter="blinds(horizontal)">
                                      <p:cBhvr>
                                        <p:cTn id="40" dur="500"/>
                                        <p:tgtEl>
                                          <p:spTgt spid="2355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27" grpId="0" animBg="1"/>
      <p:bldP spid="28"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1443" name="灯片编号占位符 4"/>
          <p:cNvSpPr>
            <a:spLocks noGrp="1"/>
          </p:cNvSpPr>
          <p:nvPr>
            <p:ph type="sldNum" sz="quarter" idx="11"/>
          </p:nvPr>
        </p:nvSpPr>
        <p:spPr>
          <a:noFill/>
        </p:spPr>
        <p:txBody>
          <a:bodyPr/>
          <a:lstStyle/>
          <a:p>
            <a:fld id="{E7DAB628-1F0C-4544-9A1D-CBB882675FC9}" type="slidenum">
              <a:rPr lang="en-US" altLang="zh-CN" smtClean="0"/>
              <a:pPr/>
              <a:t>77</a:t>
            </a:fld>
            <a:endParaRPr lang="en-US" altLang="zh-CN"/>
          </a:p>
        </p:txBody>
      </p:sp>
      <p:sp>
        <p:nvSpPr>
          <p:cNvPr id="614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p>
        </p:txBody>
      </p:sp>
      <p:sp>
        <p:nvSpPr>
          <p:cNvPr id="61445" name="Rectangle 3"/>
          <p:cNvSpPr>
            <a:spLocks noGrp="1" noChangeArrowheads="1"/>
          </p:cNvSpPr>
          <p:nvPr>
            <p:ph type="body" idx="1"/>
          </p:nvPr>
        </p:nvSpPr>
        <p:spPr/>
        <p:txBody>
          <a:bodyPr/>
          <a:lstStyle/>
          <a:p>
            <a:r>
              <a:rPr lang="zh-CN" altLang="en-US">
                <a:ea typeface="宋体" pitchFamily="2" charset="-122"/>
              </a:rPr>
              <a:t>问题：实现一个命令</a:t>
            </a:r>
            <a:r>
              <a:rPr lang="en-US" altLang="zh-CN">
                <a:ea typeface="宋体" pitchFamily="2" charset="-122"/>
              </a:rPr>
              <a:t>echo</a:t>
            </a:r>
            <a:r>
              <a:rPr lang="zh-CN" altLang="en-US">
                <a:ea typeface="宋体" pitchFamily="2" charset="-122"/>
              </a:rPr>
              <a:t>，其将命令后的正文串显示在屏幕上，如：</a:t>
            </a:r>
          </a:p>
          <a:p>
            <a:pPr lvl="1">
              <a:buFont typeface="Wingdings" pitchFamily="2" charset="2"/>
              <a:buNone/>
            </a:pPr>
            <a:r>
              <a:rPr lang="en-US" altLang="zh-CN">
                <a:ea typeface="宋体" pitchFamily="2" charset="-122"/>
              </a:rPr>
              <a:t>C&gt; echo  hello world</a:t>
            </a:r>
          </a:p>
          <a:p>
            <a:pPr lvl="1">
              <a:buFont typeface="Wingdings" pitchFamily="2" charset="2"/>
              <a:buNone/>
            </a:pPr>
            <a:r>
              <a:rPr lang="zh-CN" altLang="en-US">
                <a:ea typeface="宋体" pitchFamily="2" charset="-122"/>
              </a:rPr>
              <a:t>屏幕输出：</a:t>
            </a:r>
          </a:p>
          <a:p>
            <a:pPr lvl="1">
              <a:buFont typeface="Wingdings" pitchFamily="2" charset="2"/>
              <a:buNone/>
            </a:pPr>
            <a:r>
              <a:rPr lang="en-US" altLang="zh-CN">
                <a:ea typeface="宋体" pitchFamily="2" charset="-122"/>
              </a:rPr>
              <a:t>hello world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2467" name="灯片编号占位符 4"/>
          <p:cNvSpPr>
            <a:spLocks noGrp="1"/>
          </p:cNvSpPr>
          <p:nvPr>
            <p:ph type="sldNum" sz="quarter" idx="11"/>
          </p:nvPr>
        </p:nvSpPr>
        <p:spPr>
          <a:noFill/>
        </p:spPr>
        <p:txBody>
          <a:bodyPr/>
          <a:lstStyle/>
          <a:p>
            <a:fld id="{A068DBDB-209F-4008-916A-F1D7738C9A3C}" type="slidenum">
              <a:rPr lang="en-US" altLang="zh-CN" smtClean="0"/>
              <a:pPr/>
              <a:t>78</a:t>
            </a:fld>
            <a:endParaRPr lang="en-US" altLang="zh-CN"/>
          </a:p>
        </p:txBody>
      </p:sp>
      <p:sp>
        <p:nvSpPr>
          <p:cNvPr id="624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：算法分析</a:t>
            </a:r>
          </a:p>
        </p:txBody>
      </p:sp>
      <p:sp>
        <p:nvSpPr>
          <p:cNvPr id="75779" name="Rectangle 3"/>
          <p:cNvSpPr>
            <a:spLocks noGrp="1" noChangeArrowheads="1"/>
          </p:cNvSpPr>
          <p:nvPr>
            <p:ph type="body" idx="1"/>
          </p:nvPr>
        </p:nvSpPr>
        <p:spPr>
          <a:xfrm>
            <a:off x="900113" y="1412875"/>
            <a:ext cx="4319587" cy="4556125"/>
          </a:xfrm>
        </p:spPr>
        <p:txBody>
          <a:bodyPr/>
          <a:lstStyle/>
          <a:p>
            <a:r>
              <a:rPr lang="zh-CN" altLang="en-US" dirty="0">
                <a:ea typeface="宋体" pitchFamily="2" charset="-122"/>
              </a:rPr>
              <a:t>从右图可知，使用下面循环就可输出所有命令行参数：</a:t>
            </a:r>
          </a:p>
          <a:p>
            <a:pPr lvl="1">
              <a:buFont typeface="Wingdings" pitchFamily="2" charset="2"/>
              <a:buNone/>
            </a:pPr>
            <a:r>
              <a:rPr lang="en-US" altLang="zh-CN" sz="2000" dirty="0">
                <a:ea typeface="宋体" pitchFamily="2" charset="-122"/>
              </a:rPr>
              <a:t>for(</a:t>
            </a:r>
            <a:r>
              <a:rPr lang="en-US" altLang="zh-CN" sz="2000" dirty="0" err="1">
                <a:ea typeface="宋体" pitchFamily="2" charset="-122"/>
              </a:rPr>
              <a:t>i</a:t>
            </a:r>
            <a:r>
              <a:rPr lang="en-US" altLang="zh-CN" sz="2000" dirty="0">
                <a:ea typeface="宋体" pitchFamily="2" charset="-122"/>
              </a:rPr>
              <a:t>=1; </a:t>
            </a:r>
            <a:r>
              <a:rPr lang="en-US" altLang="zh-CN" sz="2000" dirty="0" err="1">
                <a:ea typeface="宋体" pitchFamily="2" charset="-122"/>
              </a:rPr>
              <a:t>i</a:t>
            </a:r>
            <a:r>
              <a:rPr lang="en-US" altLang="zh-CN" sz="2000" dirty="0">
                <a:ea typeface="宋体" pitchFamily="2" charset="-122"/>
              </a:rPr>
              <a:t>&lt;</a:t>
            </a:r>
            <a:r>
              <a:rPr lang="en-US" altLang="zh-CN" sz="2000" dirty="0" err="1">
                <a:ea typeface="宋体" pitchFamily="2" charset="-122"/>
              </a:rPr>
              <a:t>argc</a:t>
            </a: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a:t>
            </a:r>
          </a:p>
          <a:p>
            <a:pPr lvl="1">
              <a:buFont typeface="Wingdings" pitchFamily="2" charset="2"/>
              <a:buNone/>
            </a:pPr>
            <a:r>
              <a:rPr lang="en-US" altLang="zh-CN" sz="2000" dirty="0">
                <a:ea typeface="宋体" pitchFamily="2" charset="-122"/>
              </a:rPr>
              <a:t>    </a:t>
            </a:r>
            <a:r>
              <a:rPr lang="en-US" altLang="zh-CN" sz="2000" dirty="0" err="1">
                <a:ea typeface="宋体" pitchFamily="2" charset="-122"/>
              </a:rPr>
              <a:t>printf</a:t>
            </a:r>
            <a:r>
              <a:rPr lang="en-US" altLang="zh-CN" sz="2000" dirty="0">
                <a:ea typeface="宋体" pitchFamily="2" charset="-122"/>
              </a:rPr>
              <a:t>(“%s “, </a:t>
            </a:r>
            <a:r>
              <a:rPr lang="en-US" altLang="zh-CN" sz="2000" dirty="0" err="1">
                <a:ea typeface="宋体" pitchFamily="2" charset="-122"/>
              </a:rPr>
              <a:t>argv</a:t>
            </a:r>
            <a:r>
              <a:rPr lang="en-US" altLang="zh-CN" sz="2000" dirty="0">
                <a:ea typeface="宋体" pitchFamily="2" charset="-122"/>
              </a:rPr>
              <a:t>[</a:t>
            </a:r>
            <a:r>
              <a:rPr lang="en-US" altLang="zh-CN" sz="2000" dirty="0" err="1">
                <a:ea typeface="宋体" pitchFamily="2" charset="-122"/>
              </a:rPr>
              <a:t>i</a:t>
            </a:r>
            <a:r>
              <a:rPr lang="en-US" altLang="zh-CN" sz="2000" dirty="0">
                <a:ea typeface="宋体" pitchFamily="2" charset="-122"/>
              </a:rPr>
              <a:t>]);</a:t>
            </a:r>
          </a:p>
        </p:txBody>
      </p:sp>
      <p:grpSp>
        <p:nvGrpSpPr>
          <p:cNvPr id="2" name="Group 4"/>
          <p:cNvGrpSpPr>
            <a:grpSpLocks/>
          </p:cNvGrpSpPr>
          <p:nvPr/>
        </p:nvGrpSpPr>
        <p:grpSpPr bwMode="auto">
          <a:xfrm>
            <a:off x="5187950" y="1700213"/>
            <a:ext cx="3956050" cy="1887537"/>
            <a:chOff x="1872" y="2775"/>
            <a:chExt cx="2492" cy="1189"/>
          </a:xfrm>
        </p:grpSpPr>
        <p:sp>
          <p:nvSpPr>
            <p:cNvPr id="62487" name="Rectangle 5"/>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88" name="Line 6"/>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89" name="Line 7"/>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0" name="Line 8"/>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1" name="Line 9"/>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2" name="Line 10"/>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3" name="Line 11"/>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4" name="Line 12"/>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5" name="Line 13"/>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6" name="Text Box 14"/>
            <p:cNvSpPr txBox="1">
              <a:spLocks noChangeArrowheads="1"/>
            </p:cNvSpPr>
            <p:nvPr/>
          </p:nvSpPr>
          <p:spPr bwMode="auto">
            <a:xfrm>
              <a:off x="3350" y="2775"/>
              <a:ext cx="472"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97" name="Text Box 15"/>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2498" name="Text Box 16"/>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2499" name="Text Box 17"/>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2500" name="Text Box 18"/>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501" name="Text Box 19"/>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2502" name="Text Box 20"/>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2503" name="Text Box 21"/>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2504" name="Text Box 22"/>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grpSp>
        <p:nvGrpSpPr>
          <p:cNvPr id="3" name="组合 39"/>
          <p:cNvGrpSpPr>
            <a:grpSpLocks/>
          </p:cNvGrpSpPr>
          <p:nvPr/>
        </p:nvGrpSpPr>
        <p:grpSpPr bwMode="auto">
          <a:xfrm>
            <a:off x="5651500" y="4149725"/>
            <a:ext cx="2744788" cy="2232025"/>
            <a:chOff x="5651500" y="4149725"/>
            <a:chExt cx="2744788" cy="1839625"/>
          </a:xfrm>
        </p:grpSpPr>
        <p:grpSp>
          <p:nvGrpSpPr>
            <p:cNvPr id="62472" name="Group 42"/>
            <p:cNvGrpSpPr>
              <a:grpSpLocks/>
            </p:cNvGrpSpPr>
            <p:nvPr/>
          </p:nvGrpSpPr>
          <p:grpSpPr bwMode="auto">
            <a:xfrm>
              <a:off x="5651500" y="4149725"/>
              <a:ext cx="2744788" cy="1511523"/>
              <a:chOff x="1399" y="2795"/>
              <a:chExt cx="1729" cy="661"/>
            </a:xfrm>
          </p:grpSpPr>
          <p:sp>
            <p:nvSpPr>
              <p:cNvPr id="62474" name="Rectangle 24"/>
              <p:cNvSpPr>
                <a:spLocks noChangeArrowheads="1"/>
              </p:cNvSpPr>
              <p:nvPr/>
            </p:nvSpPr>
            <p:spPr bwMode="auto">
              <a:xfrm>
                <a:off x="1927" y="2804"/>
                <a:ext cx="384" cy="581"/>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75" name="Line 25"/>
              <p:cNvSpPr>
                <a:spLocks noChangeShapeType="1"/>
              </p:cNvSpPr>
              <p:nvPr/>
            </p:nvSpPr>
            <p:spPr bwMode="auto">
              <a:xfrm>
                <a:off x="1927" y="299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6" name="Line 26"/>
              <p:cNvSpPr>
                <a:spLocks noChangeShapeType="1"/>
              </p:cNvSpPr>
              <p:nvPr/>
            </p:nvSpPr>
            <p:spPr bwMode="auto">
              <a:xfrm>
                <a:off x="1927" y="318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7" name="Line 27"/>
              <p:cNvSpPr>
                <a:spLocks noChangeShapeType="1"/>
              </p:cNvSpPr>
              <p:nvPr/>
            </p:nvSpPr>
            <p:spPr bwMode="auto">
              <a:xfrm>
                <a:off x="1927" y="338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8" name="Line 29"/>
              <p:cNvSpPr>
                <a:spLocks noChangeShapeType="1"/>
              </p:cNvSpPr>
              <p:nvPr/>
            </p:nvSpPr>
            <p:spPr bwMode="auto">
              <a:xfrm>
                <a:off x="2263" y="290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79" name="Line 30"/>
              <p:cNvSpPr>
                <a:spLocks noChangeShapeType="1"/>
              </p:cNvSpPr>
              <p:nvPr/>
            </p:nvSpPr>
            <p:spPr bwMode="auto">
              <a:xfrm>
                <a:off x="2263" y="309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0" name="Line 31"/>
              <p:cNvSpPr>
                <a:spLocks noChangeShapeType="1"/>
              </p:cNvSpPr>
              <p:nvPr/>
            </p:nvSpPr>
            <p:spPr bwMode="auto">
              <a:xfrm>
                <a:off x="2263" y="328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1" name="Text Box 33"/>
              <p:cNvSpPr txBox="1">
                <a:spLocks noChangeArrowheads="1"/>
              </p:cNvSpPr>
              <p:nvPr/>
            </p:nvSpPr>
            <p:spPr bwMode="auto">
              <a:xfrm>
                <a:off x="2589" y="2795"/>
                <a:ext cx="472"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82" name="Text Box 34"/>
              <p:cNvSpPr txBox="1">
                <a:spLocks noChangeArrowheads="1"/>
              </p:cNvSpPr>
              <p:nvPr/>
            </p:nvSpPr>
            <p:spPr bwMode="auto">
              <a:xfrm>
                <a:off x="2599" y="3004"/>
                <a:ext cx="487"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“hello”</a:t>
                </a:r>
              </a:p>
            </p:txBody>
          </p:sp>
          <p:sp>
            <p:nvSpPr>
              <p:cNvPr id="62483" name="Text Box 35"/>
              <p:cNvSpPr txBox="1">
                <a:spLocks noChangeArrowheads="1"/>
              </p:cNvSpPr>
              <p:nvPr/>
            </p:nvSpPr>
            <p:spPr bwMode="auto">
              <a:xfrm>
                <a:off x="2599" y="3244"/>
                <a:ext cx="529"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“world”</a:t>
                </a:r>
              </a:p>
            </p:txBody>
          </p:sp>
          <p:sp>
            <p:nvSpPr>
              <p:cNvPr id="62484" name="Text Box 37"/>
              <p:cNvSpPr txBox="1">
                <a:spLocks noChangeArrowheads="1"/>
              </p:cNvSpPr>
              <p:nvPr/>
            </p:nvSpPr>
            <p:spPr bwMode="auto">
              <a:xfrm>
                <a:off x="1399" y="280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485" name="Text Box 39"/>
              <p:cNvSpPr txBox="1">
                <a:spLocks noChangeArrowheads="1"/>
              </p:cNvSpPr>
              <p:nvPr/>
            </p:nvSpPr>
            <p:spPr bwMode="auto">
              <a:xfrm>
                <a:off x="1399" y="299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2486" name="Text Box 40"/>
              <p:cNvSpPr txBox="1">
                <a:spLocks noChangeArrowheads="1"/>
              </p:cNvSpPr>
              <p:nvPr/>
            </p:nvSpPr>
            <p:spPr bwMode="auto">
              <a:xfrm>
                <a:off x="1399" y="318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grpSp>
        <p:sp>
          <p:nvSpPr>
            <p:cNvPr id="62473" name="TextBox 38"/>
            <p:cNvSpPr txBox="1">
              <a:spLocks noChangeArrowheads="1"/>
            </p:cNvSpPr>
            <p:nvPr/>
          </p:nvSpPr>
          <p:spPr bwMode="auto">
            <a:xfrm>
              <a:off x="5652120" y="5589240"/>
              <a:ext cx="2611612" cy="400110"/>
            </a:xfrm>
            <a:prstGeom prst="rect">
              <a:avLst/>
            </a:prstGeom>
            <a:noFill/>
            <a:ln w="9525">
              <a:noFill/>
              <a:miter lim="800000"/>
              <a:headEnd/>
              <a:tailEnd/>
            </a:ln>
          </p:spPr>
          <p:txBody>
            <a:bodyPr wrap="none">
              <a:spAutoFit/>
            </a:bodyPr>
            <a:lstStyle/>
            <a:p>
              <a:r>
                <a:rPr lang="en-US" altLang="zh-CN"/>
                <a:t>C&gt; echo hello world</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12" dur="500"/>
                                        <p:tgtEl>
                                          <p:spTgt spid="7577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5" dur="500"/>
                                        <p:tgtEl>
                                          <p:spTgt spid="7577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8" dur="500"/>
                                        <p:tgtEl>
                                          <p:spTgt spid="7577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3491" name="灯片编号占位符 4"/>
          <p:cNvSpPr>
            <a:spLocks noGrp="1"/>
          </p:cNvSpPr>
          <p:nvPr>
            <p:ph type="sldNum" sz="quarter" idx="11"/>
          </p:nvPr>
        </p:nvSpPr>
        <p:spPr>
          <a:noFill/>
        </p:spPr>
        <p:txBody>
          <a:bodyPr/>
          <a:lstStyle/>
          <a:p>
            <a:fld id="{B9280CA4-8BE9-4228-A46F-DF85A72635CE}" type="slidenum">
              <a:rPr lang="en-US" altLang="zh-CN" smtClean="0"/>
              <a:pPr/>
              <a:t>79</a:t>
            </a:fld>
            <a:endParaRPr lang="en-US" altLang="zh-CN"/>
          </a:p>
        </p:txBody>
      </p:sp>
      <p:sp>
        <p:nvSpPr>
          <p:cNvPr id="634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：代码实现</a:t>
            </a:r>
          </a:p>
        </p:txBody>
      </p:sp>
      <p:sp>
        <p:nvSpPr>
          <p:cNvPr id="76803" name="Rectangle 3"/>
          <p:cNvSpPr>
            <a:spLocks noGrp="1" noChangeArrowheads="1"/>
          </p:cNvSpPr>
          <p:nvPr>
            <p:ph type="body" idx="1"/>
          </p:nvPr>
        </p:nvSpPr>
        <p:spPr/>
        <p:txBody>
          <a:bodyPr/>
          <a:lstStyle/>
          <a:p>
            <a:pPr>
              <a:lnSpc>
                <a:spcPct val="80000"/>
              </a:lnSpc>
            </a:pPr>
            <a:r>
              <a:rPr lang="zh-CN" altLang="en-US" sz="2000">
                <a:ea typeface="宋体" pitchFamily="2" charset="-122"/>
              </a:rPr>
              <a:t>实现一：</a:t>
            </a:r>
          </a:p>
          <a:p>
            <a:pPr lvl="1">
              <a:lnSpc>
                <a:spcPct val="80000"/>
              </a:lnSpc>
              <a:buFont typeface="Wingdings" pitchFamily="2" charset="2"/>
              <a:buNone/>
            </a:pPr>
            <a:r>
              <a:rPr lang="en-US" altLang="zh-CN" sz="1800">
                <a:ea typeface="宋体" pitchFamily="2" charset="-122"/>
              </a:rPr>
              <a:t>main( int argc, char *argv[ ])</a:t>
            </a:r>
          </a:p>
          <a:p>
            <a:pPr lvl="1">
              <a:lnSpc>
                <a:spcPct val="80000"/>
              </a:lnSpc>
              <a:buFont typeface="Wingdings" pitchFamily="2" charset="2"/>
              <a:buNone/>
            </a:pPr>
            <a:r>
              <a:rPr lang="en-US" altLang="zh-CN" sz="1800">
                <a:ea typeface="宋体" pitchFamily="2" charset="-122"/>
              </a:rPr>
              <a:t>{</a:t>
            </a:r>
          </a:p>
          <a:p>
            <a:pPr lvl="2" indent="0">
              <a:lnSpc>
                <a:spcPct val="90000"/>
              </a:lnSpc>
              <a:buFont typeface="Wingdings" pitchFamily="2" charset="2"/>
              <a:buNone/>
            </a:pPr>
            <a:r>
              <a:rPr lang="en-US" altLang="zh-CN" sz="1800">
                <a:ea typeface="宋体" pitchFamily="2" charset="-122"/>
              </a:rPr>
              <a:t>int i;</a:t>
            </a:r>
          </a:p>
          <a:p>
            <a:pPr lvl="2" indent="0">
              <a:lnSpc>
                <a:spcPct val="90000"/>
              </a:lnSpc>
              <a:buFont typeface="Wingdings" pitchFamily="2" charset="2"/>
              <a:buNone/>
            </a:pPr>
            <a:r>
              <a:rPr lang="en-US" altLang="zh-CN" sz="1800">
                <a:ea typeface="宋体" pitchFamily="2" charset="-122"/>
              </a:rPr>
              <a:t>for(i=1; i&lt;argc; i++)</a:t>
            </a:r>
          </a:p>
          <a:p>
            <a:pPr lvl="3" indent="0">
              <a:lnSpc>
                <a:spcPct val="90000"/>
              </a:lnSpc>
            </a:pPr>
            <a:r>
              <a:rPr lang="en-US" altLang="zh-CN" sz="1600">
                <a:ea typeface="宋体" pitchFamily="2" charset="-122"/>
              </a:rPr>
              <a:t>    printf(“%s%c”, argv[i], (i&lt; argc-1)? ‘  ’: ‘\n’);</a:t>
            </a:r>
          </a:p>
          <a:p>
            <a:pPr lvl="1">
              <a:lnSpc>
                <a:spcPct val="80000"/>
              </a:lnSpc>
              <a:buFont typeface="Wingdings" pitchFamily="2" charset="2"/>
              <a:buNone/>
            </a:pPr>
            <a:r>
              <a:rPr lang="en-US" altLang="zh-CN" sz="1800">
                <a:ea typeface="宋体" pitchFamily="2" charset="-122"/>
              </a:rPr>
              <a:t>}</a:t>
            </a:r>
          </a:p>
          <a:p>
            <a:pPr>
              <a:lnSpc>
                <a:spcPct val="80000"/>
              </a:lnSpc>
            </a:pPr>
            <a:r>
              <a:rPr lang="zh-CN" altLang="en-US" sz="2000">
                <a:ea typeface="宋体" pitchFamily="2" charset="-122"/>
              </a:rPr>
              <a:t>实现 二：</a:t>
            </a:r>
          </a:p>
          <a:p>
            <a:pPr lvl="1">
              <a:lnSpc>
                <a:spcPct val="80000"/>
              </a:lnSpc>
              <a:buFont typeface="Wingdings" pitchFamily="2" charset="2"/>
              <a:buNone/>
            </a:pPr>
            <a:r>
              <a:rPr lang="en-US" altLang="zh-CN" sz="1800">
                <a:ea typeface="宋体" pitchFamily="2" charset="-122"/>
              </a:rPr>
              <a:t>main(int argc, char *argv[ ])</a:t>
            </a:r>
          </a:p>
          <a:p>
            <a:pPr lvl="1">
              <a:lnSpc>
                <a:spcPct val="80000"/>
              </a:lnSpc>
              <a:buFont typeface="Wingdings" pitchFamily="2" charset="2"/>
              <a:buNone/>
            </a:pPr>
            <a:r>
              <a:rPr lang="en-US" altLang="zh-CN" sz="1800">
                <a:ea typeface="宋体" pitchFamily="2" charset="-122"/>
              </a:rPr>
              <a:t>{</a:t>
            </a:r>
          </a:p>
          <a:p>
            <a:pPr lvl="2" indent="0">
              <a:lnSpc>
                <a:spcPct val="90000"/>
              </a:lnSpc>
              <a:buFont typeface="Wingdings" pitchFamily="2" charset="2"/>
              <a:buNone/>
            </a:pPr>
            <a:r>
              <a:rPr lang="en-US" altLang="zh-CN" sz="1800">
                <a:ea typeface="宋体" pitchFamily="2" charset="-122"/>
              </a:rPr>
              <a:t>while(--argc &gt; 0)</a:t>
            </a:r>
          </a:p>
          <a:p>
            <a:pPr lvl="3" indent="0">
              <a:lnSpc>
                <a:spcPct val="90000"/>
              </a:lnSpc>
            </a:pPr>
            <a:r>
              <a:rPr lang="en-US" altLang="zh-CN" sz="1600">
                <a:ea typeface="宋体" pitchFamily="2" charset="-122"/>
              </a:rPr>
              <a:t>    printf((argc &gt; 1)? “%s  ” : “%s\n”, *++argv);</a:t>
            </a:r>
          </a:p>
          <a:p>
            <a:pPr lvl="1">
              <a:lnSpc>
                <a:spcPct val="80000"/>
              </a:lnSpc>
              <a:buFont typeface="Wingdings" pitchFamily="2" charset="2"/>
              <a:buNone/>
            </a:pPr>
            <a:r>
              <a:rPr lang="en-US" altLang="zh-CN" sz="1800">
                <a:ea typeface="宋体" pitchFamily="2" charset="-122"/>
              </a:rPr>
              <a:t>}</a:t>
            </a:r>
          </a:p>
        </p:txBody>
      </p:sp>
      <p:grpSp>
        <p:nvGrpSpPr>
          <p:cNvPr id="2" name="Group 4"/>
          <p:cNvGrpSpPr>
            <a:grpSpLocks/>
          </p:cNvGrpSpPr>
          <p:nvPr/>
        </p:nvGrpSpPr>
        <p:grpSpPr bwMode="auto">
          <a:xfrm>
            <a:off x="4787900" y="4365625"/>
            <a:ext cx="3886200" cy="1143000"/>
            <a:chOff x="2520" y="6480"/>
            <a:chExt cx="4200" cy="1320"/>
          </a:xfrm>
        </p:grpSpPr>
        <p:sp>
          <p:nvSpPr>
            <p:cNvPr id="63495"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63496"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63497"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63498"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63499"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0"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1"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“echo”</a:t>
              </a:r>
            </a:p>
          </p:txBody>
        </p:sp>
        <p:sp>
          <p:nvSpPr>
            <p:cNvPr id="63502"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“world”</a:t>
              </a:r>
            </a:p>
          </p:txBody>
        </p:sp>
        <p:sp>
          <p:nvSpPr>
            <p:cNvPr id="63503"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“hello”</a:t>
              </a:r>
            </a:p>
          </p:txBody>
        </p:sp>
        <p:sp>
          <p:nvSpPr>
            <p:cNvPr id="63504"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63505"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3" dur="500"/>
                                        <p:tgtEl>
                                          <p:spTgt spid="768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6" dur="500"/>
                                        <p:tgtEl>
                                          <p:spTgt spid="7680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19" dur="500"/>
                                        <p:tgtEl>
                                          <p:spTgt spid="7680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22" dur="500"/>
                                        <p:tgtEl>
                                          <p:spTgt spid="7680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linds(horizontal)">
                                      <p:cBhvr>
                                        <p:cTn id="25" dur="500"/>
                                        <p:tgtEl>
                                          <p:spTgt spid="7680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6803">
                                            <p:txEl>
                                              <p:pRg st="7" end="7"/>
                                            </p:txEl>
                                          </p:spTgt>
                                        </p:tgtEl>
                                        <p:attrNameLst>
                                          <p:attrName>style.visibility</p:attrName>
                                        </p:attrNameLst>
                                      </p:cBhvr>
                                      <p:to>
                                        <p:strVal val="visible"/>
                                      </p:to>
                                    </p:set>
                                    <p:animEffect transition="in" filter="blinds(horizontal)">
                                      <p:cBhvr>
                                        <p:cTn id="30" dur="500"/>
                                        <p:tgtEl>
                                          <p:spTgt spid="7680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33" dur="500"/>
                                        <p:tgtEl>
                                          <p:spTgt spid="7680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36" dur="500"/>
                                        <p:tgtEl>
                                          <p:spTgt spid="7680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6803">
                                            <p:txEl>
                                              <p:pRg st="10" end="10"/>
                                            </p:txEl>
                                          </p:spTgt>
                                        </p:tgtEl>
                                        <p:attrNameLst>
                                          <p:attrName>style.visibility</p:attrName>
                                        </p:attrNameLst>
                                      </p:cBhvr>
                                      <p:to>
                                        <p:strVal val="visible"/>
                                      </p:to>
                                    </p:set>
                                    <p:animEffect transition="in" filter="blinds(horizontal)">
                                      <p:cBhvr>
                                        <p:cTn id="39" dur="500"/>
                                        <p:tgtEl>
                                          <p:spTgt spid="7680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6803">
                                            <p:txEl>
                                              <p:pRg st="11" end="11"/>
                                            </p:txEl>
                                          </p:spTgt>
                                        </p:tgtEl>
                                        <p:attrNameLst>
                                          <p:attrName>style.visibility</p:attrName>
                                        </p:attrNameLst>
                                      </p:cBhvr>
                                      <p:to>
                                        <p:strVal val="visible"/>
                                      </p:to>
                                    </p:set>
                                    <p:animEffect transition="in" filter="blinds(horizontal)">
                                      <p:cBhvr>
                                        <p:cTn id="42" dur="500"/>
                                        <p:tgtEl>
                                          <p:spTgt spid="7680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6803">
                                            <p:txEl>
                                              <p:pRg st="12" end="12"/>
                                            </p:txEl>
                                          </p:spTgt>
                                        </p:tgtEl>
                                        <p:attrNameLst>
                                          <p:attrName>style.visibility</p:attrName>
                                        </p:attrNameLst>
                                      </p:cBhvr>
                                      <p:to>
                                        <p:strVal val="visible"/>
                                      </p:to>
                                    </p:set>
                                    <p:animEffect transition="in" filter="blinds(horizontal)">
                                      <p:cBhvr>
                                        <p:cTn id="45" dur="500"/>
                                        <p:tgtEl>
                                          <p:spTgt spid="7680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8131" name="灯片编号占位符 4"/>
          <p:cNvSpPr>
            <a:spLocks noGrp="1"/>
          </p:cNvSpPr>
          <p:nvPr>
            <p:ph type="sldNum" sz="quarter" idx="11"/>
          </p:nvPr>
        </p:nvSpPr>
        <p:spPr>
          <a:noFill/>
        </p:spPr>
        <p:txBody>
          <a:bodyPr/>
          <a:lstStyle/>
          <a:p>
            <a:fld id="{1F0DAC2C-6972-414D-BB32-3AC8D87D2D86}" type="slidenum">
              <a:rPr lang="en-US" altLang="zh-CN" smtClean="0"/>
              <a:pPr/>
              <a:t>8</a:t>
            </a:fld>
            <a:endParaRPr lang="en-US" altLang="zh-CN"/>
          </a:p>
        </p:txBody>
      </p:sp>
      <p:sp>
        <p:nvSpPr>
          <p:cNvPr id="481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a:t>
            </a:r>
            <a:r>
              <a:rPr lang="zh-CN" altLang="en-US" dirty="0">
                <a:ea typeface="宋体" pitchFamily="2" charset="-122"/>
              </a:rPr>
              <a:t>：</a:t>
            </a:r>
            <a:r>
              <a:rPr lang="zh-CN" altLang="en-US" b="0" dirty="0">
                <a:ea typeface="宋体" pitchFamily="2" charset="-122"/>
              </a:rPr>
              <a:t>将字符串颠倒</a:t>
            </a:r>
          </a:p>
        </p:txBody>
      </p:sp>
      <p:sp>
        <p:nvSpPr>
          <p:cNvPr id="165892" name="Text Box 4"/>
          <p:cNvSpPr txBox="1">
            <a:spLocks noChangeArrowheads="1"/>
          </p:cNvSpPr>
          <p:nvPr/>
        </p:nvSpPr>
        <p:spPr bwMode="auto">
          <a:xfrm>
            <a:off x="2824163" y="2627313"/>
            <a:ext cx="2216150" cy="579437"/>
          </a:xfrm>
          <a:prstGeom prst="rect">
            <a:avLst/>
          </a:prstGeom>
          <a:solidFill>
            <a:schemeClr val="accent1"/>
          </a:solidFill>
          <a:ln w="9525">
            <a:noFill/>
            <a:miter lim="800000"/>
            <a:headEnd/>
            <a:tailEnd/>
          </a:ln>
        </p:spPr>
        <p:txBody>
          <a:bodyPr wrap="none">
            <a:spAutoFit/>
          </a:bodyPr>
          <a:lstStyle/>
          <a:p>
            <a:r>
              <a:rPr lang="en-US" altLang="zh-CN" sz="3200"/>
              <a:t>“…………”</a:t>
            </a:r>
          </a:p>
        </p:txBody>
      </p:sp>
      <p:grpSp>
        <p:nvGrpSpPr>
          <p:cNvPr id="2" name="Group 5"/>
          <p:cNvGrpSpPr>
            <a:grpSpLocks/>
          </p:cNvGrpSpPr>
          <p:nvPr/>
        </p:nvGrpSpPr>
        <p:grpSpPr bwMode="auto">
          <a:xfrm>
            <a:off x="3203575" y="3141663"/>
            <a:ext cx="1584325" cy="935037"/>
            <a:chOff x="1973" y="1979"/>
            <a:chExt cx="998" cy="589"/>
          </a:xfrm>
        </p:grpSpPr>
        <p:sp>
          <p:nvSpPr>
            <p:cNvPr id="48145" name="Line 6"/>
            <p:cNvSpPr>
              <a:spLocks noChangeShapeType="1"/>
            </p:cNvSpPr>
            <p:nvPr/>
          </p:nvSpPr>
          <p:spPr bwMode="auto">
            <a:xfrm flipV="1">
              <a:off x="1973" y="1979"/>
              <a:ext cx="0" cy="589"/>
            </a:xfrm>
            <a:prstGeom prst="line">
              <a:avLst/>
            </a:prstGeom>
            <a:noFill/>
            <a:ln w="9525">
              <a:solidFill>
                <a:schemeClr val="tx1"/>
              </a:solidFill>
              <a:round/>
              <a:headEnd/>
              <a:tailEnd type="triangle" w="med" len="med"/>
            </a:ln>
          </p:spPr>
          <p:txBody>
            <a:bodyPr>
              <a:spAutoFit/>
            </a:bodyPr>
            <a:lstStyle/>
            <a:p>
              <a:endParaRPr lang="zh-CN" altLang="en-US"/>
            </a:p>
          </p:txBody>
        </p:sp>
        <p:sp>
          <p:nvSpPr>
            <p:cNvPr id="48146" name="Line 7"/>
            <p:cNvSpPr>
              <a:spLocks noChangeShapeType="1"/>
            </p:cNvSpPr>
            <p:nvPr/>
          </p:nvSpPr>
          <p:spPr bwMode="auto">
            <a:xfrm flipV="1">
              <a:off x="2925" y="1979"/>
              <a:ext cx="0" cy="589"/>
            </a:xfrm>
            <a:prstGeom prst="line">
              <a:avLst/>
            </a:prstGeom>
            <a:noFill/>
            <a:ln w="9525">
              <a:solidFill>
                <a:schemeClr val="tx1"/>
              </a:solidFill>
              <a:round/>
              <a:headEnd/>
              <a:tailEnd type="triangle" w="med" len="med"/>
            </a:ln>
          </p:spPr>
          <p:txBody>
            <a:bodyPr>
              <a:spAutoFit/>
            </a:bodyPr>
            <a:lstStyle/>
            <a:p>
              <a:endParaRPr lang="zh-CN" altLang="en-US"/>
            </a:p>
          </p:txBody>
        </p:sp>
        <p:sp>
          <p:nvSpPr>
            <p:cNvPr id="48147" name="Line 8"/>
            <p:cNvSpPr>
              <a:spLocks noChangeShapeType="1"/>
            </p:cNvSpPr>
            <p:nvPr/>
          </p:nvSpPr>
          <p:spPr bwMode="auto">
            <a:xfrm>
              <a:off x="1973" y="2568"/>
              <a:ext cx="998" cy="0"/>
            </a:xfrm>
            <a:prstGeom prst="line">
              <a:avLst/>
            </a:prstGeom>
            <a:noFill/>
            <a:ln w="9525">
              <a:solidFill>
                <a:schemeClr val="tx1"/>
              </a:solidFill>
              <a:round/>
              <a:headEnd/>
              <a:tailEnd/>
            </a:ln>
          </p:spPr>
          <p:txBody>
            <a:bodyPr>
              <a:spAutoFit/>
            </a:bodyPr>
            <a:lstStyle/>
            <a:p>
              <a:endParaRPr lang="zh-CN" altLang="en-US"/>
            </a:p>
          </p:txBody>
        </p:sp>
      </p:grpSp>
      <p:grpSp>
        <p:nvGrpSpPr>
          <p:cNvPr id="3" name="Group 9"/>
          <p:cNvGrpSpPr>
            <a:grpSpLocks/>
          </p:cNvGrpSpPr>
          <p:nvPr/>
        </p:nvGrpSpPr>
        <p:grpSpPr bwMode="auto">
          <a:xfrm>
            <a:off x="3348038" y="3213100"/>
            <a:ext cx="1223962" cy="647700"/>
            <a:chOff x="2109" y="2024"/>
            <a:chExt cx="771" cy="408"/>
          </a:xfrm>
        </p:grpSpPr>
        <p:sp>
          <p:nvSpPr>
            <p:cNvPr id="48142" name="Line 10"/>
            <p:cNvSpPr>
              <a:spLocks noChangeShapeType="1"/>
            </p:cNvSpPr>
            <p:nvPr/>
          </p:nvSpPr>
          <p:spPr bwMode="auto">
            <a:xfrm flipV="1">
              <a:off x="2109" y="2024"/>
              <a:ext cx="0" cy="408"/>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3" name="Line 11"/>
            <p:cNvSpPr>
              <a:spLocks noChangeShapeType="1"/>
            </p:cNvSpPr>
            <p:nvPr/>
          </p:nvSpPr>
          <p:spPr bwMode="auto">
            <a:xfrm flipV="1">
              <a:off x="2880" y="2024"/>
              <a:ext cx="0" cy="408"/>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4" name="Line 12"/>
            <p:cNvSpPr>
              <a:spLocks noChangeShapeType="1"/>
            </p:cNvSpPr>
            <p:nvPr/>
          </p:nvSpPr>
          <p:spPr bwMode="auto">
            <a:xfrm>
              <a:off x="2109" y="2432"/>
              <a:ext cx="771" cy="0"/>
            </a:xfrm>
            <a:prstGeom prst="line">
              <a:avLst/>
            </a:prstGeom>
            <a:noFill/>
            <a:ln w="9525">
              <a:solidFill>
                <a:schemeClr val="tx1"/>
              </a:solidFill>
              <a:round/>
              <a:headEnd/>
              <a:tailEnd/>
            </a:ln>
          </p:spPr>
          <p:txBody>
            <a:bodyPr wrap="none">
              <a:spAutoFit/>
            </a:bodyPr>
            <a:lstStyle/>
            <a:p>
              <a:endParaRPr lang="zh-CN" altLang="en-US"/>
            </a:p>
          </p:txBody>
        </p:sp>
      </p:grpSp>
      <p:grpSp>
        <p:nvGrpSpPr>
          <p:cNvPr id="4" name="Group 13"/>
          <p:cNvGrpSpPr>
            <a:grpSpLocks/>
          </p:cNvGrpSpPr>
          <p:nvPr/>
        </p:nvGrpSpPr>
        <p:grpSpPr bwMode="auto">
          <a:xfrm>
            <a:off x="3492500" y="3213100"/>
            <a:ext cx="935038" cy="431800"/>
            <a:chOff x="2200" y="2024"/>
            <a:chExt cx="589" cy="272"/>
          </a:xfrm>
        </p:grpSpPr>
        <p:sp>
          <p:nvSpPr>
            <p:cNvPr id="48139" name="Line 14"/>
            <p:cNvSpPr>
              <a:spLocks noChangeShapeType="1"/>
            </p:cNvSpPr>
            <p:nvPr/>
          </p:nvSpPr>
          <p:spPr bwMode="auto">
            <a:xfrm flipV="1">
              <a:off x="2200" y="2024"/>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0" name="Line 15"/>
            <p:cNvSpPr>
              <a:spLocks noChangeShapeType="1"/>
            </p:cNvSpPr>
            <p:nvPr/>
          </p:nvSpPr>
          <p:spPr bwMode="auto">
            <a:xfrm flipV="1">
              <a:off x="2789" y="2024"/>
              <a:ext cx="0" cy="27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48141" name="Line 16"/>
            <p:cNvSpPr>
              <a:spLocks noChangeShapeType="1"/>
            </p:cNvSpPr>
            <p:nvPr/>
          </p:nvSpPr>
          <p:spPr bwMode="auto">
            <a:xfrm>
              <a:off x="2200" y="2296"/>
              <a:ext cx="589" cy="0"/>
            </a:xfrm>
            <a:prstGeom prst="line">
              <a:avLst/>
            </a:prstGeom>
            <a:noFill/>
            <a:ln w="9525">
              <a:solidFill>
                <a:schemeClr val="tx1"/>
              </a:solidFill>
              <a:round/>
              <a:headEnd/>
              <a:tailEnd/>
            </a:ln>
          </p:spPr>
          <p:txBody>
            <a:bodyPr wrap="none">
              <a:spAutoFit/>
            </a:bodyPr>
            <a:lstStyle/>
            <a:p>
              <a:endParaRPr lang="zh-CN" altLang="en-US"/>
            </a:p>
          </p:txBody>
        </p:sp>
      </p:grpSp>
      <p:sp>
        <p:nvSpPr>
          <p:cNvPr id="165905" name="Text Box 17"/>
          <p:cNvSpPr txBox="1">
            <a:spLocks noChangeArrowheads="1"/>
          </p:cNvSpPr>
          <p:nvPr/>
        </p:nvSpPr>
        <p:spPr bwMode="auto">
          <a:xfrm>
            <a:off x="3348038" y="4365625"/>
            <a:ext cx="1368425" cy="396875"/>
          </a:xfrm>
          <a:prstGeom prst="rect">
            <a:avLst/>
          </a:prstGeom>
          <a:noFill/>
          <a:ln w="9525">
            <a:noFill/>
            <a:miter lim="800000"/>
            <a:headEnd/>
            <a:tailEnd/>
          </a:ln>
        </p:spPr>
        <p:txBody>
          <a:bodyPr>
            <a:spAutoFit/>
          </a:bodyPr>
          <a:lstStyle/>
          <a:p>
            <a:r>
              <a:rPr lang="zh-CN" altLang="en-US"/>
              <a:t>方法分析</a:t>
            </a:r>
          </a:p>
        </p:txBody>
      </p:sp>
      <p:sp>
        <p:nvSpPr>
          <p:cNvPr id="165906" name="Text Box 18"/>
          <p:cNvSpPr txBox="1">
            <a:spLocks noChangeArrowheads="1"/>
          </p:cNvSpPr>
          <p:nvPr/>
        </p:nvSpPr>
        <p:spPr bwMode="auto">
          <a:xfrm>
            <a:off x="3708400" y="3357563"/>
            <a:ext cx="539750" cy="304800"/>
          </a:xfrm>
          <a:prstGeom prst="rect">
            <a:avLst/>
          </a:prstGeom>
          <a:noFill/>
          <a:ln w="9525">
            <a:noFill/>
            <a:miter lim="800000"/>
            <a:headEnd/>
            <a:tailEnd/>
          </a:ln>
        </p:spPr>
        <p:txBody>
          <a:bodyPr wrap="none">
            <a:spAutoFit/>
          </a:bodyPr>
          <a:lstStyle/>
          <a:p>
            <a:r>
              <a:rPr lang="zh-CN" altLang="en-US" sz="1400" b="0"/>
              <a:t>交换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905"/>
                                        </p:tgtEl>
                                        <p:attrNameLst>
                                          <p:attrName>style.visibility</p:attrName>
                                        </p:attrNameLst>
                                      </p:cBhvr>
                                      <p:to>
                                        <p:strVal val="visible"/>
                                      </p:to>
                                    </p:set>
                                    <p:anim calcmode="lin" valueType="num">
                                      <p:cBhvr additive="base">
                                        <p:cTn id="7" dur="1000" fill="hold"/>
                                        <p:tgtEl>
                                          <p:spTgt spid="165905"/>
                                        </p:tgtEl>
                                        <p:attrNameLst>
                                          <p:attrName>ppt_x</p:attrName>
                                        </p:attrNameLst>
                                      </p:cBhvr>
                                      <p:tavLst>
                                        <p:tav tm="0">
                                          <p:val>
                                            <p:strVal val="#ppt_x"/>
                                          </p:val>
                                        </p:tav>
                                        <p:tav tm="100000">
                                          <p:val>
                                            <p:strVal val="#ppt_x"/>
                                          </p:val>
                                        </p:tav>
                                      </p:tavLst>
                                    </p:anim>
                                    <p:anim calcmode="lin" valueType="num">
                                      <p:cBhvr additive="base">
                                        <p:cTn id="8" dur="1000" fill="hold"/>
                                        <p:tgtEl>
                                          <p:spTgt spid="1659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Effect transition="in" filter="blinds(horizontal)">
                                      <p:cBhvr>
                                        <p:cTn id="13" dur="500"/>
                                        <p:tgtEl>
                                          <p:spTgt spid="16589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5906"/>
                                        </p:tgtEl>
                                        <p:attrNameLst>
                                          <p:attrName>style.visibility</p:attrName>
                                        </p:attrNameLst>
                                      </p:cBhvr>
                                      <p:to>
                                        <p:strVal val="visible"/>
                                      </p:to>
                                    </p:set>
                                    <p:animEffect transition="in" filter="blinds(horizontal)">
                                      <p:cBhvr>
                                        <p:cTn id="33" dur="500"/>
                                        <p:tgtEl>
                                          <p:spTgt spid="16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p:bldP spid="165905" grpId="0"/>
      <p:bldP spid="165906"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4515" name="灯片编号占位符 4"/>
          <p:cNvSpPr>
            <a:spLocks noGrp="1"/>
          </p:cNvSpPr>
          <p:nvPr>
            <p:ph type="sldNum" sz="quarter" idx="11"/>
          </p:nvPr>
        </p:nvSpPr>
        <p:spPr>
          <a:noFill/>
        </p:spPr>
        <p:txBody>
          <a:bodyPr/>
          <a:lstStyle/>
          <a:p>
            <a:fld id="{4EDE7DDA-5DF4-4F0D-9EF6-6E5C5E7CA916}" type="slidenum">
              <a:rPr lang="en-US" altLang="zh-CN" smtClean="0"/>
              <a:pPr/>
              <a:t>80</a:t>
            </a:fld>
            <a:endParaRPr lang="en-US" altLang="zh-CN"/>
          </a:p>
        </p:txBody>
      </p:sp>
      <p:sp>
        <p:nvSpPr>
          <p:cNvPr id="645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：如何运行命令行程序</a:t>
            </a:r>
          </a:p>
        </p:txBody>
      </p:sp>
      <p:sp>
        <p:nvSpPr>
          <p:cNvPr id="118787" name="Rectangle 3"/>
          <p:cNvSpPr>
            <a:spLocks noGrp="1" noChangeArrowheads="1"/>
          </p:cNvSpPr>
          <p:nvPr>
            <p:ph type="body" idx="1"/>
          </p:nvPr>
        </p:nvSpPr>
        <p:spPr>
          <a:xfrm>
            <a:off x="971550" y="1196975"/>
            <a:ext cx="7129463" cy="1295400"/>
          </a:xfrm>
        </p:spPr>
        <p:txBody>
          <a:bodyPr/>
          <a:lstStyle/>
          <a:p>
            <a:pPr>
              <a:lnSpc>
                <a:spcPct val="80000"/>
              </a:lnSpc>
            </a:pPr>
            <a:r>
              <a:rPr lang="zh-CN" altLang="en-US" dirty="0">
                <a:ea typeface="宋体" pitchFamily="2" charset="-122"/>
              </a:rPr>
              <a:t>方式一：在命令窗口（</a:t>
            </a:r>
            <a:r>
              <a:rPr lang="en-US" altLang="zh-CN" dirty="0">
                <a:ea typeface="宋体" pitchFamily="2" charset="-122"/>
              </a:rPr>
              <a:t>DOS</a:t>
            </a:r>
            <a:r>
              <a:rPr lang="zh-CN" altLang="en-US" dirty="0">
                <a:ea typeface="宋体" pitchFamily="2" charset="-122"/>
              </a:rPr>
              <a:t>窗口）中直接运行；</a:t>
            </a:r>
          </a:p>
          <a:p>
            <a:pPr marL="458788" lvl="1" indent="-65088">
              <a:lnSpc>
                <a:spcPct val="80000"/>
              </a:lnSpc>
              <a:buFont typeface="Wingdings" pitchFamily="2" charset="2"/>
              <a:buNone/>
            </a:pPr>
            <a:r>
              <a:rPr lang="zh-CN" altLang="en-US" sz="1600" dirty="0">
                <a:ea typeface="宋体" pitchFamily="2" charset="-122"/>
              </a:rPr>
              <a:t>若</a:t>
            </a:r>
            <a:r>
              <a:rPr lang="en-US" altLang="zh-CN" sz="1600" dirty="0">
                <a:ea typeface="宋体" pitchFamily="2" charset="-122"/>
              </a:rPr>
              <a:t>c5_4.exe</a:t>
            </a:r>
            <a:r>
              <a:rPr lang="zh-CN" altLang="en-US" sz="1600" dirty="0">
                <a:ea typeface="宋体" pitchFamily="2" charset="-122"/>
              </a:rPr>
              <a:t>执行文件在</a:t>
            </a:r>
            <a:r>
              <a:rPr lang="en-US" altLang="zh-CN" sz="1600" b="1" dirty="0">
                <a:solidFill>
                  <a:srgbClr val="0033CC"/>
                </a:solidFill>
                <a:ea typeface="宋体" pitchFamily="2" charset="-122"/>
              </a:rPr>
              <a:t>\test</a:t>
            </a:r>
            <a:r>
              <a:rPr lang="zh-CN" altLang="en-US" sz="1600" dirty="0">
                <a:ea typeface="宋体" pitchFamily="2" charset="-122"/>
              </a:rPr>
              <a:t>目录下，则从</a:t>
            </a:r>
            <a:r>
              <a:rPr lang="en-US" altLang="zh-CN" sz="1600" dirty="0">
                <a:ea typeface="宋体" pitchFamily="2" charset="-122"/>
              </a:rPr>
              <a:t>&lt;</a:t>
            </a:r>
            <a:r>
              <a:rPr lang="zh-CN" altLang="en-US" sz="1600" b="1" dirty="0">
                <a:solidFill>
                  <a:srgbClr val="0033CC"/>
                </a:solidFill>
                <a:ea typeface="宋体" pitchFamily="2" charset="-122"/>
              </a:rPr>
              <a:t>开始</a:t>
            </a:r>
            <a:r>
              <a:rPr lang="en-US" altLang="zh-CN" sz="1600" dirty="0">
                <a:ea typeface="宋体" pitchFamily="2" charset="-122"/>
              </a:rPr>
              <a:t>&gt;</a:t>
            </a:r>
            <a:r>
              <a:rPr lang="zh-CN" altLang="en-US" sz="1600" dirty="0">
                <a:ea typeface="宋体" pitchFamily="2" charset="-122"/>
              </a:rPr>
              <a:t>菜单中</a:t>
            </a:r>
            <a:r>
              <a:rPr lang="en-US" altLang="zh-CN" sz="1600" dirty="0">
                <a:ea typeface="宋体" pitchFamily="2" charset="-122"/>
              </a:rPr>
              <a:t>&lt;</a:t>
            </a:r>
            <a:r>
              <a:rPr lang="zh-CN" altLang="en-US" sz="1600" b="1" dirty="0">
                <a:solidFill>
                  <a:srgbClr val="0033CC"/>
                </a:solidFill>
                <a:ea typeface="宋体" pitchFamily="2" charset="-122"/>
              </a:rPr>
              <a:t>附件</a:t>
            </a:r>
            <a:r>
              <a:rPr lang="en-US" altLang="zh-CN" sz="1600" dirty="0">
                <a:ea typeface="宋体" pitchFamily="2" charset="-122"/>
              </a:rPr>
              <a:t>&gt;</a:t>
            </a:r>
            <a:r>
              <a:rPr lang="zh-CN" altLang="en-US" sz="1600" dirty="0">
                <a:ea typeface="宋体" pitchFamily="2" charset="-122"/>
              </a:rPr>
              <a:t>中找到</a:t>
            </a:r>
            <a:r>
              <a:rPr lang="en-US" altLang="zh-CN" sz="1600" dirty="0">
                <a:ea typeface="宋体" pitchFamily="2" charset="-122"/>
              </a:rPr>
              <a:t>&lt;</a:t>
            </a:r>
            <a:r>
              <a:rPr lang="zh-CN" altLang="en-US" sz="1600" b="1" dirty="0">
                <a:solidFill>
                  <a:srgbClr val="0033CC"/>
                </a:solidFill>
                <a:ea typeface="宋体" pitchFamily="2" charset="-122"/>
              </a:rPr>
              <a:t>命令提示符</a:t>
            </a:r>
            <a:r>
              <a:rPr lang="en-US" altLang="zh-CN" sz="1600" b="1" dirty="0">
                <a:solidFill>
                  <a:srgbClr val="0033CC"/>
                </a:solidFill>
                <a:ea typeface="宋体" pitchFamily="2" charset="-122"/>
              </a:rPr>
              <a:t>&gt;</a:t>
            </a:r>
            <a:r>
              <a:rPr lang="zh-CN" altLang="en-US" sz="1600" dirty="0">
                <a:ea typeface="宋体" pitchFamily="2" charset="-122"/>
              </a:rPr>
              <a:t>，并执行。然后，转到</a:t>
            </a:r>
            <a:r>
              <a:rPr lang="en-US" altLang="zh-CN" sz="1600" dirty="0">
                <a:ea typeface="宋体" pitchFamily="2" charset="-122"/>
              </a:rPr>
              <a:t>test</a:t>
            </a:r>
            <a:r>
              <a:rPr lang="zh-CN" altLang="en-US" sz="1600" dirty="0">
                <a:ea typeface="宋体" pitchFamily="2" charset="-122"/>
              </a:rPr>
              <a:t>目录下执行</a:t>
            </a:r>
            <a:r>
              <a:rPr lang="en-US" altLang="zh-CN" sz="1600" dirty="0">
                <a:ea typeface="宋体" pitchFamily="2" charset="-122"/>
              </a:rPr>
              <a:t>c5_4.exe</a:t>
            </a:r>
            <a:r>
              <a:rPr lang="zh-CN" altLang="en-US" sz="1600" dirty="0">
                <a:ea typeface="宋体" pitchFamily="2" charset="-122"/>
              </a:rPr>
              <a:t>文件。</a:t>
            </a:r>
          </a:p>
          <a:p>
            <a:pPr marL="458788" lvl="1" indent="-65088">
              <a:lnSpc>
                <a:spcPct val="80000"/>
              </a:lnSpc>
              <a:buFont typeface="Wingdings" pitchFamily="2" charset="2"/>
              <a:buNone/>
            </a:pPr>
            <a:r>
              <a:rPr lang="zh-CN" altLang="en-US" sz="1600" dirty="0">
                <a:ea typeface="宋体" pitchFamily="2" charset="-122"/>
              </a:rPr>
              <a:t> </a:t>
            </a:r>
          </a:p>
        </p:txBody>
      </p:sp>
      <p:pic>
        <p:nvPicPr>
          <p:cNvPr id="118792" name="Picture 8"/>
          <p:cNvPicPr>
            <a:picLocks noChangeAspect="1" noChangeArrowheads="1"/>
          </p:cNvPicPr>
          <p:nvPr/>
        </p:nvPicPr>
        <p:blipFill>
          <a:blip r:embed="rId3" cstate="print"/>
          <a:srcRect/>
          <a:stretch>
            <a:fillRect/>
          </a:stretch>
        </p:blipFill>
        <p:spPr bwMode="auto">
          <a:xfrm>
            <a:off x="2763962" y="3059677"/>
            <a:ext cx="6372225" cy="2647950"/>
          </a:xfrm>
          <a:prstGeom prst="rect">
            <a:avLst/>
          </a:prstGeom>
          <a:noFill/>
          <a:ln w="9525">
            <a:noFill/>
            <a:miter lim="800000"/>
            <a:headEnd/>
            <a:tailEnd/>
          </a:ln>
        </p:spPr>
      </p:pic>
      <p:pic>
        <p:nvPicPr>
          <p:cNvPr id="7" name="图片 6">
            <a:extLst>
              <a:ext uri="{FF2B5EF4-FFF2-40B4-BE49-F238E27FC236}">
                <a16:creationId xmlns:a16="http://schemas.microsoft.com/office/drawing/2014/main" id="{D66B3898-A80A-4BA2-A27C-10F3C9480594}"/>
              </a:ext>
            </a:extLst>
          </p:cNvPr>
          <p:cNvPicPr>
            <a:picLocks noChangeAspect="1"/>
          </p:cNvPicPr>
          <p:nvPr/>
        </p:nvPicPr>
        <p:blipFill>
          <a:blip r:embed="rId4"/>
          <a:stretch>
            <a:fillRect/>
          </a:stretch>
        </p:blipFill>
        <p:spPr>
          <a:xfrm>
            <a:off x="295275" y="2209800"/>
            <a:ext cx="2295525"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blinds(horizontal)">
                                      <p:cBhvr>
                                        <p:cTn id="17"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9"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5540" name="灯片编号占位符 4"/>
          <p:cNvSpPr>
            <a:spLocks noGrp="1"/>
          </p:cNvSpPr>
          <p:nvPr>
            <p:ph type="sldNum" sz="quarter" idx="11"/>
          </p:nvPr>
        </p:nvSpPr>
        <p:spPr>
          <a:noFill/>
        </p:spPr>
        <p:txBody>
          <a:bodyPr/>
          <a:lstStyle/>
          <a:p>
            <a:fld id="{7AB0242C-1AE8-4DA7-BB39-586D50B7F0D3}" type="slidenum">
              <a:rPr lang="en-US" altLang="zh-CN" smtClean="0"/>
              <a:pPr/>
              <a:t>81</a:t>
            </a:fld>
            <a:endParaRPr lang="en-US" altLang="zh-CN"/>
          </a:p>
        </p:txBody>
      </p:sp>
      <p:sp>
        <p:nvSpPr>
          <p:cNvPr id="65541"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7</a:t>
            </a:r>
            <a:r>
              <a:rPr lang="zh-CN" altLang="en-US" dirty="0">
                <a:ea typeface="宋体" pitchFamily="2" charset="-122"/>
              </a:rPr>
              <a:t>：如何运行命令行程序（续）</a:t>
            </a:r>
          </a:p>
        </p:txBody>
      </p:sp>
      <p:sp>
        <p:nvSpPr>
          <p:cNvPr id="65542" name="Rectangle 3"/>
          <p:cNvSpPr>
            <a:spLocks noGrp="1" noChangeArrowheads="1"/>
          </p:cNvSpPr>
          <p:nvPr>
            <p:ph type="body" idx="1"/>
          </p:nvPr>
        </p:nvSpPr>
        <p:spPr>
          <a:xfrm>
            <a:off x="971550" y="1196975"/>
            <a:ext cx="7105650" cy="468313"/>
          </a:xfrm>
        </p:spPr>
        <p:txBody>
          <a:bodyPr/>
          <a:lstStyle/>
          <a:p>
            <a:r>
              <a:rPr lang="zh-CN" altLang="en-US" dirty="0">
                <a:ea typeface="宋体" pitchFamily="2" charset="-122"/>
              </a:rPr>
              <a:t>在</a:t>
            </a:r>
            <a:r>
              <a:rPr lang="en-US" altLang="zh-CN" dirty="0">
                <a:ea typeface="宋体" pitchFamily="2" charset="-122"/>
              </a:rPr>
              <a:t>DEV C++</a:t>
            </a:r>
            <a:r>
              <a:rPr lang="zh-CN" altLang="en-US" dirty="0">
                <a:ea typeface="宋体" pitchFamily="2" charset="-122"/>
              </a:rPr>
              <a:t>环境下运行</a:t>
            </a:r>
          </a:p>
        </p:txBody>
      </p:sp>
      <p:sp>
        <p:nvSpPr>
          <p:cNvPr id="65543" name="Picture 4"/>
          <p:cNvSpPr>
            <a:spLocks noChangeAspect="1" noChangeArrowheads="1"/>
          </p:cNvSpPr>
          <p:nvPr/>
        </p:nvSpPr>
        <p:spPr bwMode="auto">
          <a:xfrm>
            <a:off x="0" y="1700213"/>
            <a:ext cx="9144000" cy="5157787"/>
          </a:xfrm>
          <a:prstGeom prst="rect">
            <a:avLst/>
          </a:prstGeom>
          <a:noFill/>
          <a:ln w="9525">
            <a:noFill/>
            <a:miter lim="800000"/>
            <a:headEnd/>
            <a:tailEnd/>
          </a:ln>
        </p:spPr>
        <p:txBody>
          <a:bodyPr/>
          <a:lstStyle/>
          <a:p>
            <a:endParaRPr lang="zh-CN" altLang="en-US"/>
          </a:p>
        </p:txBody>
      </p:sp>
      <p:pic>
        <p:nvPicPr>
          <p:cNvPr id="2" name="图片 1">
            <a:extLst>
              <a:ext uri="{FF2B5EF4-FFF2-40B4-BE49-F238E27FC236}">
                <a16:creationId xmlns:a16="http://schemas.microsoft.com/office/drawing/2014/main" id="{C75A3259-23F4-4F1E-9B2F-866F1D7AF40B}"/>
              </a:ext>
            </a:extLst>
          </p:cNvPr>
          <p:cNvPicPr>
            <a:picLocks noChangeAspect="1"/>
          </p:cNvPicPr>
          <p:nvPr/>
        </p:nvPicPr>
        <p:blipFill>
          <a:blip r:embed="rId3"/>
          <a:stretch>
            <a:fillRect/>
          </a:stretch>
        </p:blipFill>
        <p:spPr>
          <a:xfrm>
            <a:off x="0" y="1866900"/>
            <a:ext cx="9144000" cy="4131599"/>
          </a:xfrm>
          <a:prstGeom prst="rect">
            <a:avLst/>
          </a:prstGeom>
        </p:spPr>
      </p:pic>
      <p:pic>
        <p:nvPicPr>
          <p:cNvPr id="3" name="图片 2">
            <a:extLst>
              <a:ext uri="{FF2B5EF4-FFF2-40B4-BE49-F238E27FC236}">
                <a16:creationId xmlns:a16="http://schemas.microsoft.com/office/drawing/2014/main" id="{5DC5AD36-8968-4955-9AF7-6A661D58E2C4}"/>
              </a:ext>
            </a:extLst>
          </p:cNvPr>
          <p:cNvPicPr>
            <a:picLocks noChangeAspect="1"/>
          </p:cNvPicPr>
          <p:nvPr/>
        </p:nvPicPr>
        <p:blipFill>
          <a:blip r:embed="rId4"/>
          <a:stretch>
            <a:fillRect/>
          </a:stretch>
        </p:blipFill>
        <p:spPr>
          <a:xfrm>
            <a:off x="3044133" y="4287016"/>
            <a:ext cx="2857500" cy="1914525"/>
          </a:xfrm>
          <a:prstGeom prst="rect">
            <a:avLst/>
          </a:prstGeom>
        </p:spPr>
      </p:pic>
      <p:sp>
        <p:nvSpPr>
          <p:cNvPr id="119813" name="AutoShape 5"/>
          <p:cNvSpPr>
            <a:spLocks noChangeArrowheads="1"/>
          </p:cNvSpPr>
          <p:nvPr/>
        </p:nvSpPr>
        <p:spPr bwMode="auto">
          <a:xfrm>
            <a:off x="5868708" y="3032228"/>
            <a:ext cx="2376488" cy="1008062"/>
          </a:xfrm>
          <a:prstGeom prst="cloudCallout">
            <a:avLst>
              <a:gd name="adj1" fmla="val -84399"/>
              <a:gd name="adj2" fmla="val 133022"/>
            </a:avLst>
          </a:prstGeom>
          <a:solidFill>
            <a:schemeClr val="accent1"/>
          </a:solidFill>
          <a:ln w="9525">
            <a:solidFill>
              <a:schemeClr val="tx1"/>
            </a:solidFill>
            <a:round/>
            <a:headEnd/>
            <a:tailEnd/>
          </a:ln>
        </p:spPr>
        <p:txBody>
          <a:bodyPr/>
          <a:lstStyle/>
          <a:p>
            <a:r>
              <a:rPr lang="zh-CN" altLang="en-US" dirty="0"/>
              <a:t>注意：不要带命令</a:t>
            </a:r>
          </a:p>
        </p:txBody>
      </p:sp>
    </p:spTree>
    <p:extLst>
      <p:ext uri="{BB962C8B-B14F-4D97-AF65-F5344CB8AC3E}">
        <p14:creationId xmlns:p14="http://schemas.microsoft.com/office/powerpoint/2010/main" val="9249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9813"/>
                                        </p:tgtEl>
                                        <p:attrNameLst>
                                          <p:attrName>style.visibility</p:attrName>
                                        </p:attrNameLst>
                                      </p:cBhvr>
                                      <p:to>
                                        <p:strVal val="visible"/>
                                      </p:to>
                                    </p:set>
                                    <p:animEffect transition="in" filter="blinds(horizontal)">
                                      <p:cBhvr>
                                        <p:cTn id="11"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6563" name="灯片编号占位符 4"/>
          <p:cNvSpPr>
            <a:spLocks noGrp="1"/>
          </p:cNvSpPr>
          <p:nvPr>
            <p:ph type="sldNum" sz="quarter" idx="11"/>
          </p:nvPr>
        </p:nvSpPr>
        <p:spPr>
          <a:noFill/>
        </p:spPr>
        <p:txBody>
          <a:bodyPr/>
          <a:lstStyle/>
          <a:p>
            <a:fld id="{DBCF206E-4279-4DDA-A169-8A9EE8E77D90}" type="slidenum">
              <a:rPr lang="en-US" altLang="zh-CN" smtClean="0"/>
              <a:pPr/>
              <a:t>82</a:t>
            </a:fld>
            <a:endParaRPr lang="en-US" altLang="zh-CN"/>
          </a:p>
        </p:txBody>
      </p:sp>
      <p:sp>
        <p:nvSpPr>
          <p:cNvPr id="66564" name="Rectangle 2"/>
          <p:cNvSpPr>
            <a:spLocks noGrp="1" noChangeArrowheads="1"/>
          </p:cNvSpPr>
          <p:nvPr>
            <p:ph type="title"/>
          </p:nvPr>
        </p:nvSpPr>
        <p:spPr/>
        <p:txBody>
          <a:bodyPr/>
          <a:lstStyle/>
          <a:p>
            <a:r>
              <a:rPr lang="zh-CN" altLang="en-US">
                <a:ea typeface="宋体" pitchFamily="2" charset="-122"/>
              </a:rPr>
              <a:t>函数指针*</a:t>
            </a:r>
          </a:p>
        </p:txBody>
      </p:sp>
      <p:sp>
        <p:nvSpPr>
          <p:cNvPr id="66565" name="Rectangle 3"/>
          <p:cNvSpPr>
            <a:spLocks noGrp="1" noChangeArrowheads="1"/>
          </p:cNvSpPr>
          <p:nvPr>
            <p:ph type="body" idx="1"/>
          </p:nvPr>
        </p:nvSpPr>
        <p:spPr/>
        <p:txBody>
          <a:bodyPr/>
          <a:lstStyle/>
          <a:p>
            <a:pPr>
              <a:lnSpc>
                <a:spcPct val="80000"/>
              </a:lnSpc>
            </a:pPr>
            <a:r>
              <a:rPr lang="zh-CN" altLang="en-US" sz="2000" b="0" dirty="0">
                <a:ea typeface="宋体" pitchFamily="2" charset="-122"/>
              </a:rPr>
              <a:t>函数指针</a:t>
            </a:r>
          </a:p>
          <a:p>
            <a:pPr lvl="1">
              <a:lnSpc>
                <a:spcPct val="80000"/>
              </a:lnSpc>
              <a:buFont typeface="Wingdings" pitchFamily="2" charset="2"/>
              <a:buNone/>
            </a:pPr>
            <a:r>
              <a:rPr lang="zh-CN" altLang="en-US" sz="2000" dirty="0">
                <a:ea typeface="宋体" pitchFamily="2" charset="-122"/>
              </a:rPr>
              <a:t>即</a:t>
            </a:r>
            <a:r>
              <a:rPr lang="zh-CN" altLang="en-US" sz="2000" dirty="0">
                <a:solidFill>
                  <a:srgbClr val="0033CC"/>
                </a:solidFill>
                <a:ea typeface="宋体" pitchFamily="2" charset="-122"/>
              </a:rPr>
              <a:t>指向函数的指针</a:t>
            </a:r>
            <a:r>
              <a:rPr lang="zh-CN" altLang="en-US" sz="2000" dirty="0">
                <a:ea typeface="宋体" pitchFamily="2" charset="-122"/>
              </a:rPr>
              <a:t>。</a:t>
            </a:r>
          </a:p>
          <a:p>
            <a:pPr lvl="1">
              <a:lnSpc>
                <a:spcPct val="80000"/>
              </a:lnSpc>
              <a:buFont typeface="Wingdings" pitchFamily="2" charset="2"/>
              <a:buNone/>
            </a:pPr>
            <a:endParaRPr lang="zh-CN" altLang="en-US" sz="2000" dirty="0">
              <a:ea typeface="宋体" pitchFamily="2" charset="-122"/>
            </a:endParaRPr>
          </a:p>
          <a:p>
            <a:pPr lvl="1">
              <a:lnSpc>
                <a:spcPct val="80000"/>
              </a:lnSpc>
              <a:buFont typeface="Wingdings" pitchFamily="2" charset="2"/>
              <a:buNone/>
            </a:pPr>
            <a:r>
              <a:rPr lang="zh-CN" altLang="en-US" sz="2000" dirty="0">
                <a:ea typeface="宋体" pitchFamily="2" charset="-122"/>
              </a:rPr>
              <a:t>函数指针说明形式为：</a:t>
            </a:r>
          </a:p>
          <a:p>
            <a:pPr lvl="2" indent="0">
              <a:lnSpc>
                <a:spcPct val="90000"/>
              </a:lnSpc>
              <a:buFont typeface="Wingdings" pitchFamily="2" charset="2"/>
              <a:buNone/>
            </a:pPr>
            <a:r>
              <a:rPr lang="zh-CN" altLang="en-US" sz="2000" i="1" dirty="0">
                <a:solidFill>
                  <a:srgbClr val="0033CC"/>
                </a:solidFill>
                <a:ea typeface="宋体" pitchFamily="2" charset="-122"/>
              </a:rPr>
              <a:t>类型    （*标识符）（ ）；</a:t>
            </a:r>
          </a:p>
          <a:p>
            <a:pPr lvl="1">
              <a:lnSpc>
                <a:spcPct val="80000"/>
              </a:lnSpc>
              <a:buFont typeface="Wingdings" pitchFamily="2" charset="2"/>
              <a:buNone/>
            </a:pPr>
            <a:r>
              <a:rPr lang="zh-CN" altLang="en-US" sz="2000" dirty="0">
                <a:ea typeface="宋体" pitchFamily="2" charset="-122"/>
              </a:rPr>
              <a:t> </a:t>
            </a:r>
          </a:p>
          <a:p>
            <a:pPr lvl="1">
              <a:lnSpc>
                <a:spcPct val="80000"/>
              </a:lnSpc>
              <a:buFont typeface="Wingdings" pitchFamily="2" charset="2"/>
              <a:buNone/>
            </a:pPr>
            <a:r>
              <a:rPr lang="zh-CN" altLang="en-US" sz="2000" dirty="0">
                <a:ea typeface="宋体" pitchFamily="2" charset="-122"/>
              </a:rPr>
              <a:t>例：</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fp</a:t>
            </a:r>
            <a:r>
              <a:rPr lang="en-US" altLang="zh-CN" sz="2000" dirty="0">
                <a:ea typeface="宋体" pitchFamily="2" charset="-122"/>
              </a:rPr>
              <a:t>)( );	    </a:t>
            </a:r>
            <a:r>
              <a:rPr lang="zh-CN" altLang="en-US" sz="2000" dirty="0">
                <a:ea typeface="宋体" pitchFamily="2" charset="-122"/>
              </a:rPr>
              <a:t>注意：与</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fp</a:t>
            </a:r>
            <a:r>
              <a:rPr lang="en-US" altLang="zh-CN" sz="2000" dirty="0">
                <a:ea typeface="宋体" pitchFamily="2" charset="-122"/>
              </a:rPr>
              <a:t>( )</a:t>
            </a:r>
            <a:r>
              <a:rPr lang="zh-CN" altLang="en-US" sz="2000" dirty="0">
                <a:ea typeface="宋体" pitchFamily="2" charset="-122"/>
              </a:rPr>
              <a:t>；的不同</a:t>
            </a:r>
          </a:p>
          <a:p>
            <a:pPr lvl="1">
              <a:lnSpc>
                <a:spcPct val="80000"/>
              </a:lnSpc>
              <a:buFont typeface="Wingdings" pitchFamily="2" charset="2"/>
              <a:buNone/>
            </a:pPr>
            <a:r>
              <a:rPr lang="zh-CN" altLang="en-US" sz="2000" dirty="0">
                <a:ea typeface="宋体" pitchFamily="2" charset="-122"/>
              </a:rPr>
              <a:t> </a:t>
            </a:r>
          </a:p>
          <a:p>
            <a:pPr lvl="1">
              <a:lnSpc>
                <a:spcPct val="80000"/>
              </a:lnSpc>
              <a:buFont typeface="Wingdings" pitchFamily="2" charset="2"/>
              <a:buNone/>
            </a:pPr>
            <a:r>
              <a:rPr lang="zh-CN" altLang="en-US" sz="2000" dirty="0">
                <a:ea typeface="宋体" pitchFamily="2" charset="-122"/>
              </a:rPr>
              <a:t>对函数指针赋值，可通过赋值语句或参数传递。</a:t>
            </a:r>
          </a:p>
          <a:p>
            <a:pPr lvl="2" indent="0">
              <a:lnSpc>
                <a:spcPct val="90000"/>
              </a:lnSpc>
              <a:buFont typeface="Wingdings" pitchFamily="2" charset="2"/>
              <a:buNone/>
            </a:pPr>
            <a:r>
              <a:rPr lang="zh-CN" altLang="en-US" sz="2000" b="1" i="1" dirty="0">
                <a:solidFill>
                  <a:srgbClr val="0033CC"/>
                </a:solidFill>
                <a:ea typeface="宋体" pitchFamily="2" charset="-122"/>
              </a:rPr>
              <a:t>函数指针 </a:t>
            </a:r>
            <a:r>
              <a:rPr lang="en-US" altLang="zh-CN" sz="2000" b="1" i="1" dirty="0">
                <a:solidFill>
                  <a:srgbClr val="0033CC"/>
                </a:solidFill>
                <a:ea typeface="宋体" pitchFamily="2" charset="-122"/>
              </a:rPr>
              <a:t>= </a:t>
            </a:r>
            <a:r>
              <a:rPr lang="zh-CN" altLang="en-US" sz="2000" b="1" i="1" dirty="0">
                <a:solidFill>
                  <a:srgbClr val="0033CC"/>
                </a:solidFill>
                <a:ea typeface="宋体" pitchFamily="2" charset="-122"/>
              </a:rPr>
              <a:t>函数名；</a:t>
            </a:r>
            <a:endParaRPr lang="zh-CN" altLang="en-US" sz="2000" i="1" dirty="0">
              <a:solidFill>
                <a:srgbClr val="0033CC"/>
              </a:solidFill>
              <a:ea typeface="宋体" pitchFamily="2" charset="-122"/>
            </a:endParaRPr>
          </a:p>
          <a:p>
            <a:pPr lvl="1">
              <a:lnSpc>
                <a:spcPct val="80000"/>
              </a:lnSpc>
              <a:buFont typeface="Wingdings" pitchFamily="2" charset="2"/>
              <a:buNone/>
            </a:pPr>
            <a:r>
              <a:rPr lang="zh-CN" altLang="en-US" sz="2000" dirty="0">
                <a:ea typeface="宋体" pitchFamily="2" charset="-122"/>
              </a:rPr>
              <a:t>（在</a:t>
            </a:r>
            <a:r>
              <a:rPr lang="en-US" altLang="zh-CN" sz="2000" dirty="0">
                <a:ea typeface="宋体" pitchFamily="2" charset="-122"/>
              </a:rPr>
              <a:t>C</a:t>
            </a:r>
            <a:r>
              <a:rPr lang="zh-CN" altLang="en-US" sz="2000" dirty="0">
                <a:ea typeface="宋体" pitchFamily="2" charset="-122"/>
              </a:rPr>
              <a:t>语言中，函数名是作为该函数的指针来处理，也就是说</a:t>
            </a:r>
            <a:r>
              <a:rPr lang="zh-CN" altLang="en-US" sz="2000" dirty="0">
                <a:solidFill>
                  <a:srgbClr val="0033CC"/>
                </a:solidFill>
                <a:ea typeface="宋体" pitchFamily="2" charset="-122"/>
              </a:rPr>
              <a:t>函数名就是指向函数的指针</a:t>
            </a:r>
            <a:r>
              <a:rPr lang="zh-CN" altLang="en-US" sz="2000" dirty="0">
                <a:ea typeface="宋体" pitchFamily="2" charset="-122"/>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67587" name="灯片编号占位符 4"/>
          <p:cNvSpPr>
            <a:spLocks noGrp="1"/>
          </p:cNvSpPr>
          <p:nvPr>
            <p:ph type="sldNum" sz="quarter" idx="11"/>
          </p:nvPr>
        </p:nvSpPr>
        <p:spPr>
          <a:noFill/>
        </p:spPr>
        <p:txBody>
          <a:bodyPr/>
          <a:lstStyle/>
          <a:p>
            <a:fld id="{E4546D75-C437-4E3F-9E6E-4E384E2492AD}" type="slidenum">
              <a:rPr lang="en-US" altLang="zh-CN" smtClean="0"/>
              <a:pPr/>
              <a:t>83</a:t>
            </a:fld>
            <a:endParaRPr lang="en-US" altLang="zh-CN"/>
          </a:p>
        </p:txBody>
      </p:sp>
      <p:sp>
        <p:nvSpPr>
          <p:cNvPr id="67588" name="Rectangle 2"/>
          <p:cNvSpPr>
            <a:spLocks noGrp="1" noChangeArrowheads="1"/>
          </p:cNvSpPr>
          <p:nvPr>
            <p:ph type="title"/>
          </p:nvPr>
        </p:nvSpPr>
        <p:spPr/>
        <p:txBody>
          <a:bodyPr/>
          <a:lstStyle/>
          <a:p>
            <a:r>
              <a:rPr lang="zh-CN" altLang="en-US">
                <a:ea typeface="宋体" pitchFamily="2" charset="-122"/>
              </a:rPr>
              <a:t>函数指针*（续）</a:t>
            </a:r>
          </a:p>
        </p:txBody>
      </p:sp>
      <p:sp>
        <p:nvSpPr>
          <p:cNvPr id="67589" name="Rectangle 3"/>
          <p:cNvSpPr>
            <a:spLocks noGrp="1" noChangeArrowheads="1"/>
          </p:cNvSpPr>
          <p:nvPr>
            <p:ph type="body" idx="1"/>
          </p:nvPr>
        </p:nvSpPr>
        <p:spPr>
          <a:xfrm>
            <a:off x="977900" y="1268413"/>
            <a:ext cx="7482532" cy="4735512"/>
          </a:xfrm>
        </p:spPr>
        <p:txBody>
          <a:bodyPr/>
          <a:lstStyle/>
          <a:p>
            <a:pPr>
              <a:lnSpc>
                <a:spcPct val="70000"/>
              </a:lnSpc>
              <a:buFont typeface="Wingdings" pitchFamily="2" charset="2"/>
              <a:buNone/>
            </a:pPr>
            <a:r>
              <a:rPr lang="zh-CN" altLang="en-US" sz="1600" b="0" dirty="0">
                <a:ea typeface="宋体" pitchFamily="2" charset="-122"/>
              </a:rPr>
              <a:t>例：</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leapyear</a:t>
            </a:r>
            <a:r>
              <a:rPr lang="en-US" altLang="zh-CN" sz="1600" dirty="0">
                <a:ea typeface="宋体" pitchFamily="2" charset="-122"/>
              </a:rPr>
              <a:t>( </a:t>
            </a:r>
            <a:r>
              <a:rPr lang="en-US" altLang="zh-CN" sz="1600" dirty="0" err="1">
                <a:ea typeface="宋体" pitchFamily="2" charset="-122"/>
              </a:rPr>
              <a:t>int</a:t>
            </a:r>
            <a:r>
              <a:rPr lang="en-US" altLang="zh-CN" sz="1600" dirty="0">
                <a:ea typeface="宋体" pitchFamily="2" charset="-122"/>
              </a:rPr>
              <a:t> year);</a:t>
            </a:r>
          </a:p>
          <a:p>
            <a:pPr lvl="1">
              <a:lnSpc>
                <a:spcPct val="70000"/>
              </a:lnSpc>
              <a:buFont typeface="Wingdings" pitchFamily="2" charset="2"/>
              <a:buNone/>
            </a:pPr>
            <a:r>
              <a:rPr lang="en-US" altLang="zh-CN" sz="1600" dirty="0">
                <a:ea typeface="宋体" pitchFamily="2" charset="-122"/>
              </a:rPr>
              <a:t>main( )</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fnptr</a:t>
            </a:r>
            <a:r>
              <a:rPr lang="en-US" altLang="zh-CN" sz="1600" dirty="0">
                <a:ea typeface="宋体" pitchFamily="2" charset="-122"/>
              </a:rPr>
              <a:t>)( ),result;</a:t>
            </a:r>
          </a:p>
          <a:p>
            <a:pPr lvl="2" indent="0">
              <a:lnSpc>
                <a:spcPct val="80000"/>
              </a:lnSpc>
              <a:buFont typeface="Wingdings" pitchFamily="2" charset="2"/>
              <a:buNone/>
            </a:pPr>
            <a:r>
              <a:rPr lang="en-US" altLang="zh-CN" sz="1600" dirty="0" err="1">
                <a:ea typeface="宋体" pitchFamily="2" charset="-122"/>
              </a:rPr>
              <a:t>fnptr</a:t>
            </a:r>
            <a:r>
              <a:rPr lang="en-US" altLang="zh-CN" sz="1600" dirty="0">
                <a:ea typeface="宋体" pitchFamily="2" charset="-122"/>
              </a:rPr>
              <a:t> = </a:t>
            </a:r>
            <a:r>
              <a:rPr lang="en-US" altLang="zh-CN" sz="1600" dirty="0" err="1">
                <a:ea typeface="宋体" pitchFamily="2" charset="-122"/>
              </a:rPr>
              <a:t>leapyear</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result = (*</a:t>
            </a:r>
            <a:r>
              <a:rPr lang="en-US" altLang="zh-CN" sz="1600" dirty="0" err="1">
                <a:ea typeface="宋体" pitchFamily="2" charset="-122"/>
              </a:rPr>
              <a:t>fnptr</a:t>
            </a:r>
            <a:r>
              <a:rPr lang="en-US" altLang="zh-CN" sz="1600" dirty="0">
                <a:ea typeface="宋体" pitchFamily="2" charset="-122"/>
              </a:rPr>
              <a:t>)(2000);	/* </a:t>
            </a:r>
            <a:r>
              <a:rPr lang="zh-CN" altLang="en-US" sz="1600" dirty="0">
                <a:ea typeface="宋体" pitchFamily="2" charset="-122"/>
              </a:rPr>
              <a:t>与调用</a:t>
            </a:r>
            <a:r>
              <a:rPr lang="en-US" altLang="zh-CN" sz="1600" dirty="0" err="1">
                <a:ea typeface="宋体" pitchFamily="2" charset="-122"/>
              </a:rPr>
              <a:t>leapyear</a:t>
            </a:r>
            <a:r>
              <a:rPr lang="en-US" altLang="zh-CN" sz="1600" dirty="0">
                <a:ea typeface="宋体" pitchFamily="2" charset="-122"/>
              </a:rPr>
              <a:t>(2000)</a:t>
            </a:r>
            <a:r>
              <a:rPr lang="zh-CN" altLang="en-US" sz="1600" dirty="0">
                <a:ea typeface="宋体" pitchFamily="2" charset="-122"/>
              </a:rPr>
              <a:t>完全等价*</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leapyear</a:t>
            </a:r>
            <a:r>
              <a:rPr lang="en-US" altLang="zh-CN" sz="1600" dirty="0">
                <a:ea typeface="宋体" pitchFamily="2" charset="-122"/>
              </a:rPr>
              <a:t>( </a:t>
            </a:r>
            <a:r>
              <a:rPr lang="en-US" altLang="zh-CN" sz="1600" dirty="0" err="1">
                <a:ea typeface="宋体" pitchFamily="2" charset="-122"/>
              </a:rPr>
              <a:t>int</a:t>
            </a:r>
            <a:r>
              <a:rPr lang="en-US" altLang="zh-CN" sz="1600" dirty="0">
                <a:ea typeface="宋体" pitchFamily="2" charset="-122"/>
              </a:rPr>
              <a:t> year)</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if(((year % 4 == 0) &amp;&amp; (year % 100 != 0)) || (year % 400) == 0)</a:t>
            </a:r>
          </a:p>
          <a:p>
            <a:pPr lvl="3" indent="0">
              <a:lnSpc>
                <a:spcPct val="80000"/>
              </a:lnSpc>
            </a:pPr>
            <a:r>
              <a:rPr lang="en-US" altLang="zh-CN" sz="1400" dirty="0">
                <a:ea typeface="宋体" pitchFamily="2" charset="-122"/>
              </a:rPr>
              <a:t>return ( 1);</a:t>
            </a:r>
          </a:p>
          <a:p>
            <a:pPr lvl="2" indent="0">
              <a:lnSpc>
                <a:spcPct val="80000"/>
              </a:lnSpc>
              <a:buFont typeface="Wingdings" pitchFamily="2" charset="2"/>
              <a:buNone/>
            </a:pPr>
            <a:r>
              <a:rPr lang="en-US" altLang="zh-CN" sz="1600" dirty="0">
                <a:ea typeface="宋体" pitchFamily="2" charset="-122"/>
              </a:rPr>
              <a:t>else</a:t>
            </a:r>
          </a:p>
          <a:p>
            <a:pPr lvl="3" indent="0">
              <a:lnSpc>
                <a:spcPct val="80000"/>
              </a:lnSpc>
            </a:pPr>
            <a:r>
              <a:rPr lang="en-US" altLang="zh-CN" sz="1400" dirty="0">
                <a:ea typeface="宋体" pitchFamily="2" charset="-122"/>
              </a:rPr>
              <a:t>return ( 0);</a:t>
            </a:r>
          </a:p>
          <a:p>
            <a:pPr lvl="1">
              <a:lnSpc>
                <a:spcPct val="70000"/>
              </a:lnSpc>
              <a:buFont typeface="Wingdings" pitchFamily="2" charset="2"/>
              <a:buNone/>
            </a:pPr>
            <a:r>
              <a:rPr lang="en-US" altLang="zh-CN" sz="1600" dirty="0">
                <a:ea typeface="宋体" pitchFamily="2" charset="-122"/>
              </a:rPr>
              <a:t>}</a:t>
            </a:r>
          </a:p>
        </p:txBody>
      </p:sp>
      <p:sp>
        <p:nvSpPr>
          <p:cNvPr id="6" name="TextBox 5"/>
          <p:cNvSpPr txBox="1"/>
          <p:nvPr/>
        </p:nvSpPr>
        <p:spPr>
          <a:xfrm>
            <a:off x="3923928" y="5301208"/>
            <a:ext cx="4392488" cy="92333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latin typeface="楷体" pitchFamily="49" charset="-122"/>
                <a:ea typeface="楷体" pitchFamily="49" charset="-122"/>
              </a:rPr>
              <a:t>说明：</a:t>
            </a:r>
            <a:r>
              <a:rPr lang="zh-CN" altLang="en-US" sz="1800" b="0" dirty="0">
                <a:latin typeface="楷体" pitchFamily="49" charset="-122"/>
                <a:ea typeface="楷体" pitchFamily="49" charset="-122"/>
              </a:rPr>
              <a:t>在</a:t>
            </a:r>
            <a:r>
              <a:rPr lang="en-US" altLang="zh-CN" sz="1800" b="0" dirty="0">
                <a:latin typeface="楷体" pitchFamily="49" charset="-122"/>
                <a:ea typeface="楷体" pitchFamily="49" charset="-122"/>
              </a:rPr>
              <a:t>C</a:t>
            </a:r>
            <a:r>
              <a:rPr lang="zh-CN" altLang="en-US" sz="1800" b="0" dirty="0">
                <a:latin typeface="楷体" pitchFamily="49" charset="-122"/>
                <a:ea typeface="楷体" pitchFamily="49" charset="-122"/>
              </a:rPr>
              <a:t>中，通过函数指针调用一个函数时，</a:t>
            </a:r>
            <a:r>
              <a:rPr lang="en-US" altLang="zh-CN" sz="1800" b="0" dirty="0">
                <a:latin typeface="楷体" pitchFamily="49" charset="-122"/>
                <a:ea typeface="楷体" pitchFamily="49" charset="-122"/>
              </a:rPr>
              <a:t> (*</a:t>
            </a:r>
            <a:r>
              <a:rPr lang="en-US" altLang="zh-CN" sz="1800" b="0" dirty="0" err="1">
                <a:latin typeface="楷体" pitchFamily="49" charset="-122"/>
                <a:ea typeface="楷体" pitchFamily="49" charset="-122"/>
              </a:rPr>
              <a:t>fnptr</a:t>
            </a:r>
            <a:r>
              <a:rPr lang="en-US" altLang="zh-CN" sz="1800" b="0" dirty="0">
                <a:latin typeface="楷体" pitchFamily="49" charset="-122"/>
                <a:ea typeface="楷体" pitchFamily="49" charset="-122"/>
              </a:rPr>
              <a:t>)(2000)</a:t>
            </a:r>
            <a:r>
              <a:rPr lang="zh-CN" altLang="en-US" sz="1800" b="0" dirty="0">
                <a:latin typeface="楷体" pitchFamily="49" charset="-122"/>
                <a:ea typeface="楷体" pitchFamily="49" charset="-122"/>
              </a:rPr>
              <a:t>与</a:t>
            </a:r>
            <a:r>
              <a:rPr lang="en-US" altLang="zh-CN" sz="1800" b="0" dirty="0" err="1">
                <a:latin typeface="楷体" pitchFamily="49" charset="-122"/>
                <a:ea typeface="楷体" pitchFamily="49" charset="-122"/>
              </a:rPr>
              <a:t>fnptr</a:t>
            </a:r>
            <a:r>
              <a:rPr lang="en-US" altLang="zh-CN" sz="1800" b="0" dirty="0">
                <a:latin typeface="楷体" pitchFamily="49" charset="-122"/>
                <a:ea typeface="楷体" pitchFamily="49" charset="-122"/>
              </a:rPr>
              <a:t>(2000)</a:t>
            </a:r>
            <a:r>
              <a:rPr lang="zh-CN" altLang="en-US" sz="1800" b="0" dirty="0">
                <a:latin typeface="楷体" pitchFamily="49" charset="-122"/>
                <a:ea typeface="楷体" pitchFamily="49" charset="-122"/>
              </a:rPr>
              <a:t>用法等价。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0659" name="灯片编号占位符 4"/>
          <p:cNvSpPr>
            <a:spLocks noGrp="1"/>
          </p:cNvSpPr>
          <p:nvPr>
            <p:ph type="sldNum" sz="quarter" idx="11"/>
          </p:nvPr>
        </p:nvSpPr>
        <p:spPr>
          <a:noFill/>
        </p:spPr>
        <p:txBody>
          <a:bodyPr/>
          <a:lstStyle/>
          <a:p>
            <a:fld id="{45E045FD-07B2-4E33-85AD-AEEA2BFA3724}" type="slidenum">
              <a:rPr lang="en-US" altLang="zh-CN" smtClean="0"/>
              <a:pPr/>
              <a:t>84</a:t>
            </a:fld>
            <a:endParaRPr lang="en-US" altLang="zh-CN"/>
          </a:p>
        </p:txBody>
      </p:sp>
      <p:sp>
        <p:nvSpPr>
          <p:cNvPr id="70660" name="Rectangle 2"/>
          <p:cNvSpPr>
            <a:spLocks noGrp="1" noChangeArrowheads="1"/>
          </p:cNvSpPr>
          <p:nvPr>
            <p:ph type="title"/>
          </p:nvPr>
        </p:nvSpPr>
        <p:spPr/>
        <p:txBody>
          <a:bodyPr/>
          <a:lstStyle/>
          <a:p>
            <a:r>
              <a:rPr lang="zh-CN" altLang="en-US">
                <a:ea typeface="宋体" pitchFamily="2" charset="-122"/>
              </a:rPr>
              <a:t>典型错误案例分析</a:t>
            </a:r>
          </a:p>
        </p:txBody>
      </p:sp>
      <p:sp>
        <p:nvSpPr>
          <p:cNvPr id="70661" name="Rectangle 3"/>
          <p:cNvSpPr>
            <a:spLocks noGrp="1" noChangeArrowheads="1"/>
          </p:cNvSpPr>
          <p:nvPr>
            <p:ph type="body" idx="1"/>
          </p:nvPr>
        </p:nvSpPr>
        <p:spPr/>
        <p:txBody>
          <a:bodyPr/>
          <a:lstStyle/>
          <a:p>
            <a:pPr lvl="1">
              <a:buFont typeface="Wingdings" pitchFamily="2" charset="2"/>
              <a:buNone/>
            </a:pPr>
            <a:r>
              <a:rPr lang="en-US" altLang="zh-CN">
                <a:ea typeface="宋体" pitchFamily="2" charset="-122"/>
              </a:rPr>
              <a:t>int main()</a:t>
            </a:r>
          </a:p>
          <a:p>
            <a:pPr lvl="1">
              <a:buFont typeface="Wingdings" pitchFamily="2" charset="2"/>
              <a:buNone/>
            </a:pPr>
            <a:r>
              <a:rPr lang="en-US" altLang="zh-CN">
                <a:ea typeface="宋体" pitchFamily="2" charset="-122"/>
              </a:rPr>
              <a:t>{</a:t>
            </a:r>
          </a:p>
          <a:p>
            <a:pPr lvl="1">
              <a:buFont typeface="Wingdings" pitchFamily="2" charset="2"/>
              <a:buNone/>
            </a:pPr>
            <a:r>
              <a:rPr lang="en-US" altLang="zh-CN">
                <a:ea typeface="宋体" pitchFamily="2" charset="-122"/>
              </a:rPr>
              <a:t>    char *string,c;</a:t>
            </a:r>
          </a:p>
          <a:p>
            <a:pPr lvl="1">
              <a:buFont typeface="Wingdings" pitchFamily="2" charset="2"/>
              <a:buNone/>
            </a:pPr>
            <a:r>
              <a:rPr lang="en-US" altLang="zh-CN">
                <a:ea typeface="宋体" pitchFamily="2" charset="-122"/>
              </a:rPr>
              <a:t>    scanf("%s\n",string);	</a:t>
            </a:r>
          </a:p>
          <a:p>
            <a:pPr lvl="1">
              <a:buFont typeface="Wingdings" pitchFamily="2" charset="2"/>
              <a:buNone/>
            </a:pPr>
            <a:r>
              <a:rPr lang="en-US" altLang="zh-CN">
                <a:ea typeface="宋体" pitchFamily="2" charset="-122"/>
              </a:rPr>
              <a:t>    scanf("%c",&amp;c);</a:t>
            </a:r>
          </a:p>
          <a:p>
            <a:pPr lvl="1">
              <a:buFont typeface="Wingdings" pitchFamily="2" charset="2"/>
              <a:buNone/>
            </a:pPr>
            <a:r>
              <a:rPr lang="en-US" altLang="zh-CN">
                <a:ea typeface="宋体" pitchFamily="2" charset="-122"/>
              </a:rPr>
              <a:t>    insert(*string,c);</a:t>
            </a:r>
          </a:p>
          <a:p>
            <a:pPr lvl="1">
              <a:buFont typeface="Wingdings" pitchFamily="2" charset="2"/>
              <a:buNone/>
            </a:pPr>
            <a:r>
              <a:rPr lang="en-US" altLang="zh-CN">
                <a:ea typeface="宋体" pitchFamily="2" charset="-122"/>
              </a:rPr>
              <a:t>    return 0;</a:t>
            </a:r>
          </a:p>
          <a:p>
            <a:pPr lvl="1">
              <a:buFont typeface="Wingdings" pitchFamily="2" charset="2"/>
              <a:buNone/>
            </a:pPr>
            <a:r>
              <a:rPr lang="en-US" altLang="zh-CN">
                <a:ea typeface="宋体" pitchFamily="2" charset="-122"/>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1683" name="灯片编号占位符 4"/>
          <p:cNvSpPr>
            <a:spLocks noGrp="1"/>
          </p:cNvSpPr>
          <p:nvPr>
            <p:ph type="sldNum" sz="quarter" idx="11"/>
          </p:nvPr>
        </p:nvSpPr>
        <p:spPr>
          <a:noFill/>
        </p:spPr>
        <p:txBody>
          <a:bodyPr/>
          <a:lstStyle/>
          <a:p>
            <a:fld id="{38D16720-7EE7-4B94-A05F-7E38267B68EF}" type="slidenum">
              <a:rPr lang="en-US" altLang="zh-CN" smtClean="0"/>
              <a:pPr/>
              <a:t>85</a:t>
            </a:fld>
            <a:endParaRPr lang="en-US" altLang="zh-CN"/>
          </a:p>
        </p:txBody>
      </p:sp>
      <p:sp>
        <p:nvSpPr>
          <p:cNvPr id="71684" name="Rectangle 2"/>
          <p:cNvSpPr>
            <a:spLocks noGrp="1" noChangeArrowheads="1"/>
          </p:cNvSpPr>
          <p:nvPr>
            <p:ph type="title"/>
          </p:nvPr>
        </p:nvSpPr>
        <p:spPr/>
        <p:txBody>
          <a:bodyPr/>
          <a:lstStyle/>
          <a:p>
            <a:r>
              <a:rPr lang="zh-CN" altLang="en-US">
                <a:ea typeface="宋体" pitchFamily="2" charset="-122"/>
              </a:rPr>
              <a:t>典型错误案例分析（续）</a:t>
            </a:r>
          </a:p>
        </p:txBody>
      </p:sp>
      <p:sp>
        <p:nvSpPr>
          <p:cNvPr id="71685"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en-US" altLang="zh-CN" sz="1200">
                <a:ea typeface="宋体" pitchFamily="2" charset="-122"/>
              </a:rPr>
              <a:t>#include &lt;stdio.h&gt;</a:t>
            </a:r>
          </a:p>
          <a:p>
            <a:pPr>
              <a:lnSpc>
                <a:spcPct val="70000"/>
              </a:lnSpc>
              <a:buFont typeface="Wingdings" pitchFamily="2" charset="2"/>
              <a:buNone/>
            </a:pPr>
            <a:r>
              <a:rPr lang="en-US" altLang="zh-CN" sz="1200">
                <a:ea typeface="宋体" pitchFamily="2" charset="-122"/>
              </a:rPr>
              <a:t>char *insert(char *string,char c)</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    int i;</a:t>
            </a:r>
          </a:p>
          <a:p>
            <a:pPr>
              <a:lnSpc>
                <a:spcPct val="70000"/>
              </a:lnSpc>
              <a:buFont typeface="Wingdings" pitchFamily="2" charset="2"/>
              <a:buNone/>
            </a:pPr>
            <a:r>
              <a:rPr lang="en-US" altLang="zh-CN" sz="1200">
                <a:ea typeface="宋体" pitchFamily="2" charset="-122"/>
              </a:rPr>
              <a:t>    char s[50];</a:t>
            </a:r>
          </a:p>
          <a:p>
            <a:pPr>
              <a:lnSpc>
                <a:spcPct val="70000"/>
              </a:lnSpc>
              <a:buFont typeface="Wingdings" pitchFamily="2" charset="2"/>
              <a:buNone/>
            </a:pPr>
            <a:r>
              <a:rPr lang="en-US" altLang="zh-CN" sz="1200">
                <a:ea typeface="宋体" pitchFamily="2" charset="-122"/>
              </a:rPr>
              <a:t>    for(i=0;*string&lt;c;i++)</a:t>
            </a:r>
          </a:p>
          <a:p>
            <a:pPr>
              <a:lnSpc>
                <a:spcPct val="70000"/>
              </a:lnSpc>
              <a:buFont typeface="Wingdings" pitchFamily="2" charset="2"/>
              <a:buNone/>
            </a:pPr>
            <a:r>
              <a:rPr lang="en-US" altLang="zh-CN" sz="1200">
                <a:ea typeface="宋体" pitchFamily="2" charset="-122"/>
              </a:rPr>
              <a:t>        s[i]=*string++;</a:t>
            </a:r>
          </a:p>
          <a:p>
            <a:pPr>
              <a:lnSpc>
                <a:spcPct val="70000"/>
              </a:lnSpc>
              <a:buFont typeface="Wingdings" pitchFamily="2" charset="2"/>
              <a:buNone/>
            </a:pPr>
            <a:r>
              <a:rPr lang="en-US" altLang="zh-CN" sz="1200">
                <a:ea typeface="宋体" pitchFamily="2" charset="-122"/>
              </a:rPr>
              <a:t>    s[i++]=c;</a:t>
            </a:r>
          </a:p>
          <a:p>
            <a:pPr>
              <a:lnSpc>
                <a:spcPct val="70000"/>
              </a:lnSpc>
              <a:buFont typeface="Wingdings" pitchFamily="2" charset="2"/>
              <a:buNone/>
            </a:pPr>
            <a:r>
              <a:rPr lang="en-US" altLang="zh-CN" sz="1200">
                <a:ea typeface="宋体" pitchFamily="2" charset="-122"/>
              </a:rPr>
              <a:t>    for(;*string!='\0';i++)</a:t>
            </a:r>
          </a:p>
          <a:p>
            <a:pPr>
              <a:lnSpc>
                <a:spcPct val="70000"/>
              </a:lnSpc>
              <a:buFont typeface="Wingdings" pitchFamily="2" charset="2"/>
              <a:buNone/>
            </a:pPr>
            <a:r>
              <a:rPr lang="en-US" altLang="zh-CN" sz="1200">
                <a:ea typeface="宋体" pitchFamily="2" charset="-122"/>
              </a:rPr>
              <a:t>        s[i]=*string++;</a:t>
            </a:r>
          </a:p>
          <a:p>
            <a:pPr>
              <a:lnSpc>
                <a:spcPct val="70000"/>
              </a:lnSpc>
              <a:buFont typeface="Wingdings" pitchFamily="2" charset="2"/>
              <a:buNone/>
            </a:pPr>
            <a:r>
              <a:rPr lang="en-US" altLang="zh-CN" sz="1200">
                <a:ea typeface="宋体" pitchFamily="2" charset="-122"/>
              </a:rPr>
              <a:t>    return s;</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void main()</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    char s1[50],c;</a:t>
            </a:r>
          </a:p>
          <a:p>
            <a:pPr>
              <a:lnSpc>
                <a:spcPct val="70000"/>
              </a:lnSpc>
              <a:buFont typeface="Wingdings" pitchFamily="2" charset="2"/>
              <a:buNone/>
            </a:pPr>
            <a:r>
              <a:rPr lang="en-US" altLang="zh-CN" sz="1200">
                <a:ea typeface="宋体" pitchFamily="2" charset="-122"/>
              </a:rPr>
              <a:t>    scanf("%s\n",s1);</a:t>
            </a:r>
          </a:p>
          <a:p>
            <a:pPr>
              <a:lnSpc>
                <a:spcPct val="70000"/>
              </a:lnSpc>
              <a:buFont typeface="Wingdings" pitchFamily="2" charset="2"/>
              <a:buNone/>
            </a:pPr>
            <a:r>
              <a:rPr lang="en-US" altLang="zh-CN" sz="1200">
                <a:ea typeface="宋体" pitchFamily="2" charset="-122"/>
              </a:rPr>
              <a:t>    scanf("%c",&amp;c);</a:t>
            </a:r>
          </a:p>
          <a:p>
            <a:pPr>
              <a:lnSpc>
                <a:spcPct val="70000"/>
              </a:lnSpc>
              <a:buFont typeface="Wingdings" pitchFamily="2" charset="2"/>
              <a:buNone/>
            </a:pPr>
            <a:r>
              <a:rPr lang="en-US" altLang="zh-CN" sz="1200">
                <a:ea typeface="宋体" pitchFamily="2" charset="-122"/>
              </a:rPr>
              <a:t>    printf("%s",insert(s1,c));</a:t>
            </a:r>
          </a:p>
          <a:p>
            <a:pPr>
              <a:lnSpc>
                <a:spcPct val="70000"/>
              </a:lnSpc>
              <a:buFont typeface="Wingdings" pitchFamily="2" charset="2"/>
              <a:buNone/>
            </a:pPr>
            <a:r>
              <a:rPr lang="en-US" altLang="zh-CN" sz="1200">
                <a:ea typeface="宋体" pitchFamily="2" charset="-122"/>
              </a:rPr>
              <a:t>}</a:t>
            </a:r>
          </a:p>
        </p:txBody>
      </p:sp>
      <p:sp>
        <p:nvSpPr>
          <p:cNvPr id="90117" name="Oval 5"/>
          <p:cNvSpPr>
            <a:spLocks noChangeArrowheads="1"/>
          </p:cNvSpPr>
          <p:nvPr/>
        </p:nvSpPr>
        <p:spPr bwMode="auto">
          <a:xfrm>
            <a:off x="900113" y="2133600"/>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8" name="Oval 6"/>
          <p:cNvSpPr>
            <a:spLocks noChangeArrowheads="1"/>
          </p:cNvSpPr>
          <p:nvPr/>
        </p:nvSpPr>
        <p:spPr bwMode="auto">
          <a:xfrm>
            <a:off x="1116013" y="3068638"/>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9" name="Oval 7"/>
          <p:cNvSpPr>
            <a:spLocks noChangeArrowheads="1"/>
          </p:cNvSpPr>
          <p:nvPr/>
        </p:nvSpPr>
        <p:spPr bwMode="auto">
          <a:xfrm>
            <a:off x="900113" y="3573463"/>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20" name="AutoShape 8"/>
          <p:cNvSpPr>
            <a:spLocks noChangeArrowheads="1"/>
          </p:cNvSpPr>
          <p:nvPr/>
        </p:nvSpPr>
        <p:spPr bwMode="auto">
          <a:xfrm>
            <a:off x="2987675" y="1125538"/>
            <a:ext cx="2808288" cy="1008062"/>
          </a:xfrm>
          <a:prstGeom prst="cloudCallout">
            <a:avLst>
              <a:gd name="adj1" fmla="val -75213"/>
              <a:gd name="adj2" fmla="val 42755"/>
            </a:avLst>
          </a:prstGeom>
          <a:solidFill>
            <a:schemeClr val="accent1"/>
          </a:solidFill>
          <a:ln w="9525">
            <a:solidFill>
              <a:schemeClr val="tx1"/>
            </a:solidFill>
            <a:round/>
            <a:headEnd/>
            <a:tailEnd/>
          </a:ln>
        </p:spPr>
        <p:txBody>
          <a:bodyPr/>
          <a:lstStyle/>
          <a:p>
            <a:r>
              <a:rPr lang="zh-CN" altLang="en-US"/>
              <a:t>定义了一个局部数组</a:t>
            </a:r>
          </a:p>
        </p:txBody>
      </p:sp>
      <p:sp>
        <p:nvSpPr>
          <p:cNvPr id="90121" name="AutoShape 9"/>
          <p:cNvSpPr>
            <a:spLocks noChangeArrowheads="1"/>
          </p:cNvSpPr>
          <p:nvPr/>
        </p:nvSpPr>
        <p:spPr bwMode="auto">
          <a:xfrm>
            <a:off x="2659857" y="2600325"/>
            <a:ext cx="3168650" cy="1295400"/>
          </a:xfrm>
          <a:prstGeom prst="cloudCallout">
            <a:avLst>
              <a:gd name="adj1" fmla="val -74398"/>
              <a:gd name="adj2" fmla="val 14093"/>
            </a:avLst>
          </a:prstGeom>
          <a:solidFill>
            <a:schemeClr val="accent1"/>
          </a:solidFill>
          <a:ln w="9525">
            <a:solidFill>
              <a:schemeClr val="tx1"/>
            </a:solidFill>
            <a:round/>
            <a:headEnd/>
            <a:tailEnd/>
          </a:ln>
        </p:spPr>
        <p:txBody>
          <a:bodyPr/>
          <a:lstStyle/>
          <a:p>
            <a:r>
              <a:rPr lang="zh-CN" altLang="en-US"/>
              <a:t>该循环没有复制</a:t>
            </a:r>
            <a:r>
              <a:rPr lang="en-US" altLang="zh-CN"/>
              <a:t>\0</a:t>
            </a:r>
            <a:r>
              <a:rPr lang="zh-CN" altLang="en-US"/>
              <a:t>。字符数组</a:t>
            </a:r>
            <a:r>
              <a:rPr lang="en-US" altLang="zh-CN"/>
              <a:t>s</a:t>
            </a:r>
            <a:r>
              <a:rPr lang="zh-CN" altLang="en-US"/>
              <a:t>没有</a:t>
            </a:r>
            <a:r>
              <a:rPr lang="en-US" altLang="zh-CN"/>
              <a:t>\0</a:t>
            </a:r>
          </a:p>
        </p:txBody>
      </p:sp>
      <p:sp>
        <p:nvSpPr>
          <p:cNvPr id="90122" name="AutoShape 10"/>
          <p:cNvSpPr>
            <a:spLocks noChangeArrowheads="1"/>
          </p:cNvSpPr>
          <p:nvPr/>
        </p:nvSpPr>
        <p:spPr bwMode="auto">
          <a:xfrm>
            <a:off x="2838450" y="4619625"/>
            <a:ext cx="3384550" cy="1657350"/>
          </a:xfrm>
          <a:prstGeom prst="cloudCallout">
            <a:avLst>
              <a:gd name="adj1" fmla="val -86306"/>
              <a:gd name="adj2" fmla="val -93583"/>
            </a:avLst>
          </a:prstGeom>
          <a:solidFill>
            <a:schemeClr val="accent1"/>
          </a:solidFill>
          <a:ln w="9525">
            <a:solidFill>
              <a:schemeClr val="tx1"/>
            </a:solidFill>
            <a:round/>
            <a:headEnd/>
            <a:tailEnd/>
          </a:ln>
        </p:spPr>
        <p:txBody>
          <a:bodyPr/>
          <a:lstStyle/>
          <a:p>
            <a:r>
              <a:rPr lang="zh-CN" altLang="en-US"/>
              <a:t>不能返回一个局部数组。因为它的生存期为当前函数。</a:t>
            </a:r>
          </a:p>
        </p:txBody>
      </p:sp>
      <p:sp>
        <p:nvSpPr>
          <p:cNvPr id="90123" name="Text Box 11"/>
          <p:cNvSpPr txBox="1">
            <a:spLocks noChangeArrowheads="1"/>
          </p:cNvSpPr>
          <p:nvPr/>
        </p:nvSpPr>
        <p:spPr bwMode="auto">
          <a:xfrm>
            <a:off x="5364163" y="2636838"/>
            <a:ext cx="3779837" cy="4119562"/>
          </a:xfrm>
          <a:prstGeom prst="rect">
            <a:avLst/>
          </a:prstGeom>
          <a:solidFill>
            <a:schemeClr val="folHlink"/>
          </a:solidFill>
          <a:ln w="9525">
            <a:noFill/>
            <a:miter lim="800000"/>
            <a:headEnd/>
            <a:tailEnd/>
          </a:ln>
        </p:spPr>
        <p:txBody>
          <a:bodyPr>
            <a:spAutoFit/>
          </a:bodyPr>
          <a:lstStyle/>
          <a:p>
            <a:r>
              <a:rPr lang="zh-CN" altLang="en-US" sz="1800">
                <a:solidFill>
                  <a:srgbClr val="0033CC"/>
                </a:solidFill>
              </a:rPr>
              <a:t>修改正确后</a:t>
            </a:r>
            <a:r>
              <a:rPr lang="en-US" altLang="zh-CN" sz="1800">
                <a:solidFill>
                  <a:srgbClr val="0033CC"/>
                </a:solidFill>
              </a:rPr>
              <a:t>:</a:t>
            </a:r>
          </a:p>
          <a:p>
            <a:r>
              <a:rPr lang="en-US" altLang="zh-CN" sz="1800"/>
              <a:t>char *insert(char *string,char c)</a:t>
            </a:r>
          </a:p>
          <a:p>
            <a:r>
              <a:rPr lang="en-US" altLang="zh-CN" sz="1800"/>
              <a:t>{</a:t>
            </a:r>
          </a:p>
          <a:p>
            <a:r>
              <a:rPr lang="en-US" altLang="zh-CN" sz="1800"/>
              <a:t>    int i;</a:t>
            </a:r>
          </a:p>
          <a:p>
            <a:r>
              <a:rPr lang="en-US" altLang="zh-CN" sz="1800"/>
              <a:t>    </a:t>
            </a:r>
            <a:r>
              <a:rPr lang="en-US" altLang="zh-CN" sz="1800">
                <a:solidFill>
                  <a:schemeClr val="accent2"/>
                </a:solidFill>
              </a:rPr>
              <a:t>char *s;</a:t>
            </a:r>
          </a:p>
          <a:p>
            <a:r>
              <a:rPr lang="en-US" altLang="zh-CN" sz="1800">
                <a:solidFill>
                  <a:schemeClr val="accent2"/>
                </a:solidFill>
              </a:rPr>
              <a:t>    s = (char *)malloc(50);</a:t>
            </a:r>
          </a:p>
          <a:p>
            <a:r>
              <a:rPr lang="en-US" altLang="zh-CN" sz="1800"/>
              <a:t>    for(i=0;*string&lt;c;i++)</a:t>
            </a:r>
          </a:p>
          <a:p>
            <a:r>
              <a:rPr lang="en-US" altLang="zh-CN" sz="1800"/>
              <a:t>        s[i]=*string++;</a:t>
            </a:r>
          </a:p>
          <a:p>
            <a:r>
              <a:rPr lang="en-US" altLang="zh-CN" sz="1800"/>
              <a:t>    s[i++]=c;</a:t>
            </a:r>
          </a:p>
          <a:p>
            <a:r>
              <a:rPr lang="en-US" altLang="zh-CN" sz="1800"/>
              <a:t>    </a:t>
            </a:r>
            <a:r>
              <a:rPr lang="en-US" altLang="zh-CN" sz="1800">
                <a:solidFill>
                  <a:schemeClr val="accent2"/>
                </a:solidFill>
              </a:rPr>
              <a:t>for(;(s[i]=*string++)!='\0';i++)</a:t>
            </a:r>
          </a:p>
          <a:p>
            <a:r>
              <a:rPr lang="en-US" altLang="zh-CN" sz="1800">
                <a:solidFill>
                  <a:schemeClr val="accent2"/>
                </a:solidFill>
              </a:rPr>
              <a:t>        ;</a:t>
            </a:r>
          </a:p>
          <a:p>
            <a:r>
              <a:rPr lang="en-US" altLang="zh-CN" sz="1800"/>
              <a:t>    return s;</a:t>
            </a:r>
          </a:p>
          <a:p>
            <a:r>
              <a:rPr lang="en-US" altLang="zh-CN" sz="1800"/>
              <a:t>}</a:t>
            </a:r>
          </a:p>
          <a:p>
            <a:pPr>
              <a:spcBef>
                <a:spcPct val="50000"/>
              </a:spcBef>
            </a:pPr>
            <a:endParaRPr lang="en-US" altLang="zh-CN"/>
          </a:p>
        </p:txBody>
      </p:sp>
      <p:sp>
        <p:nvSpPr>
          <p:cNvPr id="90124" name="Text Box 12"/>
          <p:cNvSpPr txBox="1">
            <a:spLocks noChangeArrowheads="1"/>
          </p:cNvSpPr>
          <p:nvPr/>
        </p:nvSpPr>
        <p:spPr bwMode="auto">
          <a:xfrm>
            <a:off x="5364163" y="2636838"/>
            <a:ext cx="3779837" cy="3937000"/>
          </a:xfrm>
          <a:prstGeom prst="rect">
            <a:avLst/>
          </a:prstGeom>
          <a:solidFill>
            <a:srgbClr val="00CCFF"/>
          </a:solidFill>
          <a:ln w="9525">
            <a:noFill/>
            <a:miter lim="800000"/>
            <a:headEnd/>
            <a:tailEnd/>
          </a:ln>
        </p:spPr>
        <p:txBody>
          <a:bodyPr>
            <a:spAutoFit/>
          </a:bodyPr>
          <a:lstStyle/>
          <a:p>
            <a:r>
              <a:rPr lang="zh-CN" altLang="en-US" sz="1800">
                <a:solidFill>
                  <a:srgbClr val="0033CC"/>
                </a:solidFill>
              </a:rPr>
              <a:t>或</a:t>
            </a:r>
            <a:r>
              <a:rPr lang="en-US" altLang="zh-CN" sz="1800">
                <a:solidFill>
                  <a:srgbClr val="0033CC"/>
                </a:solidFill>
              </a:rPr>
              <a:t>:</a:t>
            </a:r>
          </a:p>
          <a:p>
            <a:r>
              <a:rPr lang="en-US" altLang="zh-CN" sz="1800"/>
              <a:t>char *insert(char *string,char c)</a:t>
            </a:r>
          </a:p>
          <a:p>
            <a:r>
              <a:rPr lang="en-US" altLang="zh-CN" sz="1800"/>
              <a:t>{</a:t>
            </a:r>
          </a:p>
          <a:p>
            <a:r>
              <a:rPr lang="en-US" altLang="zh-CN" sz="1800"/>
              <a:t>    int i;</a:t>
            </a:r>
          </a:p>
          <a:p>
            <a:r>
              <a:rPr lang="en-US" altLang="zh-CN" sz="1800"/>
              <a:t>    char s[50], </a:t>
            </a:r>
            <a:r>
              <a:rPr lang="en-US" altLang="zh-CN" sz="1800">
                <a:solidFill>
                  <a:schemeClr val="accent2"/>
                </a:solidFill>
              </a:rPr>
              <a:t>*s1=string</a:t>
            </a:r>
            <a:r>
              <a:rPr lang="en-US" altLang="zh-CN" sz="1800"/>
              <a:t>;</a:t>
            </a:r>
          </a:p>
          <a:p>
            <a:r>
              <a:rPr lang="en-US" altLang="zh-CN" sz="1800">
                <a:solidFill>
                  <a:schemeClr val="accent2"/>
                </a:solidFill>
              </a:rPr>
              <a:t>    </a:t>
            </a:r>
            <a:r>
              <a:rPr lang="en-US" altLang="zh-CN" sz="1800"/>
              <a:t>for(i=0;*s1&lt;c;i++)</a:t>
            </a:r>
          </a:p>
          <a:p>
            <a:r>
              <a:rPr lang="en-US" altLang="zh-CN" sz="1800"/>
              <a:t>        s[i]=*s1++;</a:t>
            </a:r>
          </a:p>
          <a:p>
            <a:r>
              <a:rPr lang="en-US" altLang="zh-CN" sz="1800"/>
              <a:t>    s[i++]=c;</a:t>
            </a:r>
          </a:p>
          <a:p>
            <a:r>
              <a:rPr lang="en-US" altLang="zh-CN" sz="1800"/>
              <a:t>    </a:t>
            </a:r>
            <a:r>
              <a:rPr lang="en-US" altLang="zh-CN" sz="1800">
                <a:solidFill>
                  <a:schemeClr val="accent2"/>
                </a:solidFill>
              </a:rPr>
              <a:t>for(;(s[i]=*s1++)!='\0';i++)</a:t>
            </a:r>
          </a:p>
          <a:p>
            <a:r>
              <a:rPr lang="en-US" altLang="zh-CN" sz="1800">
                <a:solidFill>
                  <a:schemeClr val="accent2"/>
                </a:solidFill>
              </a:rPr>
              <a:t>        ;</a:t>
            </a:r>
          </a:p>
          <a:p>
            <a:r>
              <a:rPr lang="en-US" altLang="zh-CN" sz="1800">
                <a:solidFill>
                  <a:schemeClr val="accent2"/>
                </a:solidFill>
              </a:rPr>
              <a:t>    for(i=0;(string[i]=s[i])!=‘\0’;i++)</a:t>
            </a:r>
          </a:p>
          <a:p>
            <a:r>
              <a:rPr lang="en-US" altLang="zh-CN" sz="1800">
                <a:solidFill>
                  <a:schemeClr val="accent2"/>
                </a:solidFill>
              </a:rPr>
              <a:t>        ; </a:t>
            </a:r>
          </a:p>
          <a:p>
            <a:r>
              <a:rPr lang="en-US" altLang="zh-CN" sz="1800"/>
              <a:t>    return </a:t>
            </a:r>
            <a:r>
              <a:rPr lang="en-US" altLang="zh-CN" sz="1800">
                <a:solidFill>
                  <a:schemeClr val="accent2"/>
                </a:solidFill>
              </a:rPr>
              <a:t>string</a:t>
            </a:r>
            <a:r>
              <a:rPr lang="en-US" altLang="zh-CN" sz="1800"/>
              <a:t>;</a:t>
            </a:r>
          </a:p>
          <a:p>
            <a:r>
              <a:rPr lang="en-US" altLang="zh-CN" sz="1800"/>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20"/>
                                        </p:tgtEl>
                                        <p:attrNameLst>
                                          <p:attrName>style.visibility</p:attrName>
                                        </p:attrNameLst>
                                      </p:cBhvr>
                                      <p:to>
                                        <p:strVal val="visible"/>
                                      </p:to>
                                    </p:set>
                                    <p:animEffect transition="in" filter="blinds(horizontal)">
                                      <p:cBhvr>
                                        <p:cTn id="12" dur="500"/>
                                        <p:tgtEl>
                                          <p:spTgt spid="901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118"/>
                                        </p:tgtEl>
                                        <p:attrNameLst>
                                          <p:attrName>style.visibility</p:attrName>
                                        </p:attrNameLst>
                                      </p:cBhvr>
                                      <p:to>
                                        <p:strVal val="visible"/>
                                      </p:to>
                                    </p:set>
                                    <p:animEffect transition="in" filter="blinds(horizontal)">
                                      <p:cBhvr>
                                        <p:cTn id="17" dur="5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blinds(horizontal)">
                                      <p:cBhvr>
                                        <p:cTn id="22" dur="500"/>
                                        <p:tgtEl>
                                          <p:spTgt spid="901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119"/>
                                        </p:tgtEl>
                                        <p:attrNameLst>
                                          <p:attrName>style.visibility</p:attrName>
                                        </p:attrNameLst>
                                      </p:cBhvr>
                                      <p:to>
                                        <p:strVal val="visible"/>
                                      </p:to>
                                    </p:set>
                                    <p:animEffect transition="in" filter="blinds(horizontal)">
                                      <p:cBhvr>
                                        <p:cTn id="27" dur="500"/>
                                        <p:tgtEl>
                                          <p:spTgt spid="901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122"/>
                                        </p:tgtEl>
                                        <p:attrNameLst>
                                          <p:attrName>style.visibility</p:attrName>
                                        </p:attrNameLst>
                                      </p:cBhvr>
                                      <p:to>
                                        <p:strVal val="visible"/>
                                      </p:to>
                                    </p:set>
                                    <p:animEffect transition="in" filter="blinds(horizontal)">
                                      <p:cBhvr>
                                        <p:cTn id="32" dur="500"/>
                                        <p:tgtEl>
                                          <p:spTgt spid="901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123"/>
                                        </p:tgtEl>
                                        <p:attrNameLst>
                                          <p:attrName>style.visibility</p:attrName>
                                        </p:attrNameLst>
                                      </p:cBhvr>
                                      <p:to>
                                        <p:strVal val="visible"/>
                                      </p:to>
                                    </p:set>
                                    <p:animEffect transition="in" filter="blinds(horizontal)">
                                      <p:cBhvr>
                                        <p:cTn id="37" dur="500"/>
                                        <p:tgtEl>
                                          <p:spTgt spid="901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124"/>
                                        </p:tgtEl>
                                        <p:attrNameLst>
                                          <p:attrName>style.visibility</p:attrName>
                                        </p:attrNameLst>
                                      </p:cBhvr>
                                      <p:to>
                                        <p:strVal val="visible"/>
                                      </p:to>
                                    </p:set>
                                    <p:animEffect transition="in" filter="blinds(horizontal)">
                                      <p:cBhvr>
                                        <p:cTn id="42"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18" grpId="0" animBg="1"/>
      <p:bldP spid="90119" grpId="0" animBg="1"/>
      <p:bldP spid="90120" grpId="0" animBg="1"/>
      <p:bldP spid="90121" grpId="0" animBg="1"/>
      <p:bldP spid="90122" grpId="0" animBg="1"/>
      <p:bldP spid="90123" grpId="0" animBg="1"/>
      <p:bldP spid="9012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ea typeface="宋体" pitchFamily="2" charset="-122"/>
              </a:rPr>
              <a:t>典型错误案例分析（续）</a:t>
            </a:r>
          </a:p>
        </p:txBody>
      </p:sp>
      <p:sp>
        <p:nvSpPr>
          <p:cNvPr id="72707"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2708" name="灯片编号占位符 4"/>
          <p:cNvSpPr>
            <a:spLocks noGrp="1"/>
          </p:cNvSpPr>
          <p:nvPr>
            <p:ph type="sldNum" sz="quarter" idx="11"/>
          </p:nvPr>
        </p:nvSpPr>
        <p:spPr>
          <a:noFill/>
        </p:spPr>
        <p:txBody>
          <a:bodyPr/>
          <a:lstStyle/>
          <a:p>
            <a:fld id="{354D97E1-DFEF-4503-B15E-7B932741433B}" type="slidenum">
              <a:rPr lang="en-US" altLang="zh-CN" smtClean="0"/>
              <a:pPr/>
              <a:t>86</a:t>
            </a:fld>
            <a:endParaRPr lang="en-US" altLang="zh-CN"/>
          </a:p>
        </p:txBody>
      </p:sp>
      <p:sp>
        <p:nvSpPr>
          <p:cNvPr id="6" name="矩形 5"/>
          <p:cNvSpPr/>
          <p:nvPr/>
        </p:nvSpPr>
        <p:spPr>
          <a:xfrm>
            <a:off x="0" y="671513"/>
            <a:ext cx="5381625" cy="6186487"/>
          </a:xfrm>
          <a:prstGeom prst="rect">
            <a:avLst/>
          </a:prstGeom>
          <a:solidFill>
            <a:schemeClr val="bg2">
              <a:lumMod val="20000"/>
              <a:lumOff val="80000"/>
            </a:schemeClr>
          </a:solidFill>
        </p:spPr>
        <p:txBody>
          <a:bodyPr>
            <a:spAutoFit/>
          </a:bodyPr>
          <a:lstStyle/>
          <a:p>
            <a:pPr>
              <a:defRPr/>
            </a:pPr>
            <a:r>
              <a:rPr lang="en-US" altLang="zh-CN" sz="1800" b="0" dirty="0"/>
              <a:t>#include&lt;</a:t>
            </a:r>
            <a:r>
              <a:rPr lang="en-US" altLang="zh-CN" sz="1800" b="0" dirty="0" err="1"/>
              <a:t>stdio.h</a:t>
            </a:r>
            <a:r>
              <a:rPr lang="en-US" altLang="zh-CN" sz="1800" b="0" dirty="0"/>
              <a:t>&gt;  //</a:t>
            </a:r>
            <a:r>
              <a:rPr lang="zh-CN" altLang="en-US" sz="1800" b="0" dirty="0"/>
              <a:t>作业单词排序</a:t>
            </a:r>
            <a:endParaRPr lang="en-US" altLang="zh-CN" sz="1800" b="0" dirty="0"/>
          </a:p>
          <a:p>
            <a:pPr>
              <a:defRPr/>
            </a:pPr>
            <a:r>
              <a:rPr lang="en-US" altLang="zh-CN" sz="1800" b="0" dirty="0"/>
              <a:t>#include&lt;</a:t>
            </a:r>
            <a:r>
              <a:rPr lang="en-US" altLang="zh-CN" sz="1800" b="0" dirty="0" err="1"/>
              <a:t>stdlib.h</a:t>
            </a:r>
            <a:r>
              <a:rPr lang="en-US" altLang="zh-CN" sz="1800" b="0" dirty="0"/>
              <a:t>&gt;</a:t>
            </a:r>
          </a:p>
          <a:p>
            <a:pPr>
              <a:defRPr/>
            </a:pPr>
            <a:r>
              <a:rPr lang="en-US" altLang="zh-CN" sz="1800" b="0" dirty="0"/>
              <a:t>#include&lt;</a:t>
            </a:r>
            <a:r>
              <a:rPr lang="en-US" altLang="zh-CN" sz="1800" b="0" dirty="0" err="1"/>
              <a:t>string.h</a:t>
            </a:r>
            <a:r>
              <a:rPr lang="en-US" altLang="zh-CN" sz="1800" b="0" dirty="0"/>
              <a:t>&gt;</a:t>
            </a:r>
          </a:p>
          <a:p>
            <a:pPr>
              <a:defRPr/>
            </a:pPr>
            <a:r>
              <a:rPr lang="en-US" altLang="zh-CN" sz="1800" b="0" dirty="0" err="1"/>
              <a:t>int</a:t>
            </a:r>
            <a:r>
              <a:rPr lang="en-US" altLang="zh-CN" sz="1800" b="0" dirty="0"/>
              <a:t> main (</a:t>
            </a:r>
            <a:r>
              <a:rPr lang="en-US" altLang="zh-CN" sz="1800" b="0" dirty="0" err="1"/>
              <a:t>int</a:t>
            </a:r>
            <a:r>
              <a:rPr lang="en-US" altLang="zh-CN" sz="1800" b="0" dirty="0"/>
              <a:t> </a:t>
            </a:r>
            <a:r>
              <a:rPr lang="en-US" altLang="zh-CN" sz="1800" b="0" dirty="0" err="1"/>
              <a:t>argc,char</a:t>
            </a:r>
            <a:r>
              <a:rPr lang="en-US" altLang="zh-CN" sz="1800" b="0" dirty="0"/>
              <a:t> *</a:t>
            </a:r>
            <a:r>
              <a:rPr lang="en-US" altLang="zh-CN" sz="1800" b="0" dirty="0" err="1"/>
              <a:t>argv</a:t>
            </a:r>
            <a:r>
              <a:rPr lang="en-US" altLang="zh-CN" sz="1800" b="0" dirty="0"/>
              <a:t>[])</a:t>
            </a:r>
          </a:p>
          <a:p>
            <a:pPr>
              <a:defRPr/>
            </a:pPr>
            <a:r>
              <a:rPr lang="en-US" altLang="zh-CN" sz="1800" b="0" dirty="0"/>
              <a:t>{</a:t>
            </a:r>
          </a:p>
          <a:p>
            <a:pPr>
              <a:defRPr/>
            </a:pPr>
            <a:r>
              <a:rPr lang="en-US" altLang="zh-CN" sz="1800" b="0" dirty="0"/>
              <a:t>     </a:t>
            </a:r>
            <a:r>
              <a:rPr lang="en-US" altLang="zh-CN" sz="1800" b="0" dirty="0" err="1"/>
              <a:t>int</a:t>
            </a:r>
            <a:r>
              <a:rPr lang="en-US" altLang="zh-CN" sz="1800" b="0" dirty="0"/>
              <a:t> </a:t>
            </a:r>
            <a:r>
              <a:rPr lang="en-US" altLang="zh-CN" sz="1800" b="0" dirty="0" err="1"/>
              <a:t>n,i</a:t>
            </a:r>
            <a:r>
              <a:rPr lang="en-US" altLang="zh-CN" sz="1800" b="0" dirty="0"/>
              <a:t>=0,j=0,k,t,m;</a:t>
            </a:r>
          </a:p>
          <a:p>
            <a:pPr>
              <a:defRPr/>
            </a:pPr>
            <a:r>
              <a:rPr lang="en-US" altLang="zh-CN" sz="1800" b="0" dirty="0"/>
              <a:t>     char c;</a:t>
            </a:r>
          </a:p>
          <a:p>
            <a:pPr>
              <a:defRPr/>
            </a:pPr>
            <a:r>
              <a:rPr lang="en-US" altLang="zh-CN" sz="1800" b="0" dirty="0"/>
              <a:t>     char s[1024][100];</a:t>
            </a:r>
          </a:p>
          <a:p>
            <a:pPr>
              <a:defRPr/>
            </a:pPr>
            <a:r>
              <a:rPr lang="en-US" altLang="zh-CN" sz="1800" b="0" dirty="0"/>
              <a:t>     FILE *in ,*out ;</a:t>
            </a:r>
          </a:p>
          <a:p>
            <a:pPr>
              <a:defRPr/>
            </a:pPr>
            <a:r>
              <a:rPr lang="en-US" altLang="zh-CN" sz="1800" b="0" dirty="0"/>
              <a:t>     in = </a:t>
            </a:r>
            <a:r>
              <a:rPr lang="en-US" altLang="zh-CN" sz="1800" b="0" dirty="0" err="1"/>
              <a:t>fopen</a:t>
            </a:r>
            <a:r>
              <a:rPr lang="en-US" altLang="zh-CN" sz="1800" b="0" dirty="0"/>
              <a:t> (</a:t>
            </a:r>
            <a:r>
              <a:rPr lang="en-US" altLang="zh-CN" sz="1800" b="0" dirty="0" err="1"/>
              <a:t>argv</a:t>
            </a:r>
            <a:r>
              <a:rPr lang="en-US" altLang="zh-CN" sz="1800" b="0" dirty="0"/>
              <a:t>[1],"r");</a:t>
            </a:r>
          </a:p>
          <a:p>
            <a:pPr>
              <a:defRPr/>
            </a:pPr>
            <a:r>
              <a:rPr lang="en-US" altLang="zh-CN" sz="1800" b="0" dirty="0"/>
              <a:t>     out = </a:t>
            </a:r>
            <a:r>
              <a:rPr lang="en-US" altLang="zh-CN" sz="1800" b="0" dirty="0" err="1"/>
              <a:t>fopen</a:t>
            </a:r>
            <a:r>
              <a:rPr lang="en-US" altLang="zh-CN" sz="1800" b="0" dirty="0"/>
              <a:t> (</a:t>
            </a:r>
            <a:r>
              <a:rPr lang="en-US" altLang="zh-CN" sz="1800" b="0" dirty="0" err="1"/>
              <a:t>argv</a:t>
            </a:r>
            <a:r>
              <a:rPr lang="en-US" altLang="zh-CN" sz="1800" b="0" dirty="0"/>
              <a:t>[2],"w");</a:t>
            </a:r>
          </a:p>
          <a:p>
            <a:pPr>
              <a:defRPr/>
            </a:pPr>
            <a:r>
              <a:rPr lang="en-US" altLang="zh-CN" sz="1800" b="0" dirty="0"/>
              <a:t>     while ((c=</a:t>
            </a:r>
            <a:r>
              <a:rPr lang="en-US" altLang="zh-CN" sz="1800" b="0" dirty="0" err="1"/>
              <a:t>fgetc</a:t>
            </a:r>
            <a:r>
              <a:rPr lang="en-US" altLang="zh-CN" sz="1800" b="0" dirty="0"/>
              <a:t>(in) )!= EOF)</a:t>
            </a:r>
          </a:p>
          <a:p>
            <a:pPr>
              <a:defRPr/>
            </a:pPr>
            <a:r>
              <a:rPr lang="en-US" altLang="zh-CN" sz="1800" b="0" dirty="0"/>
              <a:t>     {</a:t>
            </a:r>
          </a:p>
          <a:p>
            <a:pPr>
              <a:defRPr/>
            </a:pPr>
            <a:r>
              <a:rPr lang="en-US" altLang="zh-CN" sz="1800" b="0" dirty="0"/>
              <a:t>           if (c == ‘ ’)</a:t>
            </a:r>
            <a:endParaRPr lang="en-US" altLang="zh-CN" sz="1800" dirty="0">
              <a:solidFill>
                <a:srgbClr val="FF0000"/>
              </a:solidFill>
            </a:endParaRPr>
          </a:p>
          <a:p>
            <a:pPr>
              <a:defRPr/>
            </a:pPr>
            <a:r>
              <a:rPr lang="en-US" altLang="zh-CN" sz="1800" b="0" dirty="0"/>
              <a:t>           {</a:t>
            </a:r>
          </a:p>
          <a:p>
            <a:pPr>
              <a:defRPr/>
            </a:pPr>
            <a:r>
              <a:rPr lang="en-US" altLang="zh-CN" sz="1800" b="0" dirty="0"/>
              <a:t>           </a:t>
            </a:r>
            <a:r>
              <a:rPr lang="en-US" altLang="zh-CN" sz="1800" b="0" dirty="0" err="1"/>
              <a:t>i</a:t>
            </a:r>
            <a:r>
              <a:rPr lang="en-US" altLang="zh-CN" sz="1800" b="0" dirty="0"/>
              <a:t>++;   </a:t>
            </a:r>
            <a:endParaRPr lang="en-US" altLang="zh-CN" sz="1800" dirty="0"/>
          </a:p>
          <a:p>
            <a:pPr>
              <a:defRPr/>
            </a:pPr>
            <a:r>
              <a:rPr lang="en-US" altLang="zh-CN" sz="1800" b="0" dirty="0"/>
              <a:t>           j=0;</a:t>
            </a:r>
          </a:p>
          <a:p>
            <a:pPr>
              <a:defRPr/>
            </a:pPr>
            <a:r>
              <a:rPr lang="en-US" altLang="zh-CN" sz="1800" b="0" dirty="0"/>
              <a:t>           }</a:t>
            </a:r>
          </a:p>
          <a:p>
            <a:pPr>
              <a:defRPr/>
            </a:pPr>
            <a:r>
              <a:rPr lang="en-US" altLang="zh-CN" sz="1800" b="0" dirty="0"/>
              <a:t>           else</a:t>
            </a:r>
          </a:p>
          <a:p>
            <a:pPr>
              <a:defRPr/>
            </a:pPr>
            <a:r>
              <a:rPr lang="en-US" altLang="zh-CN" sz="1800" b="0" dirty="0"/>
              <a:t>           s[</a:t>
            </a:r>
            <a:r>
              <a:rPr lang="en-US" altLang="zh-CN" sz="1800" b="0" dirty="0" err="1"/>
              <a:t>i</a:t>
            </a:r>
            <a:r>
              <a:rPr lang="en-US" altLang="zh-CN" sz="1800" b="0" dirty="0"/>
              <a:t>][j++] = c;</a:t>
            </a:r>
          </a:p>
          <a:p>
            <a:pPr>
              <a:defRPr/>
            </a:pPr>
            <a:r>
              <a:rPr lang="en-US" altLang="zh-CN" sz="1800" b="0" dirty="0"/>
              <a:t>     }</a:t>
            </a:r>
          </a:p>
          <a:p>
            <a:pPr>
              <a:defRPr/>
            </a:pPr>
            <a:r>
              <a:rPr lang="en-US" altLang="zh-CN" sz="1800" b="0" dirty="0"/>
              <a:t> …..</a:t>
            </a:r>
            <a:endParaRPr lang="zh-CN" altLang="en-US" sz="1800" b="0" dirty="0"/>
          </a:p>
        </p:txBody>
      </p:sp>
      <p:sp>
        <p:nvSpPr>
          <p:cNvPr id="72710" name="TextBox 6"/>
          <p:cNvSpPr txBox="1">
            <a:spLocks noChangeArrowheads="1"/>
          </p:cNvSpPr>
          <p:nvPr/>
        </p:nvSpPr>
        <p:spPr bwMode="auto">
          <a:xfrm>
            <a:off x="6156325" y="5732463"/>
            <a:ext cx="184150" cy="401637"/>
          </a:xfrm>
          <a:prstGeom prst="rect">
            <a:avLst/>
          </a:prstGeom>
          <a:noFill/>
          <a:ln w="9525">
            <a:noFill/>
            <a:miter lim="800000"/>
            <a:headEnd/>
            <a:tailEnd/>
          </a:ln>
        </p:spPr>
        <p:txBody>
          <a:bodyPr wrap="none">
            <a:spAutoFit/>
          </a:bodyPr>
          <a:lstStyle/>
          <a:p>
            <a:endParaRPr lang="zh-CN" altLang="en-US"/>
          </a:p>
        </p:txBody>
      </p:sp>
      <p:sp>
        <p:nvSpPr>
          <p:cNvPr id="8" name="TextBox 7"/>
          <p:cNvSpPr txBox="1"/>
          <p:nvPr/>
        </p:nvSpPr>
        <p:spPr>
          <a:xfrm>
            <a:off x="3419475" y="5373688"/>
            <a:ext cx="4176713" cy="708025"/>
          </a:xfrm>
          <a:prstGeom prst="rect">
            <a:avLst/>
          </a:prstGeom>
          <a:solidFill>
            <a:srgbClr val="FFC000"/>
          </a:solidFill>
          <a:effectLst>
            <a:outerShdw blurRad="50800" dist="38100" dir="2700000" algn="tl" rotWithShape="0">
              <a:prstClr val="black">
                <a:alpha val="40000"/>
              </a:prstClr>
            </a:outerShdw>
          </a:effectLst>
        </p:spPr>
        <p:txBody>
          <a:bodyPr>
            <a:spAutoFit/>
          </a:bodyPr>
          <a:lstStyle/>
          <a:p>
            <a:pPr>
              <a:defRPr/>
            </a:pPr>
            <a:r>
              <a:rPr lang="en-US" altLang="zh-CN" dirty="0"/>
              <a:t>while(</a:t>
            </a:r>
            <a:r>
              <a:rPr lang="en-US" altLang="zh-CN" dirty="0" err="1"/>
              <a:t>fscanf</a:t>
            </a:r>
            <a:r>
              <a:rPr lang="en-US" altLang="zh-CN" dirty="0"/>
              <a:t>(in, “%s”, s[</a:t>
            </a:r>
            <a:r>
              <a:rPr lang="en-US" altLang="zh-CN" dirty="0" err="1"/>
              <a:t>i</a:t>
            </a:r>
            <a:r>
              <a:rPr lang="en-US" altLang="zh-CN" dirty="0"/>
              <a:t>]) != -1)</a:t>
            </a:r>
          </a:p>
          <a:p>
            <a:pPr>
              <a:defRPr/>
            </a:pPr>
            <a:r>
              <a:rPr lang="en-US" altLang="zh-CN" dirty="0"/>
              <a:t>     </a:t>
            </a:r>
            <a:r>
              <a:rPr lang="en-US" altLang="zh-CN" dirty="0" err="1"/>
              <a:t>i</a:t>
            </a:r>
            <a:r>
              <a:rPr lang="en-US" altLang="zh-CN" dirty="0"/>
              <a:t>++;</a:t>
            </a:r>
            <a:endParaRPr lang="zh-CN" altLang="en-US" dirty="0"/>
          </a:p>
        </p:txBody>
      </p:sp>
      <p:sp>
        <p:nvSpPr>
          <p:cNvPr id="9" name="矩形 8"/>
          <p:cNvSpPr>
            <a:spLocks noChangeArrowheads="1"/>
          </p:cNvSpPr>
          <p:nvPr/>
        </p:nvSpPr>
        <p:spPr bwMode="auto">
          <a:xfrm>
            <a:off x="1979613" y="4221163"/>
            <a:ext cx="3868737" cy="400050"/>
          </a:xfrm>
          <a:prstGeom prst="rect">
            <a:avLst/>
          </a:prstGeom>
          <a:noFill/>
          <a:ln w="9525">
            <a:noFill/>
            <a:miter lim="800000"/>
            <a:headEnd/>
            <a:tailEnd/>
          </a:ln>
        </p:spPr>
        <p:txBody>
          <a:bodyPr wrap="none">
            <a:spAutoFit/>
          </a:bodyPr>
          <a:lstStyle/>
          <a:p>
            <a:r>
              <a:rPr lang="zh-CN" altLang="en-US">
                <a:solidFill>
                  <a:srgbClr val="FF0000"/>
                </a:solidFill>
              </a:rPr>
              <a:t>单词间只能有一个空格</a:t>
            </a:r>
            <a:r>
              <a:rPr lang="en-US" altLang="zh-CN">
                <a:solidFill>
                  <a:srgbClr val="FF0000"/>
                </a:solidFill>
              </a:rPr>
              <a:t>,</a:t>
            </a:r>
            <a:r>
              <a:rPr lang="zh-CN" altLang="en-US">
                <a:solidFill>
                  <a:srgbClr val="FF0000"/>
                </a:solidFill>
              </a:rPr>
              <a:t>多个出错</a:t>
            </a:r>
            <a:endParaRPr lang="zh-CN" altLang="en-US"/>
          </a:p>
        </p:txBody>
      </p:sp>
      <p:sp>
        <p:nvSpPr>
          <p:cNvPr id="10" name="矩形 9"/>
          <p:cNvSpPr>
            <a:spLocks noChangeArrowheads="1"/>
          </p:cNvSpPr>
          <p:nvPr/>
        </p:nvSpPr>
        <p:spPr bwMode="auto">
          <a:xfrm>
            <a:off x="2051050" y="4797425"/>
            <a:ext cx="3121025" cy="400050"/>
          </a:xfrm>
          <a:prstGeom prst="rect">
            <a:avLst/>
          </a:prstGeom>
          <a:noFill/>
          <a:ln w="9525">
            <a:noFill/>
            <a:miter lim="800000"/>
            <a:headEnd/>
            <a:tailEnd/>
          </a:ln>
        </p:spPr>
        <p:txBody>
          <a:bodyPr wrap="none">
            <a:spAutoFit/>
          </a:bodyPr>
          <a:lstStyle/>
          <a:p>
            <a:r>
              <a:rPr lang="zh-CN" altLang="en-US">
                <a:solidFill>
                  <a:srgbClr val="FF0000"/>
                </a:solidFill>
              </a:rPr>
              <a:t>读下一个单词，单词无</a:t>
            </a:r>
            <a:r>
              <a:rPr lang="en-US" altLang="zh-CN">
                <a:solidFill>
                  <a:srgbClr val="FF0000"/>
                </a:solidFill>
              </a:rPr>
              <a:t>’\0’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a:t>
            </a:r>
            <a:r>
              <a:rPr lang="en-US" altLang="zh-CN" dirty="0" err="1"/>
              <a:t>struct</a:t>
            </a:r>
            <a:r>
              <a:rPr lang="zh-CN" altLang="en-US" dirty="0"/>
              <a:t>）</a:t>
            </a:r>
          </a:p>
        </p:txBody>
      </p:sp>
      <p:sp>
        <p:nvSpPr>
          <p:cNvPr id="3" name="内容占位符 2"/>
          <p:cNvSpPr>
            <a:spLocks noGrp="1"/>
          </p:cNvSpPr>
          <p:nvPr>
            <p:ph idx="1"/>
          </p:nvPr>
        </p:nvSpPr>
        <p:spPr>
          <a:xfrm>
            <a:off x="827584" y="1484784"/>
            <a:ext cx="7560840" cy="2880320"/>
          </a:xfrm>
        </p:spPr>
        <p:txBody>
          <a:bodyPr/>
          <a:lstStyle/>
          <a:p>
            <a:r>
              <a:rPr lang="zh-CN" altLang="en-US" dirty="0"/>
              <a:t>在实际应用中大量应用软件（如产品管理软件、学籍管理软件、人事管理软件</a:t>
            </a:r>
            <a:r>
              <a:rPr lang="en-US" altLang="zh-CN" dirty="0"/>
              <a:t>…</a:t>
            </a:r>
            <a:r>
              <a:rPr lang="zh-CN" altLang="en-US" dirty="0"/>
              <a:t>）经常需要处理诸如产品单、学生记录表、员工记录表（如下）</a:t>
            </a:r>
            <a:r>
              <a:rPr lang="en-US" altLang="zh-CN" dirty="0"/>
              <a:t>…</a:t>
            </a:r>
            <a:r>
              <a:rPr lang="zh-CN" altLang="en-US" dirty="0"/>
              <a:t>等数据</a:t>
            </a:r>
            <a:endParaRPr lang="en-US" altLang="zh-CN" dirty="0"/>
          </a:p>
          <a:p>
            <a:r>
              <a:rPr lang="zh-CN" altLang="en-US" dirty="0"/>
              <a:t>在</a:t>
            </a:r>
            <a:r>
              <a:rPr lang="en-US" altLang="zh-CN" dirty="0"/>
              <a:t>C</a:t>
            </a:r>
            <a:r>
              <a:rPr lang="zh-CN" altLang="en-US" dirty="0"/>
              <a:t>中用何数据结构来存储一组相关数据（记录、表）？</a:t>
            </a:r>
          </a:p>
        </p:txBody>
      </p:sp>
      <p:sp>
        <p:nvSpPr>
          <p:cNvPr id="4" name="页脚占位符 3"/>
          <p:cNvSpPr>
            <a:spLocks noGrp="1"/>
          </p:cNvSpPr>
          <p:nvPr>
            <p:ph type="ftr" sz="quarter" idx="10"/>
          </p:nvPr>
        </p:nvSpPr>
        <p:spPr/>
        <p:txBody>
          <a:bodyPr/>
          <a:lstStyle/>
          <a:p>
            <a:pPr>
              <a:defRPr/>
            </a:pPr>
            <a:r>
              <a:rPr lang="en-US" altLang="zh-CN"/>
              <a:t>C</a:t>
            </a:r>
            <a:r>
              <a:rPr lang="zh-CN" altLang="en-US"/>
              <a:t>程序设计基础</a:t>
            </a:r>
            <a:endParaRPr lang="en-US" altLang="zh-CN"/>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87</a:t>
            </a:fld>
            <a:endParaRPr lang="en-US" altLang="zh-CN"/>
          </a:p>
        </p:txBody>
      </p:sp>
      <p:graphicFrame>
        <p:nvGraphicFramePr>
          <p:cNvPr id="6" name="表格 5"/>
          <p:cNvGraphicFramePr>
            <a:graphicFrameLocks noGrp="1"/>
          </p:cNvGraphicFramePr>
          <p:nvPr/>
        </p:nvGraphicFramePr>
        <p:xfrm>
          <a:off x="1187624" y="4509120"/>
          <a:ext cx="6552730" cy="1584176"/>
        </p:xfrm>
        <a:graphic>
          <a:graphicData uri="http://schemas.openxmlformats.org/drawingml/2006/table">
            <a:tbl>
              <a:tblPr firstRow="1" bandRow="1">
                <a:tableStyleId>{5C22544A-7EE6-4342-B048-85BDC9FD1C3A}</a:tableStyleId>
              </a:tblPr>
              <a:tblGrid>
                <a:gridCol w="709346">
                  <a:extLst>
                    <a:ext uri="{9D8B030D-6E8A-4147-A177-3AD203B41FA5}">
                      <a16:colId xmlns:a16="http://schemas.microsoft.com/office/drawing/2014/main" val="20000"/>
                    </a:ext>
                  </a:extLst>
                </a:gridCol>
                <a:gridCol w="851434">
                  <a:extLst>
                    <a:ext uri="{9D8B030D-6E8A-4147-A177-3AD203B41FA5}">
                      <a16:colId xmlns:a16="http://schemas.microsoft.com/office/drawing/2014/main" val="20001"/>
                    </a:ext>
                  </a:extLst>
                </a:gridCol>
                <a:gridCol w="1470658">
                  <a:extLst>
                    <a:ext uri="{9D8B030D-6E8A-4147-A177-3AD203B41FA5}">
                      <a16:colId xmlns:a16="http://schemas.microsoft.com/office/drawing/2014/main" val="20002"/>
                    </a:ext>
                  </a:extLst>
                </a:gridCol>
                <a:gridCol w="1548061">
                  <a:extLst>
                    <a:ext uri="{9D8B030D-6E8A-4147-A177-3AD203B41FA5}">
                      <a16:colId xmlns:a16="http://schemas.microsoft.com/office/drawing/2014/main" val="20003"/>
                    </a:ext>
                  </a:extLst>
                </a:gridCol>
                <a:gridCol w="541821">
                  <a:extLst>
                    <a:ext uri="{9D8B030D-6E8A-4147-A177-3AD203B41FA5}">
                      <a16:colId xmlns:a16="http://schemas.microsoft.com/office/drawing/2014/main" val="20004"/>
                    </a:ext>
                  </a:extLst>
                </a:gridCol>
                <a:gridCol w="541821">
                  <a:extLst>
                    <a:ext uri="{9D8B030D-6E8A-4147-A177-3AD203B41FA5}">
                      <a16:colId xmlns:a16="http://schemas.microsoft.com/office/drawing/2014/main" val="20005"/>
                    </a:ext>
                  </a:extLst>
                </a:gridCol>
                <a:gridCol w="464418">
                  <a:extLst>
                    <a:ext uri="{9D8B030D-6E8A-4147-A177-3AD203B41FA5}">
                      <a16:colId xmlns:a16="http://schemas.microsoft.com/office/drawing/2014/main" val="20006"/>
                    </a:ext>
                  </a:extLst>
                </a:gridCol>
                <a:gridCol w="425171">
                  <a:extLst>
                    <a:ext uri="{9D8B030D-6E8A-4147-A177-3AD203B41FA5}">
                      <a16:colId xmlns:a16="http://schemas.microsoft.com/office/drawing/2014/main" val="20007"/>
                    </a:ext>
                  </a:extLst>
                </a:gridCol>
              </a:tblGrid>
              <a:tr h="396044">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044">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6044">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6044">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椭圆 6"/>
          <p:cNvSpPr/>
          <p:nvPr/>
        </p:nvSpPr>
        <p:spPr bwMode="auto">
          <a:xfrm>
            <a:off x="827584" y="5157192"/>
            <a:ext cx="7416824" cy="648072"/>
          </a:xfrm>
          <a:prstGeom prst="ellipse">
            <a:avLst/>
          </a:prstGeom>
          <a:noFill/>
          <a:ln w="9525" cap="flat" cmpd="sng" algn="ctr">
            <a:solidFill>
              <a:srgbClr val="0033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3731" name="灯片编号占位符 4"/>
          <p:cNvSpPr>
            <a:spLocks noGrp="1"/>
          </p:cNvSpPr>
          <p:nvPr>
            <p:ph type="sldNum" sz="quarter" idx="11"/>
          </p:nvPr>
        </p:nvSpPr>
        <p:spPr>
          <a:noFill/>
        </p:spPr>
        <p:txBody>
          <a:bodyPr/>
          <a:lstStyle/>
          <a:p>
            <a:fld id="{5DAD1AA4-2190-4181-A282-3BDCA37B2F66}" type="slidenum">
              <a:rPr lang="en-US" altLang="zh-CN" smtClean="0"/>
              <a:pPr/>
              <a:t>88</a:t>
            </a:fld>
            <a:endParaRPr lang="en-US" altLang="zh-CN"/>
          </a:p>
        </p:txBody>
      </p:sp>
      <p:sp>
        <p:nvSpPr>
          <p:cNvPr id="737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p>
        </p:txBody>
      </p:sp>
      <p:sp>
        <p:nvSpPr>
          <p:cNvPr id="73733" name="Rectangle 3"/>
          <p:cNvSpPr>
            <a:spLocks noGrp="1" noChangeArrowheads="1"/>
          </p:cNvSpPr>
          <p:nvPr>
            <p:ph type="body" idx="1"/>
          </p:nvPr>
        </p:nvSpPr>
        <p:spPr/>
        <p:txBody>
          <a:bodyPr/>
          <a:lstStyle/>
          <a:p>
            <a:r>
              <a:rPr lang="zh-CN" altLang="en-US">
                <a:ea typeface="宋体" pitchFamily="2" charset="-122"/>
              </a:rPr>
              <a:t>问题：编写 一个程序，统计输入中</a:t>
            </a:r>
            <a:r>
              <a:rPr lang="en-US" altLang="zh-CN">
                <a:ea typeface="宋体" pitchFamily="2" charset="-122"/>
              </a:rPr>
              <a:t>C</a:t>
            </a:r>
            <a:r>
              <a:rPr lang="zh-CN" altLang="en-US">
                <a:ea typeface="宋体" pitchFamily="2" charset="-122"/>
              </a:rPr>
              <a:t>语言每个关键字的出现次数。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4755" name="灯片编号占位符 4"/>
          <p:cNvSpPr>
            <a:spLocks noGrp="1"/>
          </p:cNvSpPr>
          <p:nvPr>
            <p:ph type="sldNum" sz="quarter" idx="11"/>
          </p:nvPr>
        </p:nvSpPr>
        <p:spPr>
          <a:noFill/>
        </p:spPr>
        <p:txBody>
          <a:bodyPr/>
          <a:lstStyle/>
          <a:p>
            <a:fld id="{EF832FA2-F963-4548-A4D4-B42E0040E818}" type="slidenum">
              <a:rPr lang="en-US" altLang="zh-CN" smtClean="0"/>
              <a:pPr/>
              <a:t>89</a:t>
            </a:fld>
            <a:endParaRPr lang="en-US" altLang="zh-CN"/>
          </a:p>
        </p:txBody>
      </p:sp>
      <p:sp>
        <p:nvSpPr>
          <p:cNvPr id="7475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8</a:t>
            </a:r>
            <a:r>
              <a:rPr lang="zh-CN" altLang="en-US" dirty="0">
                <a:ea typeface="宋体" pitchFamily="2" charset="-122"/>
              </a:rPr>
              <a:t>：问题分析</a:t>
            </a:r>
          </a:p>
        </p:txBody>
      </p:sp>
      <p:sp>
        <p:nvSpPr>
          <p:cNvPr id="74757" name="Rectangle 3"/>
          <p:cNvSpPr>
            <a:spLocks noGrp="1" noChangeArrowheads="1"/>
          </p:cNvSpPr>
          <p:nvPr>
            <p:ph type="body" idx="1"/>
          </p:nvPr>
        </p:nvSpPr>
        <p:spPr/>
        <p:txBody>
          <a:bodyPr/>
          <a:lstStyle/>
          <a:p>
            <a:pPr>
              <a:lnSpc>
                <a:spcPct val="80000"/>
              </a:lnSpc>
            </a:pPr>
            <a:r>
              <a:rPr lang="zh-CN" altLang="en-US" dirty="0">
                <a:ea typeface="宋体" pitchFamily="2" charset="-122"/>
              </a:rPr>
              <a:t>按目前掌握的知识，需要设两个数组分别存储</a:t>
            </a:r>
            <a:r>
              <a:rPr lang="en-US" altLang="zh-CN" dirty="0">
                <a:ea typeface="宋体" pitchFamily="2" charset="-122"/>
              </a:rPr>
              <a:t>C</a:t>
            </a:r>
            <a:r>
              <a:rPr lang="zh-CN" altLang="en-US" dirty="0">
                <a:ea typeface="宋体" pitchFamily="2" charset="-122"/>
              </a:rPr>
              <a:t>关键字列表和相应出现次数：</a:t>
            </a:r>
          </a:p>
          <a:p>
            <a:pPr lvl="1">
              <a:lnSpc>
                <a:spcPct val="80000"/>
              </a:lnSpc>
              <a:buFont typeface="Wingdings" pitchFamily="2" charset="2"/>
              <a:buNone/>
            </a:pPr>
            <a:r>
              <a:rPr lang="en-US" altLang="zh-CN" dirty="0">
                <a:ea typeface="宋体" pitchFamily="2" charset="-122"/>
              </a:rPr>
              <a:t>char *</a:t>
            </a:r>
            <a:r>
              <a:rPr lang="en-US" altLang="zh-CN" dirty="0" err="1">
                <a:ea typeface="宋体" pitchFamily="2" charset="-122"/>
              </a:rPr>
              <a:t>keyworklist</a:t>
            </a:r>
            <a:r>
              <a:rPr lang="en-US" altLang="zh-CN" dirty="0">
                <a:ea typeface="宋体" pitchFamily="2" charset="-122"/>
              </a:rPr>
              <a:t>[N];  /*</a:t>
            </a:r>
            <a:r>
              <a:rPr lang="zh-CN" altLang="en-US" dirty="0">
                <a:ea typeface="宋体" pitchFamily="2" charset="-122"/>
              </a:rPr>
              <a:t>存储关键表*</a:t>
            </a:r>
            <a:r>
              <a:rPr lang="en-US" altLang="zh-CN" dirty="0">
                <a:ea typeface="宋体" pitchFamily="2" charset="-122"/>
              </a:rPr>
              <a:t>/</a:t>
            </a:r>
          </a:p>
          <a:p>
            <a:pPr lvl="1">
              <a:lnSpc>
                <a:spcPct val="80000"/>
              </a:lnSpc>
              <a:buFont typeface="Wingdings" pitchFamily="2" charset="2"/>
              <a:buNone/>
            </a:pPr>
            <a:r>
              <a:rPr lang="en-US" altLang="zh-CN" dirty="0" err="1">
                <a:ea typeface="宋体" pitchFamily="2" charset="-122"/>
              </a:rPr>
              <a:t>int</a:t>
            </a:r>
            <a:r>
              <a:rPr lang="en-US" altLang="zh-CN" dirty="0">
                <a:ea typeface="宋体" pitchFamily="2" charset="-122"/>
              </a:rPr>
              <a:t> count[N];         /*</a:t>
            </a:r>
            <a:r>
              <a:rPr lang="zh-CN" altLang="en-US" dirty="0">
                <a:ea typeface="宋体" pitchFamily="2" charset="-122"/>
              </a:rPr>
              <a:t>存储关键出现次数*</a:t>
            </a:r>
            <a:r>
              <a:rPr lang="en-US" altLang="zh-CN" dirty="0">
                <a:ea typeface="宋体" pitchFamily="2" charset="-122"/>
              </a:rPr>
              <a:t>/</a:t>
            </a:r>
          </a:p>
          <a:p>
            <a:pPr lvl="1">
              <a:lnSpc>
                <a:spcPct val="80000"/>
              </a:lnSpc>
              <a:buFont typeface="Wingdings" pitchFamily="2" charset="2"/>
              <a:buNone/>
            </a:pPr>
            <a:r>
              <a:rPr lang="zh-CN" altLang="en-US" dirty="0">
                <a:ea typeface="宋体" pitchFamily="2" charset="-122"/>
              </a:rPr>
              <a:t>其中</a:t>
            </a:r>
            <a:r>
              <a:rPr lang="en-US" altLang="zh-CN" dirty="0">
                <a:ea typeface="宋体" pitchFamily="2" charset="-122"/>
              </a:rPr>
              <a:t>N</a:t>
            </a:r>
            <a:r>
              <a:rPr lang="zh-CN" altLang="en-US" dirty="0">
                <a:ea typeface="宋体" pitchFamily="2" charset="-122"/>
              </a:rPr>
              <a:t>为</a:t>
            </a:r>
            <a:r>
              <a:rPr lang="en-US" altLang="zh-CN" dirty="0">
                <a:ea typeface="宋体" pitchFamily="2" charset="-122"/>
              </a:rPr>
              <a:t>C</a:t>
            </a:r>
            <a:r>
              <a:rPr lang="zh-CN" altLang="en-US" dirty="0">
                <a:ea typeface="宋体" pitchFamily="2" charset="-122"/>
              </a:rPr>
              <a:t>中关键字的数目</a:t>
            </a:r>
          </a:p>
          <a:p>
            <a:pPr>
              <a:lnSpc>
                <a:spcPct val="80000"/>
              </a:lnSpc>
            </a:pPr>
            <a:r>
              <a:rPr lang="zh-CN" altLang="en-US" dirty="0">
                <a:ea typeface="宋体" pitchFamily="2" charset="-122"/>
              </a:rPr>
              <a:t>这样处理相互关联的数据（如某一关键字和其出现次数是相关的）的问题：</a:t>
            </a:r>
          </a:p>
          <a:p>
            <a:pPr lvl="1">
              <a:lnSpc>
                <a:spcPct val="80000"/>
              </a:lnSpc>
            </a:pPr>
            <a:r>
              <a:rPr lang="zh-CN" altLang="en-US" dirty="0">
                <a:ea typeface="宋体" pitchFamily="2" charset="-122"/>
              </a:rPr>
              <a:t>数据的处理不方便，如插入</a:t>
            </a:r>
            <a:r>
              <a:rPr lang="en-US" altLang="zh-CN" dirty="0">
                <a:ea typeface="宋体" pitchFamily="2" charset="-122"/>
              </a:rPr>
              <a:t>/</a:t>
            </a:r>
            <a:r>
              <a:rPr lang="zh-CN" altLang="en-US" dirty="0">
                <a:ea typeface="宋体" pitchFamily="2" charset="-122"/>
              </a:rPr>
              <a:t>删除一个关键字及出现次数要分别操作两个数组。</a:t>
            </a:r>
          </a:p>
          <a:p>
            <a:pPr>
              <a:lnSpc>
                <a:spcPct val="80000"/>
              </a:lnSpc>
            </a:pPr>
            <a:r>
              <a:rPr lang="zh-CN" altLang="en-US" dirty="0">
                <a:ea typeface="宋体" pitchFamily="2" charset="-122"/>
              </a:rPr>
              <a:t>如何组织不同类型的相关数据？</a:t>
            </a:r>
          </a:p>
        </p:txBody>
      </p:sp>
      <p:sp>
        <p:nvSpPr>
          <p:cNvPr id="142340" name="Text Box 4"/>
          <p:cNvSpPr txBox="1">
            <a:spLocks noChangeArrowheads="1"/>
          </p:cNvSpPr>
          <p:nvPr/>
        </p:nvSpPr>
        <p:spPr bwMode="auto">
          <a:xfrm>
            <a:off x="6372200" y="5589240"/>
            <a:ext cx="996950" cy="579437"/>
          </a:xfrm>
          <a:prstGeom prst="rect">
            <a:avLst/>
          </a:prstGeom>
          <a:noFill/>
          <a:ln w="9525">
            <a:noFill/>
            <a:miter lim="800000"/>
            <a:headEnd/>
            <a:tailEnd/>
          </a:ln>
        </p:spPr>
        <p:txBody>
          <a:bodyPr wrap="none">
            <a:spAutoFit/>
          </a:bodyPr>
          <a:lstStyle/>
          <a:p>
            <a:r>
              <a:rPr lang="zh-CN" altLang="en-US" sz="3200" dirty="0">
                <a:solidFill>
                  <a:srgbClr val="3333FF"/>
                </a:solidFill>
              </a:rPr>
              <a:t>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49155" name="灯片编号占位符 4"/>
          <p:cNvSpPr>
            <a:spLocks noGrp="1"/>
          </p:cNvSpPr>
          <p:nvPr>
            <p:ph type="sldNum" sz="quarter" idx="11"/>
          </p:nvPr>
        </p:nvSpPr>
        <p:spPr>
          <a:noFill/>
        </p:spPr>
        <p:txBody>
          <a:bodyPr/>
          <a:lstStyle/>
          <a:p>
            <a:fld id="{AADAE83E-623C-4415-AF4A-978248DF9BF5}" type="slidenum">
              <a:rPr lang="en-US" altLang="zh-CN" smtClean="0"/>
              <a:pPr/>
              <a:t>9</a:t>
            </a:fld>
            <a:endParaRPr lang="en-US" altLang="zh-CN"/>
          </a:p>
        </p:txBody>
      </p:sp>
      <p:sp>
        <p:nvSpPr>
          <p:cNvPr id="49156"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2.5</a:t>
            </a:r>
            <a:r>
              <a:rPr lang="zh-CN" altLang="en-US">
                <a:ea typeface="宋体" pitchFamily="2" charset="-122"/>
              </a:rPr>
              <a:t>：代码实现</a:t>
            </a:r>
          </a:p>
        </p:txBody>
      </p:sp>
      <p:sp>
        <p:nvSpPr>
          <p:cNvPr id="49157" name="Rectangle 3"/>
          <p:cNvSpPr>
            <a:spLocks noGrp="1" noChangeArrowheads="1"/>
          </p:cNvSpPr>
          <p:nvPr>
            <p:ph type="body" idx="1"/>
          </p:nvPr>
        </p:nvSpPr>
        <p:spPr>
          <a:xfrm>
            <a:off x="1042988" y="1484313"/>
            <a:ext cx="7105650" cy="4556125"/>
          </a:xfrm>
        </p:spPr>
        <p:txBody>
          <a:bodyPr/>
          <a:lstStyle/>
          <a:p>
            <a:pPr>
              <a:buFont typeface="Wingdings" pitchFamily="2" charset="2"/>
              <a:buNone/>
            </a:pPr>
            <a:r>
              <a:rPr lang="en-US" altLang="zh-CN" sz="2000" b="0" dirty="0">
                <a:ea typeface="宋体" pitchFamily="2" charset="-122"/>
              </a:rPr>
              <a:t>void  reverse(char s[ ])</a:t>
            </a:r>
          </a:p>
          <a:p>
            <a:pPr>
              <a:buFont typeface="Wingdings" pitchFamily="2" charset="2"/>
              <a:buNone/>
            </a:pPr>
            <a:r>
              <a:rPr lang="en-US" altLang="zh-CN" sz="2000" b="0" dirty="0">
                <a:ea typeface="宋体" pitchFamily="2" charset="-122"/>
              </a:rPr>
              <a:t>{</a:t>
            </a:r>
          </a:p>
          <a:p>
            <a:pPr lvl="1">
              <a:buFont typeface="Wingdings" pitchFamily="2" charset="2"/>
              <a:buNone/>
            </a:pPr>
            <a:r>
              <a:rPr lang="en-US" altLang="zh-CN" sz="2000" dirty="0" err="1">
                <a:latin typeface="+mn-lt"/>
                <a:ea typeface="宋体" pitchFamily="2" charset="-122"/>
              </a:rPr>
              <a:t>int</a:t>
            </a:r>
            <a:r>
              <a:rPr lang="en-US" altLang="zh-CN" sz="2000" dirty="0">
                <a:latin typeface="+mn-lt"/>
                <a:ea typeface="宋体" pitchFamily="2" charset="-122"/>
              </a:rPr>
              <a:t> c, </a:t>
            </a:r>
            <a:r>
              <a:rPr lang="en-US" altLang="zh-CN" sz="2000" dirty="0" err="1">
                <a:latin typeface="+mn-lt"/>
                <a:ea typeface="宋体" pitchFamily="2" charset="-122"/>
              </a:rPr>
              <a:t>i</a:t>
            </a:r>
            <a:r>
              <a:rPr lang="en-US" altLang="zh-CN" sz="2000" dirty="0">
                <a:latin typeface="+mn-lt"/>
                <a:ea typeface="宋体" pitchFamily="2" charset="-122"/>
              </a:rPr>
              <a:t>, j;</a:t>
            </a:r>
          </a:p>
          <a:p>
            <a:pPr lvl="1">
              <a:buFont typeface="Wingdings" pitchFamily="2" charset="2"/>
              <a:buNone/>
            </a:pPr>
            <a:r>
              <a:rPr lang="en-US" altLang="zh-CN" sz="2000" dirty="0">
                <a:latin typeface="+mn-lt"/>
                <a:ea typeface="宋体" pitchFamily="2" charset="-122"/>
              </a:rPr>
              <a:t>for(</a:t>
            </a:r>
            <a:r>
              <a:rPr lang="en-US" altLang="zh-CN" sz="2000" dirty="0" err="1">
                <a:latin typeface="+mn-lt"/>
                <a:ea typeface="宋体" pitchFamily="2" charset="-122"/>
              </a:rPr>
              <a:t>i</a:t>
            </a:r>
            <a:r>
              <a:rPr lang="en-US" altLang="zh-CN" sz="2000" dirty="0">
                <a:latin typeface="+mn-lt"/>
                <a:ea typeface="宋体" pitchFamily="2" charset="-122"/>
              </a:rPr>
              <a:t>=0, j=</a:t>
            </a:r>
            <a:r>
              <a:rPr lang="en-US" altLang="zh-CN" sz="2000" dirty="0" err="1">
                <a:latin typeface="+mn-lt"/>
                <a:ea typeface="宋体" pitchFamily="2" charset="-122"/>
              </a:rPr>
              <a:t>strlen</a:t>
            </a:r>
            <a:r>
              <a:rPr lang="en-US" altLang="zh-CN" sz="2000" dirty="0">
                <a:latin typeface="+mn-lt"/>
                <a:ea typeface="宋体" pitchFamily="2" charset="-122"/>
              </a:rPr>
              <a:t>(s)-1; </a:t>
            </a:r>
            <a:r>
              <a:rPr lang="en-US" altLang="zh-CN" sz="2000" dirty="0" err="1">
                <a:latin typeface="+mn-lt"/>
                <a:ea typeface="宋体" pitchFamily="2" charset="-122"/>
              </a:rPr>
              <a:t>i</a:t>
            </a:r>
            <a:r>
              <a:rPr lang="en-US" altLang="zh-CN" sz="2000" dirty="0">
                <a:latin typeface="+mn-lt"/>
                <a:ea typeface="宋体" pitchFamily="2" charset="-122"/>
              </a:rPr>
              <a:t> &lt; j ; </a:t>
            </a:r>
            <a:r>
              <a:rPr lang="en-US" altLang="zh-CN" sz="2000" dirty="0" err="1">
                <a:latin typeface="+mn-lt"/>
                <a:ea typeface="宋体" pitchFamily="2" charset="-122"/>
              </a:rPr>
              <a:t>i</a:t>
            </a:r>
            <a:r>
              <a:rPr lang="en-US" altLang="zh-CN" sz="2000" dirty="0">
                <a:latin typeface="+mn-lt"/>
                <a:ea typeface="宋体" pitchFamily="2" charset="-122"/>
              </a:rPr>
              <a:t>++,j--){</a:t>
            </a:r>
          </a:p>
          <a:p>
            <a:pPr lvl="2" indent="0">
              <a:buFont typeface="Wingdings" pitchFamily="2" charset="2"/>
              <a:buNone/>
            </a:pPr>
            <a:r>
              <a:rPr lang="en-US" altLang="zh-CN" sz="2000" dirty="0">
                <a:latin typeface="+mn-lt"/>
                <a:ea typeface="宋体" pitchFamily="2" charset="-122"/>
              </a:rPr>
              <a:t>c = s[</a:t>
            </a:r>
            <a:r>
              <a:rPr lang="en-US" altLang="zh-CN" sz="2000" dirty="0" err="1">
                <a:latin typeface="+mn-lt"/>
                <a:ea typeface="宋体" pitchFamily="2" charset="-122"/>
              </a:rPr>
              <a:t>i</a:t>
            </a:r>
            <a:r>
              <a:rPr lang="en-US" altLang="zh-CN" sz="2000" dirty="0">
                <a:latin typeface="+mn-lt"/>
                <a:ea typeface="宋体" pitchFamily="2" charset="-122"/>
              </a:rPr>
              <a:t>];</a:t>
            </a:r>
          </a:p>
          <a:p>
            <a:pPr lvl="2" indent="0">
              <a:buFont typeface="Wingdings" pitchFamily="2" charset="2"/>
              <a:buNone/>
            </a:pPr>
            <a:r>
              <a:rPr lang="en-US" altLang="zh-CN" sz="2000" dirty="0">
                <a:latin typeface="+mn-lt"/>
                <a:ea typeface="宋体" pitchFamily="2" charset="-122"/>
              </a:rPr>
              <a:t>s[</a:t>
            </a:r>
            <a:r>
              <a:rPr lang="en-US" altLang="zh-CN" sz="2000" dirty="0" err="1">
                <a:latin typeface="+mn-lt"/>
                <a:ea typeface="宋体" pitchFamily="2" charset="-122"/>
              </a:rPr>
              <a:t>i</a:t>
            </a:r>
            <a:r>
              <a:rPr lang="en-US" altLang="zh-CN" sz="2000" dirty="0">
                <a:latin typeface="+mn-lt"/>
                <a:ea typeface="宋体" pitchFamily="2" charset="-122"/>
              </a:rPr>
              <a:t>] = s[j];</a:t>
            </a:r>
          </a:p>
          <a:p>
            <a:pPr lvl="2" indent="0">
              <a:buFont typeface="Wingdings" pitchFamily="2" charset="2"/>
              <a:buNone/>
            </a:pPr>
            <a:r>
              <a:rPr lang="en-US" altLang="zh-CN" sz="2000" dirty="0">
                <a:latin typeface="+mn-lt"/>
                <a:ea typeface="宋体" pitchFamily="2" charset="-122"/>
              </a:rPr>
              <a:t>s[j] = c;</a:t>
            </a:r>
          </a:p>
          <a:p>
            <a:pPr lvl="1">
              <a:buFont typeface="Wingdings" pitchFamily="2" charset="2"/>
              <a:buNone/>
            </a:pPr>
            <a:r>
              <a:rPr lang="en-US" altLang="zh-CN" sz="2000" dirty="0">
                <a:latin typeface="+mn-lt"/>
                <a:ea typeface="宋体" pitchFamily="2" charset="-122"/>
              </a:rPr>
              <a:t>}</a:t>
            </a:r>
          </a:p>
          <a:p>
            <a:pPr>
              <a:buFont typeface="Wingdings" pitchFamily="2" charset="2"/>
              <a:buNone/>
            </a:pPr>
            <a:r>
              <a:rPr lang="en-US" altLang="zh-CN" sz="2000" b="0" dirty="0">
                <a:ea typeface="宋体" pitchFamily="2" charset="-122"/>
              </a:rPr>
              <a:t>}</a:t>
            </a:r>
          </a:p>
          <a:p>
            <a:pPr>
              <a:buFont typeface="Wingdings" pitchFamily="2" charset="2"/>
              <a:buNone/>
            </a:pPr>
            <a:r>
              <a:rPr lang="en-US" altLang="zh-CN" sz="2000" b="0" dirty="0">
                <a:ea typeface="宋体" pitchFamily="2" charset="-122"/>
              </a:rPr>
              <a:t> </a:t>
            </a:r>
            <a:endParaRPr lang="en-US" altLang="zh-CN" sz="2000" dirty="0">
              <a:ea typeface="宋体" pitchFamily="2" charset="-122"/>
            </a:endParaRPr>
          </a:p>
        </p:txBody>
      </p:sp>
      <p:sp>
        <p:nvSpPr>
          <p:cNvPr id="166916" name="Text Box 4"/>
          <p:cNvSpPr txBox="1">
            <a:spLocks noChangeArrowheads="1"/>
          </p:cNvSpPr>
          <p:nvPr/>
        </p:nvSpPr>
        <p:spPr bwMode="auto">
          <a:xfrm>
            <a:off x="4932363" y="3500438"/>
            <a:ext cx="3352800" cy="2682875"/>
          </a:xfrm>
          <a:prstGeom prst="rect">
            <a:avLst/>
          </a:prstGeom>
          <a:noFill/>
          <a:ln w="12700" cap="sq">
            <a:noFill/>
            <a:miter lim="800000"/>
            <a:headEnd type="none" w="sm" len="sm"/>
            <a:tailEnd type="none" w="sm" len="sm"/>
          </a:ln>
        </p:spPr>
        <p:txBody>
          <a:bodyPr>
            <a:spAutoFit/>
          </a:bodyPr>
          <a:lstStyle/>
          <a:p>
            <a:pPr algn="just">
              <a:spcBef>
                <a:spcPct val="50000"/>
              </a:spcBef>
            </a:pPr>
            <a:r>
              <a:rPr lang="en-US" altLang="zh-CN" b="0" dirty="0">
                <a:latin typeface="Times New Roman" pitchFamily="18" charset="0"/>
              </a:rPr>
              <a:t>int </a:t>
            </a:r>
            <a:r>
              <a:rPr lang="en-US" altLang="zh-CN" b="0" dirty="0" err="1">
                <a:latin typeface="Times New Roman" pitchFamily="18" charset="0"/>
              </a:rPr>
              <a:t>strlen</a:t>
            </a:r>
            <a:r>
              <a:rPr lang="en-US" altLang="zh-CN" b="0" dirty="0">
                <a:latin typeface="Times New Roman" pitchFamily="18" charset="0"/>
              </a:rPr>
              <a:t>(char s[ ])</a:t>
            </a:r>
          </a:p>
          <a:p>
            <a:pPr algn="just">
              <a:spcBef>
                <a:spcPct val="50000"/>
              </a:spcBef>
            </a:pPr>
            <a:r>
              <a:rPr lang="en-US" altLang="zh-CN" b="0" dirty="0">
                <a:latin typeface="Times New Roman" pitchFamily="18" charset="0"/>
              </a:rPr>
              <a:t>{</a:t>
            </a:r>
          </a:p>
          <a:p>
            <a:pPr lvl="1" algn="just">
              <a:spcBef>
                <a:spcPct val="50000"/>
              </a:spcBef>
            </a:pPr>
            <a:r>
              <a:rPr lang="en-US" altLang="zh-CN" b="0" dirty="0">
                <a:latin typeface="Times New Roman" pitchFamily="18" charset="0"/>
              </a:rPr>
              <a:t>int </a:t>
            </a:r>
            <a:r>
              <a:rPr lang="en-US" altLang="zh-CN" b="0" dirty="0" err="1">
                <a:latin typeface="Times New Roman" pitchFamily="18" charset="0"/>
              </a:rPr>
              <a:t>i</a:t>
            </a:r>
            <a:r>
              <a:rPr lang="en-US" altLang="zh-CN" b="0" dirty="0">
                <a:latin typeface="Times New Roman" pitchFamily="18" charset="0"/>
              </a:rPr>
              <a:t>=0;</a:t>
            </a:r>
          </a:p>
          <a:p>
            <a:pPr lvl="1" algn="just">
              <a:spcBef>
                <a:spcPct val="50000"/>
              </a:spcBef>
            </a:pPr>
            <a:r>
              <a:rPr lang="en-US" altLang="zh-CN" b="0" dirty="0">
                <a:latin typeface="Times New Roman" pitchFamily="18" charset="0"/>
              </a:rPr>
              <a:t>while(s[</a:t>
            </a:r>
            <a:r>
              <a:rPr lang="en-US" altLang="zh-CN" b="0" dirty="0" err="1">
                <a:latin typeface="Times New Roman" pitchFamily="18" charset="0"/>
              </a:rPr>
              <a:t>i</a:t>
            </a:r>
            <a:r>
              <a:rPr lang="en-US" altLang="zh-CN" b="0" dirty="0">
                <a:latin typeface="Times New Roman" pitchFamily="18" charset="0"/>
              </a:rPr>
              <a:t>] != ‘\0’) ++</a:t>
            </a:r>
            <a:r>
              <a:rPr lang="en-US" altLang="zh-CN" b="0" dirty="0" err="1">
                <a:latin typeface="Times New Roman" pitchFamily="18" charset="0"/>
              </a:rPr>
              <a:t>i</a:t>
            </a:r>
            <a:r>
              <a:rPr lang="en-US" altLang="zh-CN" b="0" dirty="0">
                <a:latin typeface="Times New Roman" pitchFamily="18" charset="0"/>
              </a:rPr>
              <a:t>;</a:t>
            </a:r>
          </a:p>
          <a:p>
            <a:pPr lvl="1" algn="just">
              <a:spcBef>
                <a:spcPct val="50000"/>
              </a:spcBef>
            </a:pPr>
            <a:r>
              <a:rPr lang="en-US" altLang="zh-CN" b="0" dirty="0">
                <a:latin typeface="Times New Roman" pitchFamily="18" charset="0"/>
              </a:rPr>
              <a:t>return (</a:t>
            </a:r>
            <a:r>
              <a:rPr lang="en-US" altLang="zh-CN" b="0" dirty="0" err="1">
                <a:latin typeface="Times New Roman" pitchFamily="18" charset="0"/>
              </a:rPr>
              <a:t>i</a:t>
            </a:r>
            <a:r>
              <a:rPr lang="en-US" altLang="zh-CN" b="0" dirty="0">
                <a:latin typeface="Times New Roman" pitchFamily="18" charset="0"/>
              </a:rPr>
              <a:t>);</a:t>
            </a:r>
          </a:p>
          <a:p>
            <a:pPr algn="just">
              <a:spcBef>
                <a:spcPct val="50000"/>
              </a:spcBef>
            </a:pPr>
            <a:r>
              <a:rPr lang="en-US" altLang="zh-CN" b="0" dirty="0">
                <a:latin typeface="Times New Roman" pitchFamily="18" charset="0"/>
              </a:rPr>
              <a:t>}</a:t>
            </a:r>
            <a:endParaRPr lang="en-US" altLang="zh-CN" sz="2800" b="0" dirty="0">
              <a:latin typeface="Times New Roman" pitchFamily="18" charset="0"/>
            </a:endParaRPr>
          </a:p>
        </p:txBody>
      </p:sp>
      <p:sp>
        <p:nvSpPr>
          <p:cNvPr id="166920" name="Text Box 8"/>
          <p:cNvSpPr txBox="1">
            <a:spLocks noChangeArrowheads="1"/>
          </p:cNvSpPr>
          <p:nvPr/>
        </p:nvSpPr>
        <p:spPr bwMode="auto">
          <a:xfrm>
            <a:off x="6660232" y="0"/>
            <a:ext cx="2483768" cy="3530600"/>
          </a:xfrm>
          <a:prstGeom prst="rect">
            <a:avLst/>
          </a:prstGeom>
          <a:solidFill>
            <a:schemeClr val="accent1"/>
          </a:solidFill>
          <a:ln w="9525">
            <a:noFill/>
            <a:miter lim="800000"/>
            <a:headEnd/>
            <a:tailEnd/>
          </a:ln>
        </p:spPr>
        <p:txBody>
          <a:bodyPr wrap="square">
            <a:spAutoFit/>
          </a:bodyPr>
          <a:lstStyle/>
          <a:p>
            <a:pPr>
              <a:lnSpc>
                <a:spcPct val="80000"/>
              </a:lnSpc>
              <a:spcBef>
                <a:spcPct val="50000"/>
              </a:spcBef>
            </a:pPr>
            <a:r>
              <a:rPr lang="en-US" altLang="zh-CN" sz="1600" b="0" dirty="0"/>
              <a:t>#include &lt;</a:t>
            </a:r>
            <a:r>
              <a:rPr lang="en-US" altLang="zh-CN" sz="1600" b="0" dirty="0" err="1"/>
              <a:t>stdio.h</a:t>
            </a:r>
            <a:r>
              <a:rPr lang="en-US" altLang="zh-CN" sz="1600" b="0" dirty="0"/>
              <a:t>&gt;</a:t>
            </a:r>
          </a:p>
          <a:p>
            <a:pPr>
              <a:lnSpc>
                <a:spcPct val="80000"/>
              </a:lnSpc>
              <a:spcBef>
                <a:spcPct val="50000"/>
              </a:spcBef>
            </a:pPr>
            <a:r>
              <a:rPr lang="en-US" altLang="zh-CN" sz="1600" b="0" dirty="0"/>
              <a:t>void reverse(char s[ ]);</a:t>
            </a:r>
          </a:p>
          <a:p>
            <a:pPr>
              <a:lnSpc>
                <a:spcPct val="80000"/>
              </a:lnSpc>
              <a:spcBef>
                <a:spcPct val="50000"/>
              </a:spcBef>
            </a:pPr>
            <a:r>
              <a:rPr lang="en-US" altLang="zh-CN" sz="1600" b="0" dirty="0" err="1"/>
              <a:t>int</a:t>
            </a:r>
            <a:r>
              <a:rPr lang="en-US" altLang="zh-CN" sz="1600" b="0" dirty="0"/>
              <a:t> </a:t>
            </a:r>
            <a:r>
              <a:rPr lang="en-US" altLang="zh-CN" sz="1600" b="0" dirty="0" err="1"/>
              <a:t>strlen</a:t>
            </a:r>
            <a:r>
              <a:rPr lang="en-US" altLang="zh-CN" sz="1600" b="0" dirty="0"/>
              <a:t>(char s[ ]);</a:t>
            </a:r>
          </a:p>
          <a:p>
            <a:pPr>
              <a:lnSpc>
                <a:spcPct val="80000"/>
              </a:lnSpc>
              <a:spcBef>
                <a:spcPct val="50000"/>
              </a:spcBef>
            </a:pPr>
            <a:r>
              <a:rPr lang="en-US" altLang="zh-CN" sz="1600" b="0" dirty="0" err="1"/>
              <a:t>int</a:t>
            </a:r>
            <a:r>
              <a:rPr lang="en-US" altLang="zh-CN" sz="1600" b="0" dirty="0"/>
              <a:t> main()</a:t>
            </a:r>
          </a:p>
          <a:p>
            <a:pPr>
              <a:lnSpc>
                <a:spcPct val="80000"/>
              </a:lnSpc>
              <a:spcBef>
                <a:spcPct val="50000"/>
              </a:spcBef>
            </a:pPr>
            <a:r>
              <a:rPr lang="en-US" altLang="zh-CN" sz="1600" b="0" dirty="0"/>
              <a:t>{</a:t>
            </a:r>
          </a:p>
          <a:p>
            <a:pPr>
              <a:lnSpc>
                <a:spcPct val="80000"/>
              </a:lnSpc>
              <a:spcBef>
                <a:spcPct val="50000"/>
              </a:spcBef>
            </a:pPr>
            <a:r>
              <a:rPr lang="en-US" altLang="zh-CN" sz="1600" b="0" dirty="0"/>
              <a:t>    char s[20];</a:t>
            </a:r>
          </a:p>
          <a:p>
            <a:pPr>
              <a:lnSpc>
                <a:spcPct val="80000"/>
              </a:lnSpc>
              <a:spcBef>
                <a:spcPct val="50000"/>
              </a:spcBef>
            </a:pPr>
            <a:r>
              <a:rPr lang="en-US" altLang="zh-CN" sz="1600" b="0" dirty="0"/>
              <a:t>    </a:t>
            </a:r>
            <a:r>
              <a:rPr lang="en-US" altLang="zh-CN" sz="1600" b="0" dirty="0" err="1"/>
              <a:t>scanf</a:t>
            </a:r>
            <a:r>
              <a:rPr lang="en-US" altLang="zh-CN" sz="1600" b="0" dirty="0"/>
              <a:t>(“%s”, s);</a:t>
            </a:r>
          </a:p>
          <a:p>
            <a:pPr>
              <a:lnSpc>
                <a:spcPct val="80000"/>
              </a:lnSpc>
              <a:spcBef>
                <a:spcPct val="50000"/>
              </a:spcBef>
            </a:pPr>
            <a:r>
              <a:rPr lang="en-US" altLang="zh-CN" sz="1600" b="0" dirty="0"/>
              <a:t>    </a:t>
            </a:r>
            <a:r>
              <a:rPr lang="en-US" altLang="zh-CN" sz="1800" b="0" dirty="0"/>
              <a:t>reverse(s);</a:t>
            </a:r>
            <a:endParaRPr lang="en-US" altLang="zh-CN" sz="1600" b="0" dirty="0"/>
          </a:p>
          <a:p>
            <a:pPr>
              <a:lnSpc>
                <a:spcPct val="80000"/>
              </a:lnSpc>
              <a:spcBef>
                <a:spcPct val="50000"/>
              </a:spcBef>
            </a:pPr>
            <a:r>
              <a:rPr lang="en-US" altLang="zh-CN" sz="1600" b="0" dirty="0"/>
              <a:t>    </a:t>
            </a:r>
            <a:r>
              <a:rPr lang="en-US" altLang="zh-CN" sz="1600" b="0" dirty="0" err="1"/>
              <a:t>printf</a:t>
            </a:r>
            <a:r>
              <a:rPr lang="en-US" altLang="zh-CN" sz="1600" b="0" dirty="0"/>
              <a:t>(“%s\</a:t>
            </a:r>
            <a:r>
              <a:rPr lang="en-US" altLang="zh-CN" sz="1600" b="0" dirty="0" err="1"/>
              <a:t>n”,s</a:t>
            </a:r>
            <a:r>
              <a:rPr lang="en-US" altLang="zh-CN" sz="1600" b="0" dirty="0"/>
              <a:t>);</a:t>
            </a:r>
          </a:p>
          <a:p>
            <a:pPr>
              <a:lnSpc>
                <a:spcPct val="80000"/>
              </a:lnSpc>
              <a:spcBef>
                <a:spcPct val="50000"/>
              </a:spcBef>
            </a:pPr>
            <a:r>
              <a:rPr lang="en-US" altLang="zh-CN" sz="1600" b="0" dirty="0"/>
              <a:t>    return 0;</a:t>
            </a:r>
          </a:p>
          <a:p>
            <a:pPr>
              <a:lnSpc>
                <a:spcPct val="80000"/>
              </a:lnSpc>
              <a:spcBef>
                <a:spcPct val="50000"/>
              </a:spcBef>
            </a:pPr>
            <a:r>
              <a:rPr lang="en-US" altLang="zh-CN" sz="1600" b="0" dirty="0"/>
              <a:t>}</a:t>
            </a:r>
          </a:p>
        </p:txBody>
      </p:sp>
      <p:grpSp>
        <p:nvGrpSpPr>
          <p:cNvPr id="2" name="Group 9"/>
          <p:cNvGrpSpPr>
            <a:grpSpLocks/>
          </p:cNvGrpSpPr>
          <p:nvPr/>
        </p:nvGrpSpPr>
        <p:grpSpPr bwMode="auto">
          <a:xfrm>
            <a:off x="3372433" y="-1"/>
            <a:ext cx="3241104" cy="1917891"/>
            <a:chOff x="2522" y="981"/>
            <a:chExt cx="1678" cy="820"/>
          </a:xfrm>
        </p:grpSpPr>
        <p:sp>
          <p:nvSpPr>
            <p:cNvPr id="49163" name="AutoShape 10"/>
            <p:cNvSpPr>
              <a:spLocks noChangeArrowheads="1"/>
            </p:cNvSpPr>
            <p:nvPr/>
          </p:nvSpPr>
          <p:spPr bwMode="auto">
            <a:xfrm>
              <a:off x="2522" y="981"/>
              <a:ext cx="1678" cy="820"/>
            </a:xfrm>
            <a:prstGeom prst="wedgeRoundRectCallout">
              <a:avLst>
                <a:gd name="adj1" fmla="val -42006"/>
                <a:gd name="adj2" fmla="val 79150"/>
                <a:gd name="adj3" fmla="val 16667"/>
              </a:avLst>
            </a:prstGeom>
            <a:solidFill>
              <a:schemeClr val="accent1"/>
            </a:solidFill>
            <a:ln w="9525">
              <a:solidFill>
                <a:schemeClr val="tx1"/>
              </a:solidFill>
              <a:miter lim="800000"/>
              <a:headEnd/>
              <a:tailEnd/>
            </a:ln>
          </p:spPr>
          <p:txBody>
            <a:bodyPr/>
            <a:lstStyle/>
            <a:p>
              <a:pPr algn="ctr"/>
              <a:endParaRPr lang="zh-CN" altLang="zh-CN"/>
            </a:p>
          </p:txBody>
        </p:sp>
        <p:sp>
          <p:nvSpPr>
            <p:cNvPr id="49164" name="Text Box 11"/>
            <p:cNvSpPr txBox="1">
              <a:spLocks noChangeArrowheads="1"/>
            </p:cNvSpPr>
            <p:nvPr/>
          </p:nvSpPr>
          <p:spPr bwMode="auto">
            <a:xfrm>
              <a:off x="2584" y="981"/>
              <a:ext cx="1497" cy="771"/>
            </a:xfrm>
            <a:prstGeom prst="rect">
              <a:avLst/>
            </a:prstGeom>
            <a:noFill/>
            <a:ln w="9525">
              <a:noFill/>
              <a:miter lim="800000"/>
              <a:headEnd/>
              <a:tailEnd/>
            </a:ln>
          </p:spPr>
          <p:txBody>
            <a:bodyPr>
              <a:spAutoFit/>
            </a:bodyPr>
            <a:lstStyle/>
            <a:p>
              <a:r>
                <a:rPr lang="zh-CN" altLang="en-US" sz="1600" dirty="0">
                  <a:solidFill>
                    <a:srgbClr val="0000CC"/>
                  </a:solidFill>
                </a:rPr>
                <a:t>当有多个循环变量时，要用逗号隔开。</a:t>
              </a:r>
            </a:p>
            <a:p>
              <a:r>
                <a:rPr lang="zh-CN" altLang="en-US" sz="1600" dirty="0">
                  <a:solidFill>
                    <a:srgbClr val="0000CC"/>
                  </a:solidFill>
                </a:rPr>
                <a:t>逗号表达式</a:t>
              </a:r>
              <a:r>
                <a:rPr lang="zh-CN" altLang="en-US" sz="1600" dirty="0"/>
                <a:t>：如</a:t>
              </a:r>
              <a:r>
                <a:rPr lang="en-US" altLang="zh-CN" sz="1600" i="1" dirty="0">
                  <a:solidFill>
                    <a:srgbClr val="0000CC"/>
                  </a:solidFill>
                </a:rPr>
                <a:t>e1,e2</a:t>
              </a:r>
              <a:r>
                <a:rPr lang="zh-CN" altLang="en-US" sz="1600" dirty="0"/>
                <a:t>顺序求</a:t>
              </a:r>
              <a:r>
                <a:rPr lang="en-US" altLang="zh-CN" sz="1600" dirty="0"/>
                <a:t>e1</a:t>
              </a:r>
              <a:r>
                <a:rPr lang="zh-CN" altLang="en-US" sz="1600" dirty="0"/>
                <a:t>和</a:t>
              </a:r>
              <a:r>
                <a:rPr lang="en-US" altLang="zh-CN" sz="1600" dirty="0"/>
                <a:t>e2</a:t>
              </a:r>
              <a:r>
                <a:rPr lang="zh-CN" altLang="en-US" sz="1600" dirty="0"/>
                <a:t>，以</a:t>
              </a:r>
              <a:r>
                <a:rPr lang="en-US" altLang="zh-CN" sz="1600" dirty="0"/>
                <a:t>e2</a:t>
              </a:r>
              <a:r>
                <a:rPr lang="zh-CN" altLang="en-US" sz="1600" dirty="0"/>
                <a:t>值作为整个表达式结果的值。如，</a:t>
              </a:r>
            </a:p>
            <a:p>
              <a:r>
                <a:rPr lang="en-US" altLang="zh-CN" sz="1600" dirty="0"/>
                <a:t>a = (t = 3, t+2); </a:t>
              </a:r>
            </a:p>
            <a:p>
              <a:r>
                <a:rPr lang="zh-CN" altLang="en-US" sz="1600" dirty="0"/>
                <a:t>结果为</a:t>
              </a:r>
              <a:r>
                <a:rPr lang="en-US" altLang="zh-CN" sz="1600" dirty="0"/>
                <a:t>5</a:t>
              </a:r>
            </a:p>
          </p:txBody>
        </p:sp>
      </p:grpSp>
      <p:sp>
        <p:nvSpPr>
          <p:cNvPr id="166924" name="AutoShape 12"/>
          <p:cNvSpPr>
            <a:spLocks noChangeArrowheads="1"/>
          </p:cNvSpPr>
          <p:nvPr/>
        </p:nvSpPr>
        <p:spPr bwMode="auto">
          <a:xfrm>
            <a:off x="0" y="0"/>
            <a:ext cx="3384376" cy="936104"/>
          </a:xfrm>
          <a:prstGeom prst="wedgeRoundRectCallout">
            <a:avLst>
              <a:gd name="adj1" fmla="val 32058"/>
              <a:gd name="adj2" fmla="val 94644"/>
              <a:gd name="adj3" fmla="val 16667"/>
            </a:avLst>
          </a:prstGeom>
          <a:solidFill>
            <a:schemeClr val="accent1"/>
          </a:solidFill>
          <a:ln w="9525">
            <a:solidFill>
              <a:schemeClr val="tx1"/>
            </a:solidFill>
            <a:miter lim="800000"/>
            <a:headEnd/>
            <a:tailEnd/>
          </a:ln>
        </p:spPr>
        <p:txBody>
          <a:bodyPr/>
          <a:lstStyle/>
          <a:p>
            <a:r>
              <a:rPr lang="zh-CN" altLang="en-US" sz="1600" dirty="0"/>
              <a:t>字符数组作为函数参数传递时，不需要同时传递数组长度。因为</a:t>
            </a:r>
            <a:r>
              <a:rPr lang="zh-CN" altLang="en-US" sz="1600" dirty="0">
                <a:solidFill>
                  <a:srgbClr val="0000CC"/>
                </a:solidFill>
              </a:rPr>
              <a:t>字符数组中字符串是以</a:t>
            </a:r>
            <a:r>
              <a:rPr lang="en-US" altLang="zh-CN" sz="1600" dirty="0">
                <a:solidFill>
                  <a:srgbClr val="0000CC"/>
                </a:solidFill>
              </a:rPr>
              <a:t>’\0’</a:t>
            </a:r>
            <a:r>
              <a:rPr lang="zh-CN" altLang="en-US" sz="1600" dirty="0">
                <a:solidFill>
                  <a:srgbClr val="0000CC"/>
                </a:solidFill>
              </a:rPr>
              <a:t>结束的。</a:t>
            </a:r>
          </a:p>
        </p:txBody>
      </p:sp>
      <p:sp>
        <p:nvSpPr>
          <p:cNvPr id="12" name="AutoShape 12"/>
          <p:cNvSpPr>
            <a:spLocks noChangeArrowheads="1"/>
          </p:cNvSpPr>
          <p:nvPr/>
        </p:nvSpPr>
        <p:spPr bwMode="auto">
          <a:xfrm>
            <a:off x="7452320" y="3861048"/>
            <a:ext cx="1691680" cy="647700"/>
          </a:xfrm>
          <a:prstGeom prst="wedgeRoundRectCallout">
            <a:avLst>
              <a:gd name="adj1" fmla="val -12393"/>
              <a:gd name="adj2" fmla="val -192945"/>
              <a:gd name="adj3" fmla="val 16667"/>
            </a:avLst>
          </a:prstGeom>
          <a:solidFill>
            <a:schemeClr val="accent1"/>
          </a:solidFill>
          <a:ln w="9525">
            <a:solidFill>
              <a:schemeClr val="tx1"/>
            </a:solidFill>
            <a:miter lim="800000"/>
            <a:headEnd/>
            <a:tailEnd/>
          </a:ln>
        </p:spPr>
        <p:txBody>
          <a:bodyPr/>
          <a:lstStyle/>
          <a:p>
            <a:r>
              <a:rPr lang="zh-CN" altLang="en-US" sz="1600">
                <a:solidFill>
                  <a:srgbClr val="0000CC"/>
                </a:solidFill>
              </a:rPr>
              <a:t>输出一个以</a:t>
            </a:r>
            <a:r>
              <a:rPr lang="en-US" altLang="zh-CN" sz="1600">
                <a:solidFill>
                  <a:srgbClr val="0000CC"/>
                </a:solidFill>
              </a:rPr>
              <a:t>’\0’</a:t>
            </a:r>
            <a:r>
              <a:rPr lang="zh-CN" altLang="en-US" sz="1600">
                <a:solidFill>
                  <a:srgbClr val="0000CC"/>
                </a:solidFill>
              </a:rPr>
              <a:t>结束的字符串。</a:t>
            </a:r>
          </a:p>
        </p:txBody>
      </p:sp>
      <p:sp>
        <p:nvSpPr>
          <p:cNvPr id="13" name="TextBox 12"/>
          <p:cNvSpPr txBox="1"/>
          <p:nvPr/>
        </p:nvSpPr>
        <p:spPr>
          <a:xfrm>
            <a:off x="0" y="5657671"/>
            <a:ext cx="3528392" cy="1200329"/>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t>提示：</a:t>
            </a:r>
            <a:r>
              <a:rPr lang="zh-CN" altLang="en-US" sz="1800" b="0" dirty="0">
                <a:latin typeface="楷体" pitchFamily="49" charset="-122"/>
                <a:ea typeface="楷体" pitchFamily="49" charset="-122"/>
              </a:rPr>
              <a:t>数组作为函数参数传递时，要不要同时传递数组长度，取决于函数中是否知道数组中元素的个数。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20"/>
                                        </p:tgtEl>
                                        <p:attrNameLst>
                                          <p:attrName>style.visibility</p:attrName>
                                        </p:attrNameLst>
                                      </p:cBhvr>
                                      <p:to>
                                        <p:strVal val="visible"/>
                                      </p:to>
                                    </p:set>
                                    <p:animEffect transition="in" filter="blinds(horizontal)">
                                      <p:cBhvr>
                                        <p:cTn id="12" dur="500"/>
                                        <p:tgtEl>
                                          <p:spTgt spid="1669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6924"/>
                                        </p:tgtEl>
                                        <p:attrNameLst>
                                          <p:attrName>style.visibility</p:attrName>
                                        </p:attrNameLst>
                                      </p:cBhvr>
                                      <p:to>
                                        <p:strVal val="visible"/>
                                      </p:to>
                                    </p:set>
                                    <p:animEffect transition="in" filter="blinds(horizontal)">
                                      <p:cBhvr>
                                        <p:cTn id="17" dur="500"/>
                                        <p:tgtEl>
                                          <p:spTgt spid="166924"/>
                                        </p:tgtEl>
                                      </p:cBhvr>
                                    </p:animEffect>
                                  </p:childTnLst>
                                  <p:subTnLst>
                                    <p:set>
                                      <p:cBhvr override="childStyle">
                                        <p:cTn dur="1" fill="hold" display="0" masterRel="nextClick" afterEffect="1"/>
                                        <p:tgtEl>
                                          <p:spTgt spid="16692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20" grpId="0" animBg="1"/>
      <p:bldP spid="166924" grpId="0" animBg="1"/>
      <p:bldP spid="12" grpId="0" animBg="1"/>
      <p:bldP spid="13"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5779" name="灯片编号占位符 4"/>
          <p:cNvSpPr>
            <a:spLocks noGrp="1"/>
          </p:cNvSpPr>
          <p:nvPr>
            <p:ph type="sldNum" sz="quarter" idx="11"/>
          </p:nvPr>
        </p:nvSpPr>
        <p:spPr>
          <a:noFill/>
        </p:spPr>
        <p:txBody>
          <a:bodyPr/>
          <a:lstStyle/>
          <a:p>
            <a:fld id="{7E87AF9C-6AE3-4BAD-BBEF-30F1FA55EFE6}" type="slidenum">
              <a:rPr lang="en-US" altLang="zh-CN" smtClean="0"/>
              <a:pPr/>
              <a:t>90</a:t>
            </a:fld>
            <a:endParaRPr lang="en-US" altLang="zh-CN"/>
          </a:p>
        </p:txBody>
      </p:sp>
      <p:sp>
        <p:nvSpPr>
          <p:cNvPr id="75780" name="Rectangle 2"/>
          <p:cNvSpPr>
            <a:spLocks noGrp="1" noChangeArrowheads="1"/>
          </p:cNvSpPr>
          <p:nvPr>
            <p:ph type="title"/>
          </p:nvPr>
        </p:nvSpPr>
        <p:spPr/>
        <p:txBody>
          <a:bodyPr/>
          <a:lstStyle/>
          <a:p>
            <a:r>
              <a:rPr lang="zh-CN" altLang="en-US">
                <a:ea typeface="宋体" pitchFamily="2" charset="-122"/>
              </a:rPr>
              <a:t>结构说明</a:t>
            </a:r>
          </a:p>
        </p:txBody>
      </p:sp>
      <p:sp>
        <p:nvSpPr>
          <p:cNvPr id="75781" name="Rectangle 3"/>
          <p:cNvSpPr>
            <a:spLocks noGrp="1" noChangeArrowheads="1"/>
          </p:cNvSpPr>
          <p:nvPr>
            <p:ph type="body" idx="1"/>
          </p:nvPr>
        </p:nvSpPr>
        <p:spPr/>
        <p:txBody>
          <a:bodyPr/>
          <a:lstStyle/>
          <a:p>
            <a:r>
              <a:rPr lang="en-US" altLang="zh-CN" b="0">
                <a:ea typeface="宋体" pitchFamily="2" charset="-122"/>
              </a:rPr>
              <a:t>. </a:t>
            </a:r>
            <a:r>
              <a:rPr lang="zh-CN" altLang="en-US">
                <a:ea typeface="宋体" pitchFamily="2" charset="-122"/>
              </a:rPr>
              <a:t>结构（</a:t>
            </a:r>
            <a:r>
              <a:rPr lang="en-US" altLang="zh-CN">
                <a:ea typeface="宋体" pitchFamily="2" charset="-122"/>
              </a:rPr>
              <a:t>struct</a:t>
            </a:r>
            <a:r>
              <a:rPr lang="zh-CN" altLang="en-US">
                <a:ea typeface="宋体" pitchFamily="2" charset="-122"/>
              </a:rPr>
              <a:t>）的表示和含义</a:t>
            </a:r>
          </a:p>
          <a:p>
            <a:pPr>
              <a:buFont typeface="Wingdings" pitchFamily="2" charset="2"/>
              <a:buNone/>
            </a:pPr>
            <a:r>
              <a:rPr lang="zh-CN" altLang="en-US" b="0">
                <a:ea typeface="宋体" pitchFamily="2" charset="-122"/>
              </a:rPr>
              <a:t>    结构是由若干分量组成的一种构造类型。然而，组成结构的各个分量可以具有不同的类型（这和数组情况相异），并且，对结构变量的访问必须通过它的分量名字（亦称为成员名），而不像数组是通过下标来访问它的成员。</a:t>
            </a:r>
          </a:p>
        </p:txBody>
      </p:sp>
      <p:grpSp>
        <p:nvGrpSpPr>
          <p:cNvPr id="75782" name="Group 4"/>
          <p:cNvGrpSpPr>
            <a:grpSpLocks/>
          </p:cNvGrpSpPr>
          <p:nvPr/>
        </p:nvGrpSpPr>
        <p:grpSpPr bwMode="auto">
          <a:xfrm>
            <a:off x="3203575" y="4076700"/>
            <a:ext cx="1828800" cy="2057400"/>
            <a:chOff x="1824" y="2352"/>
            <a:chExt cx="1152" cy="1296"/>
          </a:xfrm>
        </p:grpSpPr>
        <p:sp>
          <p:nvSpPr>
            <p:cNvPr id="75783" name="Rectangle 5"/>
            <p:cNvSpPr>
              <a:spLocks noChangeArrowheads="1"/>
            </p:cNvSpPr>
            <p:nvPr/>
          </p:nvSpPr>
          <p:spPr bwMode="auto">
            <a:xfrm>
              <a:off x="1824" y="2352"/>
              <a:ext cx="1152" cy="1296"/>
            </a:xfrm>
            <a:prstGeom prst="rect">
              <a:avLst/>
            </a:prstGeom>
            <a:solidFill>
              <a:srgbClr val="00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75784" name="Line 6"/>
            <p:cNvSpPr>
              <a:spLocks noChangeShapeType="1"/>
            </p:cNvSpPr>
            <p:nvPr/>
          </p:nvSpPr>
          <p:spPr bwMode="auto">
            <a:xfrm>
              <a:off x="1824" y="2592"/>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5" name="Line 7"/>
            <p:cNvSpPr>
              <a:spLocks noChangeShapeType="1"/>
            </p:cNvSpPr>
            <p:nvPr/>
          </p:nvSpPr>
          <p:spPr bwMode="auto">
            <a:xfrm>
              <a:off x="1824" y="2880"/>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6" name="Line 8"/>
            <p:cNvSpPr>
              <a:spLocks noChangeShapeType="1"/>
            </p:cNvSpPr>
            <p:nvPr/>
          </p:nvSpPr>
          <p:spPr bwMode="auto">
            <a:xfrm>
              <a:off x="1824" y="3168"/>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7" name="Text Box 9"/>
            <p:cNvSpPr txBox="1">
              <a:spLocks noChangeArrowheads="1"/>
            </p:cNvSpPr>
            <p:nvPr/>
          </p:nvSpPr>
          <p:spPr bwMode="auto">
            <a:xfrm>
              <a:off x="1824" y="2363"/>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1</a:t>
              </a:r>
            </a:p>
          </p:txBody>
        </p:sp>
        <p:sp>
          <p:nvSpPr>
            <p:cNvPr id="75788" name="Text Box 10"/>
            <p:cNvSpPr txBox="1">
              <a:spLocks noChangeArrowheads="1"/>
            </p:cNvSpPr>
            <p:nvPr/>
          </p:nvSpPr>
          <p:spPr bwMode="auto">
            <a:xfrm>
              <a:off x="1824" y="264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2</a:t>
              </a:r>
            </a:p>
          </p:txBody>
        </p:sp>
        <p:sp>
          <p:nvSpPr>
            <p:cNvPr id="75789" name="Text Box 11"/>
            <p:cNvSpPr txBox="1">
              <a:spLocks noChangeArrowheads="1"/>
            </p:cNvSpPr>
            <p:nvPr/>
          </p:nvSpPr>
          <p:spPr bwMode="auto">
            <a:xfrm>
              <a:off x="1824" y="288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3</a:t>
              </a:r>
            </a:p>
          </p:txBody>
        </p:sp>
        <p:sp>
          <p:nvSpPr>
            <p:cNvPr id="75790" name="Text Box 12"/>
            <p:cNvSpPr txBox="1">
              <a:spLocks noChangeArrowheads="1"/>
            </p:cNvSpPr>
            <p:nvPr/>
          </p:nvSpPr>
          <p:spPr bwMode="auto">
            <a:xfrm>
              <a:off x="1872" y="3264"/>
              <a:ext cx="26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6803" name="灯片编号占位符 4"/>
          <p:cNvSpPr>
            <a:spLocks noGrp="1"/>
          </p:cNvSpPr>
          <p:nvPr>
            <p:ph type="sldNum" sz="quarter" idx="11"/>
          </p:nvPr>
        </p:nvSpPr>
        <p:spPr>
          <a:noFill/>
        </p:spPr>
        <p:txBody>
          <a:bodyPr/>
          <a:lstStyle/>
          <a:p>
            <a:fld id="{72AC2EC8-1ED5-4810-8024-5FCAFD2A699A}" type="slidenum">
              <a:rPr lang="en-US" altLang="zh-CN" smtClean="0"/>
              <a:pPr/>
              <a:t>91</a:t>
            </a:fld>
            <a:endParaRPr lang="en-US" altLang="zh-CN"/>
          </a:p>
        </p:txBody>
      </p:sp>
      <p:sp>
        <p:nvSpPr>
          <p:cNvPr id="76804" name="Rectangle 2"/>
          <p:cNvSpPr>
            <a:spLocks noGrp="1" noChangeArrowheads="1"/>
          </p:cNvSpPr>
          <p:nvPr>
            <p:ph type="title"/>
          </p:nvPr>
        </p:nvSpPr>
        <p:spPr/>
        <p:txBody>
          <a:bodyPr/>
          <a:lstStyle/>
          <a:p>
            <a:r>
              <a:rPr lang="zh-CN" altLang="en-US">
                <a:ea typeface="宋体" pitchFamily="2" charset="-122"/>
              </a:rPr>
              <a:t>结构说明（续）</a:t>
            </a:r>
          </a:p>
        </p:txBody>
      </p:sp>
      <p:sp>
        <p:nvSpPr>
          <p:cNvPr id="76805" name="Rectangle 3"/>
          <p:cNvSpPr>
            <a:spLocks noGrp="1" noChangeArrowheads="1"/>
          </p:cNvSpPr>
          <p:nvPr>
            <p:ph type="body" idx="1"/>
          </p:nvPr>
        </p:nvSpPr>
        <p:spPr/>
        <p:txBody>
          <a:bodyPr/>
          <a:lstStyle/>
          <a:p>
            <a:pPr>
              <a:buFont typeface="Wingdings" pitchFamily="2" charset="2"/>
              <a:buNone/>
            </a:pPr>
            <a:r>
              <a:rPr lang="zh-CN" altLang="en-US">
                <a:ea typeface="宋体" pitchFamily="2" charset="-122"/>
              </a:rPr>
              <a:t>说明形式：</a:t>
            </a:r>
          </a:p>
          <a:p>
            <a:pPr>
              <a:buFont typeface="Wingdings" pitchFamily="2" charset="2"/>
              <a:buNone/>
            </a:pPr>
            <a:r>
              <a:rPr lang="zh-CN" altLang="en-US">
                <a:ea typeface="宋体" pitchFamily="2" charset="-122"/>
              </a:rPr>
              <a:t>	</a:t>
            </a:r>
            <a:r>
              <a:rPr lang="en-US" altLang="zh-CN">
                <a:solidFill>
                  <a:srgbClr val="0000CC"/>
                </a:solidFill>
                <a:ea typeface="宋体" pitchFamily="2" charset="-122"/>
              </a:rPr>
              <a:t>struct</a:t>
            </a:r>
            <a:r>
              <a:rPr lang="en-US" altLang="zh-CN">
                <a:ea typeface="宋体" pitchFamily="2" charset="-122"/>
              </a:rPr>
              <a:t>     </a:t>
            </a:r>
            <a:r>
              <a:rPr lang="zh-CN" altLang="en-US">
                <a:ea typeface="宋体" pitchFamily="2" charset="-122"/>
              </a:rPr>
              <a:t>结构类型名 </a:t>
            </a:r>
            <a:r>
              <a:rPr lang="en-US" altLang="zh-CN">
                <a:ea typeface="宋体" pitchFamily="2" charset="-122"/>
              </a:rPr>
              <a:t>{</a:t>
            </a:r>
          </a:p>
          <a:p>
            <a:pPr>
              <a:buFont typeface="Wingdings" pitchFamily="2" charset="2"/>
              <a:buNone/>
            </a:pPr>
            <a:r>
              <a:rPr lang="en-US" altLang="zh-CN">
                <a:ea typeface="宋体" pitchFamily="2" charset="-122"/>
              </a:rPr>
              <a:t>		</a:t>
            </a:r>
            <a:r>
              <a:rPr lang="zh-CN" altLang="en-US">
                <a:ea typeface="宋体" pitchFamily="2" charset="-122"/>
              </a:rPr>
              <a:t>成员类型   成员名；</a:t>
            </a:r>
          </a:p>
          <a:p>
            <a:pPr>
              <a:buFont typeface="Wingdings" pitchFamily="2" charset="2"/>
              <a:buNone/>
            </a:pPr>
            <a:r>
              <a:rPr lang="zh-CN" altLang="en-US">
                <a:ea typeface="宋体" pitchFamily="2" charset="-122"/>
              </a:rPr>
              <a:t>		成员类型   成员名；</a:t>
            </a:r>
          </a:p>
          <a:p>
            <a:pPr>
              <a:buFont typeface="Wingdings" pitchFamily="2" charset="2"/>
              <a:buNone/>
            </a:pPr>
            <a:r>
              <a:rPr lang="zh-CN" altLang="en-US">
                <a:ea typeface="宋体" pitchFamily="2" charset="-122"/>
              </a:rPr>
              <a:t>		</a:t>
            </a:r>
            <a:r>
              <a:rPr lang="en-US" altLang="zh-CN">
                <a:ea typeface="宋体" pitchFamily="2" charset="-122"/>
              </a:rPr>
              <a:t>…</a:t>
            </a:r>
          </a:p>
          <a:p>
            <a:pPr>
              <a:buFont typeface="Wingdings" pitchFamily="2" charset="2"/>
              <a:buNone/>
            </a:pPr>
            <a:r>
              <a:rPr lang="en-US" altLang="zh-CN">
                <a:ea typeface="宋体" pitchFamily="2" charset="-122"/>
              </a:rPr>
              <a:t>		…</a:t>
            </a:r>
          </a:p>
          <a:p>
            <a:pPr>
              <a:buFont typeface="Wingdings" pitchFamily="2" charset="2"/>
              <a:buNone/>
            </a:pPr>
            <a:r>
              <a:rPr lang="en-US" altLang="zh-CN">
                <a:ea typeface="宋体" pitchFamily="2" charset="-122"/>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7827" name="灯片编号占位符 4"/>
          <p:cNvSpPr>
            <a:spLocks noGrp="1"/>
          </p:cNvSpPr>
          <p:nvPr>
            <p:ph type="sldNum" sz="quarter" idx="11"/>
          </p:nvPr>
        </p:nvSpPr>
        <p:spPr>
          <a:noFill/>
        </p:spPr>
        <p:txBody>
          <a:bodyPr/>
          <a:lstStyle/>
          <a:p>
            <a:fld id="{ADBC97E4-7AA6-450D-B4F7-F49C8B7274A6}" type="slidenum">
              <a:rPr lang="en-US" altLang="zh-CN" smtClean="0"/>
              <a:pPr/>
              <a:t>92</a:t>
            </a:fld>
            <a:endParaRPr lang="en-US" altLang="zh-CN"/>
          </a:p>
        </p:txBody>
      </p:sp>
      <p:sp>
        <p:nvSpPr>
          <p:cNvPr id="77828" name="Rectangle 2"/>
          <p:cNvSpPr>
            <a:spLocks noGrp="1" noChangeArrowheads="1"/>
          </p:cNvSpPr>
          <p:nvPr>
            <p:ph type="title"/>
          </p:nvPr>
        </p:nvSpPr>
        <p:spPr/>
        <p:txBody>
          <a:bodyPr/>
          <a:lstStyle/>
          <a:p>
            <a:r>
              <a:rPr lang="zh-CN" altLang="en-US">
                <a:ea typeface="宋体" pitchFamily="2" charset="-122"/>
              </a:rPr>
              <a:t>结构说明（续）</a:t>
            </a:r>
          </a:p>
        </p:txBody>
      </p:sp>
      <p:sp>
        <p:nvSpPr>
          <p:cNvPr id="77829" name="Rectangle 3"/>
          <p:cNvSpPr>
            <a:spLocks noGrp="1" noChangeArrowheads="1"/>
          </p:cNvSpPr>
          <p:nvPr>
            <p:ph type="body" idx="1"/>
          </p:nvPr>
        </p:nvSpPr>
        <p:spPr>
          <a:xfrm>
            <a:off x="977900" y="1196975"/>
            <a:ext cx="7105650" cy="4806950"/>
          </a:xfrm>
        </p:spPr>
        <p:txBody>
          <a:bodyPr/>
          <a:lstStyle/>
          <a:p>
            <a:pPr marL="0" indent="0">
              <a:lnSpc>
                <a:spcPct val="70000"/>
              </a:lnSpc>
              <a:buFont typeface="Wingdings" pitchFamily="2" charset="2"/>
              <a:buNone/>
            </a:pPr>
            <a:r>
              <a:rPr lang="zh-CN" altLang="en-US" sz="2000" b="0" dirty="0">
                <a:ea typeface="宋体" pitchFamily="2" charset="-122"/>
              </a:rPr>
              <a:t>如下面为用以表示日期相关信息的结构说明：</a:t>
            </a:r>
            <a:endParaRPr lang="zh-CN" altLang="en-US" sz="2000" dirty="0">
              <a:ea typeface="宋体" pitchFamily="2" charset="-122"/>
            </a:endParaRPr>
          </a:p>
          <a:p>
            <a:pPr marL="747713"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date {</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day;</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month;</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year;</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yearday</a:t>
            </a:r>
            <a:r>
              <a:rPr lang="en-US" altLang="zh-CN" sz="2000" dirty="0">
                <a:ea typeface="宋体" pitchFamily="2" charset="-122"/>
              </a:rPr>
              <a:t>;</a:t>
            </a:r>
          </a:p>
          <a:p>
            <a:pPr marL="927100" lvl="2" indent="0">
              <a:lnSpc>
                <a:spcPct val="80000"/>
              </a:lnSpc>
              <a:buFont typeface="Wingdings" pitchFamily="2" charset="2"/>
              <a:buNone/>
            </a:pPr>
            <a:r>
              <a:rPr lang="en-US" altLang="zh-CN" sz="2000" dirty="0">
                <a:ea typeface="宋体" pitchFamily="2" charset="-122"/>
              </a:rPr>
              <a:t>char </a:t>
            </a:r>
            <a:r>
              <a:rPr lang="en-US" altLang="zh-CN" sz="2000" dirty="0" err="1">
                <a:ea typeface="宋体" pitchFamily="2" charset="-122"/>
              </a:rPr>
              <a:t>mon_name</a:t>
            </a:r>
            <a:r>
              <a:rPr lang="en-US" altLang="zh-CN" sz="2000" dirty="0">
                <a:ea typeface="宋体" pitchFamily="2" charset="-122"/>
              </a:rPr>
              <a:t>[4];</a:t>
            </a:r>
          </a:p>
          <a:p>
            <a:pPr marL="747713" lvl="1">
              <a:lnSpc>
                <a:spcPct val="70000"/>
              </a:lnSpc>
              <a:buFont typeface="Wingdings" pitchFamily="2" charset="2"/>
              <a:buNone/>
            </a:pPr>
            <a:r>
              <a:rPr lang="en-US" altLang="zh-CN" sz="2000" dirty="0">
                <a:ea typeface="宋体" pitchFamily="2" charset="-122"/>
              </a:rPr>
              <a:t>};</a:t>
            </a:r>
          </a:p>
          <a:p>
            <a:pPr marL="0" indent="0">
              <a:buFont typeface="Wingdings" pitchFamily="2" charset="2"/>
              <a:buNone/>
            </a:pPr>
            <a:r>
              <a:rPr lang="zh-CN" altLang="en-US" sz="2000" b="0" dirty="0">
                <a:ea typeface="宋体" pitchFamily="2" charset="-122"/>
              </a:rPr>
              <a:t>上面的结构说明，只是定义了一个结构的模板（</a:t>
            </a:r>
            <a:r>
              <a:rPr lang="en-US" altLang="zh-CN" sz="2000" b="0" dirty="0">
                <a:ea typeface="宋体" pitchFamily="2" charset="-122"/>
              </a:rPr>
              <a:t>template</a:t>
            </a:r>
            <a:r>
              <a:rPr lang="zh-CN" altLang="en-US" sz="2000" b="0" dirty="0">
                <a:ea typeface="宋体" pitchFamily="2" charset="-122"/>
              </a:rPr>
              <a:t>）或称为结构的框架，而并未定义结构的对象，也不为它分配存储空间。有了这样的结构模板说明后，一个结构变量可定义为：</a:t>
            </a:r>
          </a:p>
          <a:p>
            <a:pPr marL="747713" lvl="1">
              <a:lnSpc>
                <a:spcPct val="70000"/>
              </a:lnSpc>
              <a:buFont typeface="Wingdings" pitchFamily="2" charset="2"/>
              <a:buNone/>
            </a:pPr>
            <a:r>
              <a:rPr lang="en-US" altLang="zh-CN" sz="2000" b="1" dirty="0" err="1">
                <a:solidFill>
                  <a:srgbClr val="3333FF"/>
                </a:solidFill>
                <a:ea typeface="宋体" pitchFamily="2" charset="-122"/>
              </a:rPr>
              <a:t>struct</a:t>
            </a:r>
            <a:r>
              <a:rPr lang="en-US" altLang="zh-CN" sz="2000" b="1" dirty="0">
                <a:solidFill>
                  <a:srgbClr val="3333FF"/>
                </a:solidFill>
                <a:ea typeface="宋体" pitchFamily="2" charset="-122"/>
              </a:rPr>
              <a:t>  date</a:t>
            </a:r>
            <a:r>
              <a:rPr lang="en-US" altLang="zh-CN" sz="2000" dirty="0">
                <a:ea typeface="宋体" pitchFamily="2" charset="-122"/>
              </a:rPr>
              <a:t> d1, d2;</a:t>
            </a:r>
          </a:p>
          <a:p>
            <a:pPr marL="0" indent="0">
              <a:buFont typeface="Wingdings" pitchFamily="2" charset="2"/>
              <a:buNone/>
            </a:pPr>
            <a:r>
              <a:rPr lang="zh-CN" altLang="en-US" sz="2000" b="0" dirty="0">
                <a:ea typeface="宋体" pitchFamily="2" charset="-122"/>
              </a:rPr>
              <a:t>注意：在此，</a:t>
            </a:r>
            <a:r>
              <a:rPr lang="zh-CN" altLang="en-US" sz="2000" dirty="0">
                <a:solidFill>
                  <a:srgbClr val="3333FF"/>
                </a:solidFill>
                <a:ea typeface="宋体" pitchFamily="2" charset="-122"/>
              </a:rPr>
              <a:t>关键字</a:t>
            </a:r>
            <a:r>
              <a:rPr lang="en-US" altLang="zh-CN" sz="2000" dirty="0" err="1">
                <a:solidFill>
                  <a:srgbClr val="3333FF"/>
                </a:solidFill>
                <a:ea typeface="宋体" pitchFamily="2" charset="-122"/>
              </a:rPr>
              <a:t>struct</a:t>
            </a:r>
            <a:r>
              <a:rPr lang="zh-CN" altLang="en-US" sz="2000" dirty="0">
                <a:solidFill>
                  <a:srgbClr val="3333FF"/>
                </a:solidFill>
                <a:ea typeface="宋体" pitchFamily="2" charset="-122"/>
              </a:rPr>
              <a:t>和结构名</a:t>
            </a:r>
            <a:r>
              <a:rPr lang="en-US" altLang="zh-CN" sz="2000" dirty="0">
                <a:solidFill>
                  <a:srgbClr val="3333FF"/>
                </a:solidFill>
                <a:ea typeface="宋体" pitchFamily="2" charset="-122"/>
              </a:rPr>
              <a:t>date</a:t>
            </a:r>
            <a:r>
              <a:rPr lang="zh-CN" altLang="en-US" sz="2000" dirty="0">
                <a:solidFill>
                  <a:srgbClr val="3333FF"/>
                </a:solidFill>
                <a:ea typeface="宋体" pitchFamily="2" charset="-122"/>
              </a:rPr>
              <a:t>都不可少，可以把</a:t>
            </a:r>
            <a:r>
              <a:rPr lang="en-US" altLang="zh-CN" sz="2000" dirty="0" err="1">
                <a:solidFill>
                  <a:srgbClr val="3333FF"/>
                </a:solidFill>
                <a:ea typeface="宋体" pitchFamily="2" charset="-122"/>
              </a:rPr>
              <a:t>struct</a:t>
            </a:r>
            <a:r>
              <a:rPr lang="en-US" altLang="zh-CN" sz="2000" dirty="0">
                <a:solidFill>
                  <a:srgbClr val="3333FF"/>
                </a:solidFill>
                <a:ea typeface="宋体" pitchFamily="2" charset="-122"/>
              </a:rPr>
              <a:t> date</a:t>
            </a:r>
            <a:r>
              <a:rPr lang="zh-CN" altLang="en-US" sz="2000" dirty="0">
                <a:solidFill>
                  <a:srgbClr val="3333FF"/>
                </a:solidFill>
                <a:ea typeface="宋体" pitchFamily="2" charset="-122"/>
              </a:rPr>
              <a:t>一起看作是某种类型说明符（结构类型）。</a:t>
            </a:r>
          </a:p>
        </p:txBody>
      </p:sp>
      <p:sp>
        <p:nvSpPr>
          <p:cNvPr id="145412" name="AutoShape 4"/>
          <p:cNvSpPr>
            <a:spLocks noChangeArrowheads="1"/>
          </p:cNvSpPr>
          <p:nvPr/>
        </p:nvSpPr>
        <p:spPr bwMode="auto">
          <a:xfrm>
            <a:off x="4139952" y="1700808"/>
            <a:ext cx="2159000" cy="576262"/>
          </a:xfrm>
          <a:prstGeom prst="wedgeRoundRectCallout">
            <a:avLst>
              <a:gd name="adj1" fmla="val -79837"/>
              <a:gd name="adj2" fmla="val -38487"/>
              <a:gd name="adj3" fmla="val 16667"/>
            </a:avLst>
          </a:prstGeom>
          <a:solidFill>
            <a:schemeClr val="accent1"/>
          </a:solidFill>
          <a:ln w="9525">
            <a:solidFill>
              <a:schemeClr val="tx1"/>
            </a:solidFill>
            <a:miter lim="800000"/>
            <a:headEnd/>
            <a:tailEnd/>
          </a:ln>
        </p:spPr>
        <p:txBody>
          <a:bodyPr/>
          <a:lstStyle/>
          <a:p>
            <a:pPr algn="ctr"/>
            <a:r>
              <a:rPr lang="zh-CN" altLang="en-US"/>
              <a:t>结构名</a:t>
            </a:r>
          </a:p>
        </p:txBody>
      </p:sp>
      <p:sp>
        <p:nvSpPr>
          <p:cNvPr id="145413" name="AutoShape 5"/>
          <p:cNvSpPr>
            <a:spLocks noChangeArrowheads="1"/>
          </p:cNvSpPr>
          <p:nvPr/>
        </p:nvSpPr>
        <p:spPr bwMode="auto">
          <a:xfrm>
            <a:off x="4644008" y="2564904"/>
            <a:ext cx="2159000" cy="576263"/>
          </a:xfrm>
          <a:prstGeom prst="wedgeRoundRectCallout">
            <a:avLst>
              <a:gd name="adj1" fmla="val -103382"/>
              <a:gd name="adj2" fmla="val -37218"/>
              <a:gd name="adj3" fmla="val 16667"/>
            </a:avLst>
          </a:prstGeom>
          <a:solidFill>
            <a:schemeClr val="accent1"/>
          </a:solidFill>
          <a:ln w="9525">
            <a:solidFill>
              <a:schemeClr val="tx1"/>
            </a:solidFill>
            <a:miter lim="800000"/>
            <a:headEnd/>
            <a:tailEnd/>
          </a:ln>
        </p:spPr>
        <p:txBody>
          <a:bodyPr/>
          <a:lstStyle/>
          <a:p>
            <a:pPr algn="ctr"/>
            <a:r>
              <a:rPr lang="zh-CN" altLang="en-US"/>
              <a:t>结构成员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3"/>
                                        </p:tgtEl>
                                        <p:attrNameLst>
                                          <p:attrName>style.visibility</p:attrName>
                                        </p:attrNameLst>
                                      </p:cBhvr>
                                      <p:to>
                                        <p:strVal val="visible"/>
                                      </p:to>
                                    </p:set>
                                    <p:animEffect transition="in" filter="blinds(horizontal)">
                                      <p:cBhvr>
                                        <p:cTn id="12"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8851" name="灯片编号占位符 4"/>
          <p:cNvSpPr>
            <a:spLocks noGrp="1"/>
          </p:cNvSpPr>
          <p:nvPr>
            <p:ph type="sldNum" sz="quarter" idx="11"/>
          </p:nvPr>
        </p:nvSpPr>
        <p:spPr>
          <a:noFill/>
        </p:spPr>
        <p:txBody>
          <a:bodyPr/>
          <a:lstStyle/>
          <a:p>
            <a:fld id="{838AE2BE-E718-4058-9471-6895D6AF1947}" type="slidenum">
              <a:rPr lang="en-US" altLang="zh-CN" smtClean="0"/>
              <a:pPr/>
              <a:t>93</a:t>
            </a:fld>
            <a:endParaRPr lang="en-US" altLang="zh-CN"/>
          </a:p>
        </p:txBody>
      </p:sp>
      <p:sp>
        <p:nvSpPr>
          <p:cNvPr id="78852" name="Rectangle 2"/>
          <p:cNvSpPr>
            <a:spLocks noGrp="1" noChangeArrowheads="1"/>
          </p:cNvSpPr>
          <p:nvPr>
            <p:ph type="title"/>
          </p:nvPr>
        </p:nvSpPr>
        <p:spPr/>
        <p:txBody>
          <a:bodyPr/>
          <a:lstStyle/>
          <a:p>
            <a:r>
              <a:rPr lang="zh-CN" altLang="en-US">
                <a:ea typeface="宋体" pitchFamily="2" charset="-122"/>
              </a:rPr>
              <a:t>结构变量说明（续）</a:t>
            </a:r>
          </a:p>
        </p:txBody>
      </p:sp>
      <p:sp>
        <p:nvSpPr>
          <p:cNvPr id="78853" name="Rectangle 3"/>
          <p:cNvSpPr>
            <a:spLocks noGrp="1" noChangeArrowheads="1"/>
          </p:cNvSpPr>
          <p:nvPr>
            <p:ph type="body" idx="1"/>
          </p:nvPr>
        </p:nvSpPr>
        <p:spPr>
          <a:xfrm>
            <a:off x="971600" y="1124744"/>
            <a:ext cx="7105650" cy="4968875"/>
          </a:xfrm>
        </p:spPr>
        <p:txBody>
          <a:bodyPr/>
          <a:lstStyle/>
          <a:p>
            <a:pPr marL="0" indent="0">
              <a:lnSpc>
                <a:spcPct val="100000"/>
              </a:lnSpc>
              <a:buFont typeface="Wingdings" pitchFamily="2" charset="2"/>
              <a:buNone/>
            </a:pPr>
            <a:r>
              <a:rPr lang="zh-CN" altLang="en-US" sz="1400" b="0" dirty="0">
                <a:ea typeface="宋体" pitchFamily="2" charset="-122"/>
              </a:rPr>
              <a:t>在说明结构模板时，一般都要有结构名，但也可不用结构名，直接把结构模板和变量定义（或说明）放在一起。下面是结构变量的几种说明方式：</a:t>
            </a:r>
          </a:p>
          <a:p>
            <a:pPr marL="0" indent="0">
              <a:lnSpc>
                <a:spcPct val="70000"/>
              </a:lnSpc>
              <a:buFont typeface="Wingdings" pitchFamily="2" charset="2"/>
              <a:buNone/>
            </a:pPr>
            <a:r>
              <a:rPr lang="en-US" altLang="zh-CN" sz="1400" b="0" dirty="0">
                <a:ea typeface="宋体" pitchFamily="2" charset="-122"/>
              </a:rPr>
              <a:t>1</a:t>
            </a:r>
            <a:r>
              <a:rPr lang="zh-CN" altLang="en-US" sz="1400" b="0" dirty="0">
                <a:ea typeface="宋体" pitchFamily="2" charset="-122"/>
              </a:rPr>
              <a:t>）无结构名</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s1, s2;</a:t>
            </a:r>
          </a:p>
          <a:p>
            <a:pPr lvl="1">
              <a:lnSpc>
                <a:spcPct val="70000"/>
              </a:lnSpc>
              <a:buFont typeface="Wingdings" pitchFamily="2" charset="2"/>
              <a:buNone/>
            </a:pPr>
            <a:r>
              <a:rPr lang="zh-CN" altLang="en-US" sz="1400" dirty="0">
                <a:ea typeface="宋体" pitchFamily="2" charset="-122"/>
              </a:rPr>
              <a:t>一般适用于说明本地变量。</a:t>
            </a:r>
          </a:p>
          <a:p>
            <a:pPr marL="0" indent="0">
              <a:lnSpc>
                <a:spcPct val="70000"/>
              </a:lnSpc>
              <a:buFont typeface="Wingdings" pitchFamily="2" charset="2"/>
              <a:buNone/>
            </a:pPr>
            <a:r>
              <a:rPr lang="en-US" altLang="zh-CN" sz="1400" b="0" dirty="0">
                <a:ea typeface="宋体" pitchFamily="2" charset="-122"/>
              </a:rPr>
              <a:t>2</a:t>
            </a:r>
            <a:r>
              <a:rPr lang="zh-CN" altLang="en-US" sz="1400" b="0" dirty="0">
                <a:ea typeface="宋体" pitchFamily="2" charset="-122"/>
              </a:rPr>
              <a:t>）有结构名</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date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date s1, s2;</a:t>
            </a:r>
          </a:p>
          <a:p>
            <a:pPr lvl="1">
              <a:lnSpc>
                <a:spcPct val="70000"/>
              </a:lnSpc>
              <a:buFont typeface="Wingdings" pitchFamily="2" charset="2"/>
              <a:buNone/>
            </a:pPr>
            <a:r>
              <a:rPr lang="zh-CN" altLang="en-US" sz="1400" dirty="0">
                <a:ea typeface="宋体" pitchFamily="2" charset="-122"/>
              </a:rPr>
              <a:t>通常用来说明外部结构变量，或需要在多个函数中用到的相同的结构的变量。</a:t>
            </a:r>
          </a:p>
          <a:p>
            <a:pPr marL="0" indent="0">
              <a:lnSpc>
                <a:spcPct val="70000"/>
              </a:lnSpc>
              <a:buFont typeface="Wingdings" pitchFamily="2" charset="2"/>
              <a:buNone/>
            </a:pPr>
            <a:r>
              <a:rPr lang="en-US" altLang="zh-CN" sz="1400" b="0" dirty="0">
                <a:ea typeface="宋体" pitchFamily="2" charset="-122"/>
              </a:rPr>
              <a:t>3</a:t>
            </a:r>
            <a:r>
              <a:rPr lang="zh-CN" altLang="en-US" sz="1400" b="0" dirty="0">
                <a:ea typeface="宋体" pitchFamily="2" charset="-122"/>
              </a:rPr>
              <a:t>）使用</a:t>
            </a:r>
            <a:r>
              <a:rPr lang="en-US" altLang="zh-CN" sz="1400" b="0" dirty="0" err="1">
                <a:ea typeface="宋体" pitchFamily="2" charset="-122"/>
              </a:rPr>
              <a:t>typedef</a:t>
            </a:r>
            <a:endParaRPr lang="en-US" altLang="zh-CN" sz="1400" b="0" dirty="0">
              <a:ea typeface="宋体" pitchFamily="2" charset="-122"/>
            </a:endParaRPr>
          </a:p>
          <a:p>
            <a:pPr lvl="1">
              <a:lnSpc>
                <a:spcPct val="70000"/>
              </a:lnSpc>
              <a:buFont typeface="Wingdings" pitchFamily="2" charset="2"/>
              <a:buNone/>
            </a:pPr>
            <a:r>
              <a:rPr lang="en-US" altLang="zh-CN" sz="1400" dirty="0" err="1">
                <a:ea typeface="宋体" pitchFamily="2" charset="-122"/>
              </a:rPr>
              <a:t>typedef</a:t>
            </a:r>
            <a:r>
              <a:rPr lang="en-US" altLang="zh-CN" sz="1400" dirty="0">
                <a:ea typeface="宋体" pitchFamily="2" charset="-122"/>
              </a:rPr>
              <a:t> </a:t>
            </a:r>
            <a:r>
              <a:rPr lang="en-US" altLang="zh-CN" sz="1400" dirty="0" err="1">
                <a:ea typeface="宋体" pitchFamily="2" charset="-122"/>
              </a:rPr>
              <a:t>struct</a:t>
            </a: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DATE;</a:t>
            </a:r>
          </a:p>
          <a:p>
            <a:pPr lvl="1">
              <a:lnSpc>
                <a:spcPct val="70000"/>
              </a:lnSpc>
              <a:buFont typeface="Wingdings" pitchFamily="2" charset="2"/>
              <a:buNone/>
            </a:pPr>
            <a:r>
              <a:rPr lang="zh-CN" altLang="en-US" sz="1400" dirty="0">
                <a:ea typeface="宋体" pitchFamily="2" charset="-122"/>
              </a:rPr>
              <a:t>则变量定义为：</a:t>
            </a:r>
            <a:r>
              <a:rPr lang="en-US" altLang="zh-CN" sz="1400" dirty="0">
                <a:ea typeface="宋体" pitchFamily="2" charset="-122"/>
              </a:rPr>
              <a:t>DATE d, *pd, ad[10];</a:t>
            </a:r>
          </a:p>
          <a:p>
            <a:pPr lvl="1">
              <a:lnSpc>
                <a:spcPct val="70000"/>
              </a:lnSpc>
              <a:buFont typeface="Wingdings" pitchFamily="2" charset="2"/>
              <a:buNone/>
            </a:pPr>
            <a:r>
              <a:rPr lang="zh-CN" altLang="en-US" sz="1400" dirty="0">
                <a:ea typeface="宋体" pitchFamily="2" charset="-122"/>
              </a:rPr>
              <a:t>使用</a:t>
            </a:r>
            <a:r>
              <a:rPr lang="en-US" altLang="zh-CN" sz="1400" dirty="0" err="1">
                <a:ea typeface="宋体" pitchFamily="2" charset="-122"/>
              </a:rPr>
              <a:t>typedef</a:t>
            </a:r>
            <a:r>
              <a:rPr lang="zh-CN" altLang="en-US" sz="1400" dirty="0">
                <a:ea typeface="宋体" pitchFamily="2" charset="-122"/>
              </a:rPr>
              <a:t>定义结构类型名后，结构变量的定义（或说明）就更简洁了。</a:t>
            </a:r>
          </a:p>
        </p:txBody>
      </p:sp>
      <p:sp>
        <p:nvSpPr>
          <p:cNvPr id="146436" name="AutoShape 4"/>
          <p:cNvSpPr>
            <a:spLocks noChangeArrowheads="1"/>
          </p:cNvSpPr>
          <p:nvPr/>
        </p:nvSpPr>
        <p:spPr bwMode="auto">
          <a:xfrm>
            <a:off x="4355976" y="5085184"/>
            <a:ext cx="2447925" cy="504701"/>
          </a:xfrm>
          <a:prstGeom prst="wedgeRoundRectCallout">
            <a:avLst>
              <a:gd name="adj1" fmla="val -69314"/>
              <a:gd name="adj2" fmla="val -24345"/>
              <a:gd name="adj3" fmla="val 16667"/>
            </a:avLst>
          </a:prstGeom>
          <a:solidFill>
            <a:schemeClr val="accent1"/>
          </a:solidFill>
          <a:ln w="9525">
            <a:solidFill>
              <a:schemeClr val="tx1"/>
            </a:solidFill>
            <a:miter lim="800000"/>
            <a:headEnd/>
            <a:tailEnd/>
          </a:ln>
        </p:spPr>
        <p:txBody>
          <a:bodyPr/>
          <a:lstStyle/>
          <a:p>
            <a:pPr algn="ctr"/>
            <a:r>
              <a:rPr lang="zh-CN" altLang="en-US" dirty="0">
                <a:solidFill>
                  <a:srgbClr val="3333FF"/>
                </a:solidFill>
              </a:rPr>
              <a:t>类型定义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79875" name="灯片编号占位符 4"/>
          <p:cNvSpPr>
            <a:spLocks noGrp="1"/>
          </p:cNvSpPr>
          <p:nvPr>
            <p:ph type="sldNum" sz="quarter" idx="11"/>
          </p:nvPr>
        </p:nvSpPr>
        <p:spPr>
          <a:noFill/>
        </p:spPr>
        <p:txBody>
          <a:bodyPr/>
          <a:lstStyle/>
          <a:p>
            <a:fld id="{3D971EE1-280E-44DA-9E07-E67D5C99E860}" type="slidenum">
              <a:rPr lang="en-US" altLang="zh-CN" smtClean="0"/>
              <a:pPr/>
              <a:t>94</a:t>
            </a:fld>
            <a:endParaRPr lang="en-US" altLang="zh-CN"/>
          </a:p>
        </p:txBody>
      </p:sp>
      <p:sp>
        <p:nvSpPr>
          <p:cNvPr id="79876" name="Rectangle 2"/>
          <p:cNvSpPr>
            <a:spLocks noGrp="1" noChangeArrowheads="1"/>
          </p:cNvSpPr>
          <p:nvPr>
            <p:ph type="title"/>
          </p:nvPr>
        </p:nvSpPr>
        <p:spPr/>
        <p:txBody>
          <a:bodyPr/>
          <a:lstStyle/>
          <a:p>
            <a:r>
              <a:rPr lang="zh-CN" altLang="en-US">
                <a:ea typeface="宋体" pitchFamily="2" charset="-122"/>
              </a:rPr>
              <a:t>类型定义（</a:t>
            </a:r>
            <a:r>
              <a:rPr lang="en-US" altLang="zh-CN">
                <a:ea typeface="宋体" pitchFamily="2" charset="-122"/>
              </a:rPr>
              <a:t>typedef</a:t>
            </a:r>
            <a:r>
              <a:rPr lang="zh-CN" altLang="en-US">
                <a:ea typeface="宋体" pitchFamily="2" charset="-122"/>
              </a:rPr>
              <a:t>）</a:t>
            </a:r>
          </a:p>
        </p:txBody>
      </p:sp>
      <p:sp>
        <p:nvSpPr>
          <p:cNvPr id="79877" name="Rectangle 3"/>
          <p:cNvSpPr>
            <a:spLocks noGrp="1" noChangeArrowheads="1"/>
          </p:cNvSpPr>
          <p:nvPr>
            <p:ph type="body" idx="1"/>
          </p:nvPr>
        </p:nvSpPr>
        <p:spPr>
          <a:xfrm>
            <a:off x="827584" y="1196752"/>
            <a:ext cx="7105650" cy="4556125"/>
          </a:xfrm>
        </p:spPr>
        <p:txBody>
          <a:bodyPr/>
          <a:lstStyle/>
          <a:p>
            <a:pPr>
              <a:lnSpc>
                <a:spcPts val="2100"/>
              </a:lnSpc>
              <a:spcBef>
                <a:spcPts val="600"/>
              </a:spcBef>
              <a:spcAft>
                <a:spcPts val="0"/>
              </a:spcAft>
              <a:buFont typeface="Wingdings" pitchFamily="2" charset="2"/>
              <a:buNone/>
            </a:pPr>
            <a:r>
              <a:rPr lang="zh-CN" altLang="en-US" sz="1800" b="0" dirty="0">
                <a:ea typeface="宋体" pitchFamily="2" charset="-122"/>
              </a:rPr>
              <a:t>类型定义的语法格式为：</a:t>
            </a:r>
          </a:p>
          <a:p>
            <a:pPr lvl="1">
              <a:lnSpc>
                <a:spcPts val="2100"/>
              </a:lnSpc>
              <a:spcBef>
                <a:spcPts val="600"/>
              </a:spcBef>
              <a:spcAft>
                <a:spcPts val="0"/>
              </a:spcAft>
              <a:buFont typeface="Wingdings" pitchFamily="2" charset="2"/>
              <a:buNone/>
            </a:pPr>
            <a:r>
              <a:rPr lang="en-US" altLang="zh-CN" sz="1800" b="1" i="1" dirty="0" err="1">
                <a:solidFill>
                  <a:srgbClr val="0033CC"/>
                </a:solidFill>
                <a:ea typeface="宋体" pitchFamily="2" charset="-122"/>
              </a:rPr>
              <a:t>typedef</a:t>
            </a:r>
            <a:r>
              <a:rPr lang="en-US" altLang="zh-CN" sz="1800" i="1" dirty="0">
                <a:solidFill>
                  <a:srgbClr val="0033CC"/>
                </a:solidFill>
                <a:ea typeface="宋体" pitchFamily="2" charset="-122"/>
              </a:rPr>
              <a:t>  </a:t>
            </a:r>
            <a:r>
              <a:rPr lang="zh-CN" altLang="en-US" sz="1800" i="1" dirty="0">
                <a:solidFill>
                  <a:srgbClr val="0033CC"/>
                </a:solidFill>
                <a:ea typeface="宋体" pitchFamily="2" charset="-122"/>
              </a:rPr>
              <a:t>原类型名  新类型名</a:t>
            </a:r>
            <a:endParaRPr lang="zh-CN" altLang="en-US" sz="1800" b="0" dirty="0">
              <a:ea typeface="宋体" pitchFamily="2" charset="-122"/>
            </a:endParaRPr>
          </a:p>
          <a:p>
            <a:pPr>
              <a:lnSpc>
                <a:spcPts val="2100"/>
              </a:lnSpc>
              <a:spcBef>
                <a:spcPts val="600"/>
              </a:spcBef>
              <a:spcAft>
                <a:spcPts val="0"/>
              </a:spcAft>
              <a:buFont typeface="Wingdings" pitchFamily="2" charset="2"/>
              <a:buNone/>
            </a:pPr>
            <a:r>
              <a:rPr lang="zh-CN" altLang="en-US" sz="1800" b="0" dirty="0">
                <a:ea typeface="宋体" pitchFamily="2" charset="-122"/>
              </a:rPr>
              <a:t>如：</a:t>
            </a:r>
          </a:p>
          <a:p>
            <a:pPr lvl="1">
              <a:lnSpc>
                <a:spcPts val="2100"/>
              </a:lnSpc>
              <a:spcBef>
                <a:spcPts val="600"/>
              </a:spcBef>
              <a:spcAft>
                <a:spcPts val="0"/>
              </a:spcAft>
              <a:buFont typeface="Wingdings" pitchFamily="2" charset="2"/>
              <a:buNone/>
            </a:pPr>
            <a:r>
              <a:rPr lang="en-US" altLang="zh-CN" sz="1800" dirty="0" err="1">
                <a:ea typeface="宋体" pitchFamily="2" charset="-122"/>
              </a:rPr>
              <a:t>typedef</a:t>
            </a: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LENGTH;</a:t>
            </a:r>
          </a:p>
          <a:p>
            <a:pPr lvl="1">
              <a:lnSpc>
                <a:spcPts val="2100"/>
              </a:lnSpc>
              <a:spcBef>
                <a:spcPts val="600"/>
              </a:spcBef>
              <a:spcAft>
                <a:spcPts val="0"/>
              </a:spcAft>
              <a:buFont typeface="Wingdings" pitchFamily="2" charset="2"/>
              <a:buNone/>
            </a:pPr>
            <a:r>
              <a:rPr lang="en-US" altLang="zh-CN" sz="1800" dirty="0" err="1">
                <a:ea typeface="宋体" pitchFamily="2" charset="-122"/>
              </a:rPr>
              <a:t>typedef</a:t>
            </a:r>
            <a:r>
              <a:rPr lang="en-US" altLang="zh-CN" sz="1800" dirty="0">
                <a:ea typeface="宋体" pitchFamily="2" charset="-122"/>
              </a:rPr>
              <a:t>  char  *STRING;</a:t>
            </a:r>
          </a:p>
          <a:p>
            <a:pPr>
              <a:lnSpc>
                <a:spcPts val="2100"/>
              </a:lnSpc>
              <a:spcBef>
                <a:spcPts val="600"/>
              </a:spcBef>
              <a:spcAft>
                <a:spcPts val="0"/>
              </a:spcAft>
              <a:buFont typeface="Wingdings" pitchFamily="2" charset="2"/>
              <a:buNone/>
            </a:pPr>
            <a:r>
              <a:rPr lang="zh-CN" altLang="en-US" sz="1800" b="0" dirty="0">
                <a:ea typeface="宋体" pitchFamily="2" charset="-122"/>
              </a:rPr>
              <a:t>变量说明为：</a:t>
            </a:r>
          </a:p>
          <a:p>
            <a:pPr lvl="1">
              <a:lnSpc>
                <a:spcPts val="2100"/>
              </a:lnSpc>
              <a:spcBef>
                <a:spcPts val="600"/>
              </a:spcBef>
              <a:spcAft>
                <a:spcPts val="0"/>
              </a:spcAft>
              <a:buFont typeface="Wingdings" pitchFamily="2" charset="2"/>
              <a:buNone/>
            </a:pPr>
            <a:r>
              <a:rPr lang="en-US" altLang="zh-CN" sz="1800" dirty="0">
                <a:ea typeface="宋体" pitchFamily="2" charset="-122"/>
              </a:rPr>
              <a:t>LENGTH  </a:t>
            </a:r>
            <a:r>
              <a:rPr lang="en-US" altLang="zh-CN" sz="1800" dirty="0" err="1">
                <a:ea typeface="宋体" pitchFamily="2" charset="-122"/>
              </a:rPr>
              <a:t>len</a:t>
            </a:r>
            <a:r>
              <a:rPr lang="en-US" altLang="zh-CN" sz="1800" dirty="0">
                <a:ea typeface="宋体" pitchFamily="2" charset="-122"/>
              </a:rPr>
              <a:t>, </a:t>
            </a:r>
            <a:r>
              <a:rPr lang="en-US" altLang="zh-CN" sz="1800" dirty="0" err="1">
                <a:ea typeface="宋体" pitchFamily="2" charset="-122"/>
              </a:rPr>
              <a:t>maxlen</a:t>
            </a:r>
            <a:r>
              <a:rPr lang="en-US" altLang="zh-CN" sz="1800" dirty="0">
                <a:ea typeface="宋体" pitchFamily="2" charset="-122"/>
              </a:rPr>
              <a:t>;</a:t>
            </a:r>
          </a:p>
          <a:p>
            <a:pPr lvl="1">
              <a:lnSpc>
                <a:spcPts val="2100"/>
              </a:lnSpc>
              <a:spcBef>
                <a:spcPts val="600"/>
              </a:spcBef>
              <a:spcAft>
                <a:spcPts val="0"/>
              </a:spcAft>
              <a:buFont typeface="Wingdings" pitchFamily="2" charset="2"/>
              <a:buNone/>
            </a:pPr>
            <a:r>
              <a:rPr lang="en-US" altLang="zh-CN" sz="1800" dirty="0">
                <a:ea typeface="宋体" pitchFamily="2" charset="-122"/>
              </a:rPr>
              <a:t>STRING  </a:t>
            </a:r>
            <a:r>
              <a:rPr lang="en-US" altLang="zh-CN" sz="1800" dirty="0" err="1">
                <a:ea typeface="宋体" pitchFamily="2" charset="-122"/>
              </a:rPr>
              <a:t>lineptr</a:t>
            </a:r>
            <a:r>
              <a:rPr lang="en-US" altLang="zh-CN" sz="1800" dirty="0">
                <a:ea typeface="宋体" pitchFamily="2" charset="-122"/>
              </a:rPr>
              <a:t>[LINES], </a:t>
            </a:r>
            <a:r>
              <a:rPr lang="en-US" altLang="zh-CN" sz="1800" dirty="0" err="1">
                <a:ea typeface="宋体" pitchFamily="2" charset="-122"/>
              </a:rPr>
              <a:t>alloc</a:t>
            </a:r>
            <a:r>
              <a:rPr lang="en-US" altLang="zh-CN" sz="1800" dirty="0">
                <a:ea typeface="宋体" pitchFamily="2" charset="-122"/>
              </a:rPr>
              <a:t>( );</a:t>
            </a:r>
          </a:p>
          <a:p>
            <a:pPr>
              <a:lnSpc>
                <a:spcPts val="2100"/>
              </a:lnSpc>
              <a:spcBef>
                <a:spcPts val="600"/>
              </a:spcBef>
              <a:spcAft>
                <a:spcPts val="0"/>
              </a:spcAft>
              <a:buFont typeface="Wingdings" pitchFamily="2" charset="2"/>
              <a:buNone/>
            </a:pPr>
            <a:r>
              <a:rPr lang="zh-CN" altLang="en-US" sz="1800" b="0" dirty="0">
                <a:ea typeface="宋体" pitchFamily="2" charset="-122"/>
              </a:rPr>
              <a:t>这与如下直接说明等价：</a:t>
            </a:r>
          </a:p>
          <a:p>
            <a:pPr lvl="1">
              <a:lnSpc>
                <a:spcPts val="2100"/>
              </a:lnSpc>
              <a:spcBef>
                <a:spcPts val="600"/>
              </a:spcBef>
              <a:spcAft>
                <a:spcPts val="0"/>
              </a:spcAft>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len</a:t>
            </a:r>
            <a:r>
              <a:rPr lang="en-US" altLang="zh-CN" sz="1800" dirty="0">
                <a:ea typeface="宋体" pitchFamily="2" charset="-122"/>
              </a:rPr>
              <a:t>, </a:t>
            </a:r>
            <a:r>
              <a:rPr lang="en-US" altLang="zh-CN" sz="1800" dirty="0" err="1">
                <a:ea typeface="宋体" pitchFamily="2" charset="-122"/>
              </a:rPr>
              <a:t>maxlen</a:t>
            </a:r>
            <a:r>
              <a:rPr lang="en-US" altLang="zh-CN" sz="1800" dirty="0">
                <a:ea typeface="宋体" pitchFamily="2" charset="-122"/>
              </a:rPr>
              <a:t>;</a:t>
            </a:r>
          </a:p>
          <a:p>
            <a:pPr lvl="1">
              <a:lnSpc>
                <a:spcPts val="2100"/>
              </a:lnSpc>
              <a:spcBef>
                <a:spcPts val="600"/>
              </a:spcBef>
              <a:spcAft>
                <a:spcPts val="0"/>
              </a:spcAft>
              <a:buFont typeface="Wingdings" pitchFamily="2" charset="2"/>
              <a:buNone/>
            </a:pPr>
            <a:r>
              <a:rPr lang="en-US" altLang="zh-CN" sz="1800" dirty="0">
                <a:ea typeface="宋体" pitchFamily="2" charset="-122"/>
              </a:rPr>
              <a:t>char  *</a:t>
            </a:r>
            <a:r>
              <a:rPr lang="en-US" altLang="zh-CN" sz="1800" dirty="0" err="1">
                <a:ea typeface="宋体" pitchFamily="2" charset="-122"/>
              </a:rPr>
              <a:t>lineptr</a:t>
            </a:r>
            <a:r>
              <a:rPr lang="en-US" altLang="zh-CN" sz="1800" dirty="0">
                <a:ea typeface="宋体" pitchFamily="2" charset="-122"/>
              </a:rPr>
              <a:t>[LINES], *</a:t>
            </a:r>
            <a:r>
              <a:rPr lang="en-US" altLang="zh-CN" sz="1800" dirty="0" err="1">
                <a:ea typeface="宋体" pitchFamily="2" charset="-122"/>
              </a:rPr>
              <a:t>alloc</a:t>
            </a:r>
            <a:r>
              <a:rPr lang="en-US" altLang="zh-CN" sz="1800" dirty="0">
                <a:ea typeface="宋体" pitchFamily="2" charset="-122"/>
              </a:rPr>
              <a:t>( );</a:t>
            </a:r>
          </a:p>
        </p:txBody>
      </p:sp>
      <p:sp>
        <p:nvSpPr>
          <p:cNvPr id="6" name="TextBox 5"/>
          <p:cNvSpPr txBox="1"/>
          <p:nvPr/>
        </p:nvSpPr>
        <p:spPr>
          <a:xfrm>
            <a:off x="5724128" y="1102578"/>
            <a:ext cx="3419872" cy="5755422"/>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800" b="0" dirty="0" err="1">
                <a:latin typeface="楷体" pitchFamily="49" charset="-122"/>
                <a:ea typeface="楷体" pitchFamily="49" charset="-122"/>
              </a:rPr>
              <a:t>typedef</a:t>
            </a:r>
            <a:r>
              <a:rPr lang="zh-CN" altLang="en-US" sz="1800" b="0" dirty="0">
                <a:latin typeface="楷体" pitchFamily="49" charset="-122"/>
                <a:ea typeface="楷体" pitchFamily="49" charset="-122"/>
              </a:rPr>
              <a:t>常见用法：</a:t>
            </a:r>
            <a:endParaRPr lang="en-US" altLang="zh-CN" sz="1800" b="0" dirty="0">
              <a:latin typeface="楷体" pitchFamily="49" charset="-122"/>
              <a:ea typeface="楷体" pitchFamily="49" charset="-122"/>
            </a:endParaRPr>
          </a:p>
          <a:p>
            <a:pPr marL="342900" indent="-342900">
              <a:buAutoNum type="arabicPeriod"/>
            </a:pPr>
            <a:r>
              <a:rPr lang="zh-CN" altLang="en-US" sz="1800" b="0" dirty="0">
                <a:latin typeface="楷体" pitchFamily="49" charset="-122"/>
                <a:ea typeface="楷体" pitchFamily="49" charset="-122"/>
              </a:rPr>
              <a:t>一些安全关键的软件中需要在程序中明确运行环境的数据类型长度，如：</a:t>
            </a:r>
            <a:endParaRPr lang="en-US" altLang="zh-CN" sz="1800" b="0" dirty="0">
              <a:latin typeface="楷体" pitchFamily="49" charset="-122"/>
              <a:ea typeface="楷体" pitchFamily="49" charset="-122"/>
            </a:endParaRPr>
          </a:p>
          <a:p>
            <a:pPr marL="800100" lvl="1" indent="-342900"/>
            <a:r>
              <a:rPr lang="en-US" altLang="zh-CN" sz="1800" b="0" dirty="0" err="1">
                <a:latin typeface="楷体" pitchFamily="49" charset="-122"/>
                <a:ea typeface="楷体" pitchFamily="49" charset="-122"/>
              </a:rPr>
              <a:t>typedef</a:t>
            </a:r>
            <a:r>
              <a:rPr lang="en-US" altLang="zh-CN" sz="1800" b="0" dirty="0">
                <a:latin typeface="楷体" pitchFamily="49" charset="-122"/>
                <a:ea typeface="楷体" pitchFamily="49" charset="-122"/>
              </a:rPr>
              <a:t> </a:t>
            </a:r>
            <a:r>
              <a:rPr lang="en-US" altLang="zh-CN" sz="1800" b="0" dirty="0" err="1">
                <a:latin typeface="楷体" pitchFamily="49" charset="-122"/>
                <a:ea typeface="楷体" pitchFamily="49" charset="-122"/>
              </a:rPr>
              <a:t>int</a:t>
            </a:r>
            <a:r>
              <a:rPr lang="en-US" altLang="zh-CN" sz="1800" b="0" dirty="0">
                <a:latin typeface="楷体" pitchFamily="49" charset="-122"/>
                <a:ea typeface="楷体" pitchFamily="49" charset="-122"/>
              </a:rPr>
              <a:t> INT32;</a:t>
            </a:r>
          </a:p>
          <a:p>
            <a:pPr marL="800100" lvl="1" indent="-342900"/>
            <a:r>
              <a:rPr lang="en-US" altLang="zh-CN" sz="1800" b="0" dirty="0" err="1">
                <a:latin typeface="楷体" pitchFamily="49" charset="-122"/>
                <a:ea typeface="楷体" pitchFamily="49" charset="-122"/>
              </a:rPr>
              <a:t>typedef</a:t>
            </a:r>
            <a:r>
              <a:rPr lang="en-US" altLang="zh-CN" sz="1800" b="0" dirty="0">
                <a:latin typeface="楷体" pitchFamily="49" charset="-122"/>
                <a:ea typeface="楷体" pitchFamily="49" charset="-122"/>
              </a:rPr>
              <a:t> short INT16</a:t>
            </a:r>
          </a:p>
          <a:p>
            <a:pPr marL="800100" lvl="1" indent="-342900"/>
            <a:r>
              <a:rPr lang="en-US" altLang="zh-CN" sz="1800" b="0" dirty="0">
                <a:latin typeface="楷体" pitchFamily="49" charset="-122"/>
                <a:ea typeface="楷体" pitchFamily="49" charset="-122"/>
              </a:rPr>
              <a:t>INT32 port0,port1;</a:t>
            </a:r>
          </a:p>
          <a:p>
            <a:pPr marL="800100" lvl="1" indent="-342900"/>
            <a:r>
              <a:rPr lang="en-US" altLang="zh-CN" sz="1800" b="0" dirty="0">
                <a:latin typeface="楷体" pitchFamily="49" charset="-122"/>
                <a:ea typeface="楷体" pitchFamily="49" charset="-122"/>
              </a:rPr>
              <a:t>…</a:t>
            </a:r>
          </a:p>
          <a:p>
            <a:pPr marL="342900" indent="-342900"/>
            <a:r>
              <a:rPr lang="en-US" altLang="zh-CN" sz="1800" b="0" dirty="0">
                <a:latin typeface="楷体" pitchFamily="49" charset="-122"/>
                <a:ea typeface="楷体" pitchFamily="49" charset="-122"/>
              </a:rPr>
              <a:t>2. </a:t>
            </a:r>
            <a:r>
              <a:rPr lang="zh-CN" altLang="en-US" sz="1800" b="0" dirty="0">
                <a:latin typeface="楷体" pitchFamily="49" charset="-122"/>
                <a:ea typeface="楷体" pitchFamily="49" charset="-122"/>
              </a:rPr>
              <a:t>用来定义结构类型，如</a:t>
            </a:r>
            <a:r>
              <a:rPr lang="en-US" altLang="zh-CN" sz="1800" b="0" dirty="0">
                <a:latin typeface="楷体" pitchFamily="49" charset="-122"/>
                <a:ea typeface="楷体" pitchFamily="49" charset="-122"/>
              </a:rPr>
              <a:t>FILE</a:t>
            </a:r>
            <a:r>
              <a:rPr lang="zh-CN" altLang="en-US" sz="1800" b="0" dirty="0">
                <a:latin typeface="楷体" pitchFamily="49" charset="-122"/>
                <a:ea typeface="楷体" pitchFamily="49" charset="-122"/>
              </a:rPr>
              <a:t>就是一个用</a:t>
            </a:r>
            <a:r>
              <a:rPr lang="en-US" altLang="zh-CN" sz="1800" b="0" dirty="0" err="1">
                <a:latin typeface="楷体" pitchFamily="49" charset="-122"/>
                <a:ea typeface="楷体" pitchFamily="49" charset="-122"/>
              </a:rPr>
              <a:t>typedef</a:t>
            </a:r>
            <a:r>
              <a:rPr lang="zh-CN" altLang="en-US" sz="1800" b="0" dirty="0">
                <a:latin typeface="楷体" pitchFamily="49" charset="-122"/>
                <a:ea typeface="楷体" pitchFamily="49" charset="-122"/>
              </a:rPr>
              <a:t>定义的结构类型。</a:t>
            </a:r>
            <a:endParaRPr lang="en-US" altLang="zh-CN" sz="1800" b="0" dirty="0">
              <a:latin typeface="楷体" pitchFamily="49" charset="-122"/>
              <a:ea typeface="楷体" pitchFamily="49" charset="-122"/>
            </a:endParaRPr>
          </a:p>
          <a:p>
            <a:pPr marL="342900" indent="-342900"/>
            <a:r>
              <a:rPr lang="en-US" altLang="zh-CN" sz="1800" b="0" dirty="0">
                <a:latin typeface="楷体" pitchFamily="49" charset="-122"/>
                <a:ea typeface="楷体" pitchFamily="49" charset="-122"/>
              </a:rPr>
              <a:t>3. </a:t>
            </a:r>
            <a:r>
              <a:rPr lang="zh-CN" altLang="en-US" sz="1800" b="0" dirty="0">
                <a:latin typeface="楷体" pitchFamily="49" charset="-122"/>
                <a:ea typeface="楷体" pitchFamily="49" charset="-122"/>
              </a:rPr>
              <a:t>数据结构中用来定义一个链表结点类型：</a:t>
            </a:r>
            <a:endParaRPr lang="en-US" altLang="zh-CN" sz="1800" b="0" dirty="0">
              <a:latin typeface="楷体" pitchFamily="49" charset="-122"/>
              <a:ea typeface="楷体" pitchFamily="49" charset="-122"/>
            </a:endParaRPr>
          </a:p>
          <a:p>
            <a:pPr lvl="1">
              <a:lnSpc>
                <a:spcPts val="1800"/>
              </a:lnSpc>
              <a:spcBef>
                <a:spcPts val="600"/>
              </a:spcBef>
              <a:spcAft>
                <a:spcPts val="0"/>
              </a:spcAft>
              <a:buFont typeface="Wingdings" pitchFamily="2" charset="2"/>
              <a:buNone/>
            </a:pPr>
            <a:r>
              <a:rPr lang="en-US" altLang="zh-CN" sz="1800" dirty="0" err="1"/>
              <a:t>typedef</a:t>
            </a:r>
            <a:r>
              <a:rPr lang="en-US" altLang="zh-CN" sz="1800" dirty="0"/>
              <a:t> </a:t>
            </a:r>
            <a:r>
              <a:rPr lang="en-US" altLang="zh-CN" sz="1800" dirty="0" err="1"/>
              <a:t>struct</a:t>
            </a:r>
            <a:r>
              <a:rPr lang="en-US" altLang="zh-CN" sz="1800" dirty="0"/>
              <a:t> node {</a:t>
            </a:r>
          </a:p>
          <a:p>
            <a:pPr lvl="1">
              <a:lnSpc>
                <a:spcPts val="1800"/>
              </a:lnSpc>
              <a:spcBef>
                <a:spcPts val="600"/>
              </a:spcBef>
              <a:spcAft>
                <a:spcPts val="0"/>
              </a:spcAft>
              <a:buFont typeface="Wingdings" pitchFamily="2" charset="2"/>
              <a:buNone/>
            </a:pPr>
            <a:r>
              <a:rPr lang="en-US" altLang="zh-CN" sz="1800" dirty="0"/>
              <a:t>    </a:t>
            </a:r>
            <a:r>
              <a:rPr lang="en-US" altLang="zh-CN" sz="1800" dirty="0" err="1"/>
              <a:t>int</a:t>
            </a:r>
            <a:r>
              <a:rPr lang="en-US" altLang="zh-CN" sz="1800" dirty="0"/>
              <a:t> n;</a:t>
            </a:r>
          </a:p>
          <a:p>
            <a:pPr lvl="1">
              <a:lnSpc>
                <a:spcPts val="1800"/>
              </a:lnSpc>
              <a:spcBef>
                <a:spcPts val="600"/>
              </a:spcBef>
              <a:spcAft>
                <a:spcPts val="0"/>
              </a:spcAft>
              <a:buFont typeface="Wingdings" pitchFamily="2" charset="2"/>
              <a:buNone/>
            </a:pPr>
            <a:r>
              <a:rPr lang="en-US" altLang="zh-CN" sz="1800" dirty="0"/>
              <a:t>    </a:t>
            </a:r>
            <a:r>
              <a:rPr lang="en-US" altLang="zh-CN" sz="1800" dirty="0" err="1"/>
              <a:t>struct</a:t>
            </a:r>
            <a:r>
              <a:rPr lang="en-US" altLang="zh-CN" sz="1800" dirty="0"/>
              <a:t> node *next;</a:t>
            </a:r>
          </a:p>
          <a:p>
            <a:pPr lvl="1">
              <a:lnSpc>
                <a:spcPts val="1800"/>
              </a:lnSpc>
              <a:spcBef>
                <a:spcPts val="600"/>
              </a:spcBef>
              <a:spcAft>
                <a:spcPts val="0"/>
              </a:spcAft>
              <a:buFont typeface="Wingdings" pitchFamily="2" charset="2"/>
              <a:buNone/>
            </a:pPr>
            <a:r>
              <a:rPr lang="en-US" altLang="zh-CN" sz="1800" dirty="0"/>
              <a:t>} *</a:t>
            </a:r>
            <a:r>
              <a:rPr lang="en-US" altLang="zh-CN" sz="1800" dirty="0" err="1"/>
              <a:t>Nodeptr</a:t>
            </a:r>
            <a:r>
              <a:rPr lang="en-US" altLang="zh-CN" sz="1800" dirty="0"/>
              <a:t>;</a:t>
            </a:r>
          </a:p>
          <a:p>
            <a:pPr marL="800100" lvl="1" indent="-342900"/>
            <a:r>
              <a:rPr lang="en-US" altLang="zh-CN" sz="1800" dirty="0" err="1"/>
              <a:t>Nodeptr</a:t>
            </a:r>
            <a:r>
              <a:rPr lang="en-US" altLang="zh-CN" sz="1800" dirty="0"/>
              <a:t> list, p;</a:t>
            </a:r>
          </a:p>
          <a:p>
            <a:pPr marL="800100" lvl="1" indent="-342900"/>
            <a:r>
              <a:rPr lang="zh-CN" altLang="en-US" sz="1800" b="0" dirty="0">
                <a:latin typeface="楷体" pitchFamily="49" charset="-122"/>
                <a:ea typeface="楷体" pitchFamily="49" charset="-122"/>
              </a:rPr>
              <a:t>实际等价于：</a:t>
            </a:r>
            <a:endParaRPr lang="en-US" altLang="zh-CN" sz="1800" b="0" dirty="0">
              <a:latin typeface="楷体" pitchFamily="49" charset="-122"/>
              <a:ea typeface="楷体" pitchFamily="49" charset="-122"/>
            </a:endParaRPr>
          </a:p>
          <a:p>
            <a:pPr marL="800100" lvl="1" indent="-342900"/>
            <a:r>
              <a:rPr lang="en-US" altLang="zh-CN" sz="1800" dirty="0" err="1"/>
              <a:t>struct</a:t>
            </a:r>
            <a:r>
              <a:rPr lang="en-US" altLang="zh-CN" sz="1800" dirty="0"/>
              <a:t> node *list,*p;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0899" name="灯片编号占位符 4"/>
          <p:cNvSpPr>
            <a:spLocks noGrp="1"/>
          </p:cNvSpPr>
          <p:nvPr>
            <p:ph type="sldNum" sz="quarter" idx="11"/>
          </p:nvPr>
        </p:nvSpPr>
        <p:spPr>
          <a:noFill/>
        </p:spPr>
        <p:txBody>
          <a:bodyPr/>
          <a:lstStyle/>
          <a:p>
            <a:fld id="{81BF4A82-0218-4969-82B2-BBB6D631AB8B}" type="slidenum">
              <a:rPr lang="en-US" altLang="zh-CN" smtClean="0"/>
              <a:pPr/>
              <a:t>95</a:t>
            </a:fld>
            <a:endParaRPr lang="en-US" altLang="zh-CN"/>
          </a:p>
        </p:txBody>
      </p:sp>
      <p:sp>
        <p:nvSpPr>
          <p:cNvPr id="80900" name="Rectangle 2"/>
          <p:cNvSpPr>
            <a:spLocks noGrp="1" noChangeArrowheads="1"/>
          </p:cNvSpPr>
          <p:nvPr>
            <p:ph type="title"/>
          </p:nvPr>
        </p:nvSpPr>
        <p:spPr/>
        <p:txBody>
          <a:bodyPr/>
          <a:lstStyle/>
          <a:p>
            <a:r>
              <a:rPr lang="zh-CN" altLang="en-US">
                <a:ea typeface="宋体" pitchFamily="2" charset="-122"/>
              </a:rPr>
              <a:t>类型定义（续）</a:t>
            </a:r>
          </a:p>
        </p:txBody>
      </p:sp>
      <p:sp>
        <p:nvSpPr>
          <p:cNvPr id="80901" name="Rectangle 3"/>
          <p:cNvSpPr>
            <a:spLocks noGrp="1" noChangeArrowheads="1"/>
          </p:cNvSpPr>
          <p:nvPr>
            <p:ph type="body" idx="1"/>
          </p:nvPr>
        </p:nvSpPr>
        <p:spPr/>
        <p:txBody>
          <a:bodyPr/>
          <a:lstStyle/>
          <a:p>
            <a:pPr marL="0" indent="0">
              <a:lnSpc>
                <a:spcPct val="100000"/>
              </a:lnSpc>
              <a:buFont typeface="Wingdings" pitchFamily="2" charset="2"/>
              <a:buNone/>
            </a:pPr>
            <a:r>
              <a:rPr lang="zh-CN" altLang="en-US" b="0" dirty="0">
                <a:ea typeface="宋体" pitchFamily="2" charset="-122"/>
              </a:rPr>
              <a:t>必须强调，</a:t>
            </a:r>
            <a:r>
              <a:rPr lang="en-US" altLang="zh-CN" b="0" dirty="0" err="1">
                <a:ea typeface="宋体" pitchFamily="2" charset="-122"/>
              </a:rPr>
              <a:t>typedef</a:t>
            </a:r>
            <a:r>
              <a:rPr lang="zh-CN" altLang="en-US" b="0" dirty="0">
                <a:ea typeface="宋体" pitchFamily="2" charset="-122"/>
              </a:rPr>
              <a:t>说明均不产生新的数据类型，也不定义存储单元，它只是给已有的类型又增添了新的类型名，没有产生新的语义，即用这种方法所说明的变量与明确指出说明的那些变量有相同的性质。</a:t>
            </a:r>
          </a:p>
          <a:p>
            <a:pPr marL="0" indent="0">
              <a:lnSpc>
                <a:spcPct val="80000"/>
              </a:lnSpc>
              <a:buFont typeface="Wingdings" pitchFamily="2" charset="2"/>
              <a:buNone/>
            </a:pPr>
            <a:r>
              <a:rPr lang="zh-CN" altLang="en-US" b="0" dirty="0">
                <a:ea typeface="宋体" pitchFamily="2" charset="-122"/>
              </a:rPr>
              <a:t> </a:t>
            </a:r>
          </a:p>
          <a:p>
            <a:pPr marL="0" indent="0">
              <a:lnSpc>
                <a:spcPct val="80000"/>
              </a:lnSpc>
              <a:buFont typeface="Wingdings" pitchFamily="2" charset="2"/>
              <a:buNone/>
            </a:pPr>
            <a:r>
              <a:rPr lang="zh-CN" altLang="en-US" b="0" dirty="0">
                <a:ea typeface="宋体" pitchFamily="2" charset="-122"/>
              </a:rPr>
              <a:t>类型定义的必要性：</a:t>
            </a:r>
          </a:p>
          <a:p>
            <a:pPr lvl="1">
              <a:lnSpc>
                <a:spcPct val="80000"/>
              </a:lnSpc>
            </a:pPr>
            <a:r>
              <a:rPr lang="zh-CN" altLang="en-US" dirty="0">
                <a:ea typeface="宋体" pitchFamily="2" charset="-122"/>
              </a:rPr>
              <a:t>将程序参数化，便于移植；</a:t>
            </a:r>
          </a:p>
          <a:p>
            <a:pPr lvl="1">
              <a:lnSpc>
                <a:spcPct val="80000"/>
              </a:lnSpc>
            </a:pPr>
            <a:r>
              <a:rPr lang="zh-CN" altLang="en-US" dirty="0">
                <a:ea typeface="宋体" pitchFamily="2" charset="-122"/>
              </a:rPr>
              <a:t>为程序提供较好的说明信息，便于理解；</a:t>
            </a:r>
          </a:p>
          <a:p>
            <a:pPr marL="0" indent="0">
              <a:lnSpc>
                <a:spcPct val="100000"/>
              </a:lnSpc>
              <a:buFont typeface="Wingdings" pitchFamily="2" charset="2"/>
              <a:buNone/>
            </a:pPr>
            <a:r>
              <a:rPr lang="zh-CN" altLang="en-US" b="0" dirty="0">
                <a:ea typeface="宋体" pitchFamily="2" charset="-122"/>
              </a:rPr>
              <a:t>类型定义的一个常见用法是用来定义</a:t>
            </a:r>
            <a:r>
              <a:rPr lang="zh-CN" altLang="en-US" b="0" dirty="0">
                <a:solidFill>
                  <a:srgbClr val="0000CC"/>
                </a:solidFill>
                <a:ea typeface="宋体" pitchFamily="2" charset="-122"/>
              </a:rPr>
              <a:t>结构类型，如常用的文件类型</a:t>
            </a:r>
            <a:r>
              <a:rPr lang="en-US" altLang="zh-CN" b="0" dirty="0">
                <a:solidFill>
                  <a:srgbClr val="0000CC"/>
                </a:solidFill>
                <a:ea typeface="宋体" pitchFamily="2" charset="-122"/>
              </a:rPr>
              <a:t>FILE</a:t>
            </a:r>
            <a:r>
              <a:rPr lang="zh-CN" altLang="en-US" b="0" dirty="0">
                <a:solidFill>
                  <a:srgbClr val="0000CC"/>
                </a:solidFill>
                <a:ea typeface="宋体" pitchFamily="2" charset="-122"/>
              </a:rPr>
              <a:t>，就是结构类型定义</a:t>
            </a:r>
            <a:r>
              <a:rPr lang="zh-CN" altLang="en-US" b="0" dirty="0">
                <a:ea typeface="宋体" pitchFamily="2" charset="-122"/>
              </a:rPr>
              <a:t>。</a:t>
            </a:r>
          </a:p>
        </p:txBody>
      </p:sp>
      <p:sp>
        <p:nvSpPr>
          <p:cNvPr id="6" name="矩形 5">
            <a:extLst>
              <a:ext uri="{FF2B5EF4-FFF2-40B4-BE49-F238E27FC236}">
                <a16:creationId xmlns:a16="http://schemas.microsoft.com/office/drawing/2014/main" id="{8A6A84C6-275F-4279-B94B-EE60CDC196BA}"/>
              </a:ext>
            </a:extLst>
          </p:cNvPr>
          <p:cNvSpPr/>
          <p:nvPr/>
        </p:nvSpPr>
        <p:spPr>
          <a:xfrm>
            <a:off x="5868144" y="3687901"/>
            <a:ext cx="3275856" cy="3170099"/>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dirty="0"/>
              <a:t> </a:t>
            </a:r>
            <a:r>
              <a:rPr lang="zh-CN" altLang="en-US" sz="1800" b="0" dirty="0"/>
              <a:t>struct _iobuf {</a:t>
            </a:r>
          </a:p>
          <a:p>
            <a:r>
              <a:rPr lang="zh-CN" altLang="en-US" sz="1800" b="0" dirty="0"/>
              <a:t>    char *_ptr;</a:t>
            </a:r>
          </a:p>
          <a:p>
            <a:r>
              <a:rPr lang="zh-CN" altLang="en-US" sz="1800" b="0" dirty="0"/>
              <a:t>    int _cnt;</a:t>
            </a:r>
          </a:p>
          <a:p>
            <a:r>
              <a:rPr lang="zh-CN" altLang="en-US" sz="1800" b="0" dirty="0"/>
              <a:t>    char *_base;</a:t>
            </a:r>
          </a:p>
          <a:p>
            <a:r>
              <a:rPr lang="zh-CN" altLang="en-US" sz="1800" b="0" dirty="0"/>
              <a:t>    int _flag;</a:t>
            </a:r>
          </a:p>
          <a:p>
            <a:r>
              <a:rPr lang="zh-CN" altLang="en-US" sz="1800" b="0" dirty="0"/>
              <a:t>    int _file;</a:t>
            </a:r>
          </a:p>
          <a:p>
            <a:r>
              <a:rPr lang="zh-CN" altLang="en-US" sz="1800" b="0" dirty="0"/>
              <a:t>    int _charbuf;</a:t>
            </a:r>
          </a:p>
          <a:p>
            <a:r>
              <a:rPr lang="zh-CN" altLang="en-US" sz="1800" b="0" dirty="0"/>
              <a:t>    int _bufsiz;</a:t>
            </a:r>
          </a:p>
          <a:p>
            <a:r>
              <a:rPr lang="zh-CN" altLang="en-US" sz="1800" b="0" dirty="0"/>
              <a:t>    char *_tmpfname;</a:t>
            </a:r>
          </a:p>
          <a:p>
            <a:r>
              <a:rPr lang="zh-CN" altLang="en-US" sz="1800" b="0" dirty="0"/>
              <a:t>  };</a:t>
            </a:r>
          </a:p>
          <a:p>
            <a:r>
              <a:rPr lang="zh-CN" altLang="en-US" sz="1800" b="0" dirty="0"/>
              <a:t>  </a:t>
            </a:r>
            <a:r>
              <a:rPr lang="zh-CN" altLang="en-US" sz="1800" dirty="0">
                <a:solidFill>
                  <a:srgbClr val="0033CC"/>
                </a:solidFill>
              </a:rPr>
              <a:t>typedef struct _iobuf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1923" name="灯片编号占位符 4"/>
          <p:cNvSpPr>
            <a:spLocks noGrp="1"/>
          </p:cNvSpPr>
          <p:nvPr>
            <p:ph type="sldNum" sz="quarter" idx="11"/>
          </p:nvPr>
        </p:nvSpPr>
        <p:spPr>
          <a:noFill/>
        </p:spPr>
        <p:txBody>
          <a:bodyPr/>
          <a:lstStyle/>
          <a:p>
            <a:fld id="{405D9941-F1DD-4E40-A122-39A6F9373FE4}" type="slidenum">
              <a:rPr lang="en-US" altLang="zh-CN" smtClean="0"/>
              <a:pPr/>
              <a:t>96</a:t>
            </a:fld>
            <a:endParaRPr lang="en-US" altLang="zh-CN"/>
          </a:p>
        </p:txBody>
      </p:sp>
      <p:sp>
        <p:nvSpPr>
          <p:cNvPr id="81924" name="Rectangle 2"/>
          <p:cNvSpPr>
            <a:spLocks noGrp="1" noChangeArrowheads="1"/>
          </p:cNvSpPr>
          <p:nvPr>
            <p:ph type="title"/>
          </p:nvPr>
        </p:nvSpPr>
        <p:spPr/>
        <p:txBody>
          <a:bodyPr/>
          <a:lstStyle/>
          <a:p>
            <a:r>
              <a:rPr lang="zh-CN" altLang="en-US">
                <a:ea typeface="宋体" pitchFamily="2" charset="-122"/>
              </a:rPr>
              <a:t>结构说明（续）：结构嵌套</a:t>
            </a:r>
          </a:p>
        </p:txBody>
      </p:sp>
      <p:sp>
        <p:nvSpPr>
          <p:cNvPr id="149507" name="Rectangle 3"/>
          <p:cNvSpPr>
            <a:spLocks noGrp="1" noChangeArrowheads="1"/>
          </p:cNvSpPr>
          <p:nvPr>
            <p:ph type="body" idx="1"/>
          </p:nvPr>
        </p:nvSpPr>
        <p:spPr>
          <a:xfrm>
            <a:off x="755576" y="1268760"/>
            <a:ext cx="7105650" cy="4556125"/>
          </a:xfrm>
        </p:spPr>
        <p:txBody>
          <a:bodyPr/>
          <a:lstStyle/>
          <a:p>
            <a:r>
              <a:rPr lang="zh-CN" altLang="en-US" sz="2000" b="0" dirty="0">
                <a:ea typeface="宋体" pitchFamily="2" charset="-122"/>
              </a:rPr>
              <a:t>结构成员可以具有各种类型，当然它也可以是其它的结构类型，即结构可以嵌套定义。如下面为描述个人信息</a:t>
            </a:r>
            <a:r>
              <a:rPr lang="zh-CN" altLang="en-US" sz="2000" dirty="0">
                <a:ea typeface="宋体" pitchFamily="2" charset="-122"/>
              </a:rPr>
              <a:t>（姓名、住址、单位、薪水、</a:t>
            </a:r>
            <a:r>
              <a:rPr lang="zh-CN" altLang="en-US" sz="2000" dirty="0">
                <a:solidFill>
                  <a:srgbClr val="0000CC"/>
                </a:solidFill>
                <a:ea typeface="宋体" pitchFamily="2" charset="-122"/>
              </a:rPr>
              <a:t>生日</a:t>
            </a:r>
            <a:r>
              <a:rPr lang="zh-CN" altLang="en-US" sz="2000" dirty="0">
                <a:ea typeface="宋体" pitchFamily="2" charset="-122"/>
              </a:rPr>
              <a:t>）</a:t>
            </a:r>
            <a:r>
              <a:rPr lang="zh-CN" altLang="en-US" sz="2000" b="0" dirty="0">
                <a:ea typeface="宋体" pitchFamily="2" charset="-122"/>
              </a:rPr>
              <a:t>的结构说明：</a:t>
            </a:r>
          </a:p>
          <a:p>
            <a:pPr>
              <a:buFont typeface="Wingdings" pitchFamily="2" charset="2"/>
              <a:buNone/>
            </a:pPr>
            <a:r>
              <a:rPr lang="en-US" altLang="zh-CN" sz="1800" b="0" dirty="0" err="1">
                <a:ea typeface="宋体" pitchFamily="2" charset="-122"/>
              </a:rPr>
              <a:t>struct</a:t>
            </a:r>
            <a:r>
              <a:rPr lang="en-US" altLang="zh-CN" sz="1800" b="0" dirty="0">
                <a:ea typeface="宋体" pitchFamily="2" charset="-122"/>
              </a:rPr>
              <a:t> person  {</a:t>
            </a:r>
          </a:p>
          <a:p>
            <a:pPr>
              <a:buFont typeface="Wingdings" pitchFamily="2" charset="2"/>
              <a:buNone/>
            </a:pPr>
            <a:r>
              <a:rPr lang="en-US" altLang="zh-CN" sz="1800" b="0" dirty="0">
                <a:ea typeface="宋体" pitchFamily="2" charset="-122"/>
              </a:rPr>
              <a:t>   	         </a:t>
            </a:r>
            <a:r>
              <a:rPr lang="en-US" altLang="zh-CN" sz="1800" b="0" dirty="0" err="1">
                <a:latin typeface="+mn-lt"/>
                <a:ea typeface="宋体" pitchFamily="2" charset="-122"/>
              </a:rPr>
              <a:t>int</a:t>
            </a:r>
            <a:r>
              <a:rPr lang="en-US" altLang="zh-CN" sz="1800" b="0" dirty="0">
                <a:latin typeface="+mn-lt"/>
                <a:ea typeface="宋体" pitchFamily="2" charset="-122"/>
              </a:rPr>
              <a:t> ID; </a:t>
            </a:r>
          </a:p>
          <a:p>
            <a:pPr lvl="1" indent="0">
              <a:buFont typeface="Wingdings" pitchFamily="2" charset="2"/>
              <a:buNone/>
            </a:pPr>
            <a:r>
              <a:rPr lang="en-US" altLang="zh-CN" sz="1800" dirty="0">
                <a:ea typeface="宋体" pitchFamily="2" charset="-122"/>
              </a:rPr>
              <a:t>char name[32];</a:t>
            </a:r>
          </a:p>
          <a:p>
            <a:pPr lvl="1" indent="0">
              <a:buFont typeface="Wingdings" pitchFamily="2" charset="2"/>
              <a:buNone/>
            </a:pPr>
            <a:r>
              <a:rPr lang="en-US" altLang="zh-CN" sz="1800" dirty="0">
                <a:ea typeface="宋体" pitchFamily="2" charset="-122"/>
              </a:rPr>
              <a:t>char address[64];</a:t>
            </a:r>
          </a:p>
          <a:p>
            <a:pPr lvl="1" indent="0">
              <a:buFont typeface="Wingdings" pitchFamily="2" charset="2"/>
              <a:buNone/>
            </a:pPr>
            <a:r>
              <a:rPr lang="en-US" altLang="zh-CN" sz="1800" dirty="0">
                <a:ea typeface="宋体" pitchFamily="2" charset="-122"/>
              </a:rPr>
              <a:t>char department[64];</a:t>
            </a:r>
          </a:p>
          <a:p>
            <a:pPr lvl="1" indent="0">
              <a:buFont typeface="Wingdings" pitchFamily="2" charset="2"/>
              <a:buNone/>
            </a:pPr>
            <a:r>
              <a:rPr lang="en-US" altLang="zh-CN" sz="1800" dirty="0">
                <a:ea typeface="宋体" pitchFamily="2" charset="-122"/>
              </a:rPr>
              <a:t>double salary;</a:t>
            </a:r>
          </a:p>
          <a:p>
            <a:pPr lvl="1" indent="0">
              <a:buFont typeface="Wingdings" pitchFamily="2" charset="2"/>
              <a:buNone/>
            </a:pPr>
            <a:r>
              <a:rPr lang="en-US" altLang="zh-CN" sz="1800" b="1" dirty="0" err="1">
                <a:solidFill>
                  <a:srgbClr val="0000CC"/>
                </a:solidFill>
                <a:ea typeface="宋体" pitchFamily="2" charset="-122"/>
              </a:rPr>
              <a:t>struct</a:t>
            </a:r>
            <a:r>
              <a:rPr lang="en-US" altLang="zh-CN" sz="1800" b="1" dirty="0">
                <a:solidFill>
                  <a:srgbClr val="0000CC"/>
                </a:solidFill>
                <a:ea typeface="宋体" pitchFamily="2" charset="-122"/>
              </a:rPr>
              <a:t> date </a:t>
            </a:r>
            <a:r>
              <a:rPr lang="en-US" altLang="zh-CN" sz="1800" b="1" dirty="0" err="1">
                <a:solidFill>
                  <a:srgbClr val="0000CC"/>
                </a:solidFill>
                <a:ea typeface="宋体" pitchFamily="2" charset="-122"/>
              </a:rPr>
              <a:t>birthdate</a:t>
            </a:r>
            <a:r>
              <a:rPr lang="en-US" altLang="zh-CN" sz="1800" b="1" dirty="0">
                <a:solidFill>
                  <a:srgbClr val="0000CC"/>
                </a:solidFill>
                <a:ea typeface="宋体" pitchFamily="2" charset="-122"/>
              </a:rPr>
              <a:t>;</a:t>
            </a:r>
          </a:p>
          <a:p>
            <a:pPr>
              <a:buFont typeface="Wingdings" pitchFamily="2" charset="2"/>
              <a:buNone/>
            </a:pPr>
            <a:r>
              <a:rPr lang="en-US" altLang="zh-CN" sz="1800" b="0" dirty="0">
                <a:ea typeface="宋体" pitchFamily="2" charset="-122"/>
              </a:rPr>
              <a:t>};</a:t>
            </a:r>
          </a:p>
          <a:p>
            <a:pPr>
              <a:buFont typeface="Wingdings" pitchFamily="2" charset="2"/>
              <a:buNone/>
            </a:pPr>
            <a:r>
              <a:rPr lang="en-US" altLang="zh-CN" sz="1800" b="0" dirty="0" err="1">
                <a:ea typeface="宋体" pitchFamily="2" charset="-122"/>
              </a:rPr>
              <a:t>struct</a:t>
            </a:r>
            <a:r>
              <a:rPr lang="en-US" altLang="zh-CN" sz="1800" b="0" dirty="0">
                <a:ea typeface="宋体" pitchFamily="2" charset="-122"/>
              </a:rPr>
              <a:t> person table[100];</a:t>
            </a:r>
          </a:p>
        </p:txBody>
      </p:sp>
      <p:graphicFrame>
        <p:nvGraphicFramePr>
          <p:cNvPr id="6" name="表格 5"/>
          <p:cNvGraphicFramePr>
            <a:graphicFrameLocks noGrp="1"/>
          </p:cNvGraphicFramePr>
          <p:nvPr/>
        </p:nvGraphicFramePr>
        <p:xfrm>
          <a:off x="3203848" y="5374640"/>
          <a:ext cx="5940152" cy="1483360"/>
        </p:xfrm>
        <a:graphic>
          <a:graphicData uri="http://schemas.openxmlformats.org/drawingml/2006/table">
            <a:tbl>
              <a:tblPr firstRow="1" bandRow="1">
                <a:tableStyleId>{5C22544A-7EE6-4342-B048-85BDC9FD1C3A}</a:tableStyleId>
              </a:tblPr>
              <a:tblGrid>
                <a:gridCol w="643033">
                  <a:extLst>
                    <a:ext uri="{9D8B030D-6E8A-4147-A177-3AD203B41FA5}">
                      <a16:colId xmlns:a16="http://schemas.microsoft.com/office/drawing/2014/main" val="20000"/>
                    </a:ext>
                  </a:extLst>
                </a:gridCol>
                <a:gridCol w="771838">
                  <a:extLst>
                    <a:ext uri="{9D8B030D-6E8A-4147-A177-3AD203B41FA5}">
                      <a16:colId xmlns:a16="http://schemas.microsoft.com/office/drawing/2014/main" val="20001"/>
                    </a:ext>
                  </a:extLst>
                </a:gridCol>
                <a:gridCol w="1333175">
                  <a:extLst>
                    <a:ext uri="{9D8B030D-6E8A-4147-A177-3AD203B41FA5}">
                      <a16:colId xmlns:a16="http://schemas.microsoft.com/office/drawing/2014/main" val="20002"/>
                    </a:ext>
                  </a:extLst>
                </a:gridCol>
                <a:gridCol w="1403342">
                  <a:extLst>
                    <a:ext uri="{9D8B030D-6E8A-4147-A177-3AD203B41FA5}">
                      <a16:colId xmlns:a16="http://schemas.microsoft.com/office/drawing/2014/main" val="20003"/>
                    </a:ext>
                  </a:extLst>
                </a:gridCol>
                <a:gridCol w="491169">
                  <a:extLst>
                    <a:ext uri="{9D8B030D-6E8A-4147-A177-3AD203B41FA5}">
                      <a16:colId xmlns:a16="http://schemas.microsoft.com/office/drawing/2014/main" val="20004"/>
                    </a:ext>
                  </a:extLst>
                </a:gridCol>
                <a:gridCol w="491169">
                  <a:extLst>
                    <a:ext uri="{9D8B030D-6E8A-4147-A177-3AD203B41FA5}">
                      <a16:colId xmlns:a16="http://schemas.microsoft.com/office/drawing/2014/main" val="20005"/>
                    </a:ext>
                  </a:extLst>
                </a:gridCol>
                <a:gridCol w="421002">
                  <a:extLst>
                    <a:ext uri="{9D8B030D-6E8A-4147-A177-3AD203B41FA5}">
                      <a16:colId xmlns:a16="http://schemas.microsoft.com/office/drawing/2014/main" val="20006"/>
                    </a:ext>
                  </a:extLst>
                </a:gridCol>
                <a:gridCol w="385424">
                  <a:extLst>
                    <a:ext uri="{9D8B030D-6E8A-4147-A177-3AD203B41FA5}">
                      <a16:colId xmlns:a16="http://schemas.microsoft.com/office/drawing/2014/main" val="20007"/>
                    </a:ext>
                  </a:extLst>
                </a:gridCol>
              </a:tblGrid>
              <a:tr h="370840">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7" dur="500"/>
                                        <p:tgtEl>
                                          <p:spTgt spid="149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2" dur="500"/>
                                        <p:tgtEl>
                                          <p:spTgt spid="14950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5" dur="500"/>
                                        <p:tgtEl>
                                          <p:spTgt spid="14950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18" dur="500"/>
                                        <p:tgtEl>
                                          <p:spTgt spid="1495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1" dur="500"/>
                                        <p:tgtEl>
                                          <p:spTgt spid="1495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24" dur="500"/>
                                        <p:tgtEl>
                                          <p:spTgt spid="1495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9507">
                                            <p:txEl>
                                              <p:pRg st="7" end="7"/>
                                            </p:txEl>
                                          </p:spTgt>
                                        </p:tgtEl>
                                        <p:attrNameLst>
                                          <p:attrName>style.visibility</p:attrName>
                                        </p:attrNameLst>
                                      </p:cBhvr>
                                      <p:to>
                                        <p:strVal val="visible"/>
                                      </p:to>
                                    </p:set>
                                    <p:animEffect transition="in" filter="blinds(horizontal)">
                                      <p:cBhvr>
                                        <p:cTn id="27" dur="500"/>
                                        <p:tgtEl>
                                          <p:spTgt spid="14950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9507">
                                            <p:txEl>
                                              <p:pRg st="8" end="8"/>
                                            </p:txEl>
                                          </p:spTgt>
                                        </p:tgtEl>
                                        <p:attrNameLst>
                                          <p:attrName>style.visibility</p:attrName>
                                        </p:attrNameLst>
                                      </p:cBhvr>
                                      <p:to>
                                        <p:strVal val="visible"/>
                                      </p:to>
                                    </p:set>
                                    <p:animEffect transition="in" filter="blinds(horizontal)">
                                      <p:cBhvr>
                                        <p:cTn id="30" dur="500"/>
                                        <p:tgtEl>
                                          <p:spTgt spid="14950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9507">
                                            <p:txEl>
                                              <p:pRg st="9" end="9"/>
                                            </p:txEl>
                                          </p:spTgt>
                                        </p:tgtEl>
                                        <p:attrNameLst>
                                          <p:attrName>style.visibility</p:attrName>
                                        </p:attrNameLst>
                                      </p:cBhvr>
                                      <p:to>
                                        <p:strVal val="visible"/>
                                      </p:to>
                                    </p:set>
                                    <p:animEffect transition="in" filter="blinds(horizontal)">
                                      <p:cBhvr>
                                        <p:cTn id="33" dur="500"/>
                                        <p:tgtEl>
                                          <p:spTgt spid="14950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2947" name="灯片编号占位符 4"/>
          <p:cNvSpPr>
            <a:spLocks noGrp="1"/>
          </p:cNvSpPr>
          <p:nvPr>
            <p:ph type="sldNum" sz="quarter" idx="11"/>
          </p:nvPr>
        </p:nvSpPr>
        <p:spPr>
          <a:noFill/>
        </p:spPr>
        <p:txBody>
          <a:bodyPr/>
          <a:lstStyle/>
          <a:p>
            <a:fld id="{1433F7E2-2EE0-4F94-B5D1-9FCA47F4AC1B}" type="slidenum">
              <a:rPr lang="en-US" altLang="zh-CN" smtClean="0"/>
              <a:pPr/>
              <a:t>97</a:t>
            </a:fld>
            <a:endParaRPr lang="en-US" altLang="zh-CN" dirty="0"/>
          </a:p>
        </p:txBody>
      </p:sp>
      <p:sp>
        <p:nvSpPr>
          <p:cNvPr id="82948" name="Rectangle 2"/>
          <p:cNvSpPr>
            <a:spLocks noGrp="1" noChangeArrowheads="1"/>
          </p:cNvSpPr>
          <p:nvPr>
            <p:ph type="title"/>
          </p:nvPr>
        </p:nvSpPr>
        <p:spPr/>
        <p:txBody>
          <a:bodyPr/>
          <a:lstStyle/>
          <a:p>
            <a:r>
              <a:rPr lang="zh-CN" altLang="en-US">
                <a:ea typeface="宋体" pitchFamily="2" charset="-122"/>
              </a:rPr>
              <a:t>结构说明（续）</a:t>
            </a:r>
          </a:p>
        </p:txBody>
      </p:sp>
      <p:sp>
        <p:nvSpPr>
          <p:cNvPr id="150531" name="Rectangle 3"/>
          <p:cNvSpPr>
            <a:spLocks noGrp="1" noChangeArrowheads="1"/>
          </p:cNvSpPr>
          <p:nvPr>
            <p:ph type="body" idx="1"/>
          </p:nvPr>
        </p:nvSpPr>
        <p:spPr/>
        <p:txBody>
          <a:bodyPr/>
          <a:lstStyle/>
          <a:p>
            <a:pPr algn="just">
              <a:lnSpc>
                <a:spcPct val="100000"/>
              </a:lnSpc>
              <a:spcBef>
                <a:spcPct val="50000"/>
              </a:spcBef>
              <a:buClrTx/>
              <a:buSzTx/>
            </a:pPr>
            <a:r>
              <a:rPr lang="zh-CN" altLang="en-US" sz="2000" dirty="0">
                <a:ea typeface="宋体" pitchFamily="2" charset="-122"/>
              </a:rPr>
              <a:t>注意</a:t>
            </a:r>
            <a:r>
              <a:rPr lang="zh-CN" altLang="en-US" sz="2000" b="0" dirty="0">
                <a:ea typeface="宋体" pitchFamily="2" charset="-122"/>
              </a:rPr>
              <a:t>：</a:t>
            </a:r>
            <a:r>
              <a:rPr lang="zh-CN" altLang="en-US" sz="2000" b="0" i="1" u="sng" dirty="0">
                <a:solidFill>
                  <a:srgbClr val="3333FF"/>
                </a:solidFill>
                <a:ea typeface="宋体" pitchFamily="2" charset="-122"/>
              </a:rPr>
              <a:t>结构成员的类型不能是该结构本身，因为它无法确定此结构的边界。但</a:t>
            </a:r>
            <a:r>
              <a:rPr lang="zh-CN" altLang="en-US" sz="2000" i="1" u="sng" dirty="0">
                <a:solidFill>
                  <a:srgbClr val="3333FF"/>
                </a:solidFill>
                <a:ea typeface="宋体" pitchFamily="2" charset="-122"/>
              </a:rPr>
              <a:t>它可以是指向本身结构的指针</a:t>
            </a:r>
            <a:r>
              <a:rPr lang="zh-CN" altLang="en-US" sz="2000" b="0" i="1" u="sng" dirty="0">
                <a:solidFill>
                  <a:srgbClr val="3333FF"/>
                </a:solidFill>
                <a:ea typeface="宋体" pitchFamily="2" charset="-122"/>
              </a:rPr>
              <a:t>。</a:t>
            </a:r>
            <a:r>
              <a:rPr lang="zh-CN" altLang="en-US" sz="2000" b="0" dirty="0">
                <a:ea typeface="宋体" pitchFamily="2" charset="-122"/>
              </a:rPr>
              <a:t>例如：</a:t>
            </a:r>
          </a:p>
          <a:p>
            <a:pPr lvl="1">
              <a:lnSpc>
                <a:spcPct val="8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p>
          <a:p>
            <a:pPr lvl="2" indent="0">
              <a:lnSpc>
                <a:spcPct val="90000"/>
              </a:lnSpc>
              <a:buFont typeface="Wingdings" pitchFamily="2" charset="2"/>
              <a:buNone/>
            </a:pPr>
            <a:r>
              <a:rPr lang="en-US" altLang="zh-CN" sz="2000" dirty="0">
                <a:ea typeface="宋体" pitchFamily="2" charset="-122"/>
              </a:rPr>
              <a:t>char  *name;</a:t>
            </a:r>
          </a:p>
          <a:p>
            <a:pPr lvl="2" indent="0">
              <a:lnSpc>
                <a:spcPct val="90000"/>
              </a:lnSpc>
              <a:buFont typeface="Wingdings" pitchFamily="2" charset="2"/>
              <a:buNone/>
            </a:pPr>
            <a:r>
              <a:rPr lang="en-US" altLang="zh-CN" sz="2000" dirty="0" err="1">
                <a:ea typeface="宋体" pitchFamily="2" charset="-122"/>
              </a:rPr>
              <a:t>int</a:t>
            </a:r>
            <a:r>
              <a:rPr lang="en-US" altLang="zh-CN" sz="2000" dirty="0">
                <a:ea typeface="宋体" pitchFamily="2" charset="-122"/>
              </a:rPr>
              <a:t>  count;</a:t>
            </a:r>
          </a:p>
          <a:p>
            <a:pPr lvl="2" indent="0">
              <a:lnSpc>
                <a:spcPct val="9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r>
              <a:rPr lang="en-US" altLang="zh-CN" sz="2000" dirty="0">
                <a:ea typeface="宋体" pitchFamily="2" charset="-122"/>
              </a:rPr>
              <a:t>next;</a:t>
            </a:r>
          </a:p>
          <a:p>
            <a:pPr lvl="1">
              <a:lnSpc>
                <a:spcPct val="80000"/>
              </a:lnSpc>
              <a:buFont typeface="Wingdings" pitchFamily="2" charset="2"/>
              <a:buNone/>
            </a:pPr>
            <a:r>
              <a:rPr lang="en-US" altLang="zh-CN" sz="2000" b="1" dirty="0">
                <a:ea typeface="宋体" pitchFamily="2" charset="-122"/>
              </a:rPr>
              <a:t>} *base;</a:t>
            </a:r>
          </a:p>
          <a:p>
            <a:pPr lvl="1">
              <a:lnSpc>
                <a:spcPct val="8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p>
          <a:p>
            <a:pPr lvl="2" indent="0">
              <a:lnSpc>
                <a:spcPct val="90000"/>
              </a:lnSpc>
              <a:buFont typeface="Wingdings" pitchFamily="2" charset="2"/>
              <a:buNone/>
            </a:pPr>
            <a:r>
              <a:rPr lang="en-US" altLang="zh-CN" sz="2000" dirty="0">
                <a:ea typeface="宋体" pitchFamily="2" charset="-122"/>
              </a:rPr>
              <a:t>char  *name;</a:t>
            </a:r>
          </a:p>
          <a:p>
            <a:pPr lvl="2" indent="0">
              <a:lnSpc>
                <a:spcPct val="90000"/>
              </a:lnSpc>
              <a:buFont typeface="Wingdings" pitchFamily="2" charset="2"/>
              <a:buNone/>
            </a:pPr>
            <a:r>
              <a:rPr lang="en-US" altLang="zh-CN" sz="2000" dirty="0" err="1">
                <a:ea typeface="宋体" pitchFamily="2" charset="-122"/>
              </a:rPr>
              <a:t>int</a:t>
            </a:r>
            <a:r>
              <a:rPr lang="en-US" altLang="zh-CN" sz="2000" dirty="0">
                <a:ea typeface="宋体" pitchFamily="2" charset="-122"/>
              </a:rPr>
              <a:t>  count;</a:t>
            </a:r>
          </a:p>
          <a:p>
            <a:pPr lvl="2" indent="0">
              <a:lnSpc>
                <a:spcPct val="9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r>
              <a:rPr lang="en-US" altLang="zh-CN" sz="2000" dirty="0">
                <a:ea typeface="宋体" pitchFamily="2" charset="-122"/>
              </a:rPr>
              <a:t>*next;</a:t>
            </a:r>
          </a:p>
          <a:p>
            <a:pPr lvl="1">
              <a:lnSpc>
                <a:spcPct val="80000"/>
              </a:lnSpc>
              <a:buFont typeface="Wingdings" pitchFamily="2" charset="2"/>
              <a:buNone/>
            </a:pPr>
            <a:r>
              <a:rPr lang="en-US" altLang="zh-CN" sz="2000" b="1" dirty="0">
                <a:ea typeface="宋体" pitchFamily="2" charset="-122"/>
              </a:rPr>
              <a:t>} *base;</a:t>
            </a:r>
          </a:p>
        </p:txBody>
      </p:sp>
      <p:sp>
        <p:nvSpPr>
          <p:cNvPr id="150532" name="Text Box 4"/>
          <p:cNvSpPr txBox="1">
            <a:spLocks noChangeArrowheads="1"/>
          </p:cNvSpPr>
          <p:nvPr/>
        </p:nvSpPr>
        <p:spPr bwMode="auto">
          <a:xfrm>
            <a:off x="5435600" y="2571750"/>
            <a:ext cx="1101725" cy="641350"/>
          </a:xfrm>
          <a:prstGeom prst="rect">
            <a:avLst/>
          </a:prstGeom>
          <a:noFill/>
          <a:ln w="9525">
            <a:noFill/>
            <a:miter lim="800000"/>
            <a:headEnd/>
            <a:tailEnd/>
          </a:ln>
        </p:spPr>
        <p:txBody>
          <a:bodyPr wrap="none">
            <a:spAutoFit/>
          </a:bodyPr>
          <a:lstStyle/>
          <a:p>
            <a:r>
              <a:rPr lang="zh-CN" altLang="en-US" sz="3600">
                <a:solidFill>
                  <a:schemeClr val="accent2"/>
                </a:solidFill>
              </a:rPr>
              <a:t>错误</a:t>
            </a:r>
          </a:p>
        </p:txBody>
      </p:sp>
      <p:sp>
        <p:nvSpPr>
          <p:cNvPr id="150533" name="Text Box 5"/>
          <p:cNvSpPr txBox="1">
            <a:spLocks noChangeArrowheads="1"/>
          </p:cNvSpPr>
          <p:nvPr/>
        </p:nvSpPr>
        <p:spPr bwMode="auto">
          <a:xfrm>
            <a:off x="5508625" y="4221163"/>
            <a:ext cx="1101725" cy="641350"/>
          </a:xfrm>
          <a:prstGeom prst="rect">
            <a:avLst/>
          </a:prstGeom>
          <a:noFill/>
          <a:ln w="9525">
            <a:noFill/>
            <a:miter lim="800000"/>
            <a:headEnd/>
            <a:tailEnd/>
          </a:ln>
        </p:spPr>
        <p:txBody>
          <a:bodyPr wrap="none">
            <a:spAutoFit/>
          </a:bodyPr>
          <a:lstStyle/>
          <a:p>
            <a:r>
              <a:rPr lang="zh-CN" altLang="en-US" sz="3600"/>
              <a:t>正确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0" dur="500"/>
                                        <p:tgtEl>
                                          <p:spTgt spid="1505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3" dur="500"/>
                                        <p:tgtEl>
                                          <p:spTgt spid="1505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16" dur="500"/>
                                        <p:tgtEl>
                                          <p:spTgt spid="1505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19" dur="500"/>
                                        <p:tgtEl>
                                          <p:spTgt spid="1505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0532">
                                            <p:txEl>
                                              <p:pRg st="0" end="0"/>
                                            </p:txEl>
                                          </p:spTgt>
                                        </p:tgtEl>
                                        <p:attrNameLst>
                                          <p:attrName>style.visibility</p:attrName>
                                        </p:attrNameLst>
                                      </p:cBhvr>
                                      <p:to>
                                        <p:strVal val="visible"/>
                                      </p:to>
                                    </p:set>
                                    <p:anim calcmode="lin" valueType="num">
                                      <p:cBhvr additive="base">
                                        <p:cTn id="24" dur="500" fill="hold"/>
                                        <p:tgtEl>
                                          <p:spTgt spid="15053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0" dur="500"/>
                                        <p:tgtEl>
                                          <p:spTgt spid="15053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3" dur="500"/>
                                        <p:tgtEl>
                                          <p:spTgt spid="15053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0531">
                                            <p:txEl>
                                              <p:pRg st="8" end="8"/>
                                            </p:txEl>
                                          </p:spTgt>
                                        </p:tgtEl>
                                        <p:attrNameLst>
                                          <p:attrName>style.visibility</p:attrName>
                                        </p:attrNameLst>
                                      </p:cBhvr>
                                      <p:to>
                                        <p:strVal val="visible"/>
                                      </p:to>
                                    </p:set>
                                    <p:animEffect transition="in" filter="blinds(horizontal)">
                                      <p:cBhvr>
                                        <p:cTn id="36" dur="500"/>
                                        <p:tgtEl>
                                          <p:spTgt spid="15053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0531">
                                            <p:txEl>
                                              <p:pRg st="9" end="9"/>
                                            </p:txEl>
                                          </p:spTgt>
                                        </p:tgtEl>
                                        <p:attrNameLst>
                                          <p:attrName>style.visibility</p:attrName>
                                        </p:attrNameLst>
                                      </p:cBhvr>
                                      <p:to>
                                        <p:strVal val="visible"/>
                                      </p:to>
                                    </p:set>
                                    <p:animEffect transition="in" filter="blinds(horizontal)">
                                      <p:cBhvr>
                                        <p:cTn id="39" dur="500"/>
                                        <p:tgtEl>
                                          <p:spTgt spid="15053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50531">
                                            <p:txEl>
                                              <p:pRg st="10" end="10"/>
                                            </p:txEl>
                                          </p:spTgt>
                                        </p:tgtEl>
                                        <p:attrNameLst>
                                          <p:attrName>style.visibility</p:attrName>
                                        </p:attrNameLst>
                                      </p:cBhvr>
                                      <p:to>
                                        <p:strVal val="visible"/>
                                      </p:to>
                                    </p:set>
                                    <p:animEffect transition="in" filter="blinds(horizontal)">
                                      <p:cBhvr>
                                        <p:cTn id="42" dur="500"/>
                                        <p:tgtEl>
                                          <p:spTgt spid="15053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0533">
                                            <p:txEl>
                                              <p:pRg st="0" end="0"/>
                                            </p:txEl>
                                          </p:spTgt>
                                        </p:tgtEl>
                                        <p:attrNameLst>
                                          <p:attrName>style.visibility</p:attrName>
                                        </p:attrNameLst>
                                      </p:cBhvr>
                                      <p:to>
                                        <p:strVal val="visible"/>
                                      </p:to>
                                    </p:set>
                                    <p:anim calcmode="lin" valueType="num">
                                      <p:cBhvr additive="base">
                                        <p:cTn id="47" dur="500" fill="hold"/>
                                        <p:tgtEl>
                                          <p:spTgt spid="150533">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05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3971" name="灯片编号占位符 4"/>
          <p:cNvSpPr>
            <a:spLocks noGrp="1"/>
          </p:cNvSpPr>
          <p:nvPr>
            <p:ph type="sldNum" sz="quarter" idx="11"/>
          </p:nvPr>
        </p:nvSpPr>
        <p:spPr>
          <a:noFill/>
        </p:spPr>
        <p:txBody>
          <a:bodyPr/>
          <a:lstStyle/>
          <a:p>
            <a:fld id="{F7D3214B-8139-4A85-9CAC-175E2C98480B}" type="slidenum">
              <a:rPr lang="en-US" altLang="zh-CN" smtClean="0"/>
              <a:pPr/>
              <a:t>98</a:t>
            </a:fld>
            <a:endParaRPr lang="en-US" altLang="zh-CN"/>
          </a:p>
        </p:txBody>
      </p:sp>
      <p:sp>
        <p:nvSpPr>
          <p:cNvPr id="83972" name="Rectangle 2"/>
          <p:cNvSpPr>
            <a:spLocks noGrp="1" noChangeArrowheads="1"/>
          </p:cNvSpPr>
          <p:nvPr>
            <p:ph type="title"/>
          </p:nvPr>
        </p:nvSpPr>
        <p:spPr/>
        <p:txBody>
          <a:bodyPr/>
          <a:lstStyle/>
          <a:p>
            <a:r>
              <a:rPr lang="zh-CN" altLang="en-US">
                <a:ea typeface="宋体" pitchFamily="2" charset="-122"/>
              </a:rPr>
              <a:t>结构变量初始化</a:t>
            </a:r>
          </a:p>
        </p:txBody>
      </p:sp>
      <p:sp>
        <p:nvSpPr>
          <p:cNvPr id="83973" name="Rectangle 3"/>
          <p:cNvSpPr>
            <a:spLocks noGrp="1" noChangeArrowheads="1"/>
          </p:cNvSpPr>
          <p:nvPr>
            <p:ph type="body" idx="1"/>
          </p:nvPr>
        </p:nvSpPr>
        <p:spPr/>
        <p:txBody>
          <a:bodyPr/>
          <a:lstStyle/>
          <a:p>
            <a:r>
              <a:rPr lang="zh-CN" altLang="en-US">
                <a:ea typeface="宋体" pitchFamily="2" charset="-122"/>
              </a:rPr>
              <a:t>结构变量在定义时可以初始化，如：</a:t>
            </a:r>
          </a:p>
          <a:p>
            <a:pPr lvl="1">
              <a:buFont typeface="Wingdings" pitchFamily="2" charset="2"/>
              <a:buNone/>
            </a:pPr>
            <a:r>
              <a:rPr lang="en-US" altLang="zh-CN">
                <a:ea typeface="宋体" pitchFamily="2" charset="-122"/>
              </a:rPr>
              <a:t>struct date d = { 27, 12, 1984, 361, “Dec” };</a:t>
            </a:r>
          </a:p>
          <a:p>
            <a:r>
              <a:rPr lang="zh-CN" altLang="en-US">
                <a:ea typeface="宋体" pitchFamily="2" charset="-122"/>
              </a:rPr>
              <a:t>结构变量亦可通过整体赋值来初始化，如：</a:t>
            </a:r>
          </a:p>
          <a:p>
            <a:pPr lvl="1">
              <a:buFont typeface="Wingdings" pitchFamily="2" charset="2"/>
              <a:buNone/>
            </a:pPr>
            <a:r>
              <a:rPr lang="en-US" altLang="zh-CN">
                <a:ea typeface="宋体" pitchFamily="2" charset="-122"/>
              </a:rPr>
              <a:t>struct date d1,d2 = { 27, 12, 1984, 361, “Dec” };</a:t>
            </a:r>
          </a:p>
          <a:p>
            <a:pPr lvl="1">
              <a:buFont typeface="Wingdings" pitchFamily="2" charset="2"/>
              <a:buNone/>
            </a:pPr>
            <a:r>
              <a:rPr lang="en-US" altLang="zh-CN">
                <a:ea typeface="宋体" pitchFamily="2" charset="-122"/>
              </a:rPr>
              <a:t>d1 = d2;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页脚占位符 3"/>
          <p:cNvSpPr>
            <a:spLocks noGrp="1"/>
          </p:cNvSpPr>
          <p:nvPr>
            <p:ph type="ftr" sz="quarter" idx="10"/>
          </p:nvPr>
        </p:nvSpPr>
        <p:spPr>
          <a:noFill/>
        </p:spPr>
        <p:txBody>
          <a:bodyPr/>
          <a:lstStyle/>
          <a:p>
            <a:r>
              <a:rPr lang="en-US" altLang="zh-CN"/>
              <a:t>C</a:t>
            </a:r>
            <a:r>
              <a:rPr lang="zh-CN" altLang="en-US"/>
              <a:t>程序设计基础</a:t>
            </a:r>
            <a:endParaRPr lang="en-US" altLang="zh-CN"/>
          </a:p>
        </p:txBody>
      </p:sp>
      <p:sp>
        <p:nvSpPr>
          <p:cNvPr id="84995" name="灯片编号占位符 4"/>
          <p:cNvSpPr>
            <a:spLocks noGrp="1"/>
          </p:cNvSpPr>
          <p:nvPr>
            <p:ph type="sldNum" sz="quarter" idx="11"/>
          </p:nvPr>
        </p:nvSpPr>
        <p:spPr>
          <a:noFill/>
        </p:spPr>
        <p:txBody>
          <a:bodyPr/>
          <a:lstStyle/>
          <a:p>
            <a:fld id="{57DD9CFD-E667-442F-8855-D5E5543E7E8F}" type="slidenum">
              <a:rPr lang="en-US" altLang="zh-CN" smtClean="0"/>
              <a:pPr/>
              <a:t>99</a:t>
            </a:fld>
            <a:endParaRPr lang="en-US" altLang="zh-CN"/>
          </a:p>
        </p:txBody>
      </p:sp>
      <p:sp>
        <p:nvSpPr>
          <p:cNvPr id="84996" name="Rectangle 2"/>
          <p:cNvSpPr>
            <a:spLocks noGrp="1" noChangeArrowheads="1"/>
          </p:cNvSpPr>
          <p:nvPr>
            <p:ph type="title"/>
          </p:nvPr>
        </p:nvSpPr>
        <p:spPr/>
        <p:txBody>
          <a:bodyPr/>
          <a:lstStyle/>
          <a:p>
            <a:r>
              <a:rPr lang="zh-CN" altLang="en-US">
                <a:ea typeface="宋体" pitchFamily="2" charset="-122"/>
              </a:rPr>
              <a:t>结构成员的引用</a:t>
            </a:r>
          </a:p>
        </p:txBody>
      </p:sp>
      <p:sp>
        <p:nvSpPr>
          <p:cNvPr id="84997" name="Rectangle 3"/>
          <p:cNvSpPr>
            <a:spLocks noGrp="1" noChangeArrowheads="1"/>
          </p:cNvSpPr>
          <p:nvPr>
            <p:ph type="body" idx="1"/>
          </p:nvPr>
        </p:nvSpPr>
        <p:spPr>
          <a:xfrm>
            <a:off x="971600" y="1124744"/>
            <a:ext cx="7105650" cy="4933950"/>
          </a:xfrm>
        </p:spPr>
        <p:txBody>
          <a:bodyPr/>
          <a:lstStyle/>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通过 </a:t>
            </a:r>
          </a:p>
          <a:p>
            <a:pPr lvl="2" indent="0">
              <a:lnSpc>
                <a:spcPts val="1700"/>
              </a:lnSpc>
              <a:spcBef>
                <a:spcPts val="600"/>
              </a:spcBef>
              <a:buFont typeface="Wingdings" pitchFamily="2" charset="2"/>
              <a:buNone/>
              <a:tabLst>
                <a:tab pos="715963" algn="l"/>
              </a:tabLst>
            </a:pPr>
            <a:r>
              <a:rPr lang="zh-CN" altLang="en-US" sz="1400" b="1" dirty="0">
                <a:solidFill>
                  <a:srgbClr val="0000CC"/>
                </a:solidFill>
                <a:ea typeface="宋体" pitchFamily="2" charset="-122"/>
              </a:rPr>
              <a:t>结构变量名</a:t>
            </a:r>
            <a:r>
              <a:rPr lang="en-US" altLang="zh-CN" sz="1400" b="1" dirty="0">
                <a:solidFill>
                  <a:srgbClr val="0000CC"/>
                </a:solidFill>
                <a:ea typeface="宋体" pitchFamily="2" charset="-122"/>
              </a:rPr>
              <a:t>. </a:t>
            </a:r>
            <a:r>
              <a:rPr lang="zh-CN" altLang="en-US" sz="1400" b="1" dirty="0">
                <a:solidFill>
                  <a:srgbClr val="0000CC"/>
                </a:solidFill>
                <a:ea typeface="宋体" pitchFamily="2" charset="-122"/>
              </a:rPr>
              <a:t>成员名</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来访问结构成员，如：</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若定义了结构变量：</a:t>
            </a:r>
            <a:r>
              <a:rPr lang="en-US" altLang="zh-CN" sz="1400" dirty="0" err="1">
                <a:ea typeface="宋体" pitchFamily="2" charset="-122"/>
              </a:rPr>
              <a:t>struct</a:t>
            </a:r>
            <a:r>
              <a:rPr lang="en-US" altLang="zh-CN" sz="1400" dirty="0">
                <a:ea typeface="宋体" pitchFamily="2" charset="-122"/>
              </a:rPr>
              <a:t>  person  </a:t>
            </a:r>
            <a:r>
              <a:rPr lang="en-US" altLang="zh-CN" sz="1400" dirty="0" err="1">
                <a:ea typeface="宋体" pitchFamily="2" charset="-122"/>
              </a:rPr>
              <a:t>emp</a:t>
            </a:r>
            <a:r>
              <a:rPr lang="en-US" altLang="zh-CN" sz="1400" dirty="0">
                <a:ea typeface="宋体" pitchFamily="2" charset="-122"/>
              </a:rPr>
              <a:t>;</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则给</a:t>
            </a:r>
            <a:r>
              <a:rPr lang="en-US" altLang="zh-CN" sz="1400" dirty="0" err="1">
                <a:ea typeface="宋体" pitchFamily="2" charset="-122"/>
              </a:rPr>
              <a:t>emp</a:t>
            </a:r>
            <a:r>
              <a:rPr lang="zh-CN" altLang="en-US" sz="1400" dirty="0">
                <a:ea typeface="宋体" pitchFamily="2" charset="-122"/>
              </a:rPr>
              <a:t>的出生年、月赋值可写成：</a:t>
            </a:r>
          </a:p>
          <a:p>
            <a:pPr lvl="2" indent="0">
              <a:lnSpc>
                <a:spcPts val="1700"/>
              </a:lnSpc>
              <a:spcBef>
                <a:spcPts val="600"/>
              </a:spcBef>
              <a:buFont typeface="Wingdings" pitchFamily="2" charset="2"/>
              <a:buNone/>
              <a:tabLst>
                <a:tab pos="715963" algn="l"/>
              </a:tabLst>
            </a:pPr>
            <a:r>
              <a:rPr lang="en-US" altLang="zh-CN" sz="1400" dirty="0" err="1">
                <a:ea typeface="宋体" pitchFamily="2" charset="-122"/>
              </a:rPr>
              <a:t>emp.birthdate.year</a:t>
            </a:r>
            <a:r>
              <a:rPr lang="en-US" altLang="zh-CN" sz="1400" dirty="0">
                <a:ea typeface="宋体" pitchFamily="2" charset="-122"/>
              </a:rPr>
              <a:t>  = 1970;</a:t>
            </a:r>
          </a:p>
          <a:p>
            <a:pPr lvl="2" indent="0">
              <a:lnSpc>
                <a:spcPts val="1700"/>
              </a:lnSpc>
              <a:spcBef>
                <a:spcPts val="600"/>
              </a:spcBef>
              <a:buFont typeface="Wingdings" pitchFamily="2" charset="2"/>
              <a:buNone/>
              <a:tabLst>
                <a:tab pos="715963" algn="l"/>
              </a:tabLst>
            </a:pPr>
            <a:r>
              <a:rPr lang="en-US" altLang="zh-CN" sz="1400" dirty="0" err="1">
                <a:ea typeface="宋体" pitchFamily="2" charset="-122"/>
              </a:rPr>
              <a:t>emp.birthdate.month</a:t>
            </a:r>
            <a:r>
              <a:rPr lang="en-US" altLang="zh-CN" sz="1400" dirty="0">
                <a:ea typeface="宋体" pitchFamily="2" charset="-122"/>
              </a:rPr>
              <a:t> = 8;</a:t>
            </a:r>
          </a:p>
          <a:p>
            <a:pPr marL="458788" lvl="1" indent="-65088">
              <a:lnSpc>
                <a:spcPts val="1700"/>
              </a:lnSpc>
              <a:spcBef>
                <a:spcPts val="600"/>
              </a:spcBef>
              <a:buFont typeface="Wingdings" pitchFamily="2" charset="2"/>
              <a:buNone/>
              <a:tabLst>
                <a:tab pos="715963" algn="l"/>
              </a:tabLst>
            </a:pP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如定义：</a:t>
            </a:r>
            <a:r>
              <a:rPr lang="en-US" altLang="zh-CN" sz="1400" dirty="0" err="1">
                <a:ea typeface="宋体" pitchFamily="2" charset="-122"/>
              </a:rPr>
              <a:t>struct</a:t>
            </a:r>
            <a:r>
              <a:rPr lang="en-US" altLang="zh-CN" sz="1400" dirty="0">
                <a:ea typeface="宋体" pitchFamily="2" charset="-122"/>
              </a:rPr>
              <a:t>  date  *pd, d; </a:t>
            </a:r>
            <a:r>
              <a:rPr lang="zh-CN" altLang="en-US" sz="1400" dirty="0">
                <a:ea typeface="宋体" pitchFamily="2" charset="-122"/>
              </a:rPr>
              <a:t>（</a:t>
            </a:r>
            <a:r>
              <a:rPr lang="en-US" altLang="zh-CN" sz="1400" dirty="0">
                <a:ea typeface="宋体" pitchFamily="2" charset="-122"/>
              </a:rPr>
              <a:t>pd</a:t>
            </a:r>
            <a:r>
              <a:rPr lang="zh-CN" altLang="en-US" sz="1400" dirty="0">
                <a:ea typeface="宋体" pitchFamily="2" charset="-122"/>
              </a:rPr>
              <a:t>是指向</a:t>
            </a:r>
            <a:r>
              <a:rPr lang="en-US" altLang="zh-CN" sz="1400" dirty="0" err="1">
                <a:ea typeface="宋体" pitchFamily="2" charset="-122"/>
              </a:rPr>
              <a:t>struct</a:t>
            </a:r>
            <a:r>
              <a:rPr lang="en-US" altLang="zh-CN" sz="1400" dirty="0">
                <a:ea typeface="宋体" pitchFamily="2" charset="-122"/>
              </a:rPr>
              <a:t>  date</a:t>
            </a:r>
            <a:r>
              <a:rPr lang="zh-CN" altLang="en-US" sz="1400" dirty="0">
                <a:ea typeface="宋体" pitchFamily="2" charset="-122"/>
              </a:rPr>
              <a:t>的指针）</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则：</a:t>
            </a:r>
            <a:r>
              <a:rPr lang="en-US" altLang="zh-CN" sz="1400" dirty="0">
                <a:ea typeface="宋体" pitchFamily="2" charset="-122"/>
              </a:rPr>
              <a:t>pd = &amp;d	</a:t>
            </a:r>
            <a:r>
              <a:rPr lang="zh-CN" altLang="en-US" sz="1400" dirty="0">
                <a:ea typeface="宋体" pitchFamily="2" charset="-122"/>
              </a:rPr>
              <a:t>（指向一个已有结构变量）</a:t>
            </a: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或：</a:t>
            </a:r>
            <a:r>
              <a:rPr lang="en-US" altLang="zh-CN" sz="1400" dirty="0">
                <a:ea typeface="宋体" pitchFamily="2" charset="-122"/>
              </a:rPr>
              <a:t>pd = (</a:t>
            </a:r>
            <a:r>
              <a:rPr lang="en-US" altLang="zh-CN" sz="1400" dirty="0" err="1">
                <a:ea typeface="宋体" pitchFamily="2" charset="-122"/>
              </a:rPr>
              <a:t>struct</a:t>
            </a:r>
            <a:r>
              <a:rPr lang="en-US" altLang="zh-CN" sz="1400" dirty="0">
                <a:ea typeface="宋体" pitchFamily="2" charset="-122"/>
              </a:rPr>
              <a:t> date *) </a:t>
            </a:r>
            <a:r>
              <a:rPr lang="en-US" altLang="zh-CN" sz="1400" dirty="0" err="1">
                <a:ea typeface="宋体" pitchFamily="2" charset="-122"/>
              </a:rPr>
              <a:t>malloc</a:t>
            </a:r>
            <a:r>
              <a:rPr lang="en-US" altLang="zh-CN" sz="1400" dirty="0">
                <a:ea typeface="宋体" pitchFamily="2" charset="-122"/>
              </a:rPr>
              <a:t>(</a:t>
            </a:r>
            <a:r>
              <a:rPr lang="en-US" altLang="zh-CN" sz="1400" dirty="0" err="1">
                <a:ea typeface="宋体" pitchFamily="2" charset="-122"/>
              </a:rPr>
              <a:t>sizeof</a:t>
            </a:r>
            <a:r>
              <a:rPr lang="en-US" altLang="zh-CN" sz="1400" dirty="0">
                <a:ea typeface="宋体" pitchFamily="2" charset="-122"/>
              </a:rPr>
              <a:t>(</a:t>
            </a:r>
            <a:r>
              <a:rPr lang="en-US" altLang="zh-CN" sz="1400" dirty="0" err="1">
                <a:ea typeface="宋体" pitchFamily="2" charset="-122"/>
              </a:rPr>
              <a:t>struct</a:t>
            </a:r>
            <a:r>
              <a:rPr lang="en-US" altLang="zh-CN" sz="1400" dirty="0">
                <a:ea typeface="宋体" pitchFamily="2" charset="-122"/>
              </a:rPr>
              <a:t> date));	</a:t>
            </a:r>
            <a:r>
              <a:rPr lang="zh-CN" altLang="en-US" sz="1400" dirty="0">
                <a:ea typeface="宋体" pitchFamily="2" charset="-122"/>
              </a:rPr>
              <a:t>（指向一个新的结构空间）</a:t>
            </a: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b="1" i="1" dirty="0">
                <a:solidFill>
                  <a:srgbClr val="3333FF"/>
                </a:solidFill>
                <a:ea typeface="宋体" pitchFamily="2" charset="-122"/>
              </a:rPr>
              <a:t>注意：与其它指针变量一样</a:t>
            </a:r>
            <a:r>
              <a:rPr lang="en-US" altLang="zh-CN" sz="1400" b="1" i="1" dirty="0">
                <a:solidFill>
                  <a:srgbClr val="3333FF"/>
                </a:solidFill>
                <a:ea typeface="宋体" pitchFamily="2" charset="-122"/>
              </a:rPr>
              <a:t>, </a:t>
            </a:r>
            <a:r>
              <a:rPr lang="zh-CN" altLang="en-US" sz="1400" b="1" i="1" dirty="0">
                <a:solidFill>
                  <a:srgbClr val="3333FF"/>
                </a:solidFill>
                <a:ea typeface="宋体" pitchFamily="2" charset="-122"/>
              </a:rPr>
              <a:t>定义了</a:t>
            </a:r>
            <a:r>
              <a:rPr lang="en-US" altLang="zh-CN" sz="1400" b="1" i="1" dirty="0">
                <a:solidFill>
                  <a:srgbClr val="3333FF"/>
                </a:solidFill>
                <a:ea typeface="宋体" pitchFamily="2" charset="-122"/>
              </a:rPr>
              <a:t>pd</a:t>
            </a:r>
            <a:r>
              <a:rPr lang="zh-CN" altLang="en-US" sz="1400" b="1" i="1" dirty="0">
                <a:solidFill>
                  <a:srgbClr val="3333FF"/>
                </a:solidFill>
                <a:ea typeface="宋体" pitchFamily="2" charset="-122"/>
              </a:rPr>
              <a:t>并不表示</a:t>
            </a:r>
            <a:r>
              <a:rPr lang="en-US" altLang="zh-CN" sz="1400" b="1" i="1" dirty="0">
                <a:solidFill>
                  <a:srgbClr val="3333FF"/>
                </a:solidFill>
                <a:ea typeface="宋体" pitchFamily="2" charset="-122"/>
              </a:rPr>
              <a:t>pd</a:t>
            </a:r>
            <a:r>
              <a:rPr lang="zh-CN" altLang="en-US" sz="1400" b="1" i="1" dirty="0">
                <a:solidFill>
                  <a:srgbClr val="3333FF"/>
                </a:solidFill>
                <a:ea typeface="宋体" pitchFamily="2" charset="-122"/>
              </a:rPr>
              <a:t>有了它所指对象。</a:t>
            </a:r>
            <a:endParaRPr lang="zh-CN" altLang="en-US"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在</a:t>
            </a:r>
            <a:r>
              <a:rPr lang="en-US" altLang="zh-CN" sz="1400" dirty="0">
                <a:ea typeface="宋体" pitchFamily="2" charset="-122"/>
              </a:rPr>
              <a:t>C</a:t>
            </a:r>
            <a:r>
              <a:rPr lang="zh-CN" altLang="en-US" sz="1400" dirty="0">
                <a:ea typeface="宋体" pitchFamily="2" charset="-122"/>
              </a:rPr>
              <a:t>中，运算符</a:t>
            </a:r>
            <a:r>
              <a:rPr lang="en-US" altLang="zh-CN" sz="1800" b="1" dirty="0">
                <a:solidFill>
                  <a:srgbClr val="0033CC"/>
                </a:solidFill>
                <a:ea typeface="宋体" pitchFamily="2" charset="-122"/>
              </a:rPr>
              <a:t>-&gt;</a:t>
            </a:r>
            <a:r>
              <a:rPr lang="zh-CN" altLang="en-US" sz="1400" dirty="0">
                <a:ea typeface="宋体" pitchFamily="2" charset="-122"/>
              </a:rPr>
              <a:t>专门用于存取指向结构的指针所指对象成员，如：</a:t>
            </a: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en-US" altLang="zh-CN" sz="1400" dirty="0">
                <a:ea typeface="宋体" pitchFamily="2" charset="-122"/>
              </a:rPr>
              <a:t>pd-&gt;year = 1958;</a:t>
            </a:r>
          </a:p>
          <a:p>
            <a:pPr marL="458788" lvl="1" indent="-65088">
              <a:lnSpc>
                <a:spcPts val="1700"/>
              </a:lnSpc>
              <a:spcBef>
                <a:spcPts val="600"/>
              </a:spcBef>
              <a:buFont typeface="Wingdings" pitchFamily="2" charset="2"/>
              <a:buNone/>
              <a:tabLst>
                <a:tab pos="715963" algn="l"/>
              </a:tabLst>
            </a:pPr>
            <a:r>
              <a:rPr lang="en-US" altLang="zh-CN" sz="1400" dirty="0" err="1">
                <a:ea typeface="宋体" pitchFamily="2" charset="-122"/>
              </a:rPr>
              <a:t>strcpy</a:t>
            </a:r>
            <a:r>
              <a:rPr lang="en-US" altLang="zh-CN" sz="1400" dirty="0">
                <a:ea typeface="宋体" pitchFamily="2" charset="-122"/>
              </a:rPr>
              <a:t>(pd-&gt;</a:t>
            </a:r>
            <a:r>
              <a:rPr lang="en-US" altLang="zh-CN" sz="1400" dirty="0" err="1">
                <a:ea typeface="宋体" pitchFamily="2" charset="-122"/>
              </a:rPr>
              <a:t>mon_name</a:t>
            </a:r>
            <a:r>
              <a:rPr lang="en-US" altLang="zh-CN" sz="1400" dirty="0">
                <a:ea typeface="宋体" pitchFamily="2" charset="-122"/>
              </a:rPr>
              <a:t>, “OCT”); </a:t>
            </a:r>
            <a:r>
              <a:rPr lang="zh-CN" altLang="en-US" sz="1400" dirty="0">
                <a:ea typeface="宋体" pitchFamily="2" charset="-122"/>
              </a:rPr>
              <a:t>等等。</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实际上，</a:t>
            </a:r>
            <a:r>
              <a:rPr lang="en-US" altLang="zh-CN" sz="1400" dirty="0">
                <a:ea typeface="宋体" pitchFamily="2" charset="-122"/>
              </a:rPr>
              <a:t>pd-&gt;year</a:t>
            </a:r>
            <a:r>
              <a:rPr lang="zh-CN" altLang="en-US" sz="1400" dirty="0">
                <a:ea typeface="宋体" pitchFamily="2" charset="-122"/>
              </a:rPr>
              <a:t>与</a:t>
            </a:r>
            <a:r>
              <a:rPr lang="en-US" altLang="zh-CN" sz="1400" dirty="0">
                <a:ea typeface="宋体" pitchFamily="2" charset="-122"/>
              </a:rPr>
              <a:t>(*pd).year </a:t>
            </a:r>
            <a:r>
              <a:rPr lang="zh-CN" altLang="en-US" sz="1400" dirty="0">
                <a:ea typeface="宋体" pitchFamily="2" charset="-122"/>
              </a:rPr>
              <a:t>是完全等价的，这是由于在</a:t>
            </a:r>
            <a:r>
              <a:rPr lang="en-US" altLang="zh-CN" sz="1400" dirty="0">
                <a:ea typeface="宋体" pitchFamily="2" charset="-122"/>
              </a:rPr>
              <a:t>C</a:t>
            </a:r>
            <a:r>
              <a:rPr lang="zh-CN" altLang="en-US" sz="1400" dirty="0">
                <a:ea typeface="宋体" pitchFamily="2" charset="-122"/>
              </a:rPr>
              <a:t>语言中指向结构的指针使用非常频繁，因此，特为此设立了一个新运算符（</a:t>
            </a:r>
            <a:r>
              <a:rPr lang="en-US" altLang="zh-CN" sz="1400" dirty="0">
                <a:ea typeface="宋体" pitchFamily="2" charset="-122"/>
              </a:rPr>
              <a:t>-&gt;</a:t>
            </a:r>
            <a:r>
              <a:rPr lang="zh-CN" altLang="en-US" sz="1400" dirty="0">
                <a:ea typeface="宋体" pitchFamily="2" charset="-122"/>
              </a:rPr>
              <a:t>）。</a:t>
            </a:r>
          </a:p>
        </p:txBody>
      </p:sp>
    </p:spTree>
  </p:cSld>
  <p:clrMapOvr>
    <a:masterClrMapping/>
  </p:clrMapOvr>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课程模板1</Template>
  <TotalTime>30786</TotalTime>
  <Words>20266</Words>
  <Application>Microsoft Office PowerPoint</Application>
  <PresentationFormat>全屏显示(4:3)</PresentationFormat>
  <Paragraphs>2790</Paragraphs>
  <Slides>142</Slides>
  <Notes>126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57" baseType="lpstr">
      <vt:lpstr>仿宋</vt:lpstr>
      <vt:lpstr>华文彩云</vt:lpstr>
      <vt:lpstr>楷体</vt:lpstr>
      <vt:lpstr>楷体_GB2312</vt:lpstr>
      <vt:lpstr>隶书</vt:lpstr>
      <vt:lpstr>宋体</vt:lpstr>
      <vt:lpstr>微软雅黑</vt:lpstr>
      <vt:lpstr>幼圆</vt:lpstr>
      <vt:lpstr>Arial</vt:lpstr>
      <vt:lpstr>Arial Narrow</vt:lpstr>
      <vt:lpstr>Tahoma</vt:lpstr>
      <vt:lpstr>Times New Roman</vt:lpstr>
      <vt:lpstr>Wingdings</vt:lpstr>
      <vt:lpstr>BUAA2</vt:lpstr>
      <vt:lpstr>Document</vt:lpstr>
      <vt:lpstr>数据结构与程序设计 (Data Structure and Programming)</vt:lpstr>
      <vt:lpstr>本章目标</vt:lpstr>
      <vt:lpstr>数组的定义与初始化</vt:lpstr>
      <vt:lpstr>数组作为函数参数</vt:lpstr>
      <vt:lpstr>字符数组</vt:lpstr>
      <vt:lpstr>问题1：将数字字符串转换成整数 </vt:lpstr>
      <vt:lpstr>问题1：代码实现</vt:lpstr>
      <vt:lpstr>问题2：将字符串颠倒</vt:lpstr>
      <vt:lpstr>问题2.5：代码实现</vt:lpstr>
      <vt:lpstr>问题3：将一个整数转换成字符串*</vt:lpstr>
      <vt:lpstr>常用标准字符串库函数*</vt:lpstr>
      <vt:lpstr>问题4：文本查找</vt:lpstr>
      <vt:lpstr>简单文件操作</vt:lpstr>
      <vt:lpstr>文件输入/输出</vt:lpstr>
      <vt:lpstr>示例：将一个文件内容拷贝到另一个文件</vt:lpstr>
      <vt:lpstr>问题4：问题分析</vt:lpstr>
      <vt:lpstr>问题4：（字符串查找）算法设计</vt:lpstr>
      <vt:lpstr>问题4：算法设计（续）</vt:lpstr>
      <vt:lpstr>行输入/输出*</vt:lpstr>
      <vt:lpstr>问题4：代码实现</vt:lpstr>
      <vt:lpstr>问题4：测试</vt:lpstr>
      <vt:lpstr>朴素字符串查找算法性能</vt:lpstr>
      <vt:lpstr>问题4：思考1</vt:lpstr>
      <vt:lpstr>问题4：函数tolower实现</vt:lpstr>
      <vt:lpstr>预处理指令：define</vt:lpstr>
      <vt:lpstr>常用标准库函数：字符类型判断和转换*</vt:lpstr>
      <vt:lpstr>问题4：思考1（代码实现）</vt:lpstr>
      <vt:lpstr>问题4：思考2*</vt:lpstr>
      <vt:lpstr>问题4：思考3*</vt:lpstr>
      <vt:lpstr>问题5：计算小岛面积</vt:lpstr>
      <vt:lpstr>二维（多维）数组</vt:lpstr>
      <vt:lpstr>二维（多维）数组初始化</vt:lpstr>
      <vt:lpstr>二维（多维）数组使用</vt:lpstr>
      <vt:lpstr>问题5：算法分析</vt:lpstr>
      <vt:lpstr>问题5：代码实现</vt:lpstr>
      <vt:lpstr>指针</vt:lpstr>
      <vt:lpstr>指针定义</vt:lpstr>
      <vt:lpstr>指针运算符</vt:lpstr>
      <vt:lpstr>指针和地址（续）</vt:lpstr>
      <vt:lpstr>指针和地址（续）</vt:lpstr>
      <vt:lpstr>指针和地址（续）</vt:lpstr>
      <vt:lpstr>动态内存管理（malloc与free）*</vt:lpstr>
      <vt:lpstr>指针运算</vt:lpstr>
      <vt:lpstr>指针运算（续）</vt:lpstr>
      <vt:lpstr>PowerPoint 演示文稿</vt:lpstr>
      <vt:lpstr>指针运算（续）</vt:lpstr>
      <vt:lpstr>PowerPoint 演示文稿</vt:lpstr>
      <vt:lpstr>指针运算（续）</vt:lpstr>
      <vt:lpstr>指针运算（续）</vt:lpstr>
      <vt:lpstr>问题6</vt:lpstr>
      <vt:lpstr>问题6：算法设计</vt:lpstr>
      <vt:lpstr>问题6：代码实现</vt:lpstr>
      <vt:lpstr>问题6：代码实现（续）</vt:lpstr>
      <vt:lpstr>问题6：常见问题分析</vt:lpstr>
      <vt:lpstr>常用标准字符串库函数</vt:lpstr>
      <vt:lpstr>问题6：指针方式实现</vt:lpstr>
      <vt:lpstr>问题6：代码实现（指针方式）（续）</vt:lpstr>
      <vt:lpstr>问题6：代码实现（指针方式）（续）</vt:lpstr>
      <vt:lpstr>指针作为函数参数</vt:lpstr>
      <vt:lpstr>指针作为函数参数（续）</vt:lpstr>
      <vt:lpstr>指针作为函数参数（续）</vt:lpstr>
      <vt:lpstr>指针和数组</vt:lpstr>
      <vt:lpstr>指针和数组（续）</vt:lpstr>
      <vt:lpstr>指针和数组（续）</vt:lpstr>
      <vt:lpstr>指针和数组（续）</vt:lpstr>
      <vt:lpstr>指针和数组（续）</vt:lpstr>
      <vt:lpstr>指针和数组（续）</vt:lpstr>
      <vt:lpstr>指针和数组（续）*</vt:lpstr>
      <vt:lpstr>指针数组</vt:lpstr>
      <vt:lpstr>指针数组</vt:lpstr>
      <vt:lpstr>指针数组（续）</vt:lpstr>
      <vt:lpstr>指针数组（续）</vt:lpstr>
      <vt:lpstr>指针数组（续）</vt:lpstr>
      <vt:lpstr>指针数组（续）</vt:lpstr>
      <vt:lpstr>指针数组（续）</vt:lpstr>
      <vt:lpstr>指针数组（续）</vt:lpstr>
      <vt:lpstr>问题7</vt:lpstr>
      <vt:lpstr>问题7：算法分析</vt:lpstr>
      <vt:lpstr>问题7：代码实现</vt:lpstr>
      <vt:lpstr>问题7：如何运行命令行程序</vt:lpstr>
      <vt:lpstr>问题7：如何运行命令行程序（续）</vt:lpstr>
      <vt:lpstr>函数指针*</vt:lpstr>
      <vt:lpstr>函数指针*（续）</vt:lpstr>
      <vt:lpstr>典型错误案例分析</vt:lpstr>
      <vt:lpstr>典型错误案例分析（续）</vt:lpstr>
      <vt:lpstr>典型错误案例分析（续）</vt:lpstr>
      <vt:lpstr>结构（struct）</vt:lpstr>
      <vt:lpstr>问题8</vt:lpstr>
      <vt:lpstr>问题8：问题分析</vt:lpstr>
      <vt:lpstr>结构说明</vt:lpstr>
      <vt:lpstr>结构说明（续）</vt:lpstr>
      <vt:lpstr>结构说明（续）</vt:lpstr>
      <vt:lpstr>结构变量说明（续）</vt:lpstr>
      <vt:lpstr>类型定义（typedef）</vt:lpstr>
      <vt:lpstr>类型定义（续）</vt:lpstr>
      <vt:lpstr>结构说明（续）：结构嵌套</vt:lpstr>
      <vt:lpstr>结构说明（续）</vt:lpstr>
      <vt:lpstr>结构变量初始化</vt:lpstr>
      <vt:lpstr>结构成员的引用</vt:lpstr>
      <vt:lpstr>结构成员的引用（续）</vt:lpstr>
      <vt:lpstr>结构成员的引用（续）</vt:lpstr>
      <vt:lpstr>结构成员的引用（续）</vt:lpstr>
      <vt:lpstr>结构成员的引用（续）*</vt:lpstr>
      <vt:lpstr>结构数组</vt:lpstr>
      <vt:lpstr>问题8：问题分析</vt:lpstr>
      <vt:lpstr>问题8：算法设计</vt:lpstr>
      <vt:lpstr>顺序查找算法</vt:lpstr>
      <vt:lpstr>折半查找算法（binary search）</vt:lpstr>
      <vt:lpstr>折半查找算法（续）</vt:lpstr>
      <vt:lpstr>折半查找算法（续）</vt:lpstr>
      <vt:lpstr>问题8：代码实现</vt:lpstr>
      <vt:lpstr>问题8：代码实现（续）</vt:lpstr>
      <vt:lpstr>问题8：代码实现（续）</vt:lpstr>
      <vt:lpstr>问题8：代码实现（续）</vt:lpstr>
      <vt:lpstr>问题8：代码实现（续）</vt:lpstr>
      <vt:lpstr>问题A*：学生信息排序</vt:lpstr>
      <vt:lpstr>问题A*（续）</vt:lpstr>
      <vt:lpstr>问题A*：代码实现</vt:lpstr>
      <vt:lpstr>问题A*：代码实现（续）</vt:lpstr>
      <vt:lpstr>问题A*：思考</vt:lpstr>
      <vt:lpstr>自引用结构</vt:lpstr>
      <vt:lpstr>自引用结构（续）</vt:lpstr>
      <vt:lpstr>自引用结构（续）</vt:lpstr>
      <vt:lpstr>自引用结构（续）</vt:lpstr>
      <vt:lpstr>自引用结构（续）</vt:lpstr>
      <vt:lpstr>自引用结构（续）</vt:lpstr>
      <vt:lpstr>问题9</vt:lpstr>
      <vt:lpstr>问题9：问题分析</vt:lpstr>
      <vt:lpstr>问题9：算法设计</vt:lpstr>
      <vt:lpstr>问题9：算法设计（续）</vt:lpstr>
      <vt:lpstr>问题9：算法设计（续）</vt:lpstr>
      <vt:lpstr>问题9：代码实现（循环链表）</vt:lpstr>
      <vt:lpstr>问题9：代码实现</vt:lpstr>
      <vt:lpstr>问题9：代码实现</vt:lpstr>
      <vt:lpstr>动态数组结构（链表、树等）的应用</vt:lpstr>
      <vt:lpstr>忠告</vt:lpstr>
      <vt:lpstr>联合（union）</vt:lpstr>
      <vt:lpstr>联合（union）（续）</vt:lpstr>
      <vt:lpstr>联合（union）（续）</vt:lpstr>
      <vt:lpstr>联合（union）（续）</vt:lpstr>
      <vt:lpstr>联合（union）（续）</vt:lpstr>
      <vt:lpstr>本讲结束！</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高级语言程序设计(一) (C Programming)</dc:title>
  <dc:creator>YHH</dc:creator>
  <cp:lastModifiedBy>Shi Xiaohua</cp:lastModifiedBy>
  <cp:revision>509</cp:revision>
  <dcterms:created xsi:type="dcterms:W3CDTF">2005-11-20T14:53:51Z</dcterms:created>
  <dcterms:modified xsi:type="dcterms:W3CDTF">2021-03-25T04:48:47Z</dcterms:modified>
</cp:coreProperties>
</file>