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88" r:id="rId4"/>
    <p:sldId id="263" r:id="rId5"/>
    <p:sldId id="270" r:id="rId6"/>
    <p:sldId id="271" r:id="rId7"/>
    <p:sldId id="264" r:id="rId8"/>
    <p:sldId id="265" r:id="rId9"/>
    <p:sldId id="268" r:id="rId10"/>
    <p:sldId id="269" r:id="rId11"/>
    <p:sldId id="267" r:id="rId12"/>
    <p:sldId id="287" r:id="rId13"/>
    <p:sldId id="272" r:id="rId14"/>
    <p:sldId id="283" r:id="rId15"/>
    <p:sldId id="285" r:id="rId16"/>
    <p:sldId id="286" r:id="rId17"/>
    <p:sldId id="278" r:id="rId18"/>
    <p:sldId id="280" r:id="rId19"/>
    <p:sldId id="281" r:id="rId20"/>
    <p:sldId id="282" r:id="rId21"/>
    <p:sldId id="273" r:id="rId22"/>
    <p:sldId id="289" r:id="rId23"/>
    <p:sldId id="260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92DC7-BB03-44DC-8081-3C11967F95B6}" type="datetimeFigureOut">
              <a:rPr lang="hu-HU" smtClean="0"/>
              <a:t>2011.06.24.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A07B0-E2CA-4523-9D6D-BE5486D43C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213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A07B0-E2CA-4523-9D6D-BE5486D43C13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9062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781F0-19B8-44F0-8FDD-4F67188E4513}" type="slidenum">
              <a:rPr lang="hu-HU" smtClean="0"/>
              <a:pPr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2504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781F0-19B8-44F0-8FDD-4F67188E4513}" type="slidenum">
              <a:rPr lang="hu-HU" smtClean="0"/>
              <a:pPr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997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Önszerveződő, önreplikáló,</a:t>
            </a:r>
            <a:r>
              <a:rPr lang="hu-HU" baseline="0" dirty="0" smtClean="0"/>
              <a:t> formába szerveződő, programozott lények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781F0-19B8-44F0-8FDD-4F67188E4513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2255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Valamekkora szabadságfokkal</a:t>
            </a:r>
            <a:r>
              <a:rPr lang="hu-HU" baseline="0" dirty="0" smtClean="0"/>
              <a:t> megáldott kis entitánsok</a:t>
            </a:r>
          </a:p>
          <a:p>
            <a:r>
              <a:rPr lang="hu-HU" baseline="0" dirty="0" smtClean="0"/>
              <a:t>Nincs teljes információ</a:t>
            </a:r>
            <a:endParaRPr lang="hu-HU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Praktikusan szoftver komponensek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781F0-19B8-44F0-8FDD-4F67188E4513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380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781F0-19B8-44F0-8FDD-4F67188E4513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840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781F0-19B8-44F0-8FDD-4F67188E4513}" type="slidenum">
              <a:rPr lang="hu-HU" smtClean="0"/>
              <a:pPr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7668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Remélem nagy hülyeséget nem mondok, ehhez</a:t>
            </a:r>
            <a:r>
              <a:rPr lang="hu-HU" baseline="0" dirty="0" smtClean="0"/>
              <a:t> kevésbé értek...</a:t>
            </a:r>
            <a:endParaRPr lang="hu-HU" dirty="0" smtClean="0"/>
          </a:p>
          <a:p>
            <a:r>
              <a:rPr lang="hu-HU" dirty="0" smtClean="0"/>
              <a:t>Ha</a:t>
            </a:r>
            <a:r>
              <a:rPr lang="hu-HU" baseline="0" dirty="0" smtClean="0"/>
              <a:t> szigorúan vesszük...</a:t>
            </a:r>
          </a:p>
          <a:p>
            <a:r>
              <a:rPr lang="hu-HU" baseline="0" dirty="0" smtClean="0"/>
              <a:t>Vannak faktorok, amelyekkel egyszerűen nem tudnak mit kezdeni ezek a módszerek</a:t>
            </a:r>
          </a:p>
          <a:p>
            <a:r>
              <a:rPr lang="hu-HU" baseline="0" dirty="0" smtClean="0"/>
              <a:t>Ez egy példa a sok közül...</a:t>
            </a:r>
          </a:p>
          <a:p>
            <a:endParaRPr lang="hu-HU" baseline="0" dirty="0" smtClean="0"/>
          </a:p>
          <a:p>
            <a:r>
              <a:rPr lang="hu-HU" baseline="0" dirty="0" smtClean="0"/>
              <a:t>...</a:t>
            </a:r>
            <a:r>
              <a:rPr lang="en-US" baseline="0" dirty="0" smtClean="0"/>
              <a:t>but fail in the face of great change. </a:t>
            </a:r>
            <a:endParaRPr lang="hu-H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781F0-19B8-44F0-8FDD-4F67188E4513}" type="slidenum">
              <a:rPr lang="hu-HU" smtClean="0"/>
              <a:pPr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1998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 smtClean="0"/>
              <a:t>desiging </a:t>
            </a:r>
            <a:r>
              <a:rPr lang="hu-HU" dirty="0" smtClean="0"/>
              <a:t>traffi</a:t>
            </a:r>
            <a:r>
              <a:rPr lang="hu-HU" baseline="0" dirty="0" smtClean="0"/>
              <a:t>c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781F0-19B8-44F0-8FDD-4F67188E4513}" type="slidenum">
              <a:rPr lang="hu-HU" smtClean="0"/>
              <a:pPr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701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and existed before...  Agent UML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A07B0-E2CA-4523-9D6D-BE5486D43C13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4321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Befejezett dolgozatok,</a:t>
            </a:r>
            <a:r>
              <a:rPr lang="hu-HU" baseline="0" dirty="0" smtClean="0"/>
              <a:t> ELTE-hez köthető tanulókkal együtt készített publikációk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781F0-19B8-44F0-8FDD-4F67188E4513}" type="slidenum">
              <a:rPr lang="hu-HU" smtClean="0"/>
              <a:pPr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465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4168-C4C9-4108-8CF7-AFA985ADC478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4168-C4C9-4108-8CF7-AFA985ADC47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4168-C4C9-4108-8CF7-AFA985ADC47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4168-C4C9-4108-8CF7-AFA985ADC47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4168-C4C9-4108-8CF7-AFA985ADC478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4168-C4C9-4108-8CF7-AFA985ADC47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4168-C4C9-4108-8CF7-AFA985ADC47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4168-C4C9-4108-8CF7-AFA985ADC47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4168-C4C9-4108-8CF7-AFA985ADC47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4168-C4C9-4108-8CF7-AFA985ADC47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B6F4168-C4C9-4108-8CF7-AFA985ADC478}" type="slidenum">
              <a:rPr lang="hu-HU" smtClean="0"/>
              <a:t>‹#›</a:t>
            </a:fld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B6F4168-C4C9-4108-8CF7-AFA985ADC478}" type="slidenum">
              <a:rPr lang="hu-HU" smtClean="0"/>
              <a:t>‹#›</a:t>
            </a:fld>
            <a:endParaRPr lang="hu-H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nf.elte.hu/legendi/" TargetMode="External"/><Relationship Id="rId2" Type="http://schemas.openxmlformats.org/officeDocument/2006/relationships/hyperlink" Target="mailto:rlegendi@aitia.a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wlywonk.blogspot.com/2011/05/computational-social-scientists-draft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eclipse.org/amp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repast.sourceforge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code.google.com/p/cscs-repast-demo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ables.aitia.ai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mass.aitia.ai/fable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rlegendi@aitia.a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eople.inf.elte.hu/legendi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Eclipse as an Agent-Based Modeling Platform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hu-HU" sz="1600" dirty="0" smtClean="0"/>
              <a:t>Richard Oliver Legendi</a:t>
            </a:r>
          </a:p>
          <a:p>
            <a:pPr>
              <a:defRPr/>
            </a:pPr>
            <a:r>
              <a:rPr lang="hu-HU" sz="1600" dirty="0" smtClean="0">
                <a:hlinkClick r:id="rId2"/>
              </a:rPr>
              <a:t>rlegendi@aitia.ai</a:t>
            </a:r>
            <a:endParaRPr lang="hu-HU" sz="1600" dirty="0" smtClean="0"/>
          </a:p>
          <a:p>
            <a:pPr>
              <a:defRPr/>
            </a:pPr>
            <a:endParaRPr lang="hu-HU" sz="1600" dirty="0"/>
          </a:p>
          <a:p>
            <a:pPr lvl="0">
              <a:defRPr/>
            </a:pPr>
            <a:r>
              <a:rPr lang="hu-HU" sz="1600" dirty="0" smtClean="0"/>
              <a:t>AITIA International, Inc.</a:t>
            </a:r>
          </a:p>
          <a:p>
            <a:pPr lvl="0">
              <a:defRPr/>
            </a:pPr>
            <a:r>
              <a:rPr lang="hu-HU" sz="1600" dirty="0" smtClean="0"/>
              <a:t>Eötvös </a:t>
            </a:r>
            <a:r>
              <a:rPr lang="hu-HU" sz="1600" dirty="0"/>
              <a:t>Loránd </a:t>
            </a:r>
            <a:r>
              <a:rPr lang="hu-HU" sz="1600" dirty="0" smtClean="0"/>
              <a:t>University </a:t>
            </a:r>
          </a:p>
          <a:p>
            <a:pPr>
              <a:defRPr/>
            </a:pPr>
            <a:r>
              <a:rPr lang="hu-HU" sz="1600" dirty="0">
                <a:hlinkClick r:id="rId3"/>
              </a:rPr>
              <a:t>http://people.inf.elte.hu/legendi/</a:t>
            </a:r>
            <a:endParaRPr lang="hu-HU" sz="1600" dirty="0"/>
          </a:p>
          <a:p>
            <a:pPr lvl="0">
              <a:defRPr/>
            </a:pPr>
            <a:endParaRPr lang="hu-HU" sz="1600" dirty="0"/>
          </a:p>
          <a:p>
            <a:pPr>
              <a:defRPr/>
            </a:pPr>
            <a:r>
              <a:rPr lang="hu-HU" sz="1600" dirty="0"/>
              <a:t>Eclipse DemoCamps Indigo Budapest - 24 </a:t>
            </a:r>
            <a:r>
              <a:rPr lang="hu-HU" sz="1600" dirty="0" smtClean="0"/>
              <a:t>June, 2011</a:t>
            </a:r>
            <a:endParaRPr lang="en-US" sz="1600" dirty="0"/>
          </a:p>
          <a:p>
            <a:endParaRPr lang="hu-HU" sz="1600" dirty="0"/>
          </a:p>
          <a:p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13535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In General – Why care?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Shift from the representative to heterogeneous actors</a:t>
            </a:r>
          </a:p>
          <a:p>
            <a:r>
              <a:rPr lang="hu-HU" dirty="0" smtClean="0"/>
              <a:t>In some cases, it could be easier to define a model</a:t>
            </a:r>
          </a:p>
          <a:p>
            <a:pPr lvl="1"/>
            <a:r>
              <a:rPr lang="hu-HU" dirty="0"/>
              <a:t>S</a:t>
            </a:r>
            <a:r>
              <a:rPr lang="hu-HU" dirty="0" smtClean="0"/>
              <a:t>pecifying micro instead of macro rules</a:t>
            </a:r>
          </a:p>
          <a:p>
            <a:r>
              <a:rPr lang="hu-HU" dirty="0" smtClean="0"/>
              <a:t>Using the ABM approach could be more intuitive for specific set of models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4168-C4C9-4108-8CF7-AFA985ADC478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79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More Examples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Information diffusion</a:t>
            </a:r>
          </a:p>
          <a:p>
            <a:r>
              <a:rPr lang="hu-HU" dirty="0" smtClean="0"/>
              <a:t>Epistemology</a:t>
            </a:r>
          </a:p>
          <a:p>
            <a:r>
              <a:rPr lang="hu-HU" dirty="0" smtClean="0"/>
              <a:t>Supporting decision makers</a:t>
            </a:r>
          </a:p>
          <a:p>
            <a:r>
              <a:rPr lang="hu-HU" dirty="0" smtClean="0"/>
              <a:t>Tax evasion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4725144"/>
            <a:ext cx="316835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365104"/>
            <a:ext cx="31718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980728"/>
            <a:ext cx="3485679" cy="3596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4168-C4C9-4108-8CF7-AFA985ADC478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976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Eclipse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4168-C4C9-4108-8CF7-AFA985ADC478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51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How Eclipse is Related?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Indigo</a:t>
            </a:r>
            <a:r>
              <a:rPr lang="hu-HU" dirty="0" smtClean="0"/>
              <a:t>: </a:t>
            </a:r>
            <a:r>
              <a:rPr lang="en-US" dirty="0" smtClean="0"/>
              <a:t>62 </a:t>
            </a:r>
            <a:r>
              <a:rPr lang="en-US" dirty="0"/>
              <a:t>project teams are part of the </a:t>
            </a:r>
            <a:r>
              <a:rPr lang="en-US" dirty="0" smtClean="0"/>
              <a:t>release</a:t>
            </a:r>
            <a:endParaRPr lang="hu-HU" dirty="0" smtClean="0"/>
          </a:p>
          <a:p>
            <a:pPr lvl="1"/>
            <a:r>
              <a:rPr lang="hu-HU" dirty="0" smtClean="0"/>
              <a:t>Including an ABM platform</a:t>
            </a:r>
          </a:p>
          <a:p>
            <a:endParaRPr lang="hu-H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4168-C4C9-4108-8CF7-AFA985ADC478}" type="slidenum">
              <a:rPr lang="hu-HU" smtClean="0"/>
              <a:t>13</a:t>
            </a:fld>
            <a:endParaRPr lang="hu-H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6952"/>
            <a:ext cx="8388424" cy="341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rame 8"/>
          <p:cNvSpPr/>
          <p:nvPr/>
        </p:nvSpPr>
        <p:spPr>
          <a:xfrm>
            <a:off x="724628" y="5589240"/>
            <a:ext cx="5760640" cy="36004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6660232" y="5535234"/>
            <a:ext cx="1440160" cy="468052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160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Modeling with Eclipse?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provides </a:t>
            </a:r>
            <a:r>
              <a:rPr lang="en-US" dirty="0"/>
              <a:t>many unique features that make it ideal for an ABM </a:t>
            </a:r>
            <a:r>
              <a:rPr lang="en-US" dirty="0" smtClean="0"/>
              <a:t>platform</a:t>
            </a:r>
            <a:endParaRPr lang="hu-HU" dirty="0" smtClean="0"/>
          </a:p>
          <a:p>
            <a:pPr lvl="1"/>
            <a:r>
              <a:rPr lang="hu-HU" dirty="0" smtClean="0"/>
              <a:t>JDT/EMF/GMT/DTP/GEF/ZEST/BIRT/...</a:t>
            </a:r>
          </a:p>
          <a:p>
            <a:r>
              <a:rPr lang="hu-HU" dirty="0" smtClean="0"/>
              <a:t>Several initiations and directions</a:t>
            </a:r>
          </a:p>
          <a:p>
            <a:pPr lvl="1"/>
            <a:r>
              <a:rPr lang="hu-HU" dirty="0" smtClean="0"/>
              <a:t>Agent Modeling Platform</a:t>
            </a:r>
            <a:endParaRPr lang="hu-HU" dirty="0"/>
          </a:p>
          <a:p>
            <a:pPr lvl="1"/>
            <a:r>
              <a:rPr lang="hu-HU" dirty="0" smtClean="0"/>
              <a:t>Repast Simphony</a:t>
            </a:r>
            <a:endParaRPr lang="hu-HU" dirty="0"/>
          </a:p>
          <a:p>
            <a:pPr lvl="1"/>
            <a:r>
              <a:rPr lang="hu-HU" dirty="0" smtClean="0"/>
              <a:t>Ascape</a:t>
            </a:r>
          </a:p>
          <a:p>
            <a:pPr lvl="1"/>
            <a:r>
              <a:rPr lang="hu-HU" dirty="0" smtClean="0"/>
              <a:t>Fables Modeling Environment</a:t>
            </a:r>
          </a:p>
          <a:p>
            <a:pPr lvl="1"/>
            <a:endParaRPr lang="hu-H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4168-C4C9-4108-8CF7-AFA985ADC478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204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Formalization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Dozens of frameworks exist</a:t>
            </a:r>
          </a:p>
          <a:p>
            <a:r>
              <a:rPr lang="hu-HU" dirty="0" smtClean="0"/>
              <a:t>Nearly all</a:t>
            </a:r>
            <a:r>
              <a:rPr lang="en-US" dirty="0" smtClean="0"/>
              <a:t> tool </a:t>
            </a:r>
            <a:r>
              <a:rPr lang="en-US" dirty="0"/>
              <a:t>has its own way to define </a:t>
            </a:r>
            <a:r>
              <a:rPr lang="en-US" dirty="0" smtClean="0"/>
              <a:t>models</a:t>
            </a:r>
            <a:endParaRPr lang="hu-HU" dirty="0" smtClean="0"/>
          </a:p>
          <a:p>
            <a:r>
              <a:rPr lang="hu-HU" dirty="0" smtClean="0"/>
              <a:t>Eclipse has a great support for all of them</a:t>
            </a:r>
            <a:endParaRPr lang="en-US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4168-C4C9-4108-8CF7-AFA985ADC478}" type="slidenum">
              <a:rPr lang="hu-HU" smtClean="0"/>
              <a:t>15</a:t>
            </a:fld>
            <a:endParaRPr lang="hu-H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04" y="3717032"/>
            <a:ext cx="7213216" cy="277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6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Modelers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Small, but very heterogeneous research area</a:t>
            </a:r>
          </a:p>
          <a:p>
            <a:r>
              <a:rPr lang="hu-HU" dirty="0" smtClean="0"/>
              <a:t>~15% has formal training in computer science</a:t>
            </a:r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 smtClean="0"/>
              <a:t>24/06/2011</a:t>
            </a:r>
            <a:endParaRPr lang="hu-HU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4168-C4C9-4108-8CF7-AFA985ADC478}" type="slidenum">
              <a:rPr lang="hu-HU" smtClean="0"/>
              <a:t>16</a:t>
            </a:fld>
            <a:endParaRPr lang="hu-H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96752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131840" y="5793527"/>
            <a:ext cx="5600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1200" i="1" dirty="0" smtClean="0"/>
              <a:t>Source: </a:t>
            </a:r>
            <a:r>
              <a:rPr lang="en-US" sz="1200" i="1" dirty="0" smtClean="0"/>
              <a:t>Computational social scientists: a draft directory and basic survey results</a:t>
            </a:r>
            <a:r>
              <a:rPr lang="hu-HU" sz="1200" i="1" dirty="0" smtClean="0"/>
              <a:t/>
            </a:r>
            <a:br>
              <a:rPr lang="hu-HU" sz="1200" i="1" dirty="0" smtClean="0"/>
            </a:br>
            <a:r>
              <a:rPr lang="hu-HU" sz="1200" i="1" dirty="0" smtClean="0">
                <a:hlinkClick r:id="rId3"/>
              </a:rPr>
              <a:t>http://lowlywonk.blogspot.com/2011/05/computational-social-scientists-draft.html</a:t>
            </a:r>
            <a:endParaRPr lang="hu-HU" sz="1200" i="1" dirty="0" smtClean="0"/>
          </a:p>
          <a:p>
            <a:pPr algn="r"/>
            <a:endParaRPr lang="hu-HU" sz="1200" i="1" dirty="0"/>
          </a:p>
        </p:txBody>
      </p:sp>
    </p:spTree>
    <p:extLst>
      <p:ext uri="{BB962C8B-B14F-4D97-AF65-F5344CB8AC3E}">
        <p14:creationId xmlns:p14="http://schemas.microsoft.com/office/powerpoint/2010/main" val="21643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Agent Modeling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Tools </a:t>
            </a:r>
            <a:r>
              <a:rPr lang="en-US" dirty="0" smtClean="0"/>
              <a:t>for </a:t>
            </a:r>
            <a:r>
              <a:rPr lang="en-US" dirty="0"/>
              <a:t>representing, editing, generating, executing and visualizing agent-based </a:t>
            </a:r>
            <a:r>
              <a:rPr lang="en-US" dirty="0" smtClean="0"/>
              <a:t>models</a:t>
            </a:r>
            <a:endParaRPr lang="hu-HU" dirty="0" smtClean="0"/>
          </a:p>
          <a:p>
            <a:pPr lvl="1"/>
            <a:r>
              <a:rPr lang="hu-HU" i="1" dirty="0"/>
              <a:t>Agent Modeling </a:t>
            </a:r>
            <a:r>
              <a:rPr lang="hu-HU" i="1" dirty="0" smtClean="0"/>
              <a:t>Framework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Meta-model representation</a:t>
            </a:r>
          </a:p>
          <a:p>
            <a:pPr lvl="1"/>
            <a:r>
              <a:rPr lang="hu-HU" i="1" dirty="0"/>
              <a:t>Agent Execution </a:t>
            </a:r>
            <a:r>
              <a:rPr lang="hu-HU" i="1" dirty="0" smtClean="0"/>
              <a:t>Framework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UI to observ and manage simulation</a:t>
            </a:r>
          </a:p>
          <a:p>
            <a:pPr lvl="1"/>
            <a:r>
              <a:rPr lang="hu-HU" i="1" dirty="0"/>
              <a:t>Agent Graphics </a:t>
            </a:r>
            <a:r>
              <a:rPr lang="hu-HU" i="1" dirty="0" smtClean="0"/>
              <a:t>Framework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Visualization</a:t>
            </a:r>
          </a:p>
          <a:p>
            <a:r>
              <a:rPr lang="hu-HU" dirty="0" smtClean="0">
                <a:hlinkClick r:id="rId2"/>
              </a:rPr>
              <a:t>http</a:t>
            </a:r>
            <a:r>
              <a:rPr lang="hu-HU" dirty="0">
                <a:hlinkClick r:id="rId2"/>
              </a:rPr>
              <a:t>://eclipse.org/amp</a:t>
            </a:r>
            <a:r>
              <a:rPr lang="hu-HU" dirty="0" smtClean="0">
                <a:hlinkClick r:id="rId2"/>
              </a:rPr>
              <a:t>/</a:t>
            </a:r>
            <a:endParaRPr lang="hu-H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4168-C4C9-4108-8CF7-AFA985ADC478}" type="slidenum">
              <a:rPr lang="hu-HU" smtClean="0"/>
              <a:t>17</a:t>
            </a:fld>
            <a:endParaRPr lang="hu-H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581128"/>
            <a:ext cx="38576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5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Agent Modeling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hu-HU" dirty="0"/>
              <a:t>Closely related to MetaABM and </a:t>
            </a:r>
            <a:r>
              <a:rPr lang="hu-HU" dirty="0" smtClean="0"/>
              <a:t>Ascape</a:t>
            </a:r>
          </a:p>
          <a:p>
            <a:r>
              <a:rPr lang="hu-HU" dirty="0" smtClean="0"/>
              <a:t>Generates models for different simulation platforms</a:t>
            </a:r>
          </a:p>
          <a:p>
            <a:pPr lvl="1"/>
            <a:r>
              <a:rPr lang="hu-HU" dirty="0" smtClean="0"/>
              <a:t>Validation: </a:t>
            </a:r>
            <a:r>
              <a:rPr lang="en-US" dirty="0" smtClean="0"/>
              <a:t>Escape</a:t>
            </a:r>
            <a:r>
              <a:rPr lang="en-US" dirty="0"/>
              <a:t>, </a:t>
            </a:r>
            <a:r>
              <a:rPr lang="en-US" dirty="0" err="1"/>
              <a:t>Ascape</a:t>
            </a:r>
            <a:r>
              <a:rPr lang="en-US" dirty="0"/>
              <a:t> and Repast </a:t>
            </a:r>
            <a:r>
              <a:rPr lang="en-US" dirty="0" err="1" smtClean="0"/>
              <a:t>Simphony</a:t>
            </a:r>
            <a:endParaRPr lang="hu-HU" dirty="0" smtClean="0"/>
          </a:p>
          <a:p>
            <a:r>
              <a:rPr lang="hu-HU" dirty="0" smtClean="0"/>
              <a:t>Similiar </a:t>
            </a:r>
            <a:r>
              <a:rPr lang="hu-HU" dirty="0"/>
              <a:t>to EMF E</a:t>
            </a:r>
            <a:r>
              <a:rPr lang="hu-HU" dirty="0" smtClean="0"/>
              <a:t>core, but with agents </a:t>
            </a:r>
            <a:r>
              <a:rPr lang="hu-HU" dirty="0" smtClean="0">
                <a:sym typeface="Wingdings" pitchFamily="2" charset="2"/>
              </a:rPr>
              <a:t>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4168-C4C9-4108-8CF7-AFA985ADC478}" type="slidenum">
              <a:rPr lang="hu-HU" smtClean="0"/>
              <a:t>18</a:t>
            </a:fld>
            <a:endParaRPr lang="hu-H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61828"/>
            <a:ext cx="5333093" cy="2752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04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Repast Simphony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Repast Suite </a:t>
            </a:r>
            <a:r>
              <a:rPr lang="hu-HU" dirty="0" smtClean="0"/>
              <a:t>is one of the most popular platforms</a:t>
            </a:r>
          </a:p>
          <a:p>
            <a:r>
              <a:rPr lang="hu-HU" dirty="0" smtClean="0"/>
              <a:t>Active user community</a:t>
            </a:r>
          </a:p>
          <a:p>
            <a:r>
              <a:rPr lang="hu-HU" dirty="0" smtClean="0"/>
              <a:t>Offers several ways to define a model</a:t>
            </a:r>
          </a:p>
          <a:p>
            <a:pPr lvl="1"/>
            <a:r>
              <a:rPr lang="hu-HU" dirty="0" smtClean="0"/>
              <a:t>Java/Groovy API</a:t>
            </a:r>
            <a:endParaRPr lang="hu-HU" dirty="0" smtClean="0"/>
          </a:p>
          <a:p>
            <a:pPr lvl="1"/>
            <a:r>
              <a:rPr lang="hu-HU" dirty="0" smtClean="0"/>
              <a:t>ReLogo – a Logo-like DSL (cf. NetLogo)</a:t>
            </a:r>
          </a:p>
          <a:p>
            <a:pPr lvl="1"/>
            <a:r>
              <a:rPr lang="hu-HU" dirty="0" smtClean="0"/>
              <a:t>Flowcharts </a:t>
            </a:r>
          </a:p>
          <a:p>
            <a:r>
              <a:rPr lang="hu-HU" dirty="0">
                <a:hlinkClick r:id="rId2"/>
              </a:rPr>
              <a:t>http://repast.sourceforge.net</a:t>
            </a:r>
            <a:r>
              <a:rPr lang="hu-HU" dirty="0" smtClean="0">
                <a:hlinkClick r:id="rId2"/>
              </a:rPr>
              <a:t>/</a:t>
            </a:r>
            <a:endParaRPr lang="hu-H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4168-C4C9-4108-8CF7-AFA985ADC478}" type="slidenum">
              <a:rPr lang="hu-HU" smtClean="0"/>
              <a:t>19</a:t>
            </a:fld>
            <a:endParaRPr lang="hu-H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869160"/>
            <a:ext cx="367665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29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Outline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Agents?</a:t>
            </a:r>
          </a:p>
          <a:p>
            <a:pPr lvl="1"/>
            <a:r>
              <a:rPr lang="hu-HU" dirty="0" smtClean="0"/>
              <a:t>General (and academic) definition</a:t>
            </a:r>
          </a:p>
          <a:p>
            <a:pPr lvl="1"/>
            <a:r>
              <a:rPr lang="hu-HU" dirty="0" smtClean="0"/>
              <a:t>Why care?</a:t>
            </a:r>
          </a:p>
          <a:p>
            <a:pPr lvl="1"/>
            <a:r>
              <a:rPr lang="hu-HU" dirty="0" smtClean="0"/>
              <a:t>Motivation &amp; Examples</a:t>
            </a:r>
          </a:p>
          <a:p>
            <a:r>
              <a:rPr lang="hu-HU" dirty="0" smtClean="0"/>
              <a:t>How Eclipse is related?</a:t>
            </a:r>
          </a:p>
          <a:p>
            <a:pPr lvl="1"/>
            <a:r>
              <a:rPr lang="hu-HU" dirty="0" smtClean="0"/>
              <a:t>Why the Eclipse Platform?</a:t>
            </a:r>
          </a:p>
          <a:p>
            <a:pPr lvl="1"/>
            <a:r>
              <a:rPr lang="hu-HU" dirty="0" smtClean="0"/>
              <a:t>What tools are available for the modelers?</a:t>
            </a:r>
          </a:p>
          <a:p>
            <a:pPr lvl="1"/>
            <a:r>
              <a:rPr lang="hu-HU" dirty="0" smtClean="0"/>
              <a:t>Who are the modelers?</a:t>
            </a:r>
          </a:p>
          <a:p>
            <a:r>
              <a:rPr lang="hu-HU" dirty="0" smtClean="0"/>
              <a:t>Conclusion</a:t>
            </a:r>
            <a:endParaRPr lang="hu-H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4168-C4C9-4108-8CF7-AFA985ADC47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19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Google Summer of Code – 2011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Repast </a:t>
            </a:r>
            <a:r>
              <a:rPr lang="en-US" dirty="0" err="1"/>
              <a:t>Simphony</a:t>
            </a:r>
            <a:r>
              <a:rPr lang="en-US" dirty="0"/>
              <a:t> was selected for </a:t>
            </a:r>
            <a:r>
              <a:rPr lang="en-US" dirty="0" smtClean="0"/>
              <a:t>G</a:t>
            </a:r>
            <a:r>
              <a:rPr lang="hu-HU" dirty="0" smtClean="0"/>
              <a:t>SoC </a:t>
            </a:r>
            <a:r>
              <a:rPr lang="en-US" dirty="0" smtClean="0"/>
              <a:t>2011</a:t>
            </a:r>
            <a:endParaRPr lang="hu-HU" dirty="0" smtClean="0"/>
          </a:p>
          <a:p>
            <a:r>
              <a:rPr lang="hu-HU" dirty="0"/>
              <a:t>University of </a:t>
            </a:r>
            <a:r>
              <a:rPr lang="hu-HU" dirty="0" smtClean="0"/>
              <a:t>Michigan</a:t>
            </a:r>
            <a:br>
              <a:rPr lang="hu-HU" dirty="0" smtClean="0"/>
            </a:br>
            <a:r>
              <a:rPr lang="en-US" dirty="0" smtClean="0"/>
              <a:t>Center </a:t>
            </a:r>
            <a:r>
              <a:rPr lang="en-US" dirty="0"/>
              <a:t>for the Study of Complex Systems</a:t>
            </a:r>
            <a:endParaRPr lang="hu-HU" dirty="0"/>
          </a:p>
          <a:p>
            <a:r>
              <a:rPr lang="hu-HU" dirty="0" smtClean="0"/>
              <a:t>8 students work under the guidance of 4 mentors</a:t>
            </a:r>
          </a:p>
          <a:p>
            <a:pPr lvl="1"/>
            <a:r>
              <a:rPr lang="hu-HU" dirty="0" smtClean="0"/>
              <a:t>Developing new demo models</a:t>
            </a:r>
            <a:endParaRPr lang="hu-HU" dirty="0"/>
          </a:p>
          <a:p>
            <a:pPr lvl="2"/>
            <a:r>
              <a:rPr lang="hu-HU" dirty="0" smtClean="0"/>
              <a:t>Robotics, Swarm intelligence, </a:t>
            </a:r>
            <a:r>
              <a:rPr lang="hu-HU" dirty="0"/>
              <a:t>Virus </a:t>
            </a:r>
            <a:r>
              <a:rPr lang="hu-HU" dirty="0" smtClean="0"/>
              <a:t>spreading, Mobile wireless sensor localization, etc.</a:t>
            </a:r>
          </a:p>
          <a:p>
            <a:pPr lvl="1"/>
            <a:r>
              <a:rPr lang="hu-HU" dirty="0" smtClean="0"/>
              <a:t>New features and testing the IDE</a:t>
            </a:r>
            <a:endParaRPr lang="hu-HU" dirty="0">
              <a:hlinkClick r:id="rId2"/>
            </a:endParaRPr>
          </a:p>
          <a:p>
            <a:endParaRPr lang="hu-HU" dirty="0" smtClean="0">
              <a:hlinkClick r:id="rId2"/>
            </a:endParaRPr>
          </a:p>
          <a:p>
            <a:r>
              <a:rPr lang="hu-HU" sz="2000" dirty="0" smtClean="0">
                <a:hlinkClick r:id="rId2"/>
              </a:rPr>
              <a:t>http</a:t>
            </a:r>
            <a:r>
              <a:rPr lang="hu-HU" sz="2000" dirty="0">
                <a:hlinkClick r:id="rId2"/>
              </a:rPr>
              <a:t>://code.google.com/p/cscs-repast-demos</a:t>
            </a:r>
            <a:r>
              <a:rPr lang="hu-HU" sz="2000" dirty="0" smtClean="0">
                <a:hlinkClick r:id="rId2"/>
              </a:rPr>
              <a:t>/</a:t>
            </a:r>
            <a:endParaRPr lang="hu-HU" sz="2000" dirty="0" smtClean="0"/>
          </a:p>
          <a:p>
            <a:endParaRPr lang="hu-H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4168-C4C9-4108-8CF7-AFA985ADC478}" type="slidenum">
              <a:rPr lang="hu-HU" smtClean="0"/>
              <a:t>20</a:t>
            </a:fld>
            <a:endParaRPr lang="hu-H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703" y="4653136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5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z="2400" dirty="0" smtClean="0"/>
              <a:t>Functional Agent-Based Language for Simulation</a:t>
            </a:r>
          </a:p>
          <a:p>
            <a:r>
              <a:rPr lang="hu-HU" dirty="0" smtClean="0"/>
              <a:t>Hybrid programming language</a:t>
            </a:r>
          </a:p>
          <a:p>
            <a:pPr lvl="1"/>
            <a:r>
              <a:rPr lang="hu-HU" dirty="0" smtClean="0"/>
              <a:t>Mixing functional, object-oriented </a:t>
            </a:r>
            <a:r>
              <a:rPr lang="hu-HU" dirty="0"/>
              <a:t>and sequential </a:t>
            </a:r>
            <a:r>
              <a:rPr lang="hu-HU" dirty="0" smtClean="0"/>
              <a:t>elements</a:t>
            </a:r>
          </a:p>
          <a:p>
            <a:pPr lvl="1"/>
            <a:r>
              <a:rPr lang="hu-HU" dirty="0" smtClean="0"/>
              <a:t>Designed </a:t>
            </a:r>
            <a:r>
              <a:rPr lang="hu-HU" dirty="0"/>
              <a:t>for agent-based simulations</a:t>
            </a:r>
          </a:p>
          <a:p>
            <a:r>
              <a:rPr lang="en-US" i="1" dirty="0" smtClean="0"/>
              <a:t>„</a:t>
            </a:r>
            <a:r>
              <a:rPr lang="en-US" i="1" dirty="0"/>
              <a:t>Support modelers, not the </a:t>
            </a:r>
            <a:r>
              <a:rPr lang="en-US" i="1" dirty="0" smtClean="0"/>
              <a:t>professional</a:t>
            </a:r>
            <a:r>
              <a:rPr lang="hu-HU" i="1" dirty="0" smtClean="0"/>
              <a:t> programmers”</a:t>
            </a:r>
            <a:endParaRPr lang="hu-HU" i="1" dirty="0"/>
          </a:p>
          <a:p>
            <a:pPr lvl="1"/>
            <a:r>
              <a:rPr lang="en-US" dirty="0" smtClean="0"/>
              <a:t>Save </a:t>
            </a:r>
            <a:r>
              <a:rPr lang="en-US" dirty="0"/>
              <a:t>as much on programming as possible</a:t>
            </a:r>
          </a:p>
          <a:p>
            <a:pPr lvl="1"/>
            <a:r>
              <a:rPr lang="en-US" dirty="0" smtClean="0"/>
              <a:t>Appropriate </a:t>
            </a:r>
            <a:r>
              <a:rPr lang="en-US" dirty="0"/>
              <a:t>language concepts for each part of the model</a:t>
            </a:r>
          </a:p>
          <a:p>
            <a:pPr lvl="1"/>
            <a:r>
              <a:rPr lang="en-US" dirty="0" smtClean="0"/>
              <a:t>Syntax </a:t>
            </a:r>
            <a:r>
              <a:rPr lang="en-US" dirty="0"/>
              <a:t>is close to formalism used in </a:t>
            </a:r>
            <a:r>
              <a:rPr lang="en-US" dirty="0" smtClean="0"/>
              <a:t>publications</a:t>
            </a:r>
            <a:endParaRPr lang="hu-HU" dirty="0"/>
          </a:p>
          <a:p>
            <a:endParaRPr lang="hu-HU" dirty="0"/>
          </a:p>
          <a:p>
            <a:r>
              <a:rPr lang="hu-HU" dirty="0">
                <a:hlinkClick r:id="rId3"/>
              </a:rPr>
              <a:t>https</a:t>
            </a:r>
            <a:r>
              <a:rPr lang="hu-HU" dirty="0" smtClean="0">
                <a:hlinkClick r:id="rId3"/>
              </a:rPr>
              <a:t>://fables.aitia.ai</a:t>
            </a:r>
            <a:endParaRPr lang="hu-HU" dirty="0" smtClean="0">
              <a:hlinkClick r:id=""/>
            </a:endParaRPr>
          </a:p>
          <a:p>
            <a:r>
              <a:rPr lang="hu-HU" dirty="0" smtClean="0">
                <a:hlinkClick r:id=""/>
              </a:rPr>
              <a:t>https</a:t>
            </a:r>
            <a:r>
              <a:rPr lang="hu-HU" dirty="0">
                <a:hlinkClick r:id="rId4"/>
              </a:rPr>
              <a:t>://</a:t>
            </a:r>
            <a:r>
              <a:rPr lang="hu-HU" dirty="0" smtClean="0">
                <a:hlinkClick r:id="rId4"/>
              </a:rPr>
              <a:t>mass.aitia.ai/fables</a:t>
            </a:r>
            <a:endParaRPr lang="hu-HU" dirty="0" smtClean="0"/>
          </a:p>
          <a:p>
            <a:pPr lvl="1"/>
            <a:endParaRPr lang="hu-H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3C6C-2176-48AA-A620-D84CC400E469}" type="slidenum">
              <a:rPr lang="hu-HU" smtClean="0"/>
              <a:pPr/>
              <a:t>21</a:t>
            </a:fld>
            <a:endParaRPr lang="hu-H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157192"/>
            <a:ext cx="3438412" cy="102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9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Summary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4168-C4C9-4108-8CF7-AFA985ADC478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045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Summary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Eclipse had </a:t>
            </a:r>
            <a:r>
              <a:rPr lang="hu-HU" smtClean="0"/>
              <a:t>a considerable influence </a:t>
            </a:r>
            <a:r>
              <a:rPr lang="hu-HU" dirty="0" smtClean="0"/>
              <a:t>on ABM tools</a:t>
            </a:r>
          </a:p>
          <a:p>
            <a:pPr lvl="1"/>
            <a:r>
              <a:rPr lang="hu-HU" dirty="0" smtClean="0"/>
              <a:t>Free</a:t>
            </a:r>
            <a:r>
              <a:rPr lang="en-US" dirty="0" smtClean="0"/>
              <a:t> </a:t>
            </a:r>
            <a:r>
              <a:rPr lang="en-US" dirty="0"/>
              <a:t>and open source </a:t>
            </a:r>
            <a:r>
              <a:rPr lang="hu-HU" dirty="0" smtClean="0"/>
              <a:t>ABM</a:t>
            </a:r>
            <a:r>
              <a:rPr lang="en-US" dirty="0" smtClean="0"/>
              <a:t> simulation </a:t>
            </a:r>
            <a:r>
              <a:rPr lang="hu-HU" dirty="0" smtClean="0"/>
              <a:t>tools</a:t>
            </a:r>
          </a:p>
          <a:p>
            <a:pPr lvl="1"/>
            <a:r>
              <a:rPr lang="hu-HU" dirty="0" smtClean="0"/>
              <a:t>Built upon the Eclipse Platform</a:t>
            </a:r>
          </a:p>
          <a:p>
            <a:r>
              <a:rPr lang="hu-HU" dirty="0" smtClean="0"/>
              <a:t>ABMs getting attention</a:t>
            </a:r>
          </a:p>
          <a:p>
            <a:pPr lvl="1"/>
            <a:r>
              <a:rPr lang="hu-HU" dirty="0" smtClean="0"/>
              <a:t>One of the platforms is bundled into Indigo</a:t>
            </a:r>
          </a:p>
          <a:p>
            <a:r>
              <a:rPr lang="hu-HU" dirty="0" smtClean="0"/>
              <a:t>Tools are collectively</a:t>
            </a:r>
            <a:r>
              <a:rPr lang="en-US" dirty="0" smtClean="0"/>
              <a:t> under </a:t>
            </a:r>
            <a:r>
              <a:rPr lang="en-US" dirty="0"/>
              <a:t>continuous development for </a:t>
            </a:r>
            <a:r>
              <a:rPr lang="hu-HU" dirty="0" smtClean="0"/>
              <a:t>several </a:t>
            </a:r>
            <a:r>
              <a:rPr lang="en-US" dirty="0" smtClean="0"/>
              <a:t>years</a:t>
            </a:r>
            <a:endParaRPr lang="hu-H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4168-C4C9-4108-8CF7-AFA985ADC478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847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Questions</a:t>
            </a:r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2636912"/>
            <a:ext cx="35814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3C6C-2176-48AA-A620-D84CC400E469}" type="slidenum">
              <a:rPr lang="hu-HU" smtClean="0"/>
              <a:pPr/>
              <a:t>24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70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Thank you for your attention!</a:t>
            </a:r>
            <a:endParaRPr lang="hu-H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59632" y="2780928"/>
            <a:ext cx="6553200" cy="1872208"/>
          </a:xfrm>
          <a:prstGeom prst="rect">
            <a:avLst/>
          </a:prstGeom>
        </p:spPr>
        <p:txBody>
          <a:bodyPr vert="horz" lIns="0" rIns="18288">
            <a:normAutofit fontScale="92500" lnSpcReduction="20000"/>
          </a:bodyPr>
          <a:lstStyle/>
          <a:p>
            <a:pPr lvl="0" algn="ctr">
              <a:defRPr/>
            </a:pPr>
            <a:r>
              <a:rPr lang="hu-HU" dirty="0"/>
              <a:t>Richard Oliver Legendi</a:t>
            </a:r>
          </a:p>
          <a:p>
            <a:pPr algn="ctr">
              <a:defRPr/>
            </a:pPr>
            <a:r>
              <a:rPr lang="hu-HU" dirty="0">
                <a:hlinkClick r:id="rId3"/>
              </a:rPr>
              <a:t>rlegendi@aitia.ai</a:t>
            </a:r>
            <a:endParaRPr lang="hu-HU" dirty="0"/>
          </a:p>
          <a:p>
            <a:pPr algn="ctr">
              <a:defRPr/>
            </a:pPr>
            <a:endParaRPr lang="hu-HU" dirty="0"/>
          </a:p>
          <a:p>
            <a:pPr lvl="0" algn="ctr">
              <a:defRPr/>
            </a:pPr>
            <a:r>
              <a:rPr lang="hu-HU" dirty="0"/>
              <a:t>AITIA International, Inc.</a:t>
            </a:r>
          </a:p>
          <a:p>
            <a:pPr lvl="0" algn="ctr">
              <a:defRPr/>
            </a:pPr>
            <a:r>
              <a:rPr lang="hu-HU" dirty="0"/>
              <a:t>Eötvös Loránd University </a:t>
            </a:r>
          </a:p>
          <a:p>
            <a:pPr algn="ctr">
              <a:defRPr/>
            </a:pPr>
            <a:r>
              <a:rPr lang="hu-HU" dirty="0">
                <a:hlinkClick r:id="rId4"/>
              </a:rPr>
              <a:t>http://people.inf.elte.hu/legendi/</a:t>
            </a:r>
            <a:endParaRPr lang="hu-HU" dirty="0"/>
          </a:p>
          <a:p>
            <a:pPr lvl="0" algn="ctr">
              <a:defRPr/>
            </a:pPr>
            <a:endParaRPr lang="hu-HU" dirty="0"/>
          </a:p>
          <a:p>
            <a:pPr algn="ctr">
              <a:defRPr/>
            </a:pPr>
            <a:r>
              <a:rPr lang="hu-HU" dirty="0"/>
              <a:t>Eclipse DemoCamps Indigo Budapest - 24 June, 2011</a:t>
            </a:r>
            <a:endParaRPr lang="en-US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3C6C-2176-48AA-A620-D84CC400E469}" type="slidenum">
              <a:rPr lang="hu-HU" smtClean="0"/>
              <a:pPr/>
              <a:t>25</a:t>
            </a:fld>
            <a:endParaRPr lang="hu-H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619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4168-C4C9-4108-8CF7-AFA985ADC478}" type="slidenum">
              <a:rPr lang="hu-HU" smtClean="0"/>
              <a:t>26</a:t>
            </a:fld>
            <a:endParaRPr lang="hu-H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132070" cy="4956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30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Agents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4168-C4C9-4108-8CF7-AFA985ADC47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917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Agent?</a:t>
            </a:r>
            <a:endParaRPr lang="hu-H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pic>
        <p:nvPicPr>
          <p:cNvPr id="1026" name="Picture 2" title="Replicator (Stargate)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03" y="1935163"/>
            <a:ext cx="7356582" cy="413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68144" y="6009251"/>
            <a:ext cx="228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Replicator (Stargate</a:t>
            </a:r>
            <a:r>
              <a:rPr lang="hu-HU" i="1" dirty="0" smtClean="0"/>
              <a:t>)</a:t>
            </a:r>
            <a:endParaRPr lang="hu-HU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4168-C4C9-4108-8CF7-AFA985ADC478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263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Agent-Based Modeling (ABM)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402832" cy="4434840"/>
          </a:xfrm>
        </p:spPr>
        <p:txBody>
          <a:bodyPr>
            <a:normAutofit/>
          </a:bodyPr>
          <a:lstStyle/>
          <a:p>
            <a:r>
              <a:rPr lang="hu-HU" dirty="0" smtClean="0"/>
              <a:t>Agent</a:t>
            </a:r>
          </a:p>
          <a:p>
            <a:pPr lvl="1"/>
            <a:r>
              <a:rPr lang="hu-HU" dirty="0" smtClean="0"/>
              <a:t>Autonomous participators</a:t>
            </a:r>
          </a:p>
          <a:p>
            <a:r>
              <a:rPr lang="hu-HU" dirty="0" smtClean="0"/>
              <a:t>Complex systems with a set of interacting individuals</a:t>
            </a:r>
          </a:p>
          <a:p>
            <a:r>
              <a:rPr lang="hu-HU" dirty="0" smtClean="0"/>
              <a:t>Bottom-up computational model:</a:t>
            </a:r>
            <a:endParaRPr lang="en-US" dirty="0" smtClean="0"/>
          </a:p>
          <a:p>
            <a:pPr lvl="1"/>
            <a:r>
              <a:rPr lang="hu-HU" dirty="0" smtClean="0"/>
              <a:t>By specifying low level (micro) rules we search for emergent global (macro) behaviour</a:t>
            </a:r>
            <a:endParaRPr lang="en-US" dirty="0" smtClean="0"/>
          </a:p>
        </p:txBody>
      </p:sp>
      <p:pic>
        <p:nvPicPr>
          <p:cNvPr id="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5119" y="2933057"/>
            <a:ext cx="3304762" cy="24095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4168-C4C9-4108-8CF7-AFA985ADC47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28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Agent-Based Modeling (ABM)</a:t>
            </a:r>
            <a:endParaRPr lang="hu-H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Agents are </a:t>
            </a:r>
            <a:r>
              <a:rPr lang="en-US" dirty="0" smtClean="0"/>
              <a:t>usually:</a:t>
            </a:r>
            <a:endParaRPr lang="hu-HU" dirty="0"/>
          </a:p>
          <a:p>
            <a:pPr lvl="1"/>
            <a:r>
              <a:rPr lang="hu-HU" dirty="0" smtClean="0"/>
              <a:t>Autonomous</a:t>
            </a:r>
            <a:endParaRPr lang="en-US" dirty="0"/>
          </a:p>
          <a:p>
            <a:pPr lvl="1"/>
            <a:r>
              <a:rPr lang="hu-HU" dirty="0" smtClean="0"/>
              <a:t>Make </a:t>
            </a:r>
            <a:r>
              <a:rPr lang="en-US" dirty="0" smtClean="0"/>
              <a:t>own </a:t>
            </a:r>
            <a:r>
              <a:rPr lang="en-US" dirty="0"/>
              <a:t>decisions</a:t>
            </a:r>
          </a:p>
          <a:p>
            <a:pPr lvl="1"/>
            <a:r>
              <a:rPr lang="hu-HU" dirty="0" smtClean="0"/>
              <a:t>L</a:t>
            </a:r>
            <a:r>
              <a:rPr lang="en-US" dirty="0" smtClean="0"/>
              <a:t>earn</a:t>
            </a:r>
            <a:r>
              <a:rPr lang="en-US" dirty="0"/>
              <a:t>, adapt to the changes of the environment</a:t>
            </a:r>
          </a:p>
          <a:p>
            <a:pPr lvl="1"/>
            <a:r>
              <a:rPr lang="hu-HU" dirty="0" smtClean="0"/>
              <a:t>Interact</a:t>
            </a:r>
            <a:r>
              <a:rPr lang="en-US" dirty="0" smtClean="0"/>
              <a:t> </a:t>
            </a:r>
            <a:r>
              <a:rPr lang="en-US" dirty="0"/>
              <a:t>through a </a:t>
            </a:r>
            <a:r>
              <a:rPr lang="hu-HU" dirty="0" smtClean="0"/>
              <a:t>specified communication topology</a:t>
            </a:r>
            <a:br>
              <a:rPr lang="hu-HU" dirty="0" smtClean="0"/>
            </a:br>
            <a:r>
              <a:rPr lang="hu-HU" dirty="0" smtClean="0"/>
              <a:t>(e.g., grid, networks, etc.)</a:t>
            </a:r>
          </a:p>
          <a:p>
            <a:pPr lvl="1"/>
            <a:endParaRPr lang="hu-HU" dirty="0" smtClean="0"/>
          </a:p>
          <a:p>
            <a:r>
              <a:rPr lang="hu-HU" i="1" dirty="0" smtClean="0">
                <a:sym typeface="Wingdings" pitchFamily="2" charset="2"/>
              </a:rPr>
              <a:t>Not for prediction</a:t>
            </a:r>
            <a:endParaRPr lang="hu-HU" i="1" dirty="0">
              <a:sym typeface="Wingdings" pitchFamily="2" charset="2"/>
            </a:endParaRPr>
          </a:p>
          <a:p>
            <a:pPr lvl="1"/>
            <a:r>
              <a:rPr lang="hu-HU" dirty="0" smtClean="0">
                <a:sym typeface="Wingdings" pitchFamily="2" charset="2"/>
              </a:rPr>
              <a:t>We search for behavioural patterns,</a:t>
            </a:r>
          </a:p>
          <a:p>
            <a:pPr lvl="1"/>
            <a:r>
              <a:rPr lang="hu-HU" dirty="0" smtClean="0">
                <a:sym typeface="Wingdings" pitchFamily="2" charset="2"/>
              </a:rPr>
              <a:t>...and what we can conclude.</a:t>
            </a:r>
            <a:endParaRPr lang="hu-HU" dirty="0"/>
          </a:p>
          <a:p>
            <a:pPr lvl="1"/>
            <a:endParaRPr lang="hu-H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4168-C4C9-4108-8CF7-AFA985ADC478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047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Motivation – An Example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2200" i="1" dirty="0" smtClean="0"/>
              <a:t>„</a:t>
            </a:r>
            <a:r>
              <a:rPr lang="en-US" sz="2200" i="1" dirty="0" smtClean="0"/>
              <a:t>The economy needs agent-based </a:t>
            </a:r>
            <a:r>
              <a:rPr lang="en-US" sz="2200" i="1" dirty="0" err="1" smtClean="0"/>
              <a:t>modelling</a:t>
            </a:r>
            <a:r>
              <a:rPr lang="hu-HU" sz="2200" i="1" dirty="0" smtClean="0"/>
              <a:t> -</a:t>
            </a:r>
            <a:r>
              <a:rPr lang="hu-HU" sz="2200" b="1" i="1" dirty="0" smtClean="0"/>
              <a:t> </a:t>
            </a:r>
            <a:r>
              <a:rPr lang="en-US" sz="2200" i="1" dirty="0" smtClean="0"/>
              <a:t>The leaders of the world are flying the economy by the seat of their pants, say J. </a:t>
            </a:r>
            <a:r>
              <a:rPr lang="en-US" sz="2200" i="1" dirty="0" err="1" smtClean="0"/>
              <a:t>Doyne</a:t>
            </a:r>
            <a:r>
              <a:rPr lang="en-US" sz="2200" i="1" dirty="0" smtClean="0"/>
              <a:t> Farmer and</a:t>
            </a:r>
            <a:r>
              <a:rPr lang="hu-HU" sz="2200" i="1" dirty="0" smtClean="0"/>
              <a:t> </a:t>
            </a:r>
            <a:r>
              <a:rPr lang="en-US" sz="2200" i="1" dirty="0" smtClean="0"/>
              <a:t>Duncan Foley. There is, however, a better way to help guide financial policies.</a:t>
            </a:r>
            <a:endParaRPr lang="hu-HU" sz="2200" i="1" dirty="0" smtClean="0"/>
          </a:p>
          <a:p>
            <a:pPr marL="0" indent="0">
              <a:buNone/>
            </a:pPr>
            <a:r>
              <a:rPr lang="en-US" sz="2200" i="1" dirty="0" smtClean="0"/>
              <a:t>In </a:t>
            </a:r>
            <a:r>
              <a:rPr lang="en-US" sz="2200" i="1" dirty="0"/>
              <a:t>today’s high-tech age, one naturally</a:t>
            </a:r>
            <a:r>
              <a:rPr lang="hu-HU" sz="2200" i="1" dirty="0"/>
              <a:t> </a:t>
            </a:r>
            <a:r>
              <a:rPr lang="en-US" sz="2200" i="1" dirty="0"/>
              <a:t>assumes that US President Barack</a:t>
            </a:r>
            <a:r>
              <a:rPr lang="hu-HU" sz="2200" i="1" dirty="0"/>
              <a:t> </a:t>
            </a:r>
            <a:r>
              <a:rPr lang="en-US" sz="2200" i="1" dirty="0"/>
              <a:t>Obama’s economic team and its international</a:t>
            </a:r>
            <a:r>
              <a:rPr lang="hu-HU" sz="2200" i="1" dirty="0"/>
              <a:t> counterparts are using sophisticated quantitative computer models </a:t>
            </a:r>
            <a:r>
              <a:rPr lang="en-US" sz="2200" i="1" dirty="0"/>
              <a:t>to guide us out of the current economic</a:t>
            </a:r>
            <a:r>
              <a:rPr lang="hu-HU" sz="2200" i="1" dirty="0"/>
              <a:t> crisis. They are not</a:t>
            </a:r>
            <a:r>
              <a:rPr lang="hu-HU" sz="2200" i="1" dirty="0" smtClean="0"/>
              <a:t>.”</a:t>
            </a:r>
            <a:endParaRPr lang="hu-HU" i="1" dirty="0" smtClean="0"/>
          </a:p>
          <a:p>
            <a:pPr marL="0" indent="0" algn="r">
              <a:buNone/>
            </a:pPr>
            <a:endParaRPr lang="hu-HU" i="1" dirty="0" smtClean="0"/>
          </a:p>
          <a:p>
            <a:pPr marL="0" indent="0" algn="r">
              <a:buNone/>
            </a:pPr>
            <a:r>
              <a:rPr lang="en-US" sz="2000" dirty="0" smtClean="0"/>
              <a:t>J</a:t>
            </a:r>
            <a:r>
              <a:rPr lang="en-US" sz="2000" dirty="0"/>
              <a:t>. </a:t>
            </a:r>
            <a:r>
              <a:rPr lang="en-US" sz="2000" dirty="0" err="1"/>
              <a:t>Doyne</a:t>
            </a:r>
            <a:r>
              <a:rPr lang="en-US" sz="2000" dirty="0"/>
              <a:t> Farmer and</a:t>
            </a:r>
            <a:r>
              <a:rPr lang="hu-HU" sz="2000" dirty="0"/>
              <a:t> </a:t>
            </a:r>
            <a:r>
              <a:rPr lang="en-US" sz="2000" dirty="0"/>
              <a:t>Duncan </a:t>
            </a:r>
            <a:r>
              <a:rPr lang="en-US" sz="2000" dirty="0" smtClean="0"/>
              <a:t>Foley</a:t>
            </a:r>
            <a:endParaRPr lang="hu-HU" sz="2000" dirty="0"/>
          </a:p>
          <a:p>
            <a:pPr marL="0" indent="0" algn="r">
              <a:buNone/>
            </a:pPr>
            <a:r>
              <a:rPr lang="en-US" sz="2000" dirty="0" smtClean="0"/>
              <a:t>The </a:t>
            </a:r>
            <a:r>
              <a:rPr lang="en-US" sz="2000" dirty="0"/>
              <a:t>economy needs agent-based </a:t>
            </a:r>
            <a:r>
              <a:rPr lang="en-US" sz="2000" dirty="0" err="1" smtClean="0"/>
              <a:t>modelling</a:t>
            </a:r>
            <a:endParaRPr lang="hu-HU" sz="2000" dirty="0"/>
          </a:p>
          <a:p>
            <a:pPr marL="0" indent="0" algn="r">
              <a:buNone/>
            </a:pPr>
            <a:r>
              <a:rPr lang="hu-HU" sz="2000" dirty="0" smtClean="0"/>
              <a:t>Nature Vol. 460, 6 August, </a:t>
            </a:r>
            <a:r>
              <a:rPr lang="hu-HU" sz="2000" dirty="0"/>
              <a:t>2009</a:t>
            </a:r>
            <a:endParaRPr lang="hu-H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4168-C4C9-4108-8CF7-AFA985ADC478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024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Economy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best </a:t>
            </a:r>
            <a:r>
              <a:rPr lang="en-US" dirty="0" smtClean="0"/>
              <a:t>models, </a:t>
            </a:r>
            <a:r>
              <a:rPr lang="en-US" dirty="0"/>
              <a:t>both with </a:t>
            </a:r>
            <a:r>
              <a:rPr lang="hu-HU" dirty="0" smtClean="0"/>
              <a:t>their own </a:t>
            </a:r>
            <a:r>
              <a:rPr lang="en-US" dirty="0" smtClean="0"/>
              <a:t>flaws</a:t>
            </a:r>
            <a:r>
              <a:rPr lang="hu-HU" dirty="0" smtClean="0"/>
              <a:t>:</a:t>
            </a:r>
          </a:p>
          <a:p>
            <a:pPr marL="880110" lvl="1" indent="-514350">
              <a:buFont typeface="+mj-lt"/>
              <a:buAutoNum type="arabicPeriod"/>
            </a:pPr>
            <a:r>
              <a:rPr lang="hu-HU" dirty="0" smtClean="0"/>
              <a:t>Econometric</a:t>
            </a:r>
          </a:p>
          <a:p>
            <a:pPr lvl="2"/>
            <a:r>
              <a:rPr lang="hu-HU" dirty="0" smtClean="0"/>
              <a:t>Empirical </a:t>
            </a:r>
            <a:r>
              <a:rPr lang="hu-HU" dirty="0"/>
              <a:t>statistical models</a:t>
            </a:r>
            <a:endParaRPr lang="hu-HU" dirty="0" smtClean="0"/>
          </a:p>
          <a:p>
            <a:pPr lvl="2"/>
            <a:r>
              <a:rPr lang="hu-HU" dirty="0"/>
              <a:t>Time series analysis: fitted to past data</a:t>
            </a:r>
            <a:endParaRPr lang="hu-HU" dirty="0" smtClean="0"/>
          </a:p>
          <a:p>
            <a:pPr lvl="2"/>
            <a:r>
              <a:rPr lang="hu-HU" dirty="0" smtClean="0"/>
              <a:t>Perfect to fo</a:t>
            </a:r>
            <a:r>
              <a:rPr lang="en-US" dirty="0" smtClean="0"/>
              <a:t>recast</a:t>
            </a:r>
            <a:r>
              <a:rPr lang="hu-HU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few quarters </a:t>
            </a:r>
            <a:r>
              <a:rPr lang="en-US" dirty="0" smtClean="0"/>
              <a:t>ahead</a:t>
            </a:r>
            <a:endParaRPr lang="hu-HU" dirty="0" smtClean="0"/>
          </a:p>
          <a:p>
            <a:pPr lvl="3"/>
            <a:r>
              <a:rPr lang="hu-HU" dirty="0"/>
              <a:t>A</a:t>
            </a:r>
            <a:r>
              <a:rPr lang="hu-HU" dirty="0" smtClean="0"/>
              <a:t>s </a:t>
            </a:r>
            <a:r>
              <a:rPr lang="en-US" dirty="0" smtClean="0"/>
              <a:t>long </a:t>
            </a:r>
            <a:r>
              <a:rPr lang="en-US" dirty="0"/>
              <a:t>as things stay more or less the </a:t>
            </a:r>
            <a:r>
              <a:rPr lang="en-US" dirty="0" smtClean="0"/>
              <a:t>same</a:t>
            </a:r>
            <a:endParaRPr lang="hu-HU" dirty="0" smtClean="0"/>
          </a:p>
          <a:p>
            <a:pPr marL="850392" lvl="1" indent="-457200">
              <a:buFont typeface="+mj-lt"/>
              <a:buAutoNum type="arabicPeriod"/>
            </a:pPr>
            <a:r>
              <a:rPr lang="hu-HU" dirty="0" smtClean="0"/>
              <a:t>„Dynamic </a:t>
            </a:r>
            <a:r>
              <a:rPr lang="hu-HU" dirty="0"/>
              <a:t>stochastic general equilibrium”</a:t>
            </a:r>
            <a:endParaRPr lang="hu-HU" dirty="0" smtClean="0"/>
          </a:p>
          <a:p>
            <a:pPr lvl="2"/>
            <a:r>
              <a:rPr lang="en-US" dirty="0"/>
              <a:t>These models assume a perfect world</a:t>
            </a:r>
            <a:r>
              <a:rPr lang="hu-HU" dirty="0" smtClean="0"/>
              <a:t>...</a:t>
            </a:r>
          </a:p>
          <a:p>
            <a:pPr lvl="2"/>
            <a:r>
              <a:rPr lang="hu-HU" dirty="0" smtClean="0"/>
              <a:t>... </a:t>
            </a:r>
            <a:r>
              <a:rPr lang="en-US" dirty="0"/>
              <a:t>and by their very nature rule out </a:t>
            </a:r>
            <a:r>
              <a:rPr lang="hu-HU" dirty="0" smtClean="0"/>
              <a:t>even the definition of </a:t>
            </a:r>
            <a:r>
              <a:rPr lang="en-US" dirty="0" smtClean="0"/>
              <a:t>crises</a:t>
            </a:r>
            <a:endParaRPr lang="hu-H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4168-C4C9-4108-8CF7-AFA985ADC478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828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Economy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Other aspects:</a:t>
            </a:r>
          </a:p>
          <a:p>
            <a:pPr lvl="1"/>
            <a:r>
              <a:rPr lang="hu-HU" dirty="0" smtClean="0"/>
              <a:t>Heterogeneity?</a:t>
            </a:r>
          </a:p>
          <a:p>
            <a:pPr lvl="1"/>
            <a:r>
              <a:rPr lang="hu-HU" dirty="0"/>
              <a:t>Individual preferences?</a:t>
            </a:r>
          </a:p>
          <a:p>
            <a:pPr lvl="1"/>
            <a:r>
              <a:rPr lang="hu-HU" dirty="0" smtClean="0"/>
              <a:t>Speculators?</a:t>
            </a:r>
          </a:p>
          <a:p>
            <a:pPr lvl="1"/>
            <a:r>
              <a:rPr lang="hu-HU" dirty="0" smtClean="0"/>
              <a:t>Non rational participators?</a:t>
            </a:r>
          </a:p>
          <a:p>
            <a:pPr lvl="1"/>
            <a:r>
              <a:rPr lang="hu-HU" dirty="0" smtClean="0"/>
              <a:t>And so on...</a:t>
            </a:r>
          </a:p>
          <a:p>
            <a:pPr lvl="1"/>
            <a:endParaRPr lang="hu-HU" dirty="0" smtClean="0"/>
          </a:p>
          <a:p>
            <a:r>
              <a:rPr lang="hu-HU" dirty="0" smtClean="0"/>
              <a:t>Using ABM we can shift from these constraints</a:t>
            </a:r>
            <a:r>
              <a:rPr lang="hu-HU" dirty="0"/>
              <a:t/>
            </a:r>
            <a:br>
              <a:rPr lang="hu-HU" dirty="0"/>
            </a:br>
            <a:r>
              <a:rPr lang="hu-HU" i="1" dirty="0" smtClean="0"/>
              <a:t>(to other ones, of course)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24/06/2011</a:t>
            </a:r>
            <a:endParaRPr lang="hu-H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Richard O. Legendi, Eclipse DemoCamp Indigo</a:t>
            </a:r>
            <a:endParaRPr lang="hu-H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4168-C4C9-4108-8CF7-AFA985ADC478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393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406</TotalTime>
  <Words>1088</Words>
  <Application>Microsoft Office PowerPoint</Application>
  <PresentationFormat>On-screen Show (4:3)</PresentationFormat>
  <Paragraphs>251</Paragraphs>
  <Slides>26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Eclipse as an Agent-Based Modeling Platform</vt:lpstr>
      <vt:lpstr>Outline</vt:lpstr>
      <vt:lpstr>Agents</vt:lpstr>
      <vt:lpstr>Agent?</vt:lpstr>
      <vt:lpstr>Agent-Based Modeling (ABM)</vt:lpstr>
      <vt:lpstr>Agent-Based Modeling (ABM)</vt:lpstr>
      <vt:lpstr>Motivation – An Example</vt:lpstr>
      <vt:lpstr>Economy</vt:lpstr>
      <vt:lpstr>Economy</vt:lpstr>
      <vt:lpstr>In General – Why care?</vt:lpstr>
      <vt:lpstr>More Examples</vt:lpstr>
      <vt:lpstr>Eclipse</vt:lpstr>
      <vt:lpstr>How Eclipse is Related?</vt:lpstr>
      <vt:lpstr>Modeling with Eclipse?</vt:lpstr>
      <vt:lpstr>Formalization</vt:lpstr>
      <vt:lpstr>Modelers</vt:lpstr>
      <vt:lpstr>Agent Modeling Platform</vt:lpstr>
      <vt:lpstr>Agent Modeling Platform</vt:lpstr>
      <vt:lpstr>Repast Simphony</vt:lpstr>
      <vt:lpstr>Google Summer of Code – 2011</vt:lpstr>
      <vt:lpstr>Fables</vt:lpstr>
      <vt:lpstr>Summary</vt:lpstr>
      <vt:lpstr>Summary</vt:lpstr>
      <vt:lpstr>Questions</vt:lpstr>
      <vt:lpstr>Thank you for your attention!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rlegendi</dc:creator>
  <cp:lastModifiedBy>rlegendi</cp:lastModifiedBy>
  <cp:revision>225</cp:revision>
  <dcterms:created xsi:type="dcterms:W3CDTF">2011-06-23T11:02:34Z</dcterms:created>
  <dcterms:modified xsi:type="dcterms:W3CDTF">2011-06-24T15:40:43Z</dcterms:modified>
</cp:coreProperties>
</file>