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7" r:id="rId27"/>
    <p:sldId id="286" r:id="rId28"/>
    <p:sldId id="288" r:id="rId29"/>
    <p:sldId id="289" r:id="rId30"/>
    <p:sldId id="283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5" r:id="rId40"/>
    <p:sldId id="30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8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9CD"/>
    <a:srgbClr val="1E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>
        <p:scale>
          <a:sx n="100" d="100"/>
          <a:sy n="100" d="100"/>
        </p:scale>
        <p:origin x="138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F083-912F-4CD3-86D3-A8AD945DFB5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esolangs.org/wiki/Language_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d-progsys.github.io/131-web/lectures.html" TargetMode="External"/><Relationship Id="rId2" Type="http://schemas.openxmlformats.org/officeDocument/2006/relationships/hyperlink" Target="https://ruslanspivak.com/lsbasi-part7/lsbasi_part7_tree_terminology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uz9YUvV" TargetMode="External"/><Relationship Id="rId2" Type="http://schemas.openxmlformats.org/officeDocument/2006/relationships/hyperlink" Target="https://github.com/Mossaka/MSFT_PL_Me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82B8-E6C7-4C4F-9C6F-2A045C882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MSFT PL Meetup</a:t>
            </a:r>
          </a:p>
        </p:txBody>
      </p:sp>
      <p:pic>
        <p:nvPicPr>
          <p:cNvPr id="1030" name="Picture 6" descr="Going Serverless — An AWS Lambda overview | by Rafael Monteiro | THE ICONIC  Tech">
            <a:extLst>
              <a:ext uri="{FF2B5EF4-FFF2-40B4-BE49-F238E27FC236}">
                <a16:creationId xmlns:a16="http://schemas.microsoft.com/office/drawing/2014/main" id="{3D1C3CB1-4058-4D7E-BFD4-F69F6288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22" y="3509963"/>
            <a:ext cx="1905355" cy="190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4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A58-61E6-4D93-8B2B-84171D3D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Robert Harper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4447-C378-4525-80B6-765FA260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major contributions to </a:t>
            </a:r>
            <a:r>
              <a:rPr lang="en-US" b="1" dirty="0"/>
              <a:t>Standard ML </a:t>
            </a:r>
            <a:r>
              <a:rPr lang="en-US" dirty="0"/>
              <a:t>and LF logical framework</a:t>
            </a:r>
          </a:p>
          <a:p>
            <a:pPr lvl="1"/>
            <a:r>
              <a:rPr lang="en-US" dirty="0"/>
              <a:t>ML stands for meta language, designed by Robin Milner</a:t>
            </a:r>
          </a:p>
          <a:p>
            <a:pPr lvl="1"/>
            <a:r>
              <a:rPr lang="en-US" dirty="0"/>
              <a:t>A family of languages originated from ML including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ACM Fellow for his contributions to type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VS Code for Haskell in 2020 - DEV">
            <a:extLst>
              <a:ext uri="{FF2B5EF4-FFF2-40B4-BE49-F238E27FC236}">
                <a16:creationId xmlns:a16="http://schemas.microsoft.com/office/drawing/2014/main" id="{2F6C495E-56AF-4B51-A1CD-2A9567F6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59" y="2303465"/>
            <a:ext cx="1676409" cy="9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2CFF6-0ED1-4E4F-868E-6C2A9C54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378216"/>
            <a:ext cx="12192000" cy="1506616"/>
          </a:xfrm>
          <a:prstGeom prst="rect">
            <a:avLst/>
          </a:prstGeom>
        </p:spPr>
      </p:pic>
      <p:pic>
        <p:nvPicPr>
          <p:cNvPr id="8" name="Picture 2" descr="Robert Harper (computer scientist) - Wikipedia">
            <a:extLst>
              <a:ext uri="{FF2B5EF4-FFF2-40B4-BE49-F238E27FC236}">
                <a16:creationId xmlns:a16="http://schemas.microsoft.com/office/drawing/2014/main" id="{3F6C9143-1F72-424F-B206-732B3773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1" y="180969"/>
            <a:ext cx="1300337" cy="12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4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A58-61E6-4D93-8B2B-84171D3D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Family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4447-C378-4525-80B6-765FA260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Alonzo Church </a:t>
            </a:r>
          </a:p>
          <a:p>
            <a:pPr marL="0" indent="0">
              <a:buNone/>
            </a:pPr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Alan Turing</a:t>
            </a:r>
          </a:p>
          <a:p>
            <a:pPr marL="0" indent="0">
              <a:buNone/>
            </a:pPr>
            <a:r>
              <a:rPr lang="en-US" dirty="0"/>
              <a:t>	| Stephen Cole Kleene (Kleene star &amp; 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| </a:t>
            </a:r>
            <a:r>
              <a:rPr lang="en-US" altLang="zh-CN" dirty="0"/>
              <a:t>Robert Constable</a:t>
            </a:r>
          </a:p>
          <a:p>
            <a:pPr marL="0" indent="0">
              <a:buNone/>
            </a:pPr>
            <a:r>
              <a:rPr lang="en-US" dirty="0"/>
              <a:t>			| </a:t>
            </a:r>
            <a:r>
              <a:rPr lang="en-US" b="1" dirty="0"/>
              <a:t>Robert Harper</a:t>
            </a:r>
          </a:p>
          <a:p>
            <a:pPr marL="0" indent="0">
              <a:buNone/>
            </a:pPr>
            <a:r>
              <a:rPr lang="en-US" dirty="0"/>
              <a:t>			| Edmund Clarke</a:t>
            </a:r>
          </a:p>
          <a:p>
            <a:pPr marL="0" indent="0">
              <a:buNone/>
            </a:pPr>
            <a:r>
              <a:rPr lang="en-US" dirty="0"/>
              <a:t>			…</a:t>
            </a:r>
          </a:p>
          <a:p>
            <a:pPr lvl="1"/>
            <a:endParaRPr lang="en-US" dirty="0"/>
          </a:p>
        </p:txBody>
      </p:sp>
      <p:pic>
        <p:nvPicPr>
          <p:cNvPr id="8" name="Picture 2" descr="Robert Harper (computer scientist) - Wikipedia">
            <a:extLst>
              <a:ext uri="{FF2B5EF4-FFF2-40B4-BE49-F238E27FC236}">
                <a16:creationId xmlns:a16="http://schemas.microsoft.com/office/drawing/2014/main" id="{3F6C9143-1F72-424F-B206-732B3773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1" y="180969"/>
            <a:ext cx="1300337" cy="12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Going Serverless — An AWS Lambda overview | by Rafael Monteiro | THE ICONIC  Tech">
            <a:extLst>
              <a:ext uri="{FF2B5EF4-FFF2-40B4-BE49-F238E27FC236}">
                <a16:creationId xmlns:a16="http://schemas.microsoft.com/office/drawing/2014/main" id="{7A818B30-1EB7-45EF-BA1F-1FF22F1A0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773238"/>
            <a:ext cx="514527" cy="51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D4118FA-77EA-42AD-9307-26F40728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25" y="1418386"/>
            <a:ext cx="18436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an Turing - Wikipedia">
            <a:extLst>
              <a:ext uri="{FF2B5EF4-FFF2-40B4-BE49-F238E27FC236}">
                <a16:creationId xmlns:a16="http://schemas.microsoft.com/office/drawing/2014/main" id="{932CC748-D26E-44C8-9D00-F6124993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448" y="2807448"/>
            <a:ext cx="157877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82843F-908C-439B-87B7-24318C9E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378" y="3882185"/>
            <a:ext cx="1720590" cy="24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5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E593-FD59-4A20-BE16-FAA0D3E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to read:</a:t>
            </a:r>
          </a:p>
        </p:txBody>
      </p:sp>
      <p:pic>
        <p:nvPicPr>
          <p:cNvPr id="5" name="Picture 2" descr="Practical Foundations for Programming Languages by Robert Harper">
            <a:extLst>
              <a:ext uri="{FF2B5EF4-FFF2-40B4-BE49-F238E27FC236}">
                <a16:creationId xmlns:a16="http://schemas.microsoft.com/office/drawing/2014/main" id="{92AFF5C8-9618-4D59-A0D7-EF8BCB10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265920" cy="48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ypes and Programming Languages (The MIT Press): Pierce, Benjamin C.:  9780262162098: Amazon.com: Books">
            <a:extLst>
              <a:ext uri="{FF2B5EF4-FFF2-40B4-BE49-F238E27FC236}">
                <a16:creationId xmlns:a16="http://schemas.microsoft.com/office/drawing/2014/main" id="{BB095930-5A66-431A-9068-A1AAC2B5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4" y="1825624"/>
            <a:ext cx="4167067" cy="48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dvanced Topics in Types and Programming Languages | The MIT Press">
            <a:extLst>
              <a:ext uri="{FF2B5EF4-FFF2-40B4-BE49-F238E27FC236}">
                <a16:creationId xmlns:a16="http://schemas.microsoft.com/office/drawing/2014/main" id="{F118351C-F2E5-4A63-90BD-574B75F7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7" y="365125"/>
            <a:ext cx="40290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7E04DFD-825F-495D-A528-7F0FA8E6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41" y="2883693"/>
            <a:ext cx="2609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90BE4-F87F-47A2-BFD7-6FCC44A9D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519" y="199146"/>
            <a:ext cx="5000109" cy="53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1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29D6-ECFD-477C-B04C-58AB18D0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potential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0940-2A90-4288-A937-C5956512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Weekly paper discussion</a:t>
            </a:r>
          </a:p>
          <a:p>
            <a:r>
              <a:rPr lang="en-US" altLang="zh-CN" dirty="0"/>
              <a:t>Programming contest in many languages</a:t>
            </a:r>
          </a:p>
          <a:p>
            <a:r>
              <a:rPr lang="en-US" altLang="zh-CN" dirty="0"/>
              <a:t>Learn 1 esoteric programming language / month</a:t>
            </a:r>
          </a:p>
          <a:p>
            <a:pPr lvl="1"/>
            <a:r>
              <a:rPr lang="en-US" altLang="zh-CN" b="1" dirty="0"/>
              <a:t>Brainfuck</a:t>
            </a:r>
          </a:p>
          <a:p>
            <a:pPr lvl="1"/>
            <a:r>
              <a:rPr lang="en-US" altLang="zh-CN" dirty="0"/>
              <a:t>APL</a:t>
            </a:r>
          </a:p>
          <a:p>
            <a:pPr lvl="1"/>
            <a:r>
              <a:rPr lang="en-US" dirty="0">
                <a:hlinkClick r:id="rId2"/>
              </a:rPr>
              <a:t>https://esolangs.org/wiki/Language_list</a:t>
            </a:r>
            <a:endParaRPr lang="en-US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9218" name="Picture 2" descr="PLDI on Twitter: &quot;Now that #PLDI2020 is going virtual, we thought we'd  better update the conference logo! #NewProfilePic… &quot;">
            <a:extLst>
              <a:ext uri="{FF2B5EF4-FFF2-40B4-BE49-F238E27FC236}">
                <a16:creationId xmlns:a16="http://schemas.microsoft.com/office/drawing/2014/main" id="{048ECBAF-3988-4F08-8E82-6C3AC23F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785" y="1075531"/>
            <a:ext cx="2126439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eetCode - The World's Leading Online Programming Learning Platform">
            <a:extLst>
              <a:ext uri="{FF2B5EF4-FFF2-40B4-BE49-F238E27FC236}">
                <a16:creationId xmlns:a16="http://schemas.microsoft.com/office/drawing/2014/main" id="{74A0F1B0-E298-4E46-9A1A-B06BD8EF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4" y="342900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1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3F74-75CC-44DA-866E-0F3B9B77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511" y="523081"/>
            <a:ext cx="6258289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93B9CD"/>
                </a:solidFill>
              </a:rPr>
              <a:t>Practical Foundations for </a:t>
            </a:r>
            <a:r>
              <a:rPr lang="en-US" sz="6000" dirty="0"/>
              <a:t>Programming Languages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1E61AF"/>
                </a:solidFill>
              </a:rPr>
              <a:t>Chapter 1</a:t>
            </a:r>
          </a:p>
        </p:txBody>
      </p:sp>
      <p:pic>
        <p:nvPicPr>
          <p:cNvPr id="2050" name="Picture 2" descr="Practical Foundations for Programming Languages by Robert Harper">
            <a:extLst>
              <a:ext uri="{FF2B5EF4-FFF2-40B4-BE49-F238E27FC236}">
                <a16:creationId xmlns:a16="http://schemas.microsoft.com/office/drawing/2014/main" id="{DC5091D0-A46F-41B7-A7CF-8F469679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081"/>
            <a:ext cx="389908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4B16F-BD8B-45E2-9EDC-255B294C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7" y="643467"/>
            <a:ext cx="752846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5078-FEB2-4241-ADEB-2AADD87B5092}"/>
              </a:ext>
            </a:extLst>
          </p:cNvPr>
          <p:cNvSpPr/>
          <p:nvPr/>
        </p:nvSpPr>
        <p:spPr>
          <a:xfrm>
            <a:off x="2552700" y="1201175"/>
            <a:ext cx="2533650" cy="1065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A0F537-1EB9-4DCA-B94C-EF35FED16991}"/>
              </a:ext>
            </a:extLst>
          </p:cNvPr>
          <p:cNvSpPr txBox="1"/>
          <p:nvPr/>
        </p:nvSpPr>
        <p:spPr>
          <a:xfrm>
            <a:off x="1171575" y="2028616"/>
            <a:ext cx="98488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“My purpose in writing this book is to establish </a:t>
            </a:r>
            <a:r>
              <a:rPr lang="en-US" sz="4400" b="1" dirty="0">
                <a:effectLst/>
              </a:rPr>
              <a:t>a comprehensive framework </a:t>
            </a:r>
            <a:r>
              <a:rPr lang="en-US" sz="4400" dirty="0"/>
              <a:t>for formulating and analyzing a broad range of ideas in programming languages.”</a:t>
            </a:r>
          </a:p>
        </p:txBody>
      </p:sp>
    </p:spTree>
    <p:extLst>
      <p:ext uri="{BB962C8B-B14F-4D97-AF65-F5344CB8AC3E}">
        <p14:creationId xmlns:p14="http://schemas.microsoft.com/office/powerpoint/2010/main" val="171921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0BAF-95EC-470C-BCAA-28A8977C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6D50-5634-4C57-B7D1-EF053802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Language features are manifestations of </a:t>
            </a:r>
            <a:r>
              <a:rPr lang="en-US" sz="6000" dirty="0">
                <a:solidFill>
                  <a:srgbClr val="FF0000"/>
                </a:solidFill>
              </a:rPr>
              <a:t>type structure. </a:t>
            </a:r>
          </a:p>
        </p:txBody>
      </p:sp>
    </p:spTree>
    <p:extLst>
      <p:ext uri="{BB962C8B-B14F-4D97-AF65-F5344CB8AC3E}">
        <p14:creationId xmlns:p14="http://schemas.microsoft.com/office/powerpoint/2010/main" val="246499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342C-471B-4062-AA8C-969A0A1A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FDEE-D1B3-49E6-9F13-5C6BC4A3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The syntax of a language is governed by the </a:t>
            </a:r>
            <a:r>
              <a:rPr lang="en-US" sz="5400" dirty="0">
                <a:solidFill>
                  <a:srgbClr val="FF0000"/>
                </a:solidFill>
              </a:rPr>
              <a:t>constructs</a:t>
            </a:r>
            <a:r>
              <a:rPr lang="en-US" sz="5400" dirty="0"/>
              <a:t> that define its types, and its </a:t>
            </a:r>
            <a:r>
              <a:rPr lang="en-US" sz="5400" dirty="0">
                <a:solidFill>
                  <a:srgbClr val="FF0000"/>
                </a:solidFill>
              </a:rPr>
              <a:t>semantics</a:t>
            </a:r>
            <a:r>
              <a:rPr lang="en-US" sz="5400" dirty="0"/>
              <a:t> is determined by the interactions among those constructs.</a:t>
            </a:r>
          </a:p>
        </p:txBody>
      </p:sp>
    </p:spTree>
    <p:extLst>
      <p:ext uri="{BB962C8B-B14F-4D97-AF65-F5344CB8AC3E}">
        <p14:creationId xmlns:p14="http://schemas.microsoft.com/office/powerpoint/2010/main" val="261883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1B4D-E59B-4C4D-9B9D-91D4780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vs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9FB0-CF58-4952-A8FF-7418BA0F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syntax of a language specifies how various sorts of phrases (expressions, commands, declarations, and so forth) may be combined to form programs.</a:t>
            </a:r>
          </a:p>
          <a:p>
            <a:pPr>
              <a:lnSpc>
                <a:spcPct val="150000"/>
              </a:lnSpc>
            </a:pPr>
            <a:r>
              <a:rPr lang="en-US" dirty="0"/>
              <a:t>The semantics of a language specifies the actions that occur when a program is executed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Operational semantics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Denotational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6235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3F74-75CC-44DA-866E-0F3B9B77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511" y="523081"/>
            <a:ext cx="6258289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93B9CD"/>
                </a:solidFill>
              </a:rPr>
              <a:t>Practical Foundations for </a:t>
            </a:r>
            <a:r>
              <a:rPr lang="en-US" sz="6000" dirty="0"/>
              <a:t>Programming Languages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1E61AF"/>
                </a:solidFill>
              </a:rPr>
              <a:t>Chapter 1</a:t>
            </a:r>
          </a:p>
        </p:txBody>
      </p:sp>
      <p:pic>
        <p:nvPicPr>
          <p:cNvPr id="2050" name="Picture 2" descr="Practical Foundations for Programming Languages by Robert Harper">
            <a:extLst>
              <a:ext uri="{FF2B5EF4-FFF2-40B4-BE49-F238E27FC236}">
                <a16:creationId xmlns:a16="http://schemas.microsoft.com/office/drawing/2014/main" id="{DC5091D0-A46F-41B7-A7CF-8F469679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081"/>
            <a:ext cx="389908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0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5723E7-DAA8-4EF9-AE53-BF56E9DD79BD}"/>
              </a:ext>
            </a:extLst>
          </p:cNvPr>
          <p:cNvSpPr txBox="1"/>
          <p:nvPr/>
        </p:nvSpPr>
        <p:spPr>
          <a:xfrm>
            <a:off x="723900" y="2141607"/>
            <a:ext cx="10744199" cy="2928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Language feature = statics + dynamics → </a:t>
            </a:r>
            <a:r>
              <a:rPr lang="en-US" sz="4000" b="1" i="1" dirty="0">
                <a:ln>
                  <a:solidFill>
                    <a:srgbClr val="FF0000"/>
                  </a:solidFill>
                </a:ln>
                <a:effectLst/>
              </a:rPr>
              <a:t>safety</a:t>
            </a:r>
          </a:p>
          <a:p>
            <a:endParaRPr lang="en-US" sz="4000" b="1" i="1" dirty="0">
              <a:ln>
                <a:solidFill>
                  <a:srgbClr val="FF0000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Statics</a:t>
            </a:r>
            <a:r>
              <a:rPr lang="en-US" sz="2400" dirty="0"/>
              <a:t>: the rules governing the use of the feature in a program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dynamics</a:t>
            </a:r>
            <a:r>
              <a:rPr lang="en-US" sz="2400" dirty="0"/>
              <a:t>: the rules defining how programs using this feature are to be executed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Safety</a:t>
            </a:r>
            <a:r>
              <a:rPr lang="en-US" sz="2400" dirty="0"/>
              <a:t>: emerges as the coherence of the statics and dynamics</a:t>
            </a:r>
          </a:p>
        </p:txBody>
      </p:sp>
      <p:pic>
        <p:nvPicPr>
          <p:cNvPr id="10242" name="Picture 2" descr="42 Most Funny Safety Meme Pictures That Will Make You Laugh Every Time">
            <a:extLst>
              <a:ext uri="{FF2B5EF4-FFF2-40B4-BE49-F238E27FC236}">
                <a16:creationId xmlns:a16="http://schemas.microsoft.com/office/drawing/2014/main" id="{0737100B-981C-485E-AAB3-94C04350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34" y="1143000"/>
            <a:ext cx="536153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FCF37A-34AF-4630-B645-D91F626B20B7}"/>
              </a:ext>
            </a:extLst>
          </p:cNvPr>
          <p:cNvSpPr txBox="1"/>
          <p:nvPr/>
        </p:nvSpPr>
        <p:spPr>
          <a:xfrm>
            <a:off x="838200" y="2274838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Reading Suggestions</a:t>
            </a:r>
          </a:p>
          <a:p>
            <a:r>
              <a:rPr lang="en-US" sz="3600" dirty="0"/>
              <a:t>“Part I and Part II provide foundation for the rest of the book. Skim Part I, carefully read Part II and returning back to Part I for clarification of the logical framework.”</a:t>
            </a:r>
          </a:p>
        </p:txBody>
      </p:sp>
    </p:spTree>
    <p:extLst>
      <p:ext uri="{BB962C8B-B14F-4D97-AF65-F5344CB8AC3E}">
        <p14:creationId xmlns:p14="http://schemas.microsoft.com/office/powerpoint/2010/main" val="79603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45D7-94CC-40C1-89D0-6A1F2AD3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vs Abstract binding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D762-3903-4C5C-9BC9-54FD8627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abstract syntax tree, or </a:t>
            </a:r>
            <a:r>
              <a:rPr lang="en-US" dirty="0" err="1"/>
              <a:t>ast</a:t>
            </a:r>
            <a:r>
              <a:rPr lang="en-US" dirty="0"/>
              <a:t> for short, is an ordered tree whose leaves are variables, and whose interior nodes are operators whose arguments are its children.”</a:t>
            </a:r>
          </a:p>
          <a:p>
            <a:r>
              <a:rPr lang="en-US" dirty="0"/>
              <a:t>ASTs capture the hierarchical structure of a piece of syntax while avoiding commitment to their concrete representation as a string. </a:t>
            </a:r>
          </a:p>
          <a:p>
            <a:r>
              <a:rPr lang="en-US" dirty="0"/>
              <a:t>ABTs are an augmentation of ASTs with the means of specifying the binding (declaration) and scope (range of significance) of an identifier.</a:t>
            </a:r>
          </a:p>
          <a:p>
            <a:endParaRPr lang="en-US" dirty="0"/>
          </a:p>
          <a:p>
            <a:r>
              <a:rPr lang="en-US" dirty="0"/>
              <a:t>ABT = AST + Binding + Scope</a:t>
            </a:r>
          </a:p>
        </p:txBody>
      </p:sp>
    </p:spTree>
    <p:extLst>
      <p:ext uri="{BB962C8B-B14F-4D97-AF65-F5344CB8AC3E}">
        <p14:creationId xmlns:p14="http://schemas.microsoft.com/office/powerpoint/2010/main" val="26406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C7A3-F47C-480E-9F8E-18686E8E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6720-7DD6-4200-A79A-9BBD8C93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Compiler</a:t>
            </a:r>
          </a:p>
          <a:p>
            <a:r>
              <a:rPr lang="en-US" dirty="0"/>
              <a:t>compiler :: </a:t>
            </a:r>
            <a:r>
              <a:rPr lang="en-US" dirty="0" err="1"/>
              <a:t>SourceProgram</a:t>
            </a:r>
            <a:r>
              <a:rPr lang="en-US" dirty="0"/>
              <a:t> -&gt; </a:t>
            </a:r>
            <a:r>
              <a:rPr lang="en-US" dirty="0" err="1"/>
              <a:t>TargetProgram</a:t>
            </a:r>
            <a:endParaRPr lang="en-US" dirty="0"/>
          </a:p>
          <a:p>
            <a:r>
              <a:rPr lang="en-US" dirty="0"/>
              <a:t>compiler :: String -&gt; String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3EB70-C192-4284-A91D-064886A3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26" y="557972"/>
            <a:ext cx="4991797" cy="593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B26B3-21C8-49D3-8431-204CBC3D4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5423"/>
            <a:ext cx="471553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5C49-107B-461D-A593-7CD75C2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E70D-3403-450D-A702-9C2F5E0F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Let's Build A Simple Interpreter. Part 7: Abstract Syntax Trees - Ruslan's  Blog">
            <a:extLst>
              <a:ext uri="{FF2B5EF4-FFF2-40B4-BE49-F238E27FC236}">
                <a16:creationId xmlns:a16="http://schemas.microsoft.com/office/drawing/2014/main" id="{9768FD1F-1BD1-423A-995E-27D6DB72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937"/>
            <a:ext cx="975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04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8809-FCB5-4662-AC74-78E1D887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FF0000"/>
                </a:solidFill>
              </a:rPr>
              <a:t>variable</a:t>
            </a:r>
            <a:r>
              <a:rPr lang="en-US" sz="6000" dirty="0"/>
              <a:t> is an </a:t>
            </a:r>
            <a:r>
              <a:rPr lang="en-US" sz="6000" b="1" dirty="0"/>
              <a:t>unknown</a:t>
            </a:r>
            <a:r>
              <a:rPr lang="en-US" sz="6000" dirty="0"/>
              <a:t>, or a place-holder, whose meaning is given by </a:t>
            </a:r>
            <a:r>
              <a:rPr lang="en-US" sz="6000" dirty="0">
                <a:solidFill>
                  <a:srgbClr val="FF0000"/>
                </a:solidFill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535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5CC9-6F8C-431C-800E-3EDD7F25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4113-3D84-467E-B2C9-40EA6FA1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{…sorts…}</a:t>
            </a:r>
          </a:p>
          <a:p>
            <a:r>
              <a:rPr lang="en-US" i="1" dirty="0"/>
              <a:t>arity </a:t>
            </a:r>
            <a:r>
              <a:rPr lang="en-US" dirty="0"/>
              <a:t>has form (s1,…,</a:t>
            </a:r>
            <a:r>
              <a:rPr lang="en-US" dirty="0" err="1"/>
              <a:t>sn</a:t>
            </a:r>
            <a:r>
              <a:rPr lang="en-US" dirty="0"/>
              <a:t>) s, where n &gt;= 0, s, s1, …, </a:t>
            </a:r>
            <a:r>
              <a:rPr lang="en-US" dirty="0" err="1"/>
              <a:t>sn</a:t>
            </a:r>
            <a:r>
              <a:rPr lang="en-US" dirty="0"/>
              <a:t> in S</a:t>
            </a:r>
          </a:p>
          <a:p>
            <a:r>
              <a:rPr lang="en-US" dirty="0"/>
              <a:t>O arity-indexed operators</a:t>
            </a:r>
          </a:p>
          <a:p>
            <a:r>
              <a:rPr lang="en-US" dirty="0"/>
              <a:t>X variables x of sort in S</a:t>
            </a:r>
          </a:p>
          <a:p>
            <a:r>
              <a:rPr lang="en-US" dirty="0"/>
              <a:t>x fresh variable if x not in X</a:t>
            </a:r>
          </a:p>
          <a:p>
            <a:r>
              <a:rPr lang="en-US" dirty="0"/>
              <a:t>A[X] abstract syntax trees constructing from: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9E0F3-C1AD-497B-B8FE-9938E99F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25" y="5062538"/>
            <a:ext cx="1066315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5A8A-0C6A-4884-A63C-DB4FE32C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719D-8957-40D2-AEE5-DA11D3DB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} 	single element set</a:t>
            </a:r>
          </a:p>
          <a:p>
            <a:r>
              <a:rPr lang="en-US" dirty="0"/>
              <a:t>O = 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num[n] for each n in N} | {plus, times}</a:t>
            </a:r>
          </a:p>
          <a:p>
            <a:r>
              <a:rPr lang="en-US" dirty="0"/>
              <a:t>X = { … variables … }</a:t>
            </a:r>
          </a:p>
          <a:p>
            <a:r>
              <a:rPr lang="en-US" dirty="0"/>
              <a:t>A[X] has: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num[2], num[5], plus(num[2]; num[5])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plus(num[2]; times(num[3]; x))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plus(times(num[2]; num[7]); num[3])</a:t>
            </a:r>
          </a:p>
          <a:p>
            <a:pPr marL="0" indent="0">
              <a:buNone/>
            </a:pPr>
            <a:r>
              <a:rPr lang="en-US" dirty="0"/>
              <a:t>are all </a:t>
            </a:r>
            <a:r>
              <a:rPr lang="en-US" dirty="0" err="1"/>
              <a:t>asts</a:t>
            </a:r>
            <a:r>
              <a:rPr lang="en-US" dirty="0"/>
              <a:t> in A[X]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5C49-107B-461D-A593-7CD75C2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E70D-3403-450D-A702-9C2F5E0F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Let's Build A Simple Interpreter. Part 7: Abstract Syntax Trees - Ruslan's  Blog">
            <a:extLst>
              <a:ext uri="{FF2B5EF4-FFF2-40B4-BE49-F238E27FC236}">
                <a16:creationId xmlns:a16="http://schemas.microsoft.com/office/drawing/2014/main" id="{9768FD1F-1BD1-423A-995E-27D6DB72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937"/>
            <a:ext cx="975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D2A6-5C1C-47F6-B423-4698CB8F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DB83-2131-4CA1-922E-68D8FF46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arity </a:t>
            </a:r>
            <a:r>
              <a:rPr lang="en-US" dirty="0"/>
              <a:t>has form (s1,…,</a:t>
            </a:r>
            <a:r>
              <a:rPr lang="en-US" dirty="0" err="1"/>
              <a:t>sn</a:t>
            </a:r>
            <a:r>
              <a:rPr lang="en-US" dirty="0"/>
              <a:t>) s, where n &gt;= 0, s, s1, …, </a:t>
            </a:r>
            <a:r>
              <a:rPr lang="en-US" dirty="0" err="1"/>
              <a:t>sn</a:t>
            </a:r>
            <a:r>
              <a:rPr lang="en-US" dirty="0"/>
              <a:t> in S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arity </a:t>
            </a:r>
            <a:r>
              <a:rPr lang="en-US" dirty="0"/>
              <a:t>of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plus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(Exp, Exp)Exp</a:t>
            </a:r>
          </a:p>
          <a:p>
            <a:r>
              <a:rPr lang="en-US" i="1" dirty="0"/>
              <a:t>arity </a:t>
            </a:r>
            <a:r>
              <a:rPr lang="en-US" dirty="0"/>
              <a:t>of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 </a:t>
            </a: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(Exp, Exp)Exp</a:t>
            </a:r>
          </a:p>
          <a:p>
            <a:r>
              <a:rPr lang="en-US" dirty="0"/>
              <a:t>Hence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plus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times</a:t>
            </a:r>
            <a:r>
              <a:rPr lang="en-US" dirty="0"/>
              <a:t> are in the same </a:t>
            </a:r>
            <a:r>
              <a:rPr lang="en-US" dirty="0">
                <a:solidFill>
                  <a:srgbClr val="FF0000"/>
                </a:solidFill>
              </a:rPr>
              <a:t>arity-index operator set</a:t>
            </a:r>
          </a:p>
        </p:txBody>
      </p:sp>
    </p:spTree>
    <p:extLst>
      <p:ext uri="{BB962C8B-B14F-4D97-AF65-F5344CB8AC3E}">
        <p14:creationId xmlns:p14="http://schemas.microsoft.com/office/powerpoint/2010/main" val="26396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C176-8A7D-4943-8A15-A43FB935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</a:t>
            </a:r>
            <a:r>
              <a:rPr lang="zh-CN" altLang="en-US" dirty="0"/>
              <a:t>周佳孝 </a:t>
            </a:r>
            <a:r>
              <a:rPr lang="en-US" altLang="zh-CN" dirty="0"/>
              <a:t>Mossaka)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7378-3C51-4E46-884F-D1533AC1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dirty="0"/>
              <a:t>I’m a Software Engineer @</a:t>
            </a:r>
          </a:p>
          <a:p>
            <a:pPr lvl="1"/>
            <a:r>
              <a:rPr lang="en-US" dirty="0"/>
              <a:t>Working on the Azure Machine Learning Python SDK</a:t>
            </a:r>
          </a:p>
          <a:p>
            <a:r>
              <a:rPr lang="en-US" dirty="0"/>
              <a:t>I graduated from University of California, San Diego with B.</a:t>
            </a:r>
            <a:r>
              <a:rPr lang="en-US" altLang="zh-CN" dirty="0"/>
              <a:t>S.</a:t>
            </a:r>
            <a:r>
              <a:rPr lang="zh-CN" altLang="en-US" dirty="0"/>
              <a:t> </a:t>
            </a:r>
            <a:r>
              <a:rPr lang="en-US" altLang="zh-CN" dirty="0"/>
              <a:t>degrees in Pure Math and Computer Science. </a:t>
            </a:r>
            <a:endParaRPr lang="en-US" dirty="0"/>
          </a:p>
          <a:p>
            <a:r>
              <a:rPr lang="en-US" dirty="0"/>
              <a:t>I am familiar with: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 </a:t>
            </a:r>
            <a:r>
              <a:rPr lang="zh-CN" altLang="en-US" dirty="0"/>
              <a:t>💛 </a:t>
            </a:r>
            <a:r>
              <a:rPr lang="en-US" altLang="zh-CN" dirty="0"/>
              <a:t>mathematics, algorithms, logics, and programming languages</a:t>
            </a:r>
          </a:p>
          <a:p>
            <a:endParaRPr lang="en-US" dirty="0"/>
          </a:p>
        </p:txBody>
      </p:sp>
      <p:pic>
        <p:nvPicPr>
          <p:cNvPr id="3074" name="Picture 2" descr="Azure Machine Learning Services: a complete toolbox for AI? | element61">
            <a:extLst>
              <a:ext uri="{FF2B5EF4-FFF2-40B4-BE49-F238E27FC236}">
                <a16:creationId xmlns:a16="http://schemas.microsoft.com/office/drawing/2014/main" id="{86B5E61C-AA2A-4E5B-9DF2-A37B538B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62" y="1834530"/>
            <a:ext cx="777411" cy="8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S Code for Haskell in 2020 - DEV">
            <a:extLst>
              <a:ext uri="{FF2B5EF4-FFF2-40B4-BE49-F238E27FC236}">
                <a16:creationId xmlns:a16="http://schemas.microsoft.com/office/drawing/2014/main" id="{B311D8A1-FA2C-4739-8B2F-E3D4ECE2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352925"/>
            <a:ext cx="1676409" cy="9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401BB92-FC29-4547-A340-360AD328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61" y="4352918"/>
            <a:ext cx="942981" cy="9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6D78072-63CB-4455-9802-68860240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44" y="4352917"/>
            <a:ext cx="942981" cy="9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D Times news digest: Rust 1.24.0, Tasktop's DevOps Process Automation, and  Qualcomm's LTE IoT SDK - SD Times">
            <a:extLst>
              <a:ext uri="{FF2B5EF4-FFF2-40B4-BE49-F238E27FC236}">
                <a16:creationId xmlns:a16="http://schemas.microsoft.com/office/drawing/2014/main" id="{C271817E-2C64-4B5A-BA2A-D3954B24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27" y="4352917"/>
            <a:ext cx="942981" cy="9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3F8796-B5D6-423D-8DCC-8CC751C7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10" y="4352917"/>
            <a:ext cx="1047756" cy="9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OCaml Logos – OCaml">
            <a:extLst>
              <a:ext uri="{FF2B5EF4-FFF2-40B4-BE49-F238E27FC236}">
                <a16:creationId xmlns:a16="http://schemas.microsoft.com/office/drawing/2014/main" id="{6F8F5C5D-9800-46A2-B410-4899BBB82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4"/>
          <a:stretch/>
        </p:blipFill>
        <p:spPr bwMode="auto">
          <a:xfrm>
            <a:off x="7159668" y="4352917"/>
            <a:ext cx="1078694" cy="942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GitHub - coq/coq: Coq is a formal proof management system. It provides a  formal language to write mathematical definitions, executable algorithms  and theorems together with an environment for semi-interactive development  of machine-checked">
            <a:extLst>
              <a:ext uri="{FF2B5EF4-FFF2-40B4-BE49-F238E27FC236}">
                <a16:creationId xmlns:a16="http://schemas.microsoft.com/office/drawing/2014/main" id="{99615275-670D-4E95-850B-0E0BCEBC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64" y="4352917"/>
            <a:ext cx="942981" cy="9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# Development Fundamentals | Pluralsight">
            <a:extLst>
              <a:ext uri="{FF2B5EF4-FFF2-40B4-BE49-F238E27FC236}">
                <a16:creationId xmlns:a16="http://schemas.microsoft.com/office/drawing/2014/main" id="{2EB53DE4-290A-4813-AB9A-D0AA0B1B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58" y="4010025"/>
            <a:ext cx="1708878" cy="17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18518C63-0464-42B4-978E-FE47CDA2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131" y="4352916"/>
            <a:ext cx="942981" cy="9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C4A90C58-82BF-49ED-9FE1-F3E5BED5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0169" y1="37333" x2="20169" y2="37333"/>
                        <a14:foregroundMark x1="20767" y1="56000" x2="20767" y2="56000"/>
                        <a14:foregroundMark x1="26096" y1="44222" x2="26096" y2="44222"/>
                        <a14:foregroundMark x1="26942" y1="59556" x2="26942" y2="59556"/>
                        <a14:foregroundMark x1="35159" y1="48333" x2="35159" y2="48333"/>
                        <a14:foregroundMark x1="45916" y1="51111" x2="45916" y2="51111"/>
                        <a14:foregroundMark x1="46813" y1="40889" x2="46813" y2="40889"/>
                        <a14:foregroundMark x1="49602" y1="48556" x2="49602" y2="48556"/>
                        <a14:foregroundMark x1="55777" y1="48889" x2="55777" y2="48889"/>
                        <a14:foregroundMark x1="62351" y1="47333" x2="62351" y2="47333"/>
                        <a14:foregroundMark x1="67331" y1="47444" x2="67331" y2="47444"/>
                        <a14:foregroundMark x1="73207" y1="48222" x2="73207" y2="48222"/>
                        <a14:foregroundMark x1="80229" y1="41222" x2="80229" y2="41222"/>
                        <a14:backgroundMark x1="22361" y1="39667" x2="22361" y2="39667"/>
                        <a14:backgroundMark x1="22410" y1="47333" x2="22410" y2="47333"/>
                        <a14:backgroundMark x1="22410" y1="51111" x2="22410" y2="51111"/>
                        <a14:backgroundMark x1="19472" y1="50222" x2="19472" y2="50222"/>
                        <a14:backgroundMark x1="25249" y1="50222" x2="25249" y2="5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27" y="1494631"/>
            <a:ext cx="2497846" cy="111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RadyVantage Student Organizations | Undergraduate Programs | Rady School of  Management | UC San Diego">
            <a:extLst>
              <a:ext uri="{FF2B5EF4-FFF2-40B4-BE49-F238E27FC236}">
                <a16:creationId xmlns:a16="http://schemas.microsoft.com/office/drawing/2014/main" id="{940938F1-5788-46A1-85FD-DEEE72CBA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768" y="-74732"/>
            <a:ext cx="2103555" cy="21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55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0F64-C79D-44CC-AD13-9F575CE8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F4A17-0993-4BE4-BC83-304762C7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" y="2370137"/>
            <a:ext cx="11872098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64AC-FFEB-4EBE-BFCC-B08E0288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>
                <a:solidFill>
                  <a:srgbClr val="FF0000"/>
                </a:solidFill>
              </a:rPr>
              <a:t>Substitution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2E33C-BAE0-4944-A28B-B87D0F1B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4099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2FC0-F8FA-4792-B78F-BC8BCE2E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E9F4-F0F1-43E0-84D3-0D20E293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D7C54-8A9C-4E17-90F1-CBFA93F2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8826"/>
            <a:ext cx="10473977" cy="10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691D-B849-44E4-A7CD-78323070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Theorem 1.1 Substitution is well-defined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48BA-53DA-4896-95C2-95A12F8A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1663"/>
            <a:ext cx="12278713" cy="900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5F7E1-9036-4AA1-BC6E-DB1A1CF8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" y="3676535"/>
            <a:ext cx="1206033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C92D-629B-417A-9F63-40586DE8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ABT = AST + binding +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84AF-B1A1-4059-8450-D523B153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2 in x + x</a:t>
            </a:r>
          </a:p>
          <a:p>
            <a:r>
              <a:rPr lang="en-US" dirty="0"/>
              <a:t>Let x be 2 in let y be 3 in x + x</a:t>
            </a:r>
          </a:p>
          <a:p>
            <a:r>
              <a:rPr lang="en-US" dirty="0"/>
              <a:t>Let y be 2 in let y be 3 in y + y</a:t>
            </a:r>
          </a:p>
        </p:txBody>
      </p:sp>
    </p:spTree>
    <p:extLst>
      <p:ext uri="{BB962C8B-B14F-4D97-AF65-F5344CB8AC3E}">
        <p14:creationId xmlns:p14="http://schemas.microsoft.com/office/powerpoint/2010/main" val="40328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17B1-9019-4EF6-845F-39AF2DD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FB76-6B5B-414E-8AAE-014FE763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Abstractor</a:t>
            </a:r>
            <a:r>
              <a:rPr lang="en-US" dirty="0"/>
              <a:t> has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x1,…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 a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X1,….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are bound within the </a:t>
            </a:r>
            <a:r>
              <a:rPr lang="en-US" dirty="0" err="1"/>
              <a:t>abt</a:t>
            </a:r>
            <a:r>
              <a:rPr lang="en-US" dirty="0"/>
              <a:t>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x be a1 in a2</a:t>
            </a:r>
            <a:r>
              <a:rPr lang="en-US" dirty="0"/>
              <a:t>	has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let(a1; x . a2)</a:t>
            </a:r>
          </a:p>
          <a:p>
            <a:r>
              <a:rPr lang="en-US" b="1" i="1" dirty="0"/>
              <a:t>generalized arity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(v1,…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</a:t>
            </a:r>
          </a:p>
          <a:p>
            <a:r>
              <a:rPr lang="en-US" b="1" i="1" dirty="0"/>
              <a:t>Valence</a:t>
            </a:r>
            <a:r>
              <a:rPr lang="en-US" i="1" dirty="0"/>
              <a:t> </a:t>
            </a:r>
            <a:r>
              <a:rPr lang="en-US" dirty="0"/>
              <a:t>v has the 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s1,….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 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dirty="0"/>
              <a:t>set of generalized-arity-indexed operators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B[X] </a:t>
            </a:r>
            <a:r>
              <a:rPr lang="en-US" dirty="0" err="1"/>
              <a:t>abts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E2934-47F2-4D21-B00D-09D47FED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63" y="4767215"/>
            <a:ext cx="3934374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0A9FB-F2C2-4948-9646-AAF4494C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8" y="5600545"/>
            <a:ext cx="1187933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2B2C-09E4-4FDE-B076-C6CA58A2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3CE1-A8AD-45C9-832A-5026C3DE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2 + 2 in x * x    in </a:t>
            </a:r>
            <a:r>
              <a:rPr lang="en-US" dirty="0" err="1"/>
              <a:t>abt</a:t>
            </a:r>
            <a:r>
              <a:rPr lang="en-US" dirty="0"/>
              <a:t> can be written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let(plus(num[2];num[2]);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9E0B7-7842-47BB-839F-DF8CDC82B5BA}"/>
              </a:ext>
            </a:extLst>
          </p:cNvPr>
          <p:cNvSpPr/>
          <p:nvPr/>
        </p:nvSpPr>
        <p:spPr>
          <a:xfrm>
            <a:off x="6181725" y="2276475"/>
            <a:ext cx="261937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9B33732-6B67-4F6A-A688-133429E00611}"/>
              </a:ext>
            </a:extLst>
          </p:cNvPr>
          <p:cNvSpPr/>
          <p:nvPr/>
        </p:nvSpPr>
        <p:spPr>
          <a:xfrm>
            <a:off x="7296150" y="3067050"/>
            <a:ext cx="381000" cy="95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57C18-BB32-4119-95C1-2141A374F926}"/>
              </a:ext>
            </a:extLst>
          </p:cNvPr>
          <p:cNvSpPr txBox="1"/>
          <p:nvPr/>
        </p:nvSpPr>
        <p:spPr>
          <a:xfrm>
            <a:off x="6591300" y="4162425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Abstractor</a:t>
            </a:r>
          </a:p>
        </p:txBody>
      </p:sp>
    </p:spTree>
    <p:extLst>
      <p:ext uri="{BB962C8B-B14F-4D97-AF65-F5344CB8AC3E}">
        <p14:creationId xmlns:p14="http://schemas.microsoft.com/office/powerpoint/2010/main" val="23987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2B2C-09E4-4FDE-B076-C6CA58A2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3CE1-A8AD-45C9-832A-5026C3DE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generalized arity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(Exp. Exp; Exp. Exp) Exp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5DF3-AB1E-42FF-AB1D-F051D9D3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problem…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D6FB5-6AA5-4450-B598-0F6BB3D45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2" y="2100281"/>
            <a:ext cx="11727795" cy="2657438"/>
          </a:xfrm>
        </p:spPr>
      </p:pic>
    </p:spTree>
    <p:extLst>
      <p:ext uri="{BB962C8B-B14F-4D97-AF65-F5344CB8AC3E}">
        <p14:creationId xmlns:p14="http://schemas.microsoft.com/office/powerpoint/2010/main" val="2617817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2000-6299-4500-AFF8-66E7532B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bijection?</a:t>
            </a:r>
          </a:p>
        </p:txBody>
      </p:sp>
      <p:pic>
        <p:nvPicPr>
          <p:cNvPr id="13316" name="Picture 4" descr="Bijection - Wikipedia">
            <a:extLst>
              <a:ext uri="{FF2B5EF4-FFF2-40B4-BE49-F238E27FC236}">
                <a16:creationId xmlns:a16="http://schemas.microsoft.com/office/drawing/2014/main" id="{475715AA-2C67-4D49-B28B-FEA083603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2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76632-C48B-433F-B1CE-05A1E0CA08D7}"/>
              </a:ext>
            </a:extLst>
          </p:cNvPr>
          <p:cNvSpPr txBox="1"/>
          <p:nvPr/>
        </p:nvSpPr>
        <p:spPr>
          <a:xfrm>
            <a:off x="906462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Bijection = one-to-one + onto</a:t>
            </a:r>
          </a:p>
        </p:txBody>
      </p:sp>
    </p:spTree>
    <p:extLst>
      <p:ext uri="{BB962C8B-B14F-4D97-AF65-F5344CB8AC3E}">
        <p14:creationId xmlns:p14="http://schemas.microsoft.com/office/powerpoint/2010/main" val="24580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45D3-5EDC-4BC3-AED6-23558734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MSFT PL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2599-743C-4F06-8754-6F236923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一起学习</a:t>
            </a:r>
            <a:r>
              <a:rPr lang="en-US" altLang="zh-CN" dirty="0"/>
              <a:t> programming languages </a:t>
            </a:r>
            <a:r>
              <a:rPr lang="zh-CN" altLang="en-US" dirty="0"/>
              <a:t>相关的书籍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学习</a:t>
            </a:r>
            <a:r>
              <a:rPr lang="en-US" altLang="zh-CN" dirty="0"/>
              <a:t>PL </a:t>
            </a:r>
            <a:r>
              <a:rPr lang="en-US" altLang="zh-CN" b="1" dirty="0"/>
              <a:t>principles</a:t>
            </a:r>
            <a:r>
              <a:rPr lang="en-US" altLang="zh-CN" dirty="0"/>
              <a:t>, </a:t>
            </a:r>
            <a:r>
              <a:rPr lang="en-US" altLang="zh-CN" b="1" dirty="0"/>
              <a:t>design</a:t>
            </a:r>
            <a:r>
              <a:rPr lang="en-US" altLang="zh-CN" dirty="0"/>
              <a:t>, and </a:t>
            </a:r>
            <a:r>
              <a:rPr lang="en-US" altLang="zh-CN" b="1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能够读懂</a:t>
            </a:r>
            <a:r>
              <a:rPr lang="en-US" altLang="zh-CN" dirty="0"/>
              <a:t>PLDI, POPL, ICFP</a:t>
            </a:r>
            <a:r>
              <a:rPr lang="zh-CN" altLang="en-US" dirty="0"/>
              <a:t>这些</a:t>
            </a:r>
            <a:r>
              <a:rPr lang="en-US" altLang="zh-CN" dirty="0"/>
              <a:t>conferences</a:t>
            </a:r>
            <a:r>
              <a:rPr lang="zh-CN" altLang="en-US" dirty="0"/>
              <a:t>的论文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PL</a:t>
            </a:r>
            <a:r>
              <a:rPr lang="zh-CN" altLang="en-US" dirty="0"/>
              <a:t>的历史发展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最终目标是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能够写出更加 </a:t>
            </a:r>
            <a:r>
              <a:rPr lang="en-US" altLang="zh-CN" dirty="0"/>
              <a:t>readable, clean, expressive code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能够使自己的程序 </a:t>
            </a:r>
            <a:r>
              <a:rPr lang="en-US" altLang="zh-CN" dirty="0"/>
              <a:t>safer, and scalable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当然还想让自己的代码更加</a:t>
            </a:r>
            <a:r>
              <a:rPr lang="zh-CN" altLang="en-US" b="1" dirty="0"/>
              <a:t>美观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48836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68E7-E5E9-4CB6-B958-A28EFE34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73DB-F6EB-4BC5-AAD5-D96ABFAE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E696C3-D325-46CE-8A30-E8B6473A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2" y="2100281"/>
            <a:ext cx="11727795" cy="26574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6659E5-0DF4-4942-B404-EFB1D1EE61CB}"/>
              </a:ext>
            </a:extLst>
          </p:cNvPr>
          <p:cNvCxnSpPr/>
          <p:nvPr/>
        </p:nvCxnSpPr>
        <p:spPr>
          <a:xfrm>
            <a:off x="10315575" y="3114675"/>
            <a:ext cx="1447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BFDB97-26F4-4BF8-A095-C920135338BB}"/>
              </a:ext>
            </a:extLst>
          </p:cNvPr>
          <p:cNvCxnSpPr>
            <a:cxnSpLocks/>
          </p:cNvCxnSpPr>
          <p:nvPr/>
        </p:nvCxnSpPr>
        <p:spPr>
          <a:xfrm>
            <a:off x="232102" y="3429000"/>
            <a:ext cx="21681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40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A72B-FD70-4CE4-80E6-D432EEE1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7366-6B19-441D-BAD7-CA54BD7D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Renaming bound variables to fresh variables to avoid capture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742E4-FFA5-4E4E-A575-2E972DE4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3304549"/>
            <a:ext cx="11915775" cy="10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044-4919-4848-9A56-1804CCE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Now we get our definition correct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6E565-4F4B-4A2F-B47F-6D4D96E7540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3073399"/>
            <a:ext cx="711199" cy="711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794AB-A091-4E81-B9E8-DC8E9A49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1781"/>
            <a:ext cx="3934374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B215B-CA40-4A54-A33F-37E01459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5077152"/>
            <a:ext cx="11915775" cy="10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898-8306-4073-8007-ECAE7F5D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 modulo fresh 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AA22-239A-4299-8E89-C9244A5D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6D70-0166-4143-9A25-89BC5D4B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4289"/>
            <a:ext cx="12192000" cy="25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43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EAC7-8AF6-4454-82F3-E2E022FD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147F-ED25-4AF9-899C-0ED4BA35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7F643-EC9C-46D3-AAE9-243A1D90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123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00B1B-6003-43F0-BA35-8AE031DC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0" y="3429000"/>
            <a:ext cx="1186028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3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9CE3-BC75-4300-AFCC-E2F9174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we can define </a:t>
            </a:r>
            <a:r>
              <a:rPr lang="en-US" dirty="0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4449-1032-4A96-9F7A-B1BE0DD0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316F5-2F37-4CBC-8E07-08455ED0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3196319"/>
            <a:ext cx="1197459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4075-88D5-4322-BE2F-BB849C80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Abstract binding trees are always </a:t>
            </a:r>
            <a:r>
              <a:rPr lang="en-US" sz="5400" dirty="0">
                <a:solidFill>
                  <a:srgbClr val="FF0000"/>
                </a:solidFill>
              </a:rPr>
              <a:t>identified</a:t>
            </a:r>
            <a:r>
              <a:rPr lang="en-US" sz="5400" dirty="0"/>
              <a:t> up to alpha-equivalence</a:t>
            </a:r>
          </a:p>
        </p:txBody>
      </p:sp>
    </p:spTree>
    <p:extLst>
      <p:ext uri="{BB962C8B-B14F-4D97-AF65-F5344CB8AC3E}">
        <p14:creationId xmlns:p14="http://schemas.microsoft.com/office/powerpoint/2010/main" val="3393023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AE80E-4258-4DB6-A650-19BC98A6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anchor="ctr">
            <a:normAutofit/>
          </a:bodyPr>
          <a:lstStyle/>
          <a:p>
            <a:r>
              <a:rPr lang="en-US" altLang="zh-CN" sz="4000"/>
              <a:t>1.3 Notes</a:t>
            </a:r>
            <a:endParaRPr lang="en-US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5227D9-70AD-42FA-B3D4-63F9D49D1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" r="-1" b="4074"/>
          <a:stretch/>
        </p:blipFill>
        <p:spPr>
          <a:xfrm>
            <a:off x="182881" y="2405149"/>
            <a:ext cx="11834494" cy="42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4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0C58-F5B6-47F3-B46B-7421DF81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1A8E-1A27-48C9-BBCD-16B6D7F4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https://ruslanspivak.com/lsbasi-part7/lsbasi_part7_tree_terminology.png</a:t>
            </a:r>
            <a:endParaRPr lang="en-US" dirty="0"/>
          </a:p>
          <a:p>
            <a:r>
              <a:rPr lang="en-US" dirty="0">
                <a:hlinkClick r:id="rId3"/>
              </a:rPr>
              <a:t>https://ucsd-progsys.github.io/131-web/lectures.html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E153-03D0-4453-8F16-3BC41C43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personal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370B-2779-43BA-99EE-2298424C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 an expert (not necessarily obtaining a PhD) in this field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my own programming language that I love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Do research in this field</a:t>
            </a:r>
          </a:p>
          <a:p>
            <a:pPr>
              <a:lnSpc>
                <a:spcPct val="150000"/>
              </a:lnSpc>
            </a:pPr>
            <a:r>
              <a:rPr lang="en-US" dirty="0"/>
              <a:t>Explore the connection between Math, </a:t>
            </a:r>
            <a:r>
              <a:rPr lang="en-US" altLang="zh-CN" dirty="0"/>
              <a:t>AI </a:t>
            </a:r>
            <a:r>
              <a:rPr lang="en-US" dirty="0"/>
              <a:t>and PL</a:t>
            </a:r>
          </a:p>
        </p:txBody>
      </p:sp>
    </p:spTree>
    <p:extLst>
      <p:ext uri="{BB962C8B-B14F-4D97-AF65-F5344CB8AC3E}">
        <p14:creationId xmlns:p14="http://schemas.microsoft.com/office/powerpoint/2010/main" val="285274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putational Trinitarianism | Fewer Lacunae">
            <a:extLst>
              <a:ext uri="{FF2B5EF4-FFF2-40B4-BE49-F238E27FC236}">
                <a16:creationId xmlns:a16="http://schemas.microsoft.com/office/drawing/2014/main" id="{8F44192F-B8DA-4AD4-BB25-BD148320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" y="853482"/>
            <a:ext cx="12172445" cy="515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5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294F-5EDF-4646-A6E5-642842D8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MSPLM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73AF-9379-4205-98D9-1C0076AB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One hour meeting per week</a:t>
            </a:r>
          </a:p>
          <a:p>
            <a:pPr>
              <a:lnSpc>
                <a:spcPct val="150000"/>
              </a:lnSpc>
            </a:pPr>
            <a:r>
              <a:rPr lang="en-US" dirty="0"/>
              <a:t>~20 minutes </a:t>
            </a:r>
            <a:r>
              <a:rPr lang="en-US" altLang="zh-CN" dirty="0"/>
              <a:t>talk at the beginning</a:t>
            </a:r>
          </a:p>
          <a:p>
            <a:pPr>
              <a:lnSpc>
                <a:spcPct val="150000"/>
              </a:lnSpc>
            </a:pPr>
            <a:r>
              <a:rPr lang="en-US" dirty="0"/>
              <a:t>~40 minutes discussion afterwards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 will record the meetup for those who cannot attend</a:t>
            </a:r>
          </a:p>
        </p:txBody>
      </p:sp>
    </p:spTree>
    <p:extLst>
      <p:ext uri="{BB962C8B-B14F-4D97-AF65-F5344CB8AC3E}">
        <p14:creationId xmlns:p14="http://schemas.microsoft.com/office/powerpoint/2010/main" val="14516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F752-D135-48E0-BAFD-6595C9EF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If you are interested in working on the exercises, please make a pull request to this GitHub repo’s solutions folder. 	</a:t>
            </a:r>
            <a:r>
              <a:rPr lang="en-US">
                <a:hlinkClick r:id="rId2"/>
              </a:rPr>
              <a:t>https://github.com/Mossaka/MSFT_PL_Meetup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Join our discord server: </a:t>
            </a:r>
            <a:r>
              <a:rPr lang="en-US">
                <a:hlinkClick r:id="rId3"/>
              </a:rPr>
              <a:t>https://discord.gg/uz9YUvV</a:t>
            </a:r>
            <a:endParaRPr lang="en-US"/>
          </a:p>
          <a:p>
            <a:endParaRPr lang="en-US" dirty="0"/>
          </a:p>
        </p:txBody>
      </p:sp>
      <p:pic>
        <p:nvPicPr>
          <p:cNvPr id="6146" name="Picture 2" descr="Discord Logo Png - Free Transparent PNG Logos">
            <a:extLst>
              <a:ext uri="{FF2B5EF4-FFF2-40B4-BE49-F238E27FC236}">
                <a16:creationId xmlns:a16="http://schemas.microsoft.com/office/drawing/2014/main" id="{998D65ED-2138-42CC-B120-E9561DC3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4876" y="4687096"/>
            <a:ext cx="657224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hub Logo - Free social media icons">
            <a:extLst>
              <a:ext uri="{FF2B5EF4-FFF2-40B4-BE49-F238E27FC236}">
                <a16:creationId xmlns:a16="http://schemas.microsoft.com/office/drawing/2014/main" id="{DACECE59-AA79-40BA-9926-22D7F6D7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3219451"/>
            <a:ext cx="657224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5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7364-6129-40E2-A7BB-CEF0C671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PFPL?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02BC-9468-405E-AF07-4EFD4070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PFPL </a:t>
            </a:r>
            <a:r>
              <a:rPr lang="zh-CN" altLang="en-US"/>
              <a:t>是我一直想读的一本非常有挑战性的</a:t>
            </a:r>
            <a:r>
              <a:rPr lang="en-US" altLang="zh-CN"/>
              <a:t>PL</a:t>
            </a:r>
            <a:r>
              <a:rPr lang="zh-CN" altLang="en-US"/>
              <a:t>书。去年暑假我尝试了一个月，最后放弃了，因为有很多晦涩难懂的概念，一年过后我想和大家一起挑战读懂这本书。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PL </a:t>
            </a:r>
            <a:r>
              <a:rPr lang="zh-CN" altLang="en-US"/>
              <a:t>文学里面的著作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/>
              <a:t>Robert Harper </a:t>
            </a:r>
            <a:r>
              <a:rPr lang="zh-CN" altLang="en-US"/>
              <a:t>所著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122" name="Picture 2" descr="Robert Harper (computer scientist) - Wikipedia">
            <a:extLst>
              <a:ext uri="{FF2B5EF4-FFF2-40B4-BE49-F238E27FC236}">
                <a16:creationId xmlns:a16="http://schemas.microsoft.com/office/drawing/2014/main" id="{4407A658-0265-4EF2-9199-68206A75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69" y="3181350"/>
            <a:ext cx="226878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ordmarks, Lettermark, Unitmarks - The CMU Brand - Carnegie Mellon  University">
            <a:extLst>
              <a:ext uri="{FF2B5EF4-FFF2-40B4-BE49-F238E27FC236}">
                <a16:creationId xmlns:a16="http://schemas.microsoft.com/office/drawing/2014/main" id="{7DACDD75-395D-49E8-A557-AB776FA9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3" y="3181349"/>
            <a:ext cx="2159001" cy="21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1235980-E4DB-4906-8DB8-9AE5AE7261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76A4A0-71BC-4F7A-B00F-C62C5399F76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1276</Words>
  <Application>Microsoft Office PowerPoint</Application>
  <PresentationFormat>Widescreen</PresentationFormat>
  <Paragraphs>160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MSFT PL Meetup</vt:lpstr>
      <vt:lpstr>PowerPoint Presentation</vt:lpstr>
      <vt:lpstr>About Me (周佳孝 Mossaka)</vt:lpstr>
      <vt:lpstr>Goals of MSFT PL Meetup</vt:lpstr>
      <vt:lpstr>My personal goal</vt:lpstr>
      <vt:lpstr>PowerPoint Presentation</vt:lpstr>
      <vt:lpstr>Format of MSPLM</vt:lpstr>
      <vt:lpstr>PowerPoint Presentation</vt:lpstr>
      <vt:lpstr>Why PFPL?</vt:lpstr>
      <vt:lpstr>More about Robert Harper</vt:lpstr>
      <vt:lpstr>Academic Family Tree</vt:lpstr>
      <vt:lpstr>Books to read:</vt:lpstr>
      <vt:lpstr>Other potential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 vs Semantics</vt:lpstr>
      <vt:lpstr>PowerPoint Presentation</vt:lpstr>
      <vt:lpstr>PowerPoint Presentation</vt:lpstr>
      <vt:lpstr>Abstract Syntax tree vs Abstract binding tree</vt:lpstr>
      <vt:lpstr>What exactly is AST?</vt:lpstr>
      <vt:lpstr>PowerPoint Presentation</vt:lpstr>
      <vt:lpstr>PowerPoint Presentation</vt:lpstr>
      <vt:lpstr>Definitions</vt:lpstr>
      <vt:lpstr>Example</vt:lpstr>
      <vt:lpstr>PowerPoint Presentation</vt:lpstr>
      <vt:lpstr>Example</vt:lpstr>
      <vt:lpstr>Structural Induction</vt:lpstr>
      <vt:lpstr>What about Substitution?</vt:lpstr>
      <vt:lpstr>Example</vt:lpstr>
      <vt:lpstr>Theorem 1.1 Substitution is well-defined</vt:lpstr>
      <vt:lpstr>ABT = AST + binding + scope</vt:lpstr>
      <vt:lpstr>Definitions</vt:lpstr>
      <vt:lpstr>Example</vt:lpstr>
      <vt:lpstr>Example</vt:lpstr>
      <vt:lpstr>A small problem…</vt:lpstr>
      <vt:lpstr>What’s bijection?</vt:lpstr>
      <vt:lpstr>PowerPoint Presentation</vt:lpstr>
      <vt:lpstr>Alpha-renaming</vt:lpstr>
      <vt:lpstr>Now we get our definition correct </vt:lpstr>
      <vt:lpstr>Structural induction modulo fresh renaming</vt:lpstr>
      <vt:lpstr>Alpha-equivalence</vt:lpstr>
      <vt:lpstr>Finally… we can define substitution</vt:lpstr>
      <vt:lpstr>PowerPoint Presentation</vt:lpstr>
      <vt:lpstr>1.3 Notes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MSFT PL Meetup</dc:title>
  <dc:creator>Jiaxiao Zhou</dc:creator>
  <cp:lastModifiedBy>Jiaxiao Zhou</cp:lastModifiedBy>
  <cp:revision>2</cp:revision>
  <dcterms:created xsi:type="dcterms:W3CDTF">2020-08-31T10:28:33Z</dcterms:created>
  <dcterms:modified xsi:type="dcterms:W3CDTF">2020-08-31T10:41:59Z</dcterms:modified>
</cp:coreProperties>
</file>