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57" r:id="rId4"/>
    <p:sldId id="258" r:id="rId5"/>
    <p:sldId id="259" r:id="rId6"/>
    <p:sldId id="261" r:id="rId7"/>
    <p:sldId id="262" r:id="rId8"/>
    <p:sldId id="264" r:id="rId9"/>
    <p:sldId id="266"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E7FE40-6DD5-434C-8EA2-9379E95E94DA}" v="1388" dt="2020-03-04T10:50:53.4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5903082-CFE8-4E41-8D89-94009B9BF00E}"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A52CF91F-A058-4802-BFFD-16945F80264E}">
      <dgm:prSet/>
      <dgm:spPr/>
      <dgm:t>
        <a:bodyPr/>
        <a:lstStyle/>
        <a:p>
          <a:r>
            <a:rPr lang="en-US"/>
            <a:t>I. Introduction</a:t>
          </a:r>
        </a:p>
      </dgm:t>
    </dgm:pt>
    <dgm:pt modelId="{D6F90349-D095-4DCE-8AB3-3DBF102BD028}" type="parTrans" cxnId="{E409D985-FA34-4AAE-BA3F-F67D4CF8FAB3}">
      <dgm:prSet/>
      <dgm:spPr/>
      <dgm:t>
        <a:bodyPr/>
        <a:lstStyle/>
        <a:p>
          <a:endParaRPr lang="en-US"/>
        </a:p>
      </dgm:t>
    </dgm:pt>
    <dgm:pt modelId="{5EFE3576-5833-4342-8123-ECC30277D50F}" type="sibTrans" cxnId="{E409D985-FA34-4AAE-BA3F-F67D4CF8FAB3}">
      <dgm:prSet/>
      <dgm:spPr/>
      <dgm:t>
        <a:bodyPr/>
        <a:lstStyle/>
        <a:p>
          <a:endParaRPr lang="en-US"/>
        </a:p>
      </dgm:t>
    </dgm:pt>
    <dgm:pt modelId="{7BD009AB-74AD-41DD-9D5D-B1B1112C4C82}">
      <dgm:prSet/>
      <dgm:spPr/>
      <dgm:t>
        <a:bodyPr/>
        <a:lstStyle/>
        <a:p>
          <a:r>
            <a:rPr lang="en-US"/>
            <a:t>Problem statement</a:t>
          </a:r>
        </a:p>
      </dgm:t>
    </dgm:pt>
    <dgm:pt modelId="{0B1110E9-3564-4CE8-AA48-4FAA7A423D2C}" type="parTrans" cxnId="{B0346DA7-28AD-447D-9958-A3F82016394C}">
      <dgm:prSet/>
      <dgm:spPr/>
      <dgm:t>
        <a:bodyPr/>
        <a:lstStyle/>
        <a:p>
          <a:endParaRPr lang="en-US"/>
        </a:p>
      </dgm:t>
    </dgm:pt>
    <dgm:pt modelId="{B37049BA-2FE5-4ECE-AF88-B73C6D55841D}" type="sibTrans" cxnId="{B0346DA7-28AD-447D-9958-A3F82016394C}">
      <dgm:prSet/>
      <dgm:spPr/>
      <dgm:t>
        <a:bodyPr/>
        <a:lstStyle/>
        <a:p>
          <a:endParaRPr lang="en-US"/>
        </a:p>
      </dgm:t>
    </dgm:pt>
    <dgm:pt modelId="{016CC7A6-7A8B-472C-8701-BA01D959462F}">
      <dgm:prSet/>
      <dgm:spPr/>
      <dgm:t>
        <a:bodyPr/>
        <a:lstStyle/>
        <a:p>
          <a:r>
            <a:rPr lang="en-US"/>
            <a:t>Targets for bussiness</a:t>
          </a:r>
        </a:p>
      </dgm:t>
    </dgm:pt>
    <dgm:pt modelId="{102C944B-37BB-46F8-AD77-C3C2AA31CFB3}" type="parTrans" cxnId="{993C34BE-EE50-40CB-A8A4-BD4FAD6223BF}">
      <dgm:prSet/>
      <dgm:spPr/>
      <dgm:t>
        <a:bodyPr/>
        <a:lstStyle/>
        <a:p>
          <a:endParaRPr lang="en-US"/>
        </a:p>
      </dgm:t>
    </dgm:pt>
    <dgm:pt modelId="{6D3CCCA3-A298-4BDA-B5DA-6E30E7B4E3E5}" type="sibTrans" cxnId="{993C34BE-EE50-40CB-A8A4-BD4FAD6223BF}">
      <dgm:prSet/>
      <dgm:spPr/>
      <dgm:t>
        <a:bodyPr/>
        <a:lstStyle/>
        <a:p>
          <a:endParaRPr lang="en-US"/>
        </a:p>
      </dgm:t>
    </dgm:pt>
    <dgm:pt modelId="{C0BF8327-66E3-4C9E-95CA-6344D827CAFF}">
      <dgm:prSet/>
      <dgm:spPr/>
      <dgm:t>
        <a:bodyPr/>
        <a:lstStyle/>
        <a:p>
          <a:r>
            <a:rPr lang="en-US"/>
            <a:t>II.  Data collection </a:t>
          </a:r>
        </a:p>
      </dgm:t>
    </dgm:pt>
    <dgm:pt modelId="{F6237E31-041D-49D1-83AE-67F3CAB10CE6}" type="parTrans" cxnId="{2A5947D3-4B15-4C87-B0E8-726C5F8E97AD}">
      <dgm:prSet/>
      <dgm:spPr/>
      <dgm:t>
        <a:bodyPr/>
        <a:lstStyle/>
        <a:p>
          <a:endParaRPr lang="en-US"/>
        </a:p>
      </dgm:t>
    </dgm:pt>
    <dgm:pt modelId="{03194A96-0E1A-4545-AA15-025D60224D96}" type="sibTrans" cxnId="{2A5947D3-4B15-4C87-B0E8-726C5F8E97AD}">
      <dgm:prSet/>
      <dgm:spPr/>
      <dgm:t>
        <a:bodyPr/>
        <a:lstStyle/>
        <a:p>
          <a:endParaRPr lang="en-US"/>
        </a:p>
      </dgm:t>
    </dgm:pt>
    <dgm:pt modelId="{483DD891-C1C7-439A-BD2C-BDEF54BA0D4A}">
      <dgm:prSet/>
      <dgm:spPr/>
      <dgm:t>
        <a:bodyPr/>
        <a:lstStyle/>
        <a:p>
          <a:r>
            <a:rPr lang="en-US"/>
            <a:t>III. Results and discussion</a:t>
          </a:r>
        </a:p>
      </dgm:t>
    </dgm:pt>
    <dgm:pt modelId="{166B6748-7810-4D65-9FED-09E251DB7F13}" type="parTrans" cxnId="{133F2B5E-AD50-44CE-AB8E-74F5FDA3148E}">
      <dgm:prSet/>
      <dgm:spPr/>
      <dgm:t>
        <a:bodyPr/>
        <a:lstStyle/>
        <a:p>
          <a:endParaRPr lang="en-US"/>
        </a:p>
      </dgm:t>
    </dgm:pt>
    <dgm:pt modelId="{DD2FFC64-3D3C-45A0-AE5D-F94EEEFDB773}" type="sibTrans" cxnId="{133F2B5E-AD50-44CE-AB8E-74F5FDA3148E}">
      <dgm:prSet/>
      <dgm:spPr/>
      <dgm:t>
        <a:bodyPr/>
        <a:lstStyle/>
        <a:p>
          <a:endParaRPr lang="en-US"/>
        </a:p>
      </dgm:t>
    </dgm:pt>
    <dgm:pt modelId="{ACA3BD13-48C2-4E7E-8F2A-16CEC5D1FCE9}">
      <dgm:prSet/>
      <dgm:spPr/>
      <dgm:t>
        <a:bodyPr/>
        <a:lstStyle/>
        <a:p>
          <a:r>
            <a:rPr lang="en-US"/>
            <a:t>IV. Conclusions</a:t>
          </a:r>
        </a:p>
      </dgm:t>
    </dgm:pt>
    <dgm:pt modelId="{8ED543EE-57A7-4616-B857-F3A0C9CEE275}" type="parTrans" cxnId="{B5CB45CC-0687-461B-9AE4-10C53A6828D0}">
      <dgm:prSet/>
      <dgm:spPr/>
      <dgm:t>
        <a:bodyPr/>
        <a:lstStyle/>
        <a:p>
          <a:endParaRPr lang="en-US"/>
        </a:p>
      </dgm:t>
    </dgm:pt>
    <dgm:pt modelId="{D6ABD176-063A-4A48-B73C-7E29F8753CB2}" type="sibTrans" cxnId="{B5CB45CC-0687-461B-9AE4-10C53A6828D0}">
      <dgm:prSet/>
      <dgm:spPr/>
      <dgm:t>
        <a:bodyPr/>
        <a:lstStyle/>
        <a:p>
          <a:endParaRPr lang="en-US"/>
        </a:p>
      </dgm:t>
    </dgm:pt>
    <dgm:pt modelId="{560C44D0-146D-4501-814E-B512D8555068}" type="pres">
      <dgm:prSet presAssocID="{45903082-CFE8-4E41-8D89-94009B9BF00E}" presName="linear" presStyleCnt="0">
        <dgm:presLayoutVars>
          <dgm:animLvl val="lvl"/>
          <dgm:resizeHandles val="exact"/>
        </dgm:presLayoutVars>
      </dgm:prSet>
      <dgm:spPr/>
    </dgm:pt>
    <dgm:pt modelId="{C3065BE0-5E4F-4562-B148-5BB0DB0641C2}" type="pres">
      <dgm:prSet presAssocID="{A52CF91F-A058-4802-BFFD-16945F80264E}" presName="parentText" presStyleLbl="node1" presStyleIdx="0" presStyleCnt="4">
        <dgm:presLayoutVars>
          <dgm:chMax val="0"/>
          <dgm:bulletEnabled val="1"/>
        </dgm:presLayoutVars>
      </dgm:prSet>
      <dgm:spPr/>
    </dgm:pt>
    <dgm:pt modelId="{FC92E352-4A5A-4FA2-A17D-6B7DF21010A8}" type="pres">
      <dgm:prSet presAssocID="{A52CF91F-A058-4802-BFFD-16945F80264E}" presName="childText" presStyleLbl="revTx" presStyleIdx="0" presStyleCnt="1">
        <dgm:presLayoutVars>
          <dgm:bulletEnabled val="1"/>
        </dgm:presLayoutVars>
      </dgm:prSet>
      <dgm:spPr/>
    </dgm:pt>
    <dgm:pt modelId="{D291C13D-C18C-4E58-8BC0-FADB36037E12}" type="pres">
      <dgm:prSet presAssocID="{C0BF8327-66E3-4C9E-95CA-6344D827CAFF}" presName="parentText" presStyleLbl="node1" presStyleIdx="1" presStyleCnt="4">
        <dgm:presLayoutVars>
          <dgm:chMax val="0"/>
          <dgm:bulletEnabled val="1"/>
        </dgm:presLayoutVars>
      </dgm:prSet>
      <dgm:spPr/>
    </dgm:pt>
    <dgm:pt modelId="{3922A089-4B09-441B-988D-633AFAF5A473}" type="pres">
      <dgm:prSet presAssocID="{03194A96-0E1A-4545-AA15-025D60224D96}" presName="spacer" presStyleCnt="0"/>
      <dgm:spPr/>
    </dgm:pt>
    <dgm:pt modelId="{B176B8B2-1B01-4D9D-9D22-3CFA4E7DBBD2}" type="pres">
      <dgm:prSet presAssocID="{483DD891-C1C7-439A-BD2C-BDEF54BA0D4A}" presName="parentText" presStyleLbl="node1" presStyleIdx="2" presStyleCnt="4">
        <dgm:presLayoutVars>
          <dgm:chMax val="0"/>
          <dgm:bulletEnabled val="1"/>
        </dgm:presLayoutVars>
      </dgm:prSet>
      <dgm:spPr/>
    </dgm:pt>
    <dgm:pt modelId="{79E55F87-9653-4E89-9F1C-B455C0AAAD4D}" type="pres">
      <dgm:prSet presAssocID="{DD2FFC64-3D3C-45A0-AE5D-F94EEEFDB773}" presName="spacer" presStyleCnt="0"/>
      <dgm:spPr/>
    </dgm:pt>
    <dgm:pt modelId="{48E31F07-1FB3-44BF-8A6A-CFAB385ABC40}" type="pres">
      <dgm:prSet presAssocID="{ACA3BD13-48C2-4E7E-8F2A-16CEC5D1FCE9}" presName="parentText" presStyleLbl="node1" presStyleIdx="3" presStyleCnt="4">
        <dgm:presLayoutVars>
          <dgm:chMax val="0"/>
          <dgm:bulletEnabled val="1"/>
        </dgm:presLayoutVars>
      </dgm:prSet>
      <dgm:spPr/>
    </dgm:pt>
  </dgm:ptLst>
  <dgm:cxnLst>
    <dgm:cxn modelId="{93DF973A-4664-46AA-81B1-2EEB0C77D27A}" type="presOf" srcId="{45903082-CFE8-4E41-8D89-94009B9BF00E}" destId="{560C44D0-146D-4501-814E-B512D8555068}" srcOrd="0" destOrd="0" presId="urn:microsoft.com/office/officeart/2005/8/layout/vList2"/>
    <dgm:cxn modelId="{91CB7B3B-9BDD-48CA-A8BF-BBB7C7D72306}" type="presOf" srcId="{483DD891-C1C7-439A-BD2C-BDEF54BA0D4A}" destId="{B176B8B2-1B01-4D9D-9D22-3CFA4E7DBBD2}" srcOrd="0" destOrd="0" presId="urn:microsoft.com/office/officeart/2005/8/layout/vList2"/>
    <dgm:cxn modelId="{133F2B5E-AD50-44CE-AB8E-74F5FDA3148E}" srcId="{45903082-CFE8-4E41-8D89-94009B9BF00E}" destId="{483DD891-C1C7-439A-BD2C-BDEF54BA0D4A}" srcOrd="2" destOrd="0" parTransId="{166B6748-7810-4D65-9FED-09E251DB7F13}" sibTransId="{DD2FFC64-3D3C-45A0-AE5D-F94EEEFDB773}"/>
    <dgm:cxn modelId="{26E3026C-935F-452D-AC5E-9D81B96666AA}" type="presOf" srcId="{7BD009AB-74AD-41DD-9D5D-B1B1112C4C82}" destId="{FC92E352-4A5A-4FA2-A17D-6B7DF21010A8}" srcOrd="0" destOrd="0" presId="urn:microsoft.com/office/officeart/2005/8/layout/vList2"/>
    <dgm:cxn modelId="{5FA81782-D4F8-4D85-943C-80420524117B}" type="presOf" srcId="{C0BF8327-66E3-4C9E-95CA-6344D827CAFF}" destId="{D291C13D-C18C-4E58-8BC0-FADB36037E12}" srcOrd="0" destOrd="0" presId="urn:microsoft.com/office/officeart/2005/8/layout/vList2"/>
    <dgm:cxn modelId="{E409D985-FA34-4AAE-BA3F-F67D4CF8FAB3}" srcId="{45903082-CFE8-4E41-8D89-94009B9BF00E}" destId="{A52CF91F-A058-4802-BFFD-16945F80264E}" srcOrd="0" destOrd="0" parTransId="{D6F90349-D095-4DCE-8AB3-3DBF102BD028}" sibTransId="{5EFE3576-5833-4342-8123-ECC30277D50F}"/>
    <dgm:cxn modelId="{B0346DA7-28AD-447D-9958-A3F82016394C}" srcId="{A52CF91F-A058-4802-BFFD-16945F80264E}" destId="{7BD009AB-74AD-41DD-9D5D-B1B1112C4C82}" srcOrd="0" destOrd="0" parTransId="{0B1110E9-3564-4CE8-AA48-4FAA7A423D2C}" sibTransId="{B37049BA-2FE5-4ECE-AF88-B73C6D55841D}"/>
    <dgm:cxn modelId="{AF695DAD-6ED2-43ED-B8F6-7C9F810438B0}" type="presOf" srcId="{016CC7A6-7A8B-472C-8701-BA01D959462F}" destId="{FC92E352-4A5A-4FA2-A17D-6B7DF21010A8}" srcOrd="0" destOrd="1" presId="urn:microsoft.com/office/officeart/2005/8/layout/vList2"/>
    <dgm:cxn modelId="{993C34BE-EE50-40CB-A8A4-BD4FAD6223BF}" srcId="{A52CF91F-A058-4802-BFFD-16945F80264E}" destId="{016CC7A6-7A8B-472C-8701-BA01D959462F}" srcOrd="1" destOrd="0" parTransId="{102C944B-37BB-46F8-AD77-C3C2AA31CFB3}" sibTransId="{6D3CCCA3-A298-4BDA-B5DA-6E30E7B4E3E5}"/>
    <dgm:cxn modelId="{223B26C0-6645-429C-BBC1-EC7C879BA236}" type="presOf" srcId="{A52CF91F-A058-4802-BFFD-16945F80264E}" destId="{C3065BE0-5E4F-4562-B148-5BB0DB0641C2}" srcOrd="0" destOrd="0" presId="urn:microsoft.com/office/officeart/2005/8/layout/vList2"/>
    <dgm:cxn modelId="{591C4CCB-16A5-47EE-9EE0-AB6DAEB19413}" type="presOf" srcId="{ACA3BD13-48C2-4E7E-8F2A-16CEC5D1FCE9}" destId="{48E31F07-1FB3-44BF-8A6A-CFAB385ABC40}" srcOrd="0" destOrd="0" presId="urn:microsoft.com/office/officeart/2005/8/layout/vList2"/>
    <dgm:cxn modelId="{B5CB45CC-0687-461B-9AE4-10C53A6828D0}" srcId="{45903082-CFE8-4E41-8D89-94009B9BF00E}" destId="{ACA3BD13-48C2-4E7E-8F2A-16CEC5D1FCE9}" srcOrd="3" destOrd="0" parTransId="{8ED543EE-57A7-4616-B857-F3A0C9CEE275}" sibTransId="{D6ABD176-063A-4A48-B73C-7E29F8753CB2}"/>
    <dgm:cxn modelId="{2A5947D3-4B15-4C87-B0E8-726C5F8E97AD}" srcId="{45903082-CFE8-4E41-8D89-94009B9BF00E}" destId="{C0BF8327-66E3-4C9E-95CA-6344D827CAFF}" srcOrd="1" destOrd="0" parTransId="{F6237E31-041D-49D1-83AE-67F3CAB10CE6}" sibTransId="{03194A96-0E1A-4545-AA15-025D60224D96}"/>
    <dgm:cxn modelId="{20164391-D4F6-4653-A5F9-1D4F5F9F172F}" type="presParOf" srcId="{560C44D0-146D-4501-814E-B512D8555068}" destId="{C3065BE0-5E4F-4562-B148-5BB0DB0641C2}" srcOrd="0" destOrd="0" presId="urn:microsoft.com/office/officeart/2005/8/layout/vList2"/>
    <dgm:cxn modelId="{45E7F7A4-CF6E-4585-B73E-E01B3B08212F}" type="presParOf" srcId="{560C44D0-146D-4501-814E-B512D8555068}" destId="{FC92E352-4A5A-4FA2-A17D-6B7DF21010A8}" srcOrd="1" destOrd="0" presId="urn:microsoft.com/office/officeart/2005/8/layout/vList2"/>
    <dgm:cxn modelId="{5B25A642-4A59-462E-92CC-B6EA3A33FD80}" type="presParOf" srcId="{560C44D0-146D-4501-814E-B512D8555068}" destId="{D291C13D-C18C-4E58-8BC0-FADB36037E12}" srcOrd="2" destOrd="0" presId="urn:microsoft.com/office/officeart/2005/8/layout/vList2"/>
    <dgm:cxn modelId="{9E3F3066-AA51-497D-B8B8-2087C0808760}" type="presParOf" srcId="{560C44D0-146D-4501-814E-B512D8555068}" destId="{3922A089-4B09-441B-988D-633AFAF5A473}" srcOrd="3" destOrd="0" presId="urn:microsoft.com/office/officeart/2005/8/layout/vList2"/>
    <dgm:cxn modelId="{C3D8CFE5-B895-4D11-AFD1-815EE84F10FC}" type="presParOf" srcId="{560C44D0-146D-4501-814E-B512D8555068}" destId="{B176B8B2-1B01-4D9D-9D22-3CFA4E7DBBD2}" srcOrd="4" destOrd="0" presId="urn:microsoft.com/office/officeart/2005/8/layout/vList2"/>
    <dgm:cxn modelId="{B5E417F1-206C-4DC6-9D15-A1CF5C198A52}" type="presParOf" srcId="{560C44D0-146D-4501-814E-B512D8555068}" destId="{79E55F87-9653-4E89-9F1C-B455C0AAAD4D}" srcOrd="5" destOrd="0" presId="urn:microsoft.com/office/officeart/2005/8/layout/vList2"/>
    <dgm:cxn modelId="{B1E38422-540F-4E2C-AEDB-483037245C3F}" type="presParOf" srcId="{560C44D0-146D-4501-814E-B512D8555068}" destId="{48E31F07-1FB3-44BF-8A6A-CFAB385ABC40}"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065BE0-5E4F-4562-B148-5BB0DB0641C2}">
      <dsp:nvSpPr>
        <dsp:cNvPr id="0" name=""/>
        <dsp:cNvSpPr/>
      </dsp:nvSpPr>
      <dsp:spPr>
        <a:xfrm>
          <a:off x="0" y="48988"/>
          <a:ext cx="6513603" cy="107932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l" defTabSz="2000250">
            <a:lnSpc>
              <a:spcPct val="90000"/>
            </a:lnSpc>
            <a:spcBef>
              <a:spcPct val="0"/>
            </a:spcBef>
            <a:spcAft>
              <a:spcPct val="35000"/>
            </a:spcAft>
            <a:buNone/>
          </a:pPr>
          <a:r>
            <a:rPr lang="en-US" sz="4500" kern="1200"/>
            <a:t>I. Introduction</a:t>
          </a:r>
        </a:p>
      </dsp:txBody>
      <dsp:txXfrm>
        <a:off x="52688" y="101676"/>
        <a:ext cx="6408227" cy="973949"/>
      </dsp:txXfrm>
    </dsp:sp>
    <dsp:sp modelId="{FC92E352-4A5A-4FA2-A17D-6B7DF21010A8}">
      <dsp:nvSpPr>
        <dsp:cNvPr id="0" name=""/>
        <dsp:cNvSpPr/>
      </dsp:nvSpPr>
      <dsp:spPr>
        <a:xfrm>
          <a:off x="0" y="1128313"/>
          <a:ext cx="6513603" cy="12109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57150" rIns="320040" bIns="57150" numCol="1" spcCol="1270" anchor="t" anchorCtr="0">
          <a:noAutofit/>
        </a:bodyPr>
        <a:lstStyle/>
        <a:p>
          <a:pPr marL="285750" lvl="1" indent="-285750" algn="l" defTabSz="1555750">
            <a:lnSpc>
              <a:spcPct val="90000"/>
            </a:lnSpc>
            <a:spcBef>
              <a:spcPct val="0"/>
            </a:spcBef>
            <a:spcAft>
              <a:spcPct val="20000"/>
            </a:spcAft>
            <a:buChar char="•"/>
          </a:pPr>
          <a:r>
            <a:rPr lang="en-US" sz="3500" kern="1200"/>
            <a:t>Problem statement</a:t>
          </a:r>
        </a:p>
        <a:p>
          <a:pPr marL="285750" lvl="1" indent="-285750" algn="l" defTabSz="1555750">
            <a:lnSpc>
              <a:spcPct val="90000"/>
            </a:lnSpc>
            <a:spcBef>
              <a:spcPct val="0"/>
            </a:spcBef>
            <a:spcAft>
              <a:spcPct val="20000"/>
            </a:spcAft>
            <a:buChar char="•"/>
          </a:pPr>
          <a:r>
            <a:rPr lang="en-US" sz="3500" kern="1200"/>
            <a:t>Targets for bussiness</a:t>
          </a:r>
        </a:p>
      </dsp:txBody>
      <dsp:txXfrm>
        <a:off x="0" y="1128313"/>
        <a:ext cx="6513603" cy="1210949"/>
      </dsp:txXfrm>
    </dsp:sp>
    <dsp:sp modelId="{D291C13D-C18C-4E58-8BC0-FADB36037E12}">
      <dsp:nvSpPr>
        <dsp:cNvPr id="0" name=""/>
        <dsp:cNvSpPr/>
      </dsp:nvSpPr>
      <dsp:spPr>
        <a:xfrm>
          <a:off x="0" y="2339263"/>
          <a:ext cx="6513603" cy="1079325"/>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l" defTabSz="2000250">
            <a:lnSpc>
              <a:spcPct val="90000"/>
            </a:lnSpc>
            <a:spcBef>
              <a:spcPct val="0"/>
            </a:spcBef>
            <a:spcAft>
              <a:spcPct val="35000"/>
            </a:spcAft>
            <a:buNone/>
          </a:pPr>
          <a:r>
            <a:rPr lang="en-US" sz="4500" kern="1200"/>
            <a:t>II.  Data collection </a:t>
          </a:r>
        </a:p>
      </dsp:txBody>
      <dsp:txXfrm>
        <a:off x="52688" y="2391951"/>
        <a:ext cx="6408227" cy="973949"/>
      </dsp:txXfrm>
    </dsp:sp>
    <dsp:sp modelId="{B176B8B2-1B01-4D9D-9D22-3CFA4E7DBBD2}">
      <dsp:nvSpPr>
        <dsp:cNvPr id="0" name=""/>
        <dsp:cNvSpPr/>
      </dsp:nvSpPr>
      <dsp:spPr>
        <a:xfrm>
          <a:off x="0" y="3548188"/>
          <a:ext cx="6513603" cy="1079325"/>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l" defTabSz="2000250">
            <a:lnSpc>
              <a:spcPct val="90000"/>
            </a:lnSpc>
            <a:spcBef>
              <a:spcPct val="0"/>
            </a:spcBef>
            <a:spcAft>
              <a:spcPct val="35000"/>
            </a:spcAft>
            <a:buNone/>
          </a:pPr>
          <a:r>
            <a:rPr lang="en-US" sz="4500" kern="1200"/>
            <a:t>III. Results and discussion</a:t>
          </a:r>
        </a:p>
      </dsp:txBody>
      <dsp:txXfrm>
        <a:off x="52688" y="3600876"/>
        <a:ext cx="6408227" cy="973949"/>
      </dsp:txXfrm>
    </dsp:sp>
    <dsp:sp modelId="{48E31F07-1FB3-44BF-8A6A-CFAB385ABC40}">
      <dsp:nvSpPr>
        <dsp:cNvPr id="0" name=""/>
        <dsp:cNvSpPr/>
      </dsp:nvSpPr>
      <dsp:spPr>
        <a:xfrm>
          <a:off x="0" y="4757113"/>
          <a:ext cx="6513603" cy="1079325"/>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l" defTabSz="2000250">
            <a:lnSpc>
              <a:spcPct val="90000"/>
            </a:lnSpc>
            <a:spcBef>
              <a:spcPct val="0"/>
            </a:spcBef>
            <a:spcAft>
              <a:spcPct val="35000"/>
            </a:spcAft>
            <a:buNone/>
          </a:pPr>
          <a:r>
            <a:rPr lang="en-US" sz="4500" kern="1200"/>
            <a:t>IV. Conclusions</a:t>
          </a:r>
        </a:p>
      </dsp:txBody>
      <dsp:txXfrm>
        <a:off x="52688" y="4809801"/>
        <a:ext cx="6408227" cy="97394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3/4/2020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3/4/2020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3/4/2020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3/4/2020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3/4/2020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statista.com/statistics/658819/inbound-tourism-forecast-in-the-netherland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sz="4700" b="1">
                <a:solidFill>
                  <a:srgbClr val="FFFFFF"/>
                </a:solidFill>
                <a:cs typeface="Calibri Light"/>
              </a:rPr>
              <a:t>Exploration and Recommendations in Amsterdam city</a:t>
            </a:r>
            <a:endParaRPr lang="en-US" sz="4700" b="1">
              <a:solidFill>
                <a:srgbClr val="FFFFFF"/>
              </a:solidFill>
            </a:endParaRPr>
          </a:p>
        </p:txBody>
      </p:sp>
      <p:sp>
        <p:nvSpPr>
          <p:cNvPr id="3" name="Subtitle 2"/>
          <p:cNvSpPr>
            <a:spLocks noGrp="1"/>
          </p:cNvSpPr>
          <p:nvPr>
            <p:ph type="subTitle" idx="1"/>
          </p:nvPr>
        </p:nvSpPr>
        <p:spPr>
          <a:xfrm>
            <a:off x="3045368" y="4074718"/>
            <a:ext cx="6105194" cy="682079"/>
          </a:xfrm>
        </p:spPr>
        <p:txBody>
          <a:bodyPr vert="horz" lIns="91440" tIns="45720" rIns="91440" bIns="45720" rtlCol="0" anchor="t">
            <a:normAutofit/>
          </a:bodyPr>
          <a:lstStyle/>
          <a:p>
            <a:r>
              <a:rPr lang="en-US">
                <a:solidFill>
                  <a:srgbClr val="FFFFFF"/>
                </a:solidFill>
                <a:cs typeface="Calibri"/>
              </a:rPr>
              <a:t>The neighborhood Battle series</a:t>
            </a:r>
            <a:endParaRPr lang="en-US">
              <a:solidFill>
                <a:srgbClr val="FFFFFF"/>
              </a:solidFill>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C513FE-2A15-4783-815A-0B5AB2D8E06C}"/>
              </a:ext>
            </a:extLst>
          </p:cNvPr>
          <p:cNvSpPr>
            <a:spLocks noGrp="1"/>
          </p:cNvSpPr>
          <p:nvPr>
            <p:ph type="title"/>
          </p:nvPr>
        </p:nvSpPr>
        <p:spPr>
          <a:xfrm>
            <a:off x="838200" y="631825"/>
            <a:ext cx="10515600" cy="1325563"/>
          </a:xfrm>
        </p:spPr>
        <p:txBody>
          <a:bodyPr>
            <a:normAutofit/>
          </a:bodyPr>
          <a:lstStyle/>
          <a:p>
            <a:pPr algn="ctr"/>
            <a:r>
              <a:rPr lang="en-US">
                <a:cs typeface="Calibri Light"/>
              </a:rPr>
              <a:t>IV. Conclusions</a:t>
            </a:r>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48B5903-569C-4A44-A743-A1AB89D647B2}"/>
              </a:ext>
            </a:extLst>
          </p:cNvPr>
          <p:cNvSpPr>
            <a:spLocks noGrp="1"/>
          </p:cNvSpPr>
          <p:nvPr>
            <p:ph idx="1"/>
          </p:nvPr>
        </p:nvSpPr>
        <p:spPr>
          <a:xfrm>
            <a:off x="838200" y="2269173"/>
            <a:ext cx="10515600" cy="3659988"/>
          </a:xfrm>
        </p:spPr>
        <p:txBody>
          <a:bodyPr vert="horz" lIns="91440" tIns="45720" rIns="91440" bIns="45720" rtlCol="0">
            <a:normAutofit/>
          </a:bodyPr>
          <a:lstStyle/>
          <a:p>
            <a:r>
              <a:rPr lang="en-US" sz="2400">
                <a:ea typeface="+mn-lt"/>
                <a:cs typeface="+mn-lt"/>
              </a:rPr>
              <a:t>The goal of this project is to aim to exploration and see the patterns of Amsterdam so that in the final we can have at least some information about the city where someone would like to explore or visit in the future. To fulfill that, we have retrieve data about boroughs of only Amsterdam area where we are interested in, and collect some information such a longitude and latitude which are mandatory because we would like to use Foursquare API to retrive the data about venues around Amsterdam.</a:t>
            </a:r>
            <a:endParaRPr lang="en-US" sz="2400">
              <a:cs typeface="Calibri" panose="020F0502020204030204"/>
            </a:endParaRPr>
          </a:p>
          <a:p>
            <a:r>
              <a:rPr lang="en-US" sz="2400">
                <a:ea typeface="+mn-lt"/>
                <a:cs typeface="+mn-lt"/>
              </a:rPr>
              <a:t>In addition, we had explore some common places in all neighborhoods of central area where the population per square kilometer is dense and there are a lot of interesting venue to visit.</a:t>
            </a:r>
            <a:endParaRPr lang="en-US" sz="2400"/>
          </a:p>
          <a:p>
            <a:endParaRPr lang="en-US" sz="2400">
              <a:cs typeface="Calibri"/>
            </a:endParaRPr>
          </a:p>
        </p:txBody>
      </p:sp>
    </p:spTree>
    <p:extLst>
      <p:ext uri="{BB962C8B-B14F-4D97-AF65-F5344CB8AC3E}">
        <p14:creationId xmlns:p14="http://schemas.microsoft.com/office/powerpoint/2010/main" val="1854257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DD813E5-3C64-4913-A299-F6E65D27DACE}"/>
              </a:ext>
            </a:extLst>
          </p:cNvPr>
          <p:cNvSpPr>
            <a:spLocks noGrp="1"/>
          </p:cNvSpPr>
          <p:nvPr>
            <p:ph type="title"/>
          </p:nvPr>
        </p:nvSpPr>
        <p:spPr>
          <a:xfrm>
            <a:off x="863029" y="1012004"/>
            <a:ext cx="3416158" cy="4795408"/>
          </a:xfrm>
        </p:spPr>
        <p:txBody>
          <a:bodyPr>
            <a:normAutofit/>
          </a:bodyPr>
          <a:lstStyle/>
          <a:p>
            <a:r>
              <a:rPr lang="en-US">
                <a:solidFill>
                  <a:srgbClr val="FFFFFF"/>
                </a:solidFill>
                <a:cs typeface="Calibri Light"/>
              </a:rPr>
              <a:t>Outline</a:t>
            </a:r>
            <a:endParaRPr lang="en-US">
              <a:solidFill>
                <a:srgbClr val="FFFFFF"/>
              </a:solidFill>
            </a:endParaRPr>
          </a:p>
        </p:txBody>
      </p:sp>
      <p:graphicFrame>
        <p:nvGraphicFramePr>
          <p:cNvPr id="5" name="Content Placeholder 2">
            <a:extLst>
              <a:ext uri="{FF2B5EF4-FFF2-40B4-BE49-F238E27FC236}">
                <a16:creationId xmlns:a16="http://schemas.microsoft.com/office/drawing/2014/main" id="{77A1C0DD-9270-42B2-B82D-DD7E058C4336}"/>
              </a:ext>
            </a:extLst>
          </p:cNvPr>
          <p:cNvGraphicFramePr>
            <a:graphicFrameLocks noGrp="1"/>
          </p:cNvGraphicFramePr>
          <p:nvPr>
            <p:ph idx="1"/>
            <p:extLst>
              <p:ext uri="{D42A27DB-BD31-4B8C-83A1-F6EECF244321}">
                <p14:modId xmlns:p14="http://schemas.microsoft.com/office/powerpoint/2010/main" val="4101465112"/>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15863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3E2125-D27F-4D51-949C-BADC4C4FDF1D}"/>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cs typeface="Calibri Light"/>
              </a:rPr>
              <a:t>I. Introduction</a:t>
            </a:r>
            <a:endParaRPr lang="en-US">
              <a:solidFill>
                <a:schemeClr val="accent1"/>
              </a:solidFill>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D12DFD6-09B3-4CFA-B70D-F4DE6F3DEA34}"/>
              </a:ext>
            </a:extLst>
          </p:cNvPr>
          <p:cNvSpPr>
            <a:spLocks noGrp="1"/>
          </p:cNvSpPr>
          <p:nvPr>
            <p:ph idx="1"/>
          </p:nvPr>
        </p:nvSpPr>
        <p:spPr>
          <a:xfrm>
            <a:off x="4976031" y="963877"/>
            <a:ext cx="6377769" cy="4930246"/>
          </a:xfrm>
        </p:spPr>
        <p:txBody>
          <a:bodyPr vert="horz" lIns="91440" tIns="45720" rIns="91440" bIns="45720" rtlCol="0" anchor="ctr">
            <a:normAutofit/>
          </a:bodyPr>
          <a:lstStyle/>
          <a:p>
            <a:r>
              <a:rPr lang="en-US" sz="2200">
                <a:ea typeface="+mn-lt"/>
                <a:cs typeface="+mn-lt"/>
              </a:rPr>
              <a:t>The Amsterdam where I was visiting is one of the most populous cities in the world. Amsterdam is characterized by the large number of canals, museums, culture and arts which form a UNESCO World Heritage Site, then this city is definitely worth to explore and discover. </a:t>
            </a:r>
          </a:p>
          <a:p>
            <a:r>
              <a:rPr lang="en-US" sz="2200">
                <a:ea typeface="+mn-lt"/>
                <a:cs typeface="+mn-lt"/>
              </a:rPr>
              <a:t>The targets that exploration website aimed to are tourists, or even people in Netherlands but never go this place in life. </a:t>
            </a:r>
          </a:p>
          <a:p>
            <a:r>
              <a:rPr lang="en-US" sz="2200">
                <a:ea typeface="+mn-lt"/>
                <a:cs typeface="+mn-lt"/>
              </a:rPr>
              <a:t>I will present each part of the assignment and address them later. Firstly, I describe the Amsterdam data preparation and then go future steps to start the exploration of boroughs and neighborhoods in Amsterdam.</a:t>
            </a:r>
            <a:endParaRPr lang="en-US" sz="2200">
              <a:cs typeface="Calibri"/>
            </a:endParaRPr>
          </a:p>
        </p:txBody>
      </p:sp>
    </p:spTree>
    <p:extLst>
      <p:ext uri="{BB962C8B-B14F-4D97-AF65-F5344CB8AC3E}">
        <p14:creationId xmlns:p14="http://schemas.microsoft.com/office/powerpoint/2010/main" val="99061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99335-824E-4E44-8994-F2CB7F11DAB7}"/>
              </a:ext>
            </a:extLst>
          </p:cNvPr>
          <p:cNvSpPr>
            <a:spLocks noGrp="1"/>
          </p:cNvSpPr>
          <p:nvPr>
            <p:ph type="title"/>
          </p:nvPr>
        </p:nvSpPr>
        <p:spPr/>
        <p:txBody>
          <a:bodyPr/>
          <a:lstStyle/>
          <a:p>
            <a:r>
              <a:rPr lang="en-US" dirty="0">
                <a:cs typeface="Calibri Light"/>
              </a:rPr>
              <a:t>I.1 Problem definition</a:t>
            </a:r>
            <a:endParaRPr lang="en-US" dirty="0"/>
          </a:p>
        </p:txBody>
      </p:sp>
      <p:sp>
        <p:nvSpPr>
          <p:cNvPr id="3" name="Content Placeholder 2">
            <a:extLst>
              <a:ext uri="{FF2B5EF4-FFF2-40B4-BE49-F238E27FC236}">
                <a16:creationId xmlns:a16="http://schemas.microsoft.com/office/drawing/2014/main" id="{23401AAD-CBE7-4AF5-A75E-E27748D813EB}"/>
              </a:ext>
            </a:extLst>
          </p:cNvPr>
          <p:cNvSpPr>
            <a:spLocks noGrp="1"/>
          </p:cNvSpPr>
          <p:nvPr>
            <p:ph idx="1"/>
          </p:nvPr>
        </p:nvSpPr>
        <p:spPr/>
        <p:txBody>
          <a:bodyPr vert="horz" lIns="91440" tIns="45720" rIns="91440" bIns="45720" rtlCol="0" anchor="t">
            <a:normAutofit fontScale="77500" lnSpcReduction="20000"/>
          </a:bodyPr>
          <a:lstStyle/>
          <a:p>
            <a:pPr algn="just"/>
            <a:r>
              <a:rPr lang="en-US" dirty="0">
                <a:ea typeface="+mn-lt"/>
                <a:cs typeface="+mn-lt"/>
              </a:rPr>
              <a:t>The total number of tourists coming to Amsterdam increase steadily every from 2014 to 2020. then the need of clear information and must-go areas or  neighborhoods in Amsterdam should be provided in one website for tourist easy to find rather than going to each website and read for each distributed information that taking so much time and boring. Therefore, I assume that create a simple page with enough information about Amsterdams for tourist or people who loves Amsterdams to explore but with time reduction and be able to maximize the knowledge to visit Amsterdam. Furthermore, from this site , we can see that Amsterdams is one of the strong city for its competition in economics, then this place can be good candidate for start-up company want to seek profits. A good example for start-up company is to open a food chain restaurant in neighborhood where lots of people (e.g., with target is office workers, ...) but lack of diverse food. </a:t>
            </a:r>
            <a:endParaRPr lang="en-US"/>
          </a:p>
          <a:p>
            <a:r>
              <a:rPr lang="en-US" dirty="0">
                <a:cs typeface="Calibri" panose="020F0502020204030204"/>
              </a:rPr>
              <a:t> References: </a:t>
            </a:r>
          </a:p>
          <a:p>
            <a:pPr lvl="1"/>
            <a:r>
              <a:rPr lang="en-US" dirty="0">
                <a:ea typeface="+mn-lt"/>
                <a:cs typeface="+mn-lt"/>
              </a:rPr>
              <a:t> </a:t>
            </a:r>
            <a:r>
              <a:rPr lang="en-US" dirty="0">
                <a:ea typeface="+mn-lt"/>
                <a:cs typeface="+mn-lt"/>
                <a:hlinkClick r:id="rId2"/>
              </a:rPr>
              <a:t>https://www.statista.com/statistics/658819/inbound-tourism-forecast-in-the-netherlands/</a:t>
            </a:r>
            <a:endParaRPr lang="en-US" dirty="0">
              <a:ea typeface="+mn-lt"/>
              <a:cs typeface="+mn-lt"/>
            </a:endParaRPr>
          </a:p>
          <a:p>
            <a:pPr lvl="1"/>
            <a:r>
              <a:rPr lang="en-US" dirty="0">
                <a:ea typeface="+mn-lt"/>
                <a:cs typeface="+mn-lt"/>
              </a:rPr>
              <a:t>http://mori-m-foundation.or.jp/english/ius2/gpci2/index.shtml</a:t>
            </a:r>
          </a:p>
          <a:p>
            <a:pPr lvl="1"/>
            <a:endParaRPr lang="en-US" dirty="0">
              <a:ea typeface="+mn-lt"/>
              <a:cs typeface="+mn-lt"/>
            </a:endParaRPr>
          </a:p>
          <a:p>
            <a:pPr lvl="1"/>
            <a:endParaRPr lang="en-US" dirty="0">
              <a:cs typeface="Calibri" panose="020F0502020204030204"/>
            </a:endParaRPr>
          </a:p>
        </p:txBody>
      </p:sp>
    </p:spTree>
    <p:extLst>
      <p:ext uri="{BB962C8B-B14F-4D97-AF65-F5344CB8AC3E}">
        <p14:creationId xmlns:p14="http://schemas.microsoft.com/office/powerpoint/2010/main" val="3696395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2435" y="891540"/>
            <a:ext cx="10989565"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3367F9-A3F7-46C5-8A03-3528142ED991}"/>
              </a:ext>
            </a:extLst>
          </p:cNvPr>
          <p:cNvSpPr>
            <a:spLocks noGrp="1"/>
          </p:cNvSpPr>
          <p:nvPr>
            <p:ph type="title"/>
          </p:nvPr>
        </p:nvSpPr>
        <p:spPr>
          <a:xfrm>
            <a:off x="1523984" y="1054121"/>
            <a:ext cx="9465131" cy="1184111"/>
          </a:xfrm>
        </p:spPr>
        <p:txBody>
          <a:bodyPr>
            <a:normAutofit/>
          </a:bodyPr>
          <a:lstStyle/>
          <a:p>
            <a:r>
              <a:rPr lang="en-US" dirty="0">
                <a:cs typeface="Calibri Light"/>
              </a:rPr>
              <a:t>II. Data collection </a:t>
            </a:r>
            <a:endParaRPr lang="en-US" dirty="0"/>
          </a:p>
        </p:txBody>
      </p:sp>
      <p:sp>
        <p:nvSpPr>
          <p:cNvPr id="3" name="Content Placeholder 2">
            <a:extLst>
              <a:ext uri="{FF2B5EF4-FFF2-40B4-BE49-F238E27FC236}">
                <a16:creationId xmlns:a16="http://schemas.microsoft.com/office/drawing/2014/main" id="{4E9EDB2B-27F7-4779-8A56-67D726253069}"/>
              </a:ext>
            </a:extLst>
          </p:cNvPr>
          <p:cNvSpPr>
            <a:spLocks noGrp="1"/>
          </p:cNvSpPr>
          <p:nvPr>
            <p:ph idx="1"/>
          </p:nvPr>
        </p:nvSpPr>
        <p:spPr>
          <a:xfrm>
            <a:off x="1524000" y="2399099"/>
            <a:ext cx="9465564" cy="3400969"/>
          </a:xfrm>
        </p:spPr>
        <p:txBody>
          <a:bodyPr vert="horz" lIns="91440" tIns="45720" rIns="91440" bIns="45720" rtlCol="0">
            <a:normAutofit/>
          </a:bodyPr>
          <a:lstStyle/>
          <a:p>
            <a:r>
              <a:rPr lang="en-US" sz="1900">
                <a:cs typeface="Calibri"/>
              </a:rPr>
              <a:t>Based on the previous discussion, there are some factors will effect our decision such as:</a:t>
            </a:r>
          </a:p>
          <a:p>
            <a:pPr lvl="1"/>
            <a:r>
              <a:rPr lang="en-US" sz="1900">
                <a:ea typeface="+mn-lt"/>
                <a:cs typeface="+mn-lt"/>
              </a:rPr>
              <a:t>Number of venues that we can obtain.</a:t>
            </a:r>
          </a:p>
          <a:p>
            <a:pPr lvl="1"/>
            <a:r>
              <a:rPr lang="en-US" sz="1900">
                <a:ea typeface="+mn-lt"/>
                <a:cs typeface="+mn-lt"/>
              </a:rPr>
              <a:t>The diverse ecology venues that Amsterdam having.</a:t>
            </a:r>
          </a:p>
          <a:p>
            <a:pPr lvl="1"/>
            <a:r>
              <a:rPr lang="en-US" sz="1900">
                <a:ea typeface="+mn-lt"/>
                <a:cs typeface="+mn-lt"/>
              </a:rPr>
              <a:t>Number of neighborhoods.</a:t>
            </a:r>
          </a:p>
          <a:p>
            <a:pPr lvl="1"/>
            <a:r>
              <a:rPr lang="en-US" sz="1900">
                <a:ea typeface="+mn-lt"/>
                <a:cs typeface="+mn-lt"/>
              </a:rPr>
              <a:t>How dense the population is in the desired area.</a:t>
            </a:r>
            <a:endParaRPr lang="en-US" sz="1900"/>
          </a:p>
          <a:p>
            <a:r>
              <a:rPr lang="en-US" sz="1900">
                <a:cs typeface="Calibri"/>
              </a:rPr>
              <a:t>First, the data will be will be obtained by extracting information about Amsterdam neighborhoods.</a:t>
            </a:r>
          </a:p>
          <a:p>
            <a:r>
              <a:rPr lang="en-US" sz="1900">
                <a:cs typeface="Calibri"/>
              </a:rPr>
              <a:t>Then, using Foursquare API to to obtain the coordination according to each neighborhood. And the data then will be shown in the map to confirm the precise of data collection.</a:t>
            </a:r>
          </a:p>
          <a:p>
            <a:pPr marL="457200" lvl="1" indent="0">
              <a:buNone/>
            </a:pPr>
            <a:endParaRPr lang="en-US" sz="1900">
              <a:cs typeface="Calibri"/>
            </a:endParaRPr>
          </a:p>
          <a:p>
            <a:pPr>
              <a:buNone/>
            </a:pPr>
            <a:endParaRPr lang="en-US" sz="1900">
              <a:cs typeface="Calibri"/>
            </a:endParaRPr>
          </a:p>
        </p:txBody>
      </p:sp>
    </p:spTree>
    <p:extLst>
      <p:ext uri="{BB962C8B-B14F-4D97-AF65-F5344CB8AC3E}">
        <p14:creationId xmlns:p14="http://schemas.microsoft.com/office/powerpoint/2010/main" val="16135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2CA1E-2D55-41C2-81A1-DA06DAFB15ED}"/>
              </a:ext>
            </a:extLst>
          </p:cNvPr>
          <p:cNvSpPr>
            <a:spLocks noGrp="1"/>
          </p:cNvSpPr>
          <p:nvPr>
            <p:ph type="title"/>
          </p:nvPr>
        </p:nvSpPr>
        <p:spPr>
          <a:xfrm>
            <a:off x="648929" y="629266"/>
            <a:ext cx="3651467" cy="1676603"/>
          </a:xfrm>
        </p:spPr>
        <p:txBody>
          <a:bodyPr vert="horz" lIns="91440" tIns="45720" rIns="91440" bIns="45720" rtlCol="0">
            <a:normAutofit/>
          </a:bodyPr>
          <a:lstStyle/>
          <a:p>
            <a:r>
              <a:rPr lang="en-US"/>
              <a:t>II. Data collection</a:t>
            </a:r>
          </a:p>
        </p:txBody>
      </p:sp>
      <p:sp>
        <p:nvSpPr>
          <p:cNvPr id="15" name="Content Placeholder 14">
            <a:extLst>
              <a:ext uri="{FF2B5EF4-FFF2-40B4-BE49-F238E27FC236}">
                <a16:creationId xmlns:a16="http://schemas.microsoft.com/office/drawing/2014/main" id="{75606139-12D6-4DBD-A81B-8A4FA7CE2913}"/>
              </a:ext>
            </a:extLst>
          </p:cNvPr>
          <p:cNvSpPr>
            <a:spLocks noGrp="1"/>
          </p:cNvSpPr>
          <p:nvPr>
            <p:ph idx="1"/>
          </p:nvPr>
        </p:nvSpPr>
        <p:spPr>
          <a:xfrm>
            <a:off x="648931" y="2438400"/>
            <a:ext cx="3651466" cy="3785419"/>
          </a:xfrm>
        </p:spPr>
        <p:txBody>
          <a:bodyPr vert="horz" lIns="91440" tIns="45720" rIns="91440" bIns="45720" rtlCol="0" anchor="t">
            <a:normAutofit/>
          </a:bodyPr>
          <a:lstStyle/>
          <a:p>
            <a:r>
              <a:rPr lang="en-US" sz="1800">
                <a:cs typeface="Calibri"/>
              </a:rPr>
              <a:t>Here we can see that all the neighborhood concentrating inside the Amsterdam area.</a:t>
            </a:r>
          </a:p>
          <a:p>
            <a:r>
              <a:rPr lang="en-US" sz="1800">
                <a:cs typeface="Calibri"/>
              </a:rPr>
              <a:t>This confirmed that our collection data process is completely on the righ direction.</a:t>
            </a:r>
            <a:endParaRPr lang="en-US" sz="1800" dirty="0">
              <a:cs typeface="Calibri"/>
            </a:endParaRPr>
          </a:p>
          <a:p>
            <a:r>
              <a:rPr lang="en-US" sz="1800">
                <a:cs typeface="Calibri"/>
              </a:rPr>
              <a:t>Next step we will find out more about those clustering.</a:t>
            </a:r>
            <a:endParaRPr lang="en-US" sz="1800" dirty="0">
              <a:cs typeface="Calibri"/>
            </a:endParaRPr>
          </a:p>
        </p:txBody>
      </p:sp>
      <p:pic>
        <p:nvPicPr>
          <p:cNvPr id="4" name="Picture 4" descr="A picture containing text, map&#10;&#10;Description generated with very high confidence">
            <a:extLst>
              <a:ext uri="{FF2B5EF4-FFF2-40B4-BE49-F238E27FC236}">
                <a16:creationId xmlns:a16="http://schemas.microsoft.com/office/drawing/2014/main" id="{CA683449-2922-48CB-8094-81AFA41EFE9A}"/>
              </a:ext>
            </a:extLst>
          </p:cNvPr>
          <p:cNvPicPr>
            <a:picLocks noChangeAspect="1"/>
          </p:cNvPicPr>
          <p:nvPr/>
        </p:nvPicPr>
        <p:blipFill rotWithShape="1">
          <a:blip r:embed="rId2"/>
          <a:srcRect l="7788" r="24204" b="-1"/>
          <a:stretch/>
        </p:blipFill>
        <p:spPr>
          <a:xfrm>
            <a:off x="4639056" y="10"/>
            <a:ext cx="7552944" cy="6857990"/>
          </a:xfrm>
          <a:prstGeom prst="rect">
            <a:avLst/>
          </a:prstGeom>
          <a:effectLst/>
        </p:spPr>
      </p:pic>
    </p:spTree>
    <p:extLst>
      <p:ext uri="{BB962C8B-B14F-4D97-AF65-F5344CB8AC3E}">
        <p14:creationId xmlns:p14="http://schemas.microsoft.com/office/powerpoint/2010/main" val="4103459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59E3C-0CBE-43D9-99E1-85905CE5E35E}"/>
              </a:ext>
            </a:extLst>
          </p:cNvPr>
          <p:cNvSpPr>
            <a:spLocks noGrp="1"/>
          </p:cNvSpPr>
          <p:nvPr>
            <p:ph type="title"/>
          </p:nvPr>
        </p:nvSpPr>
        <p:spPr>
          <a:xfrm>
            <a:off x="648929" y="629266"/>
            <a:ext cx="3651467" cy="1676603"/>
          </a:xfrm>
        </p:spPr>
        <p:txBody>
          <a:bodyPr>
            <a:normAutofit/>
          </a:bodyPr>
          <a:lstStyle/>
          <a:p>
            <a:r>
              <a:rPr lang="en-US">
                <a:cs typeface="Calibri Light"/>
              </a:rPr>
              <a:t>III. Results and discussion</a:t>
            </a:r>
            <a:endParaRPr lang="en-US" dirty="0">
              <a:cs typeface="Calibri Light"/>
            </a:endParaRPr>
          </a:p>
        </p:txBody>
      </p:sp>
      <p:sp>
        <p:nvSpPr>
          <p:cNvPr id="8" name="Content Placeholder 7">
            <a:extLst>
              <a:ext uri="{FF2B5EF4-FFF2-40B4-BE49-F238E27FC236}">
                <a16:creationId xmlns:a16="http://schemas.microsoft.com/office/drawing/2014/main" id="{8969B08B-31D1-4A02-8009-DEAE6FB2BF45}"/>
              </a:ext>
            </a:extLst>
          </p:cNvPr>
          <p:cNvSpPr>
            <a:spLocks noGrp="1"/>
          </p:cNvSpPr>
          <p:nvPr>
            <p:ph idx="1"/>
          </p:nvPr>
        </p:nvSpPr>
        <p:spPr>
          <a:xfrm>
            <a:off x="648931" y="2438400"/>
            <a:ext cx="3651466" cy="3785419"/>
          </a:xfrm>
        </p:spPr>
        <p:txBody>
          <a:bodyPr vert="horz" lIns="91440" tIns="45720" rIns="91440" bIns="45720" rtlCol="0" anchor="t">
            <a:normAutofit/>
          </a:bodyPr>
          <a:lstStyle/>
          <a:p>
            <a:pPr algn="just"/>
            <a:r>
              <a:rPr lang="en-US" sz="1800">
                <a:cs typeface="Calibri"/>
              </a:rPr>
              <a:t>As we can see that most of the area of Amsterdam has the same pattern with violet color, while there are two single neighbor hoods that are a bit different from.</a:t>
            </a:r>
            <a:endParaRPr lang="en-US"/>
          </a:p>
          <a:p>
            <a:pPr algn="just"/>
            <a:r>
              <a:rPr lang="en-US" sz="1800">
                <a:cs typeface="Calibri"/>
              </a:rPr>
              <a:t>Because the total number of neighborhood are small so we decided to choose the number of clusters are three.</a:t>
            </a:r>
            <a:endParaRPr lang="en-US" sz="1800" dirty="0">
              <a:cs typeface="Calibri"/>
            </a:endParaRPr>
          </a:p>
          <a:p>
            <a:pPr algn="just"/>
            <a:r>
              <a:rPr lang="en-US" sz="1800">
                <a:cs typeface="Calibri"/>
              </a:rPr>
              <a:t>And the results seems to be quite biased.</a:t>
            </a:r>
            <a:endParaRPr lang="en-US" sz="1800" dirty="0">
              <a:cs typeface="Calibri"/>
            </a:endParaRPr>
          </a:p>
        </p:txBody>
      </p:sp>
      <p:pic>
        <p:nvPicPr>
          <p:cNvPr id="4" name="Picture 4" descr="A picture containing text, map&#10;&#10;Description generated with very high confidence">
            <a:extLst>
              <a:ext uri="{FF2B5EF4-FFF2-40B4-BE49-F238E27FC236}">
                <a16:creationId xmlns:a16="http://schemas.microsoft.com/office/drawing/2014/main" id="{958357F0-45B4-4898-ADD2-7CE1A4FFB119}"/>
              </a:ext>
            </a:extLst>
          </p:cNvPr>
          <p:cNvPicPr>
            <a:picLocks noChangeAspect="1"/>
          </p:cNvPicPr>
          <p:nvPr/>
        </p:nvPicPr>
        <p:blipFill rotWithShape="1">
          <a:blip r:embed="rId2"/>
          <a:srcRect l="17736" r="6822" b="-1"/>
          <a:stretch/>
        </p:blipFill>
        <p:spPr>
          <a:xfrm>
            <a:off x="4639056" y="10"/>
            <a:ext cx="7552944" cy="6857990"/>
          </a:xfrm>
          <a:prstGeom prst="rect">
            <a:avLst/>
          </a:prstGeom>
          <a:effectLst/>
        </p:spPr>
      </p:pic>
    </p:spTree>
    <p:extLst>
      <p:ext uri="{BB962C8B-B14F-4D97-AF65-F5344CB8AC3E}">
        <p14:creationId xmlns:p14="http://schemas.microsoft.com/office/powerpoint/2010/main" val="1846372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C5B7E98-EDB0-4BC8-A1BF-74E08E1DDAFA}"/>
              </a:ext>
            </a:extLst>
          </p:cNvPr>
          <p:cNvSpPr>
            <a:spLocks noGrp="1"/>
          </p:cNvSpPr>
          <p:nvPr>
            <p:ph type="title"/>
          </p:nvPr>
        </p:nvSpPr>
        <p:spPr>
          <a:xfrm>
            <a:off x="838200" y="2057400"/>
            <a:ext cx="2743200" cy="2743200"/>
          </a:xfrm>
          <a:prstGeom prst="ellipse">
            <a:avLst/>
          </a:prstGeom>
          <a:solidFill>
            <a:srgbClr val="262626"/>
          </a:solidFill>
          <a:ln w="174625" cmpd="thinThick">
            <a:solidFill>
              <a:srgbClr val="262626"/>
            </a:solidFill>
          </a:ln>
        </p:spPr>
        <p:txBody>
          <a:bodyPr anchor="ctr">
            <a:normAutofit/>
          </a:bodyPr>
          <a:lstStyle/>
          <a:p>
            <a:pPr algn="ctr"/>
            <a:r>
              <a:rPr lang="en-US" sz="2600">
                <a:solidFill>
                  <a:srgbClr val="FFFFFF"/>
                </a:solidFill>
                <a:cs typeface="Calibri Light"/>
              </a:rPr>
              <a:t>III.1 </a:t>
            </a:r>
            <a:r>
              <a:rPr lang="en-US" sz="2600">
                <a:solidFill>
                  <a:srgbClr val="FFFFFF"/>
                </a:solidFill>
                <a:ea typeface="+mj-lt"/>
                <a:cs typeface="+mj-lt"/>
              </a:rPr>
              <a:t>Results </a:t>
            </a:r>
            <a:endParaRPr lang="en-US" sz="2600">
              <a:solidFill>
                <a:srgbClr val="FFFFFF"/>
              </a:solidFill>
            </a:endParaRPr>
          </a:p>
        </p:txBody>
      </p:sp>
      <p:pic>
        <p:nvPicPr>
          <p:cNvPr id="4" name="Picture 4" descr="A screenshot of a cell phone&#10;&#10;Description generated with very high confidence">
            <a:extLst>
              <a:ext uri="{FF2B5EF4-FFF2-40B4-BE49-F238E27FC236}">
                <a16:creationId xmlns:a16="http://schemas.microsoft.com/office/drawing/2014/main" id="{C21BD54B-83D3-4AF5-A171-947EFDC460AA}"/>
              </a:ext>
            </a:extLst>
          </p:cNvPr>
          <p:cNvPicPr>
            <a:picLocks noGrp="1" noChangeAspect="1"/>
          </p:cNvPicPr>
          <p:nvPr>
            <p:ph idx="1"/>
          </p:nvPr>
        </p:nvPicPr>
        <p:blipFill>
          <a:blip r:embed="rId2"/>
          <a:stretch>
            <a:fillRect/>
          </a:stretch>
        </p:blipFill>
        <p:spPr>
          <a:xfrm>
            <a:off x="4207684" y="725398"/>
            <a:ext cx="7232650" cy="519113"/>
          </a:xfrm>
        </p:spPr>
      </p:pic>
      <p:pic>
        <p:nvPicPr>
          <p:cNvPr id="6" name="Picture 6" descr="A close up of a piece of paper&#10;&#10;Description generated with very high confidence">
            <a:extLst>
              <a:ext uri="{FF2B5EF4-FFF2-40B4-BE49-F238E27FC236}">
                <a16:creationId xmlns:a16="http://schemas.microsoft.com/office/drawing/2014/main" id="{94D34CA9-E9C0-479B-AAA4-3B995F12179A}"/>
              </a:ext>
            </a:extLst>
          </p:cNvPr>
          <p:cNvPicPr>
            <a:picLocks noChangeAspect="1"/>
          </p:cNvPicPr>
          <p:nvPr/>
        </p:nvPicPr>
        <p:blipFill>
          <a:blip r:embed="rId3"/>
          <a:stretch>
            <a:fillRect/>
          </a:stretch>
        </p:blipFill>
        <p:spPr>
          <a:xfrm>
            <a:off x="4150175" y="2061893"/>
            <a:ext cx="7232650" cy="2562225"/>
          </a:xfrm>
          <a:prstGeom prst="rect">
            <a:avLst/>
          </a:prstGeom>
        </p:spPr>
      </p:pic>
      <p:pic>
        <p:nvPicPr>
          <p:cNvPr id="8" name="Picture 8" descr="A screenshot of a cell phone&#10;&#10;Description generated with very high confidence">
            <a:extLst>
              <a:ext uri="{FF2B5EF4-FFF2-40B4-BE49-F238E27FC236}">
                <a16:creationId xmlns:a16="http://schemas.microsoft.com/office/drawing/2014/main" id="{ECD27BAF-10E8-46F5-A325-929F503FE428}"/>
              </a:ext>
            </a:extLst>
          </p:cNvPr>
          <p:cNvPicPr>
            <a:picLocks noChangeAspect="1"/>
          </p:cNvPicPr>
          <p:nvPr/>
        </p:nvPicPr>
        <p:blipFill>
          <a:blip r:embed="rId4"/>
          <a:stretch>
            <a:fillRect/>
          </a:stretch>
        </p:blipFill>
        <p:spPr>
          <a:xfrm>
            <a:off x="4150175" y="5439913"/>
            <a:ext cx="7232650" cy="603250"/>
          </a:xfrm>
          <a:prstGeom prst="rect">
            <a:avLst/>
          </a:prstGeom>
        </p:spPr>
      </p:pic>
    </p:spTree>
    <p:extLst>
      <p:ext uri="{BB962C8B-B14F-4D97-AF65-F5344CB8AC3E}">
        <p14:creationId xmlns:p14="http://schemas.microsoft.com/office/powerpoint/2010/main" val="1914031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BCE96-7E11-44F7-8F5A-0AE0B5467410}"/>
              </a:ext>
            </a:extLst>
          </p:cNvPr>
          <p:cNvSpPr>
            <a:spLocks noGrp="1"/>
          </p:cNvSpPr>
          <p:nvPr>
            <p:ph type="title"/>
          </p:nvPr>
        </p:nvSpPr>
        <p:spPr/>
        <p:txBody>
          <a:bodyPr/>
          <a:lstStyle/>
          <a:p>
            <a:r>
              <a:rPr lang="en-US">
                <a:ea typeface="+mj-lt"/>
                <a:cs typeface="+mj-lt"/>
              </a:rPr>
              <a:t>III.2 Discussion</a:t>
            </a:r>
            <a:endParaRPr lang="en-US"/>
          </a:p>
        </p:txBody>
      </p:sp>
      <p:sp>
        <p:nvSpPr>
          <p:cNvPr id="7" name="Content Placeholder 6">
            <a:extLst>
              <a:ext uri="{FF2B5EF4-FFF2-40B4-BE49-F238E27FC236}">
                <a16:creationId xmlns:a16="http://schemas.microsoft.com/office/drawing/2014/main" id="{7A0A64EF-1F5C-4688-A808-30C7F1B864CA}"/>
              </a:ext>
            </a:extLst>
          </p:cNvPr>
          <p:cNvSpPr>
            <a:spLocks noGrp="1"/>
          </p:cNvSpPr>
          <p:nvPr>
            <p:ph idx="1"/>
          </p:nvPr>
        </p:nvSpPr>
        <p:spPr/>
        <p:txBody>
          <a:bodyPr vert="horz" lIns="91440" tIns="45720" rIns="91440" bIns="45720" rtlCol="0" anchor="t">
            <a:normAutofit/>
          </a:bodyPr>
          <a:lstStyle/>
          <a:p>
            <a:r>
              <a:rPr lang="en-US">
                <a:ea typeface="+mn-lt"/>
                <a:cs typeface="+mn-lt"/>
              </a:rPr>
              <a:t>As we can see from above frames, the group 1, is the neighbor named 'Oostelijke Eilanden' is populated with natural and friedly venues such as gyms, parks and bus stop.</a:t>
            </a:r>
            <a:r>
              <a:rPr lang="en-US" dirty="0">
                <a:ea typeface="+mn-lt"/>
                <a:cs typeface="+mn-lt"/>
              </a:rPr>
              <a:t> </a:t>
            </a:r>
          </a:p>
          <a:p>
            <a:r>
              <a:rPr lang="en-US">
                <a:ea typeface="+mn-lt"/>
                <a:cs typeface="+mn-lt"/>
              </a:rPr>
              <a:t>Whereas, in the group 0, they are mostly populated with food and beverage groups with so many bars, cafe, and Hotels.</a:t>
            </a:r>
            <a:endParaRPr lang="en-US">
              <a:cs typeface="Calibri" panose="020F0502020204030204"/>
            </a:endParaRPr>
          </a:p>
          <a:p>
            <a:r>
              <a:rPr lang="en-US">
                <a:ea typeface="+mn-lt"/>
                <a:cs typeface="+mn-lt"/>
              </a:rPr>
              <a:t>And in the group 2, we can easy to see that more green area with bus, park and entertainment area.</a:t>
            </a:r>
            <a:r>
              <a:rPr lang="en-US" dirty="0">
                <a:ea typeface="+mn-lt"/>
                <a:cs typeface="+mn-lt"/>
              </a:rPr>
              <a:t>  </a:t>
            </a:r>
            <a:endParaRPr lang="en-US">
              <a:cs typeface="Calibri" panose="020F0502020204030204"/>
            </a:endParaRPr>
          </a:p>
        </p:txBody>
      </p:sp>
    </p:spTree>
    <p:extLst>
      <p:ext uri="{BB962C8B-B14F-4D97-AF65-F5344CB8AC3E}">
        <p14:creationId xmlns:p14="http://schemas.microsoft.com/office/powerpoint/2010/main" val="32994640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Exploration and Recommendations in Amsterdam city</vt:lpstr>
      <vt:lpstr>Outline</vt:lpstr>
      <vt:lpstr>I. Introduction</vt:lpstr>
      <vt:lpstr>I.1 Problem definition</vt:lpstr>
      <vt:lpstr>II. Data collection </vt:lpstr>
      <vt:lpstr>II. Data collection</vt:lpstr>
      <vt:lpstr>III. Results and discussion</vt:lpstr>
      <vt:lpstr>III.1 Results </vt:lpstr>
      <vt:lpstr>III.2 Discussion</vt:lpstr>
      <vt:lpstr>IV. 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222</cp:revision>
  <dcterms:created xsi:type="dcterms:W3CDTF">2020-03-04T08:58:58Z</dcterms:created>
  <dcterms:modified xsi:type="dcterms:W3CDTF">2020-03-04T10:52:28Z</dcterms:modified>
</cp:coreProperties>
</file>