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12" r:id="rId2"/>
    <p:sldId id="277" r:id="rId3"/>
    <p:sldId id="258" r:id="rId4"/>
    <p:sldId id="259" r:id="rId5"/>
    <p:sldId id="260" r:id="rId6"/>
    <p:sldId id="261" r:id="rId7"/>
    <p:sldId id="272" r:id="rId8"/>
    <p:sldId id="276" r:id="rId9"/>
    <p:sldId id="274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754" autoAdjust="0"/>
  </p:normalViewPr>
  <p:slideViewPr>
    <p:cSldViewPr snapToGrid="0">
      <p:cViewPr varScale="1">
        <p:scale>
          <a:sx n="103" d="100"/>
          <a:sy n="103" d="100"/>
        </p:scale>
        <p:origin x="102" y="20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3415940-78DF-4350-9450-09EA2B833C9D}" type="datetime1">
              <a:rPr lang="ko-KR" altLang="en-US"/>
              <a:pPr lvl="0">
                <a:defRPr/>
              </a:pPr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CDEF9B-0962-43C1-9D6D-CBA71DBA78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1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98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1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18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3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1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7586-B294-4B45-A86F-C52F1CE723D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847A-50E9-43C6-AB57-A8F3EE0B9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lvl="0">
              <a:defRPr/>
            </a:pPr>
            <a:endParaRPr lang="ko-KR" altLang="en-US" sz="3000" dirty="0">
              <a:solidFill>
                <a:schemeClr val="bg1"/>
              </a:solidFill>
              <a:latin typeface="HY헤드라인M"/>
              <a:ea typeface="HY헤드라인M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82650" y="1350516"/>
            <a:ext cx="89820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 dirty="0" smtClean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해킹 </a:t>
            </a:r>
            <a:r>
              <a:rPr lang="en-US" altLang="ko-KR" sz="5000" dirty="0" smtClean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5000" dirty="0" smtClean="0">
                <a:solidFill>
                  <a:schemeClr val="l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</a:t>
            </a:r>
            <a:endParaRPr lang="ko-KR" altLang="en-US" sz="5000" dirty="0">
              <a:solidFill>
                <a:schemeClr val="l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2649" y="2215315"/>
            <a:ext cx="8982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해킹</a:t>
            </a:r>
            <a:r>
              <a:rPr lang="en-US" altLang="ko-KR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보안</a:t>
            </a:r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0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모니터링 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93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3" name="직사각형 1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095" y="113782"/>
            <a:ext cx="506030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Wazuh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(Monitoring)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095" y="1127552"/>
            <a:ext cx="3225798" cy="324019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46891" y="1151620"/>
            <a:ext cx="7664441" cy="4997016"/>
          </a:xfrm>
          <a:prstGeom prst="rect">
            <a:avLst/>
          </a:prstGeom>
          <a:solidFill>
            <a:srgbClr val="3049E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1095" y="4367750"/>
            <a:ext cx="3225797" cy="1780887"/>
          </a:xfrm>
          <a:prstGeom prst="rect">
            <a:avLst/>
          </a:prstGeom>
          <a:solidFill>
            <a:srgbClr val="3049E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Wazuh</a:t>
            </a:r>
            <a:r>
              <a:rPr lang="ko-KR" altLang="en-US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란</a:t>
            </a:r>
            <a:r>
              <a:rPr lang="en-US" altLang="ko-KR" dirty="0">
                <a:solidFill>
                  <a:srgbClr val="FFFF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US" altLang="ko-KR" dirty="0">
              <a:solidFill>
                <a:srgbClr val="FFFF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300" dirty="0">
                <a:solidFill>
                  <a:srgbClr val="FF0000"/>
                </a:solidFill>
              </a:rPr>
              <a:t>호스트 기반 침입 탐지 시스템</a:t>
            </a:r>
            <a:r>
              <a:rPr lang="en-US" altLang="ko-KR" sz="1300" dirty="0">
                <a:solidFill>
                  <a:srgbClr val="FF0000"/>
                </a:solidFill>
              </a:rPr>
              <a:t>(HIDS</a:t>
            </a:r>
            <a:r>
              <a:rPr lang="en-US" altLang="ko-KR" sz="1300" dirty="0" smtClean="0">
                <a:solidFill>
                  <a:srgbClr val="FF0000"/>
                </a:solidFill>
              </a:rPr>
              <a:t>)</a:t>
            </a:r>
            <a:endParaRPr lang="en-US" altLang="ko-KR" sz="1300" dirty="0"/>
          </a:p>
          <a:p>
            <a:r>
              <a:rPr lang="ko-KR" altLang="en-US" sz="1300" dirty="0"/>
              <a:t>로그 분석</a:t>
            </a:r>
            <a:r>
              <a:rPr lang="en-US" altLang="ko-KR" sz="1300" dirty="0"/>
              <a:t>, </a:t>
            </a:r>
            <a:r>
              <a:rPr lang="ko-KR" altLang="en-US" sz="1300" dirty="0"/>
              <a:t>실시간 모니터링</a:t>
            </a:r>
            <a:r>
              <a:rPr lang="en-US" altLang="ko-KR" sz="1300" dirty="0"/>
              <a:t>, </a:t>
            </a:r>
            <a:r>
              <a:rPr lang="ko-KR" altLang="en-US" sz="1300" dirty="0"/>
              <a:t>위협 탐지</a:t>
            </a:r>
            <a:r>
              <a:rPr lang="en-US" altLang="ko-KR" sz="1300" dirty="0"/>
              <a:t>, </a:t>
            </a:r>
            <a:r>
              <a:rPr lang="ko-KR" altLang="en-US" sz="1300" dirty="0"/>
              <a:t>규정 준수 점검 등을 수행하는 오픈소스 플랫폼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37135"/>
              </p:ext>
            </p:extLst>
          </p:nvPr>
        </p:nvGraphicFramePr>
        <p:xfrm>
          <a:off x="4046892" y="1151619"/>
          <a:ext cx="7664440" cy="50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157">
                  <a:extLst>
                    <a:ext uri="{9D8B030D-6E8A-4147-A177-3AD203B41FA5}">
                      <a16:colId xmlns:a16="http://schemas.microsoft.com/office/drawing/2014/main" val="1960454473"/>
                    </a:ext>
                  </a:extLst>
                </a:gridCol>
                <a:gridCol w="5021283">
                  <a:extLst>
                    <a:ext uri="{9D8B030D-6E8A-4147-A177-3AD203B41FA5}">
                      <a16:colId xmlns:a16="http://schemas.microsoft.com/office/drawing/2014/main" val="878572068"/>
                    </a:ext>
                  </a:extLst>
                </a:gridCol>
              </a:tblGrid>
              <a:tr h="73921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lt1"/>
                          </a:solidFill>
                        </a:rPr>
                        <a:t>기능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lt1"/>
                          </a:solidFill>
                        </a:rPr>
                        <a:t>설명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16597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로그 수집 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및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분석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서버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네트워크 장비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애플리케이션의 로그를 중앙에서 수집 및 분석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109209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침입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탐지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비정상적인 행위나 보안 위협을 실시간 탐지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0214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파일 무결성 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검사</a:t>
                      </a:r>
                      <a:r>
                        <a:rPr lang="en-US" altLang="ko-KR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(FIM)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시스템 파일 변경 감시 및 알림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60423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정책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감사 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시스템 구성 상태를 보안 기준에 맞춰 평가 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(</a:t>
                      </a:r>
                      <a:r>
                        <a:rPr lang="en-US" altLang="ko-KR" sz="1300" dirty="0" err="1">
                          <a:solidFill>
                            <a:schemeClr val="lt1"/>
                          </a:solidFill>
                          <a:latin typeface="맑은 고딕"/>
                        </a:rPr>
                        <a:t>CISBenchmark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등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0672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경고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및 </a:t>
                      </a: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대응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조건에 맞는 이벤트에 대해 이메일</a:t>
                      </a: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, Slack 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등으로 알림 전송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394"/>
                  </a:ext>
                </a:extLst>
              </a:tr>
              <a:tr h="71364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dirty="0">
                          <a:solidFill>
                            <a:srgbClr val="FF0000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위협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1300" dirty="0" err="1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인텔리전스</a:t>
                      </a:r>
                      <a:r>
                        <a:rPr lang="ko-KR" altLang="en-US" sz="1300" dirty="0">
                          <a:solidFill>
                            <a:srgbClr val="FFFFFF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MITRE ATT&amp;CK</a:t>
                      </a:r>
                      <a:r>
                        <a:rPr lang="ko-KR" altLang="en-US" sz="1300" dirty="0">
                          <a:solidFill>
                            <a:schemeClr val="lt1"/>
                          </a:solidFill>
                          <a:latin typeface="맑은 고딕"/>
                        </a:rPr>
                        <a:t> 기반 공격 패턴 매칭</a:t>
                      </a:r>
                    </a:p>
                  </a:txBody>
                  <a:tcPr anchor="ctr">
                    <a:solidFill>
                      <a:srgbClr val="3049EB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2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2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🔍 로그 수집 확인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🚨 보안 이벤트 탐지 (</a:t>
            </a:r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sudo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, 로그인 시도 등)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1135" y="1115710"/>
            <a:ext cx="4655975" cy="3681923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74194"/>
            <a:ext cx="4646645" cy="1323439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ko-KR" sz="1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logger : </a:t>
            </a:r>
            <a:r>
              <a:rPr lang="ko-KR" altLang="en-US" sz="1000" dirty="0">
                <a:solidFill>
                  <a:schemeClr val="lt1"/>
                </a:solidFill>
              </a:rPr>
              <a:t>시스템 로그</a:t>
            </a:r>
            <a:r>
              <a:rPr lang="en-US" altLang="ko-KR" sz="1000" dirty="0">
                <a:solidFill>
                  <a:schemeClr val="lt1"/>
                </a:solidFill>
              </a:rPr>
              <a:t>(/</a:t>
            </a:r>
            <a:r>
              <a:rPr lang="en-US" altLang="ko-KR" sz="1000" dirty="0" err="1">
                <a:solidFill>
                  <a:schemeClr val="lt1"/>
                </a:solidFill>
              </a:rPr>
              <a:t>var</a:t>
            </a:r>
            <a:r>
              <a:rPr lang="en-US" altLang="ko-KR" sz="1000" dirty="0">
                <a:solidFill>
                  <a:schemeClr val="lt1"/>
                </a:solidFill>
              </a:rPr>
              <a:t>/log/syslog</a:t>
            </a:r>
            <a:r>
              <a:rPr lang="ko-KR" altLang="en-US" sz="1000" dirty="0">
                <a:solidFill>
                  <a:schemeClr val="lt1"/>
                </a:solidFill>
              </a:rPr>
              <a:t>등</a:t>
            </a:r>
            <a:r>
              <a:rPr lang="en-US" altLang="ko-KR" sz="1000" dirty="0">
                <a:solidFill>
                  <a:schemeClr val="lt1"/>
                </a:solidFill>
              </a:rPr>
              <a:t>)</a:t>
            </a:r>
            <a:r>
              <a:rPr lang="ko-KR" altLang="en-US" sz="1000" dirty="0">
                <a:solidFill>
                  <a:schemeClr val="lt1"/>
                </a:solidFill>
              </a:rPr>
              <a:t>에 </a:t>
            </a:r>
            <a:r>
              <a:rPr lang="ko-KR" altLang="en-US" sz="1000" dirty="0" err="1">
                <a:solidFill>
                  <a:schemeClr val="lt1"/>
                </a:solidFill>
              </a:rPr>
              <a:t>메세지</a:t>
            </a:r>
            <a:r>
              <a:rPr lang="ko-KR" altLang="en-US" sz="1000" dirty="0">
                <a:solidFill>
                  <a:schemeClr val="lt1"/>
                </a:solidFill>
              </a:rPr>
              <a:t> 기록</a:t>
            </a:r>
          </a:p>
          <a:p>
            <a:pPr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Wazuh</a:t>
            </a:r>
            <a:r>
              <a:rPr lang="ko-KR" altLang="en-US" sz="1000" dirty="0">
                <a:solidFill>
                  <a:schemeClr val="lt1"/>
                </a:solidFill>
              </a:rPr>
              <a:t>가 로그 수집 설정이 되어있다면</a:t>
            </a:r>
            <a:r>
              <a:rPr lang="en-US" altLang="ko-KR" sz="1000" dirty="0">
                <a:solidFill>
                  <a:schemeClr val="lt1"/>
                </a:solidFill>
              </a:rPr>
              <a:t>,</a:t>
            </a:r>
            <a:r>
              <a:rPr lang="ko-KR" altLang="en-US" sz="1000" dirty="0">
                <a:solidFill>
                  <a:schemeClr val="lt1"/>
                </a:solidFill>
              </a:rPr>
              <a:t> 이 메시지를 실시간으로 감지하게 됨</a:t>
            </a:r>
          </a:p>
          <a:p>
            <a:pPr>
              <a:defRPr/>
            </a:pPr>
            <a:endParaRPr lang="ko-KR" altLang="en-US" sz="1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May</a:t>
            </a:r>
            <a:r>
              <a:rPr lang="ko-KR" altLang="en-US" sz="1000" dirty="0">
                <a:solidFill>
                  <a:schemeClr val="lt1"/>
                </a:solidFill>
              </a:rPr>
              <a:t> 28 17:41:29: 로그 발생 시간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team4-virtual-machine: 호스트 이름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team4: 로그 기록 주체 (사용자 이름)</a:t>
            </a:r>
          </a:p>
          <a:p>
            <a:pPr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⚠️WAZUH TEST ALERT ...: </a:t>
            </a:r>
            <a:r>
              <a:rPr lang="ko-KR" altLang="en-US" sz="1000" dirty="0" err="1">
                <a:solidFill>
                  <a:schemeClr val="lt1"/>
                </a:solidFill>
              </a:rPr>
              <a:t>커스텀</a:t>
            </a:r>
            <a:r>
              <a:rPr lang="ko-KR" altLang="en-US" sz="1000" dirty="0">
                <a:solidFill>
                  <a:schemeClr val="lt1"/>
                </a:solidFill>
              </a:rPr>
              <a:t> 메시지 본문</a:t>
            </a:r>
            <a:endParaRPr lang="en-US" altLang="ko-KR" sz="1000" dirty="0">
              <a:solidFill>
                <a:schemeClr val="lt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425" y="1214988"/>
            <a:ext cx="4421388" cy="201155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683828" y="1112789"/>
            <a:ext cx="4655975" cy="5026754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683828" y="4671432"/>
            <a:ext cx="4646645" cy="1477328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sudo를</a:t>
            </a:r>
            <a:r>
              <a:rPr lang="ko-KR" altLang="en-US" sz="1000" dirty="0">
                <a:solidFill>
                  <a:schemeClr val="lt1"/>
                </a:solidFill>
              </a:rPr>
              <a:t> 이용해 루트 디렉토리 접근이 행위는 루트 권한 사용이므로 </a:t>
            </a:r>
            <a:r>
              <a:rPr lang="ko-KR" altLang="en-US" sz="1000" dirty="0" err="1">
                <a:solidFill>
                  <a:schemeClr val="lt1"/>
                </a:solidFill>
              </a:rPr>
              <a:t>Wazuh가</a:t>
            </a:r>
            <a:r>
              <a:rPr lang="ko-KR" altLang="en-US" sz="1000" dirty="0">
                <a:solidFill>
                  <a:schemeClr val="lt1"/>
                </a:solidFill>
              </a:rPr>
              <a:t> MITRE T1548.003으로 분류</a:t>
            </a:r>
            <a:endParaRPr lang="en-US" altLang="ko-KR" sz="1000" dirty="0">
              <a:solidFill>
                <a:schemeClr val="lt1"/>
              </a:solidFill>
            </a:endParaRPr>
          </a:p>
          <a:p>
            <a:pPr marL="228600" indent="-228600">
              <a:buFont typeface="+mj-ea"/>
              <a:buAutoNum type="circleNumDbPlain"/>
              <a:defRPr/>
            </a:pPr>
            <a:endParaRPr lang="en-US" altLang="ko-KR" sz="1000" dirty="0">
              <a:solidFill>
                <a:schemeClr val="lt1"/>
              </a:solidFill>
            </a:endParaRPr>
          </a:p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같은 네트워크에 있는 다른 서버에 SSH 접속 시도</a:t>
            </a:r>
            <a:endParaRPr lang="en-US" altLang="ko-KR" sz="100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228600" indent="-228600">
              <a:buFont typeface="+mj-ea"/>
              <a:buAutoNum type="circleNumDbPlain"/>
              <a:defRPr/>
            </a:pPr>
            <a:endParaRPr lang="en-US" altLang="ko-KR" sz="1000" dirty="0">
              <a:solidFill>
                <a:srgbClr val="FFFFFF"/>
              </a:solidFill>
              <a:latin typeface="Calibri"/>
              <a:ea typeface="맑은 고딕"/>
            </a:endParaRPr>
          </a:p>
          <a:p>
            <a:pPr marL="228600" indent="-228600">
              <a:buFont typeface="+mj-ea"/>
              <a:buAutoNum type="circleNumDbPlain"/>
              <a:defRPr/>
            </a:pPr>
            <a:r>
              <a:rPr lang="ko-KR" altLang="en-US" sz="1000" dirty="0" err="1">
                <a:solidFill>
                  <a:schemeClr val="lt1"/>
                </a:solidFill>
              </a:rPr>
              <a:t>Wazuh에</a:t>
            </a:r>
            <a:r>
              <a:rPr lang="ko-KR" altLang="en-US" sz="1000" dirty="0">
                <a:solidFill>
                  <a:schemeClr val="lt1"/>
                </a:solidFill>
              </a:rPr>
              <a:t> 의해 MITRE T1548.003 권한 상승 시도로 탐지 및 시각화</a:t>
            </a:r>
            <a:r>
              <a:rPr lang="en-US" altLang="ko-KR" sz="1000" dirty="0">
                <a:solidFill>
                  <a:schemeClr val="lt1"/>
                </a:solidFill>
              </a:rPr>
              <a:t/>
            </a:r>
            <a:br>
              <a:rPr lang="en-US" altLang="ko-KR" sz="1000" dirty="0">
                <a:solidFill>
                  <a:schemeClr val="lt1"/>
                </a:solidFill>
              </a:rPr>
            </a:br>
            <a:r>
              <a:rPr lang="en-US" altLang="ko-KR" sz="1000" dirty="0">
                <a:solidFill>
                  <a:schemeClr val="lt1"/>
                </a:solidFill>
              </a:rPr>
              <a:t/>
            </a:r>
            <a:br>
              <a:rPr lang="en-US" altLang="ko-KR" sz="1000" dirty="0">
                <a:solidFill>
                  <a:schemeClr val="lt1"/>
                </a:solidFill>
              </a:rPr>
            </a:br>
            <a:r>
              <a:rPr lang="en-US" altLang="ko-KR" sz="1000" dirty="0">
                <a:solidFill>
                  <a:schemeClr val="lt1"/>
                </a:solidFill>
              </a:rPr>
              <a:t/>
            </a:r>
            <a:br>
              <a:rPr lang="en-US" altLang="ko-KR" sz="1000" dirty="0">
                <a:solidFill>
                  <a:schemeClr val="lt1"/>
                </a:solidFill>
              </a:rPr>
            </a:b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0925" y="1207043"/>
            <a:ext cx="4397147" cy="64250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80925" y="1852799"/>
            <a:ext cx="4397147" cy="249707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80925" y="4348479"/>
            <a:ext cx="4397147" cy="287020"/>
          </a:xfrm>
          <a:prstGeom prst="rect">
            <a:avLst/>
          </a:prstGeom>
        </p:spPr>
      </p:pic>
      <p:sp>
        <p:nvSpPr>
          <p:cNvPr id="8" name="타원 7"/>
          <p:cNvSpPr>
            <a:spLocks/>
          </p:cNvSpPr>
          <p:nvPr/>
        </p:nvSpPr>
        <p:spPr>
          <a:xfrm>
            <a:off x="6780925" y="1203397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>
            <a:spLocks/>
          </p:cNvSpPr>
          <p:nvPr/>
        </p:nvSpPr>
        <p:spPr>
          <a:xfrm>
            <a:off x="6780925" y="1857497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>
            <a:spLocks/>
          </p:cNvSpPr>
          <p:nvPr/>
        </p:nvSpPr>
        <p:spPr>
          <a:xfrm>
            <a:off x="6780925" y="4353061"/>
            <a:ext cx="180000" cy="180000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3" name="직사각형 2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🔐 로그인 실패/성공 탐지 실습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1135" y="1115710"/>
            <a:ext cx="4655975" cy="318959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1135" y="3931057"/>
            <a:ext cx="4646645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chemeClr val="bg1"/>
                </a:solidFill>
              </a:rPr>
              <a:t>SSH </a:t>
            </a:r>
            <a:r>
              <a:rPr lang="ko-KR" altLang="en-US" sz="1000" dirty="0">
                <a:solidFill>
                  <a:schemeClr val="bg1"/>
                </a:solidFill>
              </a:rPr>
              <a:t>접속 성공 및 실패 </a:t>
            </a: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3060000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474569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5710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9438" y="1214988"/>
            <a:ext cx="4439368" cy="27160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0832"/>
            <a:ext cx="4310925" cy="2167531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43397" y="3473287"/>
            <a:ext cx="4310925" cy="25681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634321" y="1290831"/>
            <a:ext cx="4320001" cy="246221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 성공 </a:t>
            </a:r>
            <a:endParaRPr lang="en-US" altLang="ko-KR" sz="10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4320" y="3473286"/>
            <a:ext cx="4320001" cy="246221"/>
          </a:xfrm>
          <a:prstGeom prst="rect">
            <a:avLst/>
          </a:prstGeom>
          <a:solidFill>
            <a:srgbClr val="132584">
              <a:alpha val="20000"/>
            </a:srgbClr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SSH </a:t>
            </a:r>
            <a:r>
              <a:rPr lang="ko-KR" altLang="en-US" sz="10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접속 실패</a:t>
            </a:r>
            <a:endParaRPr lang="en-US" altLang="ko-KR" sz="10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60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5" name="직사각형 24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Wazuh와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MITRE ATT&amp;CK 연동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26704" y="2912117"/>
            <a:ext cx="4655975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6704" y="3363091"/>
            <a:ext cx="4646645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sudo</a:t>
            </a:r>
            <a:r>
              <a:rPr lang="en-US" altLang="ko-KR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>
                <a:solidFill>
                  <a:schemeClr val="lt1"/>
                </a:solidFill>
              </a:rPr>
              <a:t>를 사용해 </a:t>
            </a: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etc</a:t>
            </a: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passwd</a:t>
            </a:r>
            <a:r>
              <a:rPr lang="ko-KR" altLang="en-US" sz="1000" dirty="0">
                <a:solidFill>
                  <a:schemeClr val="lt1"/>
                </a:solidFill>
              </a:rPr>
              <a:t> 권한 변경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3060000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90588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80255" y="1110832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661" y="3022176"/>
            <a:ext cx="4384398" cy="28502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4346"/>
            <a:ext cx="4319464" cy="290724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397" y="4508921"/>
            <a:ext cx="4319464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권한이 </a:t>
            </a:r>
            <a:r>
              <a:rPr lang="en-US" altLang="ko-KR" dirty="0"/>
              <a:t>any </a:t>
            </a:r>
            <a:r>
              <a:rPr lang="ko-KR" altLang="en-US" dirty="0"/>
              <a:t>로 변경 </a:t>
            </a:r>
            <a:endParaRPr lang="en-US" altLang="ko-KR" dirty="0"/>
          </a:p>
          <a:p>
            <a:pPr algn="ctr"/>
            <a:r>
              <a:rPr lang="ko-KR" altLang="en-US" dirty="0"/>
              <a:t>되었다고 </a:t>
            </a:r>
            <a:r>
              <a:rPr lang="en-US" altLang="ko-KR" dirty="0"/>
              <a:t>Log </a:t>
            </a:r>
            <a:r>
              <a:rPr lang="ko-KR" altLang="en-US" dirty="0"/>
              <a:t>생성 됨</a:t>
            </a:r>
          </a:p>
        </p:txBody>
      </p:sp>
    </p:spTree>
    <p:extLst>
      <p:ext uri="{BB962C8B-B14F-4D97-AF65-F5344CB8AC3E}">
        <p14:creationId xmlns:p14="http://schemas.microsoft.com/office/powerpoint/2010/main" val="18157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3" name="직사각형 2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Wazuh와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MITRE ATT&amp;CK 연동</a:t>
            </a:r>
            <a:r>
              <a:rPr lang="en-US" altLang="ko-KR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( fail2ban)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51503" y="2012510"/>
            <a:ext cx="4655975" cy="2652369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" y="4264769"/>
            <a:ext cx="4658838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 err="1">
                <a:solidFill>
                  <a:schemeClr val="lt1"/>
                </a:solidFill>
              </a:rPr>
              <a:t>ssh</a:t>
            </a:r>
            <a:r>
              <a:rPr lang="en-US" altLang="ko-KR" sz="1000" dirty="0">
                <a:solidFill>
                  <a:schemeClr val="lt1"/>
                </a:solidFill>
              </a:rPr>
              <a:t> </a:t>
            </a:r>
            <a:r>
              <a:rPr lang="ko-KR" altLang="en-US" sz="1000" dirty="0">
                <a:solidFill>
                  <a:schemeClr val="lt1"/>
                </a:solidFill>
              </a:rPr>
              <a:t>로그인 접속 시도 </a:t>
            </a:r>
          </a:p>
          <a:p>
            <a:pPr algn="ctr"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3</a:t>
            </a:r>
            <a:r>
              <a:rPr lang="ko-KR" altLang="en-US" sz="1000" dirty="0">
                <a:solidFill>
                  <a:schemeClr val="lt1"/>
                </a:solidFill>
              </a:rPr>
              <a:t>회 실시 이후  </a:t>
            </a:r>
            <a:r>
              <a:rPr lang="en-US" altLang="ko-KR" sz="1000" dirty="0" err="1">
                <a:solidFill>
                  <a:schemeClr val="lt1"/>
                </a:solidFill>
              </a:rPr>
              <a:t>ip</a:t>
            </a:r>
            <a:r>
              <a:rPr lang="ko-KR" altLang="en-US" sz="1000" dirty="0">
                <a:solidFill>
                  <a:schemeClr val="lt1"/>
                </a:solidFill>
              </a:rPr>
              <a:t>차단됨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21873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0073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7464" y="1110832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933" y="4007180"/>
            <a:ext cx="4319464" cy="697195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로그인 비밀번호 </a:t>
            </a:r>
            <a:endParaRPr lang="en-US" altLang="ko-KR" dirty="0"/>
          </a:p>
          <a:p>
            <a:pPr algn="ctr"/>
            <a:r>
              <a:rPr lang="ko-KR" altLang="en-US" dirty="0"/>
              <a:t>실패 로그 생성된 것을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348" y="2102510"/>
            <a:ext cx="4373230" cy="18162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97" y="1300588"/>
            <a:ext cx="4323997" cy="200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5" name="직사각형 24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📋 규정 준수 스캔 및 보고서 생성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48640" y="2638969"/>
            <a:ext cx="4655975" cy="1328138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077" y="3566996"/>
            <a:ext cx="4732537" cy="400110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chemeClr val="lt1"/>
                </a:solidFill>
              </a:rPr>
              <a:t>/</a:t>
            </a:r>
            <a:r>
              <a:rPr lang="en-US" altLang="ko-KR" sz="1000" dirty="0" err="1">
                <a:solidFill>
                  <a:schemeClr val="lt1"/>
                </a:solidFill>
              </a:rPr>
              <a:t>etc</a:t>
            </a:r>
            <a:r>
              <a:rPr lang="en-US" altLang="ko-KR" sz="1000" dirty="0">
                <a:solidFill>
                  <a:schemeClr val="lt1"/>
                </a:solidFill>
              </a:rPr>
              <a:t>/login.def</a:t>
            </a:r>
            <a:r>
              <a:rPr lang="ko-KR" altLang="en-US" sz="1000" dirty="0">
                <a:solidFill>
                  <a:schemeClr val="lt1"/>
                </a:solidFill>
              </a:rPr>
              <a:t>설정에 들어가서 </a:t>
            </a:r>
          </a:p>
          <a:p>
            <a:pPr algn="ctr">
              <a:defRPr/>
            </a:pPr>
            <a:r>
              <a:rPr lang="ko-KR" altLang="en-US" sz="1000" dirty="0">
                <a:solidFill>
                  <a:schemeClr val="lt1"/>
                </a:solidFill>
              </a:rPr>
              <a:t>PASS_WARN_AGE 값을 낮게 설정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21873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20073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8859" y="1105955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9450" y="2701925"/>
            <a:ext cx="25400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643933" y="4546074"/>
            <a:ext cx="4319464" cy="138172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/>
              <a:t>Wazuh의</a:t>
            </a:r>
            <a:r>
              <a:rPr lang="ko-KR" altLang="en-US" sz="1500" dirty="0"/>
              <a:t> SCA(보안 구성 감사: </a:t>
            </a:r>
            <a:r>
              <a:rPr lang="ko-KR" altLang="en-US" sz="1500" dirty="0" err="1"/>
              <a:t>Security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Configuration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Assessment</a:t>
            </a:r>
            <a:r>
              <a:rPr lang="ko-KR" altLang="en-US" sz="1500" dirty="0"/>
              <a:t>) 기능이 /</a:t>
            </a:r>
            <a:r>
              <a:rPr lang="ko-KR" altLang="en-US" sz="1500" dirty="0" err="1"/>
              <a:t>etc</a:t>
            </a:r>
            <a:r>
              <a:rPr lang="ko-KR" altLang="en-US" sz="1500" dirty="0"/>
              <a:t>/</a:t>
            </a:r>
            <a:r>
              <a:rPr lang="ko-KR" altLang="en-US" sz="1500" dirty="0" err="1"/>
              <a:t>login.defs</a:t>
            </a:r>
            <a:r>
              <a:rPr lang="ko-KR" altLang="en-US" sz="1500" dirty="0"/>
              <a:t> 파일을 분석해서 보안 규정 위반을 탐지한 결과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7270" y="2821885"/>
            <a:ext cx="1962150" cy="66675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304757"/>
            <a:ext cx="4310926" cy="292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3" name="직사각형 2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Nmap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 포트 스캔 탐지 실습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48640" y="1110776"/>
            <a:ext cx="4709884" cy="3635688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143722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80255" y="1109270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4858" y="3103968"/>
            <a:ext cx="4319464" cy="1973996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Custom</a:t>
            </a:r>
            <a:r>
              <a:rPr lang="ko-KR" altLang="en-US" sz="1500" dirty="0"/>
              <a:t> </a:t>
            </a:r>
            <a:r>
              <a:rPr lang="ko-KR" altLang="en-US" sz="1500" dirty="0" err="1"/>
              <a:t>rule</a:t>
            </a:r>
            <a:r>
              <a:rPr lang="ko-KR" altLang="en-US" sz="1500" dirty="0"/>
              <a:t> (100100) 이 정상적으로 여러 번 탐지됨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Level</a:t>
            </a:r>
            <a:r>
              <a:rPr lang="ko-KR" altLang="en-US" sz="1500" dirty="0"/>
              <a:t> 10으로 지정된 고위험 이벤트로 분류됨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✅ </a:t>
            </a:r>
            <a:r>
              <a:rPr lang="ko-KR" altLang="en-US" sz="1500" dirty="0" err="1"/>
              <a:t>Agent</a:t>
            </a:r>
            <a:r>
              <a:rPr lang="ko-KR" altLang="en-US" sz="1500" dirty="0"/>
              <a:t>: team4-virtual-machine에서 발생한 로그 기반 탐지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020" y="1202572"/>
            <a:ext cx="4438375" cy="141000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03917"/>
              </p:ext>
            </p:extLst>
          </p:nvPr>
        </p:nvGraphicFramePr>
        <p:xfrm>
          <a:off x="698243" y="2769366"/>
          <a:ext cx="4408152" cy="173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76">
                  <a:extLst>
                    <a:ext uri="{9D8B030D-6E8A-4147-A177-3AD203B41FA5}">
                      <a16:colId xmlns:a16="http://schemas.microsoft.com/office/drawing/2014/main" val="697468491"/>
                    </a:ext>
                  </a:extLst>
                </a:gridCol>
                <a:gridCol w="2204076">
                  <a:extLst>
                    <a:ext uri="{9D8B030D-6E8A-4147-A177-3AD203B41FA5}">
                      <a16:colId xmlns:a16="http://schemas.microsoft.com/office/drawing/2014/main" val="2574934857"/>
                    </a:ext>
                  </a:extLst>
                </a:gridCol>
              </a:tblGrid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옵션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81861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sS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TCP SYN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 스캔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4096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-p-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모든 포트 대상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3853"/>
                  </a:ext>
                </a:extLst>
              </a:tr>
              <a:tr h="35569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빠르게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29244"/>
                  </a:ext>
                </a:extLst>
              </a:tr>
              <a:tr h="31128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OS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+mn-lt"/>
                          <a:ea typeface="HY헤드라인M" panose="02030600000101010101" pitchFamily="18" charset="-127"/>
                        </a:rPr>
                        <a:t> 및 서비스 탐지 포함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049356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7" y="1290832"/>
            <a:ext cx="4310925" cy="1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5" name="직사각형 24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1101012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📩이벤트 탐지 후 </a:t>
            </a:r>
            <a:r>
              <a:rPr lang="ko-KR" altLang="en-US" sz="3000" dirty="0" err="1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슬랙</a:t>
            </a:r>
            <a:r>
              <a:rPr lang="ko-KR" altLang="en-US" sz="3000" dirty="0">
                <a:solidFill>
                  <a:schemeClr val="lt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rial Black"/>
              </a:rPr>
              <a:t>/메일 연동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72527" y="2732938"/>
            <a:ext cx="4709884" cy="1016407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643397" y="1115710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643397" y="1295709"/>
            <a:ext cx="4320000" cy="4207953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실행 단추: 사용자 지정 20">
            <a:hlinkClick r:id="" action="ppaction://noaction" highlightClick="1"/>
          </p:cNvPr>
          <p:cNvSpPr/>
          <p:nvPr/>
        </p:nvSpPr>
        <p:spPr>
          <a:xfrm>
            <a:off x="10780255" y="1110832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10774322" y="1114019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갈매기형 수장 1"/>
          <p:cNvSpPr/>
          <p:nvPr/>
        </p:nvSpPr>
        <p:spPr>
          <a:xfrm>
            <a:off x="6027575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5580677" y="2821885"/>
            <a:ext cx="466725" cy="876300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267" y="2864867"/>
            <a:ext cx="4405015" cy="26956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3451" y="3503124"/>
            <a:ext cx="4718959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 </a:t>
            </a:r>
            <a:r>
              <a:rPr lang="ko-KR" altLang="en-US" sz="10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입력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43396" y="1292328"/>
            <a:ext cx="4310926" cy="4216030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8187033" y="4485688"/>
            <a:ext cx="2350522" cy="344480"/>
          </a:xfrm>
          <a:prstGeom prst="rect">
            <a:avLst/>
          </a:prstGeom>
          <a:solidFill>
            <a:srgbClr val="3049EB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log</a:t>
            </a:r>
            <a:r>
              <a:rPr lang="ko-KR" altLang="en-US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가 온걸 확인할 수 있다</a:t>
            </a:r>
            <a:r>
              <a:rPr lang="en-US" altLang="ko-KR" sz="1500" dirty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.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8193881" y="4317206"/>
            <a:ext cx="926307" cy="114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0C8BE-AD3D-667D-C4A1-3D082EB8B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96F72E-4F2B-8DD2-8BFD-9030CECCF869}"/>
              </a:ext>
            </a:extLst>
          </p:cNvPr>
          <p:cNvSpPr/>
          <p:nvPr/>
        </p:nvSpPr>
        <p:spPr>
          <a:xfrm>
            <a:off x="0" y="2336800"/>
            <a:ext cx="12192000" cy="4521201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0" y="-73153"/>
            <a:ext cx="15280521" cy="3219210"/>
            <a:chOff x="0" y="-73153"/>
            <a:chExt cx="15280521" cy="3219210"/>
          </a:xfrm>
        </p:grpSpPr>
        <p:sp>
          <p:nvSpPr>
            <p:cNvPr id="21" name="직사각형 20"/>
            <p:cNvSpPr/>
            <p:nvPr/>
          </p:nvSpPr>
          <p:spPr>
            <a:xfrm>
              <a:off x="0" y="1"/>
              <a:ext cx="12192000" cy="2336799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84208FB-F501-4E06-7D4C-66E46FFA9408}"/>
              </a:ext>
            </a:extLst>
          </p:cNvPr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해킹 </a:t>
            </a:r>
            <a:r>
              <a:rPr lang="en-US" altLang="ko-KR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&amp; </a:t>
            </a:r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보안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C84C7B-D1BA-D463-54D3-AACF161F83E1}"/>
              </a:ext>
            </a:extLst>
          </p:cNvPr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C444C13-FE74-F78B-C3EE-DB87BE039DCF}"/>
              </a:ext>
            </a:extLst>
          </p:cNvPr>
          <p:cNvGrpSpPr/>
          <p:nvPr/>
        </p:nvGrpSpPr>
        <p:grpSpPr>
          <a:xfrm>
            <a:off x="1557866" y="1701033"/>
            <a:ext cx="2353734" cy="3777057"/>
            <a:chOff x="1557866" y="1701033"/>
            <a:chExt cx="2353734" cy="3777057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79D380D-6B23-5BF6-D8C2-D9FF55D214ED}"/>
                </a:ext>
              </a:extLst>
            </p:cNvPr>
            <p:cNvSpPr/>
            <p:nvPr/>
          </p:nvSpPr>
          <p:spPr>
            <a:xfrm>
              <a:off x="1557867" y="1701033"/>
              <a:ext cx="2353733" cy="3777057"/>
            </a:xfrm>
            <a:prstGeom prst="roundRect">
              <a:avLst>
                <a:gd name="adj" fmla="val 9832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8E0091E-0ED2-5098-FD5C-638E776C573F}"/>
                </a:ext>
              </a:extLst>
            </p:cNvPr>
            <p:cNvSpPr/>
            <p:nvPr/>
          </p:nvSpPr>
          <p:spPr>
            <a:xfrm>
              <a:off x="1557866" y="1701033"/>
              <a:ext cx="2353734" cy="635767"/>
            </a:xfrm>
            <a:prstGeom prst="round2SameRect">
              <a:avLst/>
            </a:prstGeom>
            <a:solidFill>
              <a:srgbClr val="132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해킹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E243B4-2760-B0AD-E77F-8CE53272DC7D}"/>
                </a:ext>
              </a:extLst>
            </p:cNvPr>
            <p:cNvSpPr txBox="1"/>
            <p:nvPr/>
          </p:nvSpPr>
          <p:spPr>
            <a:xfrm>
              <a:off x="1557866" y="2336800"/>
              <a:ext cx="2353734" cy="281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SQL Injection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XSS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Command Injection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MITM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Phishing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Brute Force Attack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ARP Spoofing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Directory Traversal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B9A839-F48F-C3EA-2382-780E5FFADD76}"/>
              </a:ext>
            </a:extLst>
          </p:cNvPr>
          <p:cNvGrpSpPr/>
          <p:nvPr/>
        </p:nvGrpSpPr>
        <p:grpSpPr>
          <a:xfrm>
            <a:off x="4738050" y="1701033"/>
            <a:ext cx="2353734" cy="3777057"/>
            <a:chOff x="1557866" y="1701033"/>
            <a:chExt cx="2353734" cy="3777057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31377F6-F645-74C7-C069-FBC2A7114AAF}"/>
                </a:ext>
              </a:extLst>
            </p:cNvPr>
            <p:cNvSpPr/>
            <p:nvPr/>
          </p:nvSpPr>
          <p:spPr>
            <a:xfrm>
              <a:off x="1557867" y="1701033"/>
              <a:ext cx="2353733" cy="3777057"/>
            </a:xfrm>
            <a:prstGeom prst="roundRect">
              <a:avLst>
                <a:gd name="adj" fmla="val 9832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위쪽 모서리 37">
              <a:extLst>
                <a:ext uri="{FF2B5EF4-FFF2-40B4-BE49-F238E27FC236}">
                  <a16:creationId xmlns:a16="http://schemas.microsoft.com/office/drawing/2014/main" id="{20D23345-DB13-D3A4-84DE-6DD0243A6F9C}"/>
                </a:ext>
              </a:extLst>
            </p:cNvPr>
            <p:cNvSpPr/>
            <p:nvPr/>
          </p:nvSpPr>
          <p:spPr>
            <a:xfrm>
              <a:off x="1557866" y="1701033"/>
              <a:ext cx="2353734" cy="635767"/>
            </a:xfrm>
            <a:prstGeom prst="round2SameRect">
              <a:avLst/>
            </a:prstGeom>
            <a:solidFill>
              <a:srgbClr val="132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보안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FC5470-A79B-561B-BDD2-09AA04FB67ED}"/>
                </a:ext>
              </a:extLst>
            </p:cNvPr>
            <p:cNvSpPr txBox="1"/>
            <p:nvPr/>
          </p:nvSpPr>
          <p:spPr>
            <a:xfrm>
              <a:off x="1557866" y="2336800"/>
              <a:ext cx="2353734" cy="2817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 err="1">
                  <a:solidFill>
                    <a:schemeClr val="bg1"/>
                  </a:solidFill>
                </a:rPr>
                <a:t>입력값</a:t>
              </a:r>
              <a:r>
                <a:rPr lang="ko-KR" altLang="en-US" sz="1500" dirty="0">
                  <a:solidFill>
                    <a:schemeClr val="bg1"/>
                  </a:solidFill>
                </a:rPr>
                <a:t> 검증 인코딩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HTTPS </a:t>
              </a:r>
              <a:r>
                <a:rPr lang="ko-KR" altLang="en-US" sz="1500" dirty="0">
                  <a:solidFill>
                    <a:schemeClr val="bg1"/>
                  </a:solidFill>
                </a:rPr>
                <a:t>사용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bg1"/>
                  </a:solidFill>
                </a:rPr>
                <a:t>방화벽 설정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2FA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WAF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bg1"/>
                  </a:solidFill>
                </a:rPr>
                <a:t>패치 관리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bg1"/>
                  </a:solidFill>
                </a:rPr>
                <a:t>권한 최소화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bg1"/>
                  </a:solidFill>
                </a:rPr>
                <a:t>로그 감사 모니터링</a:t>
              </a:r>
              <a:endParaRPr lang="en-US" altLang="ko-KR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DFE216E-E566-A722-E525-61F6A3BB3A90}"/>
              </a:ext>
            </a:extLst>
          </p:cNvPr>
          <p:cNvGrpSpPr/>
          <p:nvPr/>
        </p:nvGrpSpPr>
        <p:grpSpPr>
          <a:xfrm>
            <a:off x="7918234" y="1701033"/>
            <a:ext cx="2353734" cy="3799710"/>
            <a:chOff x="1557866" y="1701033"/>
            <a:chExt cx="2353734" cy="3799710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CEBF4C52-8F9F-BE11-4B13-454A2951A792}"/>
                </a:ext>
              </a:extLst>
            </p:cNvPr>
            <p:cNvSpPr/>
            <p:nvPr/>
          </p:nvSpPr>
          <p:spPr>
            <a:xfrm>
              <a:off x="1557867" y="1701033"/>
              <a:ext cx="2353733" cy="3777057"/>
            </a:xfrm>
            <a:prstGeom prst="roundRect">
              <a:avLst>
                <a:gd name="adj" fmla="val 9832"/>
              </a:avLst>
            </a:prstGeom>
            <a:solidFill>
              <a:srgbClr val="3049E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위쪽 모서리 41">
              <a:extLst>
                <a:ext uri="{FF2B5EF4-FFF2-40B4-BE49-F238E27FC236}">
                  <a16:creationId xmlns:a16="http://schemas.microsoft.com/office/drawing/2014/main" id="{3CF96B78-E42B-BE5C-0731-AE0BB2D693E4}"/>
                </a:ext>
              </a:extLst>
            </p:cNvPr>
            <p:cNvSpPr/>
            <p:nvPr/>
          </p:nvSpPr>
          <p:spPr>
            <a:xfrm>
              <a:off x="1557866" y="1701033"/>
              <a:ext cx="2353734" cy="635767"/>
            </a:xfrm>
            <a:prstGeom prst="round2SameRect">
              <a:avLst/>
            </a:prstGeom>
            <a:solidFill>
              <a:srgbClr val="13258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모니터링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A1CE2B9-FAE5-4E5E-4E86-CF1930A0AC5E}"/>
                </a:ext>
              </a:extLst>
            </p:cNvPr>
            <p:cNvSpPr txBox="1"/>
            <p:nvPr/>
          </p:nvSpPr>
          <p:spPr>
            <a:xfrm>
              <a:off x="1557866" y="2336800"/>
              <a:ext cx="2353734" cy="316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Wireshark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 err="1">
                  <a:solidFill>
                    <a:schemeClr val="bg1"/>
                  </a:solidFill>
                </a:rPr>
                <a:t>Tcpdump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Nagios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Zabbix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Prometheus +</a:t>
              </a:r>
              <a:br>
                <a:rPr lang="en-US" altLang="ko-KR" sz="1500" dirty="0">
                  <a:solidFill>
                    <a:schemeClr val="bg1"/>
                  </a:solidFill>
                </a:rPr>
              </a:br>
              <a:r>
                <a:rPr lang="en-US" altLang="ko-KR" sz="1500" dirty="0">
                  <a:solidFill>
                    <a:schemeClr val="bg1"/>
                  </a:solidFill>
                </a:rPr>
                <a:t>Grafana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 err="1">
                  <a:solidFill>
                    <a:schemeClr val="bg1"/>
                  </a:solidFill>
                </a:rPr>
                <a:t>Wazuh</a:t>
              </a:r>
              <a:endParaRPr lang="en-US" altLang="ko-KR" sz="1500" dirty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bg1"/>
                  </a:solidFill>
                </a:rPr>
                <a:t>OSSEC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500" dirty="0" err="1">
                  <a:solidFill>
                    <a:schemeClr val="bg1"/>
                  </a:solidFill>
                </a:rPr>
                <a:t>Netdata</a:t>
              </a:r>
              <a:endParaRPr lang="en-US" altLang="ko-KR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3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8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Stored</a:t>
            </a:r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XSS (</a:t>
            </a:r>
            <a:r>
              <a:rPr lang="ko-KR" altLang="en-US" sz="3000" dirty="0" err="1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Persistent</a:t>
            </a:r>
            <a:r>
              <a:rPr lang="ko-KR" altLang="en-US" sz="3000" dirty="0">
                <a:solidFill>
                  <a:srgbClr val="FFFFFF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200832"/>
            <a:ext cx="4422710" cy="21599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5" y="3474194"/>
            <a:ext cx="464664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ko-KR" altLang="en-US" sz="1000" dirty="0"/>
              <a:t>사용자 입력 값에 악성 스크립트를 삽입하여</a:t>
            </a:r>
            <a:r>
              <a:rPr lang="en-US" altLang="ko-KR" sz="1000" dirty="0"/>
              <a:t>, </a:t>
            </a:r>
            <a:r>
              <a:rPr lang="ko-KR" altLang="en-US" sz="1000" dirty="0"/>
              <a:t>저장된 콘텐츠가 </a:t>
            </a:r>
            <a:r>
              <a:rPr lang="ko-KR" altLang="en-US" sz="1000" b="1" dirty="0"/>
              <a:t>다른 사용자가 페이지를 열었을 때 자동 실행되는지</a:t>
            </a:r>
            <a:r>
              <a:rPr lang="ko-KR" altLang="en-US" sz="1000" dirty="0"/>
              <a:t>를 확인한다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DVWA</a:t>
            </a:r>
            <a:r>
              <a:rPr lang="ko-KR" altLang="en-US" sz="1000" dirty="0"/>
              <a:t>의 </a:t>
            </a:r>
            <a:r>
              <a:rPr lang="en-US" altLang="ko-KR" sz="1000" b="1" dirty="0"/>
              <a:t>Stored XSS</a:t>
            </a:r>
            <a:r>
              <a:rPr lang="ko-KR" altLang="en-US" sz="1000" dirty="0"/>
              <a:t> 페이지 접속</a:t>
            </a:r>
            <a:endParaRPr lang="en-US" altLang="ko-KR" sz="1000" dirty="0"/>
          </a:p>
          <a:p>
            <a:r>
              <a:rPr lang="ko-KR" altLang="en-US" sz="1000" dirty="0"/>
              <a:t>메시지 입력 창에 아래 스크립트 삽입</a:t>
            </a:r>
            <a:r>
              <a:rPr lang="en-US" altLang="ko-KR" sz="1000" dirty="0"/>
              <a:t>(&lt;script&gt;alert(＇XSS!＇)&lt;/script&gt;)</a:t>
            </a:r>
          </a:p>
          <a:p>
            <a:r>
              <a:rPr lang="ko-KR" altLang="en-US" sz="1000" dirty="0"/>
              <a:t>저장 후 페이지가 다시 로딩되며 </a:t>
            </a:r>
            <a:r>
              <a:rPr lang="ko-KR" altLang="en-US" sz="1000" b="1" dirty="0"/>
              <a:t>팝업이 자동 실행됨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XSS</a:t>
            </a:r>
            <a:r>
              <a:rPr lang="ko-KR" altLang="en-US" sz="1000" dirty="0"/>
              <a:t>가 성공하면 공격자가 </a:t>
            </a:r>
            <a:r>
              <a:rPr lang="ko-KR" altLang="en-US" sz="1000" b="1" dirty="0"/>
              <a:t>쿠키 탈취</a:t>
            </a:r>
            <a:r>
              <a:rPr lang="en-US" altLang="ko-KR" sz="1000" dirty="0"/>
              <a:t>, </a:t>
            </a:r>
            <a:r>
              <a:rPr lang="ko-KR" altLang="en-US" sz="1000" b="1" dirty="0"/>
              <a:t>세션 탈취</a:t>
            </a:r>
            <a:r>
              <a:rPr lang="en-US" altLang="ko-KR" sz="1000" dirty="0"/>
              <a:t>, </a:t>
            </a:r>
            <a:r>
              <a:rPr lang="ko-KR" altLang="en-US" sz="1000" b="1" dirty="0"/>
              <a:t>피싱 페이지 삽입</a:t>
            </a:r>
            <a:r>
              <a:rPr lang="ko-KR" altLang="en-US" sz="1000" dirty="0"/>
              <a:t> 등이 가능함</a:t>
            </a:r>
            <a:endParaRPr lang="en-US" altLang="ko-KR" sz="1000" dirty="0"/>
          </a:p>
          <a:p>
            <a:r>
              <a:rPr lang="ko-KR" altLang="en-US" sz="1000" dirty="0"/>
              <a:t>개발자 입장에서 반드시 막아야 하는 </a:t>
            </a:r>
            <a:r>
              <a:rPr lang="ko-KR" altLang="en-US" sz="1000" b="1" dirty="0"/>
              <a:t>중요한 웹 취약점 중 하나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93185" y="1115710"/>
            <a:ext cx="465597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(Output Encoding)</a:t>
            </a:r>
          </a:p>
          <a:p>
            <a:r>
              <a:rPr lang="ko-KR" altLang="en-US" sz="1000" dirty="0"/>
              <a:t>사용자 입력을 </a:t>
            </a:r>
            <a:r>
              <a:rPr lang="en-US" altLang="ko-KR" sz="1000" dirty="0"/>
              <a:t>HTML</a:t>
            </a:r>
            <a:r>
              <a:rPr lang="ko-KR" altLang="en-US" sz="1000" dirty="0"/>
              <a:t>로 출력할 때는 반드시 문자 </a:t>
            </a:r>
            <a:r>
              <a:rPr lang="ko-KR" altLang="en-US" sz="1000" dirty="0" err="1"/>
              <a:t>인코딩</a:t>
            </a:r>
            <a:r>
              <a:rPr lang="ko-KR" altLang="en-US" sz="1000" dirty="0"/>
              <a:t> 처리해야 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&lt;, &gt;, ", ' </a:t>
            </a:r>
            <a:r>
              <a:rPr lang="ko-KR" altLang="en-US" sz="1000" dirty="0"/>
              <a:t>등이 브라우저에서 실행되지 않도록 막아줌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취약한 코드</a:t>
            </a:r>
          </a:p>
          <a:p>
            <a:r>
              <a:rPr lang="en-US" altLang="ko-KR" sz="1000" dirty="0"/>
              <a:t>echo $_POST['message'];</a:t>
            </a:r>
          </a:p>
          <a:p>
            <a:endParaRPr lang="en-US" altLang="ko-KR" sz="1000" dirty="0"/>
          </a:p>
          <a:p>
            <a:r>
              <a:rPr lang="en-US" altLang="ko-KR" sz="1000" dirty="0"/>
              <a:t>// </a:t>
            </a:r>
            <a:r>
              <a:rPr lang="ko-KR" altLang="en-US" sz="1000" dirty="0"/>
              <a:t>안전한 코드</a:t>
            </a:r>
          </a:p>
          <a:p>
            <a:r>
              <a:rPr lang="en-US" altLang="ko-KR" sz="1000" dirty="0"/>
              <a:t>echo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($_POST['message'], ENT_QUOTES, 'UTF-8');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필터링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(Input Validation) </a:t>
            </a:r>
          </a:p>
          <a:p>
            <a:endParaRPr lang="en-US" altLang="ko-KR" sz="1600" dirty="0"/>
          </a:p>
          <a:p>
            <a:r>
              <a:rPr lang="ko-KR" altLang="en-US" sz="1000" dirty="0"/>
              <a:t>사용자 입력 시 </a:t>
            </a:r>
            <a:r>
              <a:rPr lang="en-US" altLang="ko-KR" sz="1000" dirty="0"/>
              <a:t>&lt;script&gt;, </a:t>
            </a:r>
            <a:r>
              <a:rPr lang="en-US" altLang="ko-KR" sz="1000" dirty="0" err="1"/>
              <a:t>onerror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javascript</a:t>
            </a:r>
            <a:r>
              <a:rPr lang="en-US" altLang="ko-KR" sz="1000" dirty="0"/>
              <a:t>: </a:t>
            </a:r>
            <a:r>
              <a:rPr lang="ko-KR" altLang="en-US" sz="1000" dirty="0"/>
              <a:t>등을 사전 차단</a:t>
            </a:r>
          </a:p>
          <a:p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ko-KR" altLang="en-US" sz="1000" dirty="0"/>
              <a:t>너무 의존하면 우회 가능성이 있음</a:t>
            </a:r>
          </a:p>
          <a:p>
            <a:endParaRPr lang="en-US" altLang="ko-KR" sz="1000" dirty="0"/>
          </a:p>
          <a:p>
            <a:r>
              <a:rPr lang="en-US" altLang="ko-KR" sz="1000" dirty="0"/>
              <a:t>$input = $_POST['message'];</a:t>
            </a:r>
          </a:p>
          <a:p>
            <a:r>
              <a:rPr lang="en-US" altLang="ko-KR" sz="1000" dirty="0"/>
              <a:t>$input = </a:t>
            </a:r>
            <a:r>
              <a:rPr lang="en-US" altLang="ko-KR" sz="1000" dirty="0" err="1"/>
              <a:t>preg_replace</a:t>
            </a:r>
            <a:r>
              <a:rPr lang="en-US" altLang="ko-KR" sz="1000" dirty="0"/>
              <a:t>('/&lt;.*?&gt;/</a:t>
            </a:r>
            <a:r>
              <a:rPr lang="en-US" altLang="ko-KR" sz="1000" dirty="0" err="1"/>
              <a:t>i</a:t>
            </a:r>
            <a:r>
              <a:rPr lang="en-US" altLang="ko-KR" sz="1000" dirty="0"/>
              <a:t>', '', $input); // </a:t>
            </a:r>
            <a:r>
              <a:rPr lang="ko-KR" altLang="en-US" sz="1000" dirty="0"/>
              <a:t>태그 제거</a:t>
            </a:r>
          </a:p>
          <a:p>
            <a:r>
              <a:rPr lang="en-US" altLang="ko-KR" sz="1000" dirty="0"/>
              <a:t>echo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($input, ENT_QUOTES, 'UTF-8');</a:t>
            </a:r>
          </a:p>
          <a:p>
            <a:endParaRPr lang="en-US" altLang="ko-KR" sz="1000" dirty="0"/>
          </a:p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CSP (Content Security Policy)</a:t>
            </a:r>
          </a:p>
          <a:p>
            <a:endParaRPr lang="en-US" altLang="ko-KR" sz="1600" dirty="0"/>
          </a:p>
          <a:p>
            <a:r>
              <a:rPr lang="ko-KR" altLang="en-US" sz="1000" dirty="0"/>
              <a:t>브라우저가 스크립트 실행을 제한하게 만드는 </a:t>
            </a:r>
            <a:r>
              <a:rPr lang="en-US" altLang="ko-KR" sz="1000" b="1" dirty="0"/>
              <a:t>HTTP </a:t>
            </a:r>
            <a:r>
              <a:rPr lang="ko-KR" altLang="en-US" sz="1000" b="1" dirty="0"/>
              <a:t>헤더</a:t>
            </a:r>
            <a:endParaRPr lang="en-US" altLang="ko-KR" sz="1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Header set Content-Security-Policy "default-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'self'; script-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'self'"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4088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8" name="직사각형 17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Reflected XSS (</a:t>
            </a:r>
            <a:r>
              <a:rPr lang="ko-KR" altLang="en-US" sz="30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반사형</a:t>
            </a:r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ko-KR" altLang="en-US" sz="1000" dirty="0"/>
              <a:t>사용자 입력 값에 악성 스크립트를 삽입하여</a:t>
            </a:r>
            <a:r>
              <a:rPr lang="en-US" altLang="ko-KR" sz="1000" dirty="0"/>
              <a:t>, </a:t>
            </a:r>
            <a:r>
              <a:rPr lang="ko-KR" altLang="en-US" sz="1000" dirty="0"/>
              <a:t>요청 시 바로 응답에 반영되어 실행되는지 확인한다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1.DVWA</a:t>
            </a:r>
            <a:r>
              <a:rPr lang="ko-KR" altLang="en-US" sz="1000" dirty="0"/>
              <a:t>의 </a:t>
            </a:r>
            <a:r>
              <a:rPr lang="en-US" altLang="ko-KR" sz="1000" dirty="0"/>
              <a:t>Reflected XSS </a:t>
            </a:r>
            <a:r>
              <a:rPr lang="ko-KR" altLang="en-US" sz="1000" dirty="0"/>
              <a:t>페이지 접속</a:t>
            </a:r>
            <a:endParaRPr lang="en-US" altLang="ko-KR" sz="1000" dirty="0"/>
          </a:p>
          <a:p>
            <a:r>
              <a:rPr lang="en-US" altLang="ko-KR" sz="1000" dirty="0"/>
              <a:t>2.</a:t>
            </a:r>
            <a:r>
              <a:rPr lang="ko-KR" altLang="en-US" sz="1000" dirty="0"/>
              <a:t>이름 </a:t>
            </a:r>
            <a:r>
              <a:rPr lang="ko-KR" altLang="en-US" sz="1000" dirty="0" err="1"/>
              <a:t>입력칸에</a:t>
            </a:r>
            <a:r>
              <a:rPr lang="ko-KR" altLang="en-US" sz="1000" dirty="0"/>
              <a:t>  위 그림처럼 스크립트 삽입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/>
              <a:t>3. Submit </a:t>
            </a:r>
            <a:r>
              <a:rPr lang="ko-KR" altLang="en-US" sz="1000" dirty="0" err="1"/>
              <a:t>클릭시</a:t>
            </a:r>
            <a:r>
              <a:rPr lang="ko-KR" altLang="en-US" sz="1000" dirty="0"/>
              <a:t> 페이지에 스크립트가 그대로 출력되어 팝업 실행됨</a:t>
            </a:r>
            <a:endParaRPr lang="en-US" altLang="ko-KR" sz="1000" dirty="0"/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Reflected XSS</a:t>
            </a:r>
            <a:r>
              <a:rPr lang="ko-KR" altLang="en-US" sz="1000" dirty="0"/>
              <a:t>는 링크 클릭 시 즉시 실행되므로</a:t>
            </a:r>
            <a:endParaRPr lang="en-US" altLang="ko-KR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피싱 링크 공격에 자주 이용됨</a:t>
            </a:r>
            <a:endParaRPr lang="en-US" altLang="ko-KR" sz="1000" dirty="0"/>
          </a:p>
          <a:p>
            <a:r>
              <a:rPr lang="ko-KR" altLang="en-US" sz="1000" dirty="0"/>
              <a:t>사용자의 쿠키</a:t>
            </a:r>
            <a:r>
              <a:rPr lang="en-US" altLang="ko-KR" sz="1000" dirty="0"/>
              <a:t>, </a:t>
            </a:r>
            <a:r>
              <a:rPr lang="ko-KR" altLang="en-US" sz="1000" dirty="0"/>
              <a:t>세션 탈취 및 악성 사이트 유도 가능</a:t>
            </a:r>
            <a:endParaRPr lang="en-US" altLang="ko-KR" sz="1000" dirty="0"/>
          </a:p>
          <a:p>
            <a:r>
              <a:rPr lang="ko-KR" altLang="en-US" sz="1000" dirty="0"/>
              <a:t>웹사이트 보안에서 입력 값 검증 및 출력 </a:t>
            </a:r>
            <a:r>
              <a:rPr lang="ko-KR" altLang="en-US" sz="1000" dirty="0" err="1"/>
              <a:t>인코딩이</a:t>
            </a:r>
            <a:r>
              <a:rPr lang="ko-KR" altLang="en-US" sz="1000" dirty="0"/>
              <a:t> 필수</a:t>
            </a:r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1" y="1081474"/>
            <a:ext cx="46559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시 </a:t>
            </a:r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인코딩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/>
              <a:t>→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()</a:t>
            </a:r>
            <a:r>
              <a:rPr lang="ko-KR" altLang="en-US" sz="1000" dirty="0"/>
              <a:t>로 특수 문자 변환</a:t>
            </a:r>
          </a:p>
          <a:p>
            <a:r>
              <a:rPr lang="en-US" altLang="ko-KR" sz="1000" dirty="0"/>
              <a:t>echo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($_GET['input'], ENT_QUOTES, 'UTF-8');</a:t>
            </a:r>
          </a:p>
          <a:p>
            <a:endParaRPr lang="en-US" altLang="ko-KR" sz="1000" dirty="0"/>
          </a:p>
          <a:p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입력값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검증</a:t>
            </a:r>
          </a:p>
          <a:p>
            <a:r>
              <a:rPr lang="ko-KR" altLang="en-US" sz="1000" dirty="0"/>
              <a:t>→ </a:t>
            </a:r>
            <a:r>
              <a:rPr lang="en-US" altLang="ko-KR" sz="1000" dirty="0"/>
              <a:t>&lt;, &gt;, script, </a:t>
            </a:r>
            <a:r>
              <a:rPr lang="en-US" altLang="ko-KR" sz="1000" dirty="0" err="1"/>
              <a:t>onerror</a:t>
            </a:r>
            <a:r>
              <a:rPr lang="en-US" altLang="ko-KR" sz="1000" dirty="0"/>
              <a:t> </a:t>
            </a:r>
            <a:r>
              <a:rPr lang="ko-KR" altLang="en-US" sz="1000" dirty="0"/>
              <a:t>등 </a:t>
            </a:r>
            <a:r>
              <a:rPr lang="ko-KR" altLang="en-US" sz="1000" dirty="0" err="1"/>
              <a:t>필터링</a:t>
            </a:r>
            <a:endParaRPr lang="ko-KR" altLang="en-US" sz="1000" dirty="0"/>
          </a:p>
          <a:p>
            <a:r>
              <a:rPr lang="ko-KR" altLang="en-US" sz="1000" dirty="0"/>
              <a:t>→ 화이트리스트 기반 검증 권장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CSP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</a:t>
            </a:r>
          </a:p>
          <a:p>
            <a:r>
              <a:rPr lang="ko-KR" altLang="en-US" sz="1000" dirty="0"/>
              <a:t>→ 인라인 스크립트</a:t>
            </a:r>
            <a:r>
              <a:rPr lang="en-US" altLang="ko-KR" sz="1000" dirty="0"/>
              <a:t>, </a:t>
            </a:r>
            <a:r>
              <a:rPr lang="ko-KR" altLang="en-US" sz="1000" dirty="0"/>
              <a:t>외부 </a:t>
            </a:r>
            <a:r>
              <a:rPr lang="en-US" altLang="ko-KR" sz="1000" dirty="0"/>
              <a:t>JS </a:t>
            </a:r>
            <a:r>
              <a:rPr lang="ko-KR" altLang="en-US" sz="1000" dirty="0"/>
              <a:t>차단</a:t>
            </a:r>
            <a:endParaRPr lang="en-US" altLang="ko-KR" sz="1000" dirty="0"/>
          </a:p>
          <a:p>
            <a:r>
              <a:rPr lang="en-US" altLang="ko-KR" sz="1000" dirty="0"/>
              <a:t>Content-Security-Policy: default-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'self'; script-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'self';</a:t>
            </a:r>
          </a:p>
          <a:p>
            <a:endParaRPr lang="en-US" altLang="ko-KR" sz="1000" dirty="0"/>
          </a:p>
          <a:p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HTTPOnly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설정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/>
              <a:t>→ </a:t>
            </a:r>
            <a:r>
              <a:rPr lang="en-US" altLang="ko-KR" sz="1000" dirty="0"/>
              <a:t>JS</a:t>
            </a:r>
            <a:r>
              <a:rPr lang="ko-KR" altLang="en-US" sz="1000" dirty="0"/>
              <a:t>로 쿠키 접근 차단</a:t>
            </a:r>
          </a:p>
          <a:p>
            <a:r>
              <a:rPr lang="en-US" altLang="ko-KR" sz="1000" dirty="0"/>
              <a:t>Set-Cookie: </a:t>
            </a:r>
            <a:r>
              <a:rPr lang="en-US" altLang="ko-KR" sz="1000" dirty="0" err="1"/>
              <a:t>sessionid</a:t>
            </a:r>
            <a:r>
              <a:rPr lang="en-US" altLang="ko-KR" sz="1000" dirty="0"/>
              <a:t>=abc123; </a:t>
            </a:r>
            <a:r>
              <a:rPr lang="en-US" altLang="ko-KR" sz="1000" dirty="0" err="1"/>
              <a:t>HttpOnly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프레임워크 사용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/>
              <a:t>→ </a:t>
            </a:r>
            <a:r>
              <a:rPr lang="en-US" altLang="ko-KR" sz="1000" dirty="0"/>
              <a:t>React, Angular </a:t>
            </a:r>
            <a:r>
              <a:rPr lang="ko-KR" altLang="en-US" sz="1000" dirty="0"/>
              <a:t>등 기본 </a:t>
            </a:r>
            <a:r>
              <a:rPr lang="en-US" altLang="ko-KR" sz="1000" dirty="0"/>
              <a:t>XSS </a:t>
            </a:r>
            <a:r>
              <a:rPr lang="ko-KR" altLang="en-US" sz="1000" dirty="0"/>
              <a:t>방지 기능 활용</a:t>
            </a:r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1072680"/>
            <a:ext cx="4655975" cy="960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2368580"/>
            <a:ext cx="4646645" cy="106587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850501" y="2051014"/>
            <a:ext cx="317241" cy="29244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9" name="직사각형 1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13782"/>
            <a:ext cx="5060301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(SQL 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인젝션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</a:p>
          <a:p>
            <a:r>
              <a:rPr lang="en-US" altLang="ko-KR" sz="1000" dirty="0"/>
              <a:t>DVWA</a:t>
            </a:r>
            <a:r>
              <a:rPr lang="ko-KR" altLang="en-US" sz="1000" dirty="0"/>
              <a:t>의 보안 수준을 낮춰서 각종 웹 취약점 실습</a:t>
            </a:r>
            <a:r>
              <a:rPr lang="en-US" altLang="ko-KR" sz="1000" dirty="0"/>
              <a:t>(XSS, SQL Injection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  <a:r>
              <a:rPr lang="ko-KR" altLang="en-US" sz="1000" dirty="0"/>
              <a:t>을 원활하게 진행하기 위함</a:t>
            </a:r>
          </a:p>
          <a:p>
            <a:r>
              <a:rPr lang="ko-KR" altLang="en-US" sz="1000" dirty="0" err="1"/>
              <a:t>입력값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필터링</a:t>
            </a:r>
            <a:r>
              <a:rPr lang="en-US" altLang="ko-KR" sz="1000" dirty="0"/>
              <a:t>, </a:t>
            </a:r>
            <a:r>
              <a:rPr lang="ko-KR" altLang="en-US" sz="1000" dirty="0"/>
              <a:t>검증 등이 생략되어 취약점이 그대로 드러나는 환경을 제공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</a:p>
          <a:p>
            <a:r>
              <a:rPr lang="ko-KR" altLang="en-US" sz="1000" dirty="0"/>
              <a:t>웹 브라우저에서 </a:t>
            </a:r>
            <a:r>
              <a:rPr lang="en-US" altLang="ko-KR" sz="1000" dirty="0"/>
              <a:t>DVWA </a:t>
            </a:r>
            <a:r>
              <a:rPr lang="ko-KR" altLang="en-US" sz="1000" dirty="0"/>
              <a:t>접속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http://localhost/dvwa)</a:t>
            </a:r>
          </a:p>
          <a:p>
            <a:r>
              <a:rPr lang="ko-KR" altLang="en-US" sz="1000" dirty="0"/>
              <a:t>왼쪽 메뉴에서 </a:t>
            </a:r>
            <a:r>
              <a:rPr lang="en-US" altLang="ko-KR" sz="1000" dirty="0"/>
              <a:t>DVWA Security </a:t>
            </a:r>
            <a:r>
              <a:rPr lang="ko-KR" altLang="en-US" sz="1000" dirty="0"/>
              <a:t>클릭</a:t>
            </a:r>
          </a:p>
          <a:p>
            <a:r>
              <a:rPr lang="en-US" altLang="ko-KR" sz="1000" dirty="0"/>
              <a:t>Security Level </a:t>
            </a:r>
            <a:r>
              <a:rPr lang="ko-KR" altLang="en-US" sz="1000" dirty="0"/>
              <a:t>항목에서 </a:t>
            </a:r>
            <a:r>
              <a:rPr lang="en-US" altLang="ko-KR" sz="1000" dirty="0"/>
              <a:t>Low </a:t>
            </a:r>
            <a:r>
              <a:rPr lang="ko-KR" altLang="en-US" sz="1000" dirty="0"/>
              <a:t>선택</a:t>
            </a:r>
          </a:p>
          <a:p>
            <a:r>
              <a:rPr lang="en-US" altLang="ko-KR" sz="1000" dirty="0"/>
              <a:t>Submit </a:t>
            </a:r>
            <a:r>
              <a:rPr lang="ko-KR" altLang="en-US" sz="1000" dirty="0"/>
              <a:t>버튼 클릭하여 설정 저장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</a:p>
          <a:p>
            <a:r>
              <a:rPr lang="ko-KR" altLang="en-US" sz="1000" dirty="0"/>
              <a:t>보안 레벨을 </a:t>
            </a:r>
            <a:r>
              <a:rPr lang="en-US" altLang="ko-KR" sz="1000" dirty="0"/>
              <a:t>Low</a:t>
            </a:r>
            <a:r>
              <a:rPr lang="ko-KR" altLang="en-US" sz="1000" dirty="0"/>
              <a:t>로 설정하면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실습자가</a:t>
            </a:r>
            <a:r>
              <a:rPr lang="ko-KR" altLang="en-US" sz="1000" dirty="0"/>
              <a:t> 취약한 상태의 웹 애플리케이션을 직접 체험할 수 있음</a:t>
            </a:r>
          </a:p>
          <a:p>
            <a:r>
              <a:rPr lang="en-US" altLang="ko-KR" sz="1000" dirty="0"/>
              <a:t>XSS, SQL Injection, Command Injection </a:t>
            </a:r>
            <a:r>
              <a:rPr lang="ko-KR" altLang="en-US" sz="1000" dirty="0"/>
              <a:t>등의 공격이 방어되지 않아 실습 및 분석 용이</a:t>
            </a:r>
          </a:p>
          <a:p>
            <a:r>
              <a:rPr lang="ko-KR" altLang="en-US" sz="1000" dirty="0"/>
              <a:t>실제 보안 강화 전</a:t>
            </a:r>
            <a:r>
              <a:rPr lang="en-US" altLang="ko-KR" sz="1000" dirty="0"/>
              <a:t>/</a:t>
            </a:r>
            <a:r>
              <a:rPr lang="ko-KR" altLang="en-US" sz="1000" dirty="0"/>
              <a:t>후 차이를 비교해보는 데 유용함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8266" y="1113713"/>
            <a:ext cx="46559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en-US" altLang="ko-KR" sz="1000" dirty="0"/>
              <a:t>Prepared Statement </a:t>
            </a:r>
            <a:r>
              <a:rPr lang="ko-KR" altLang="en-US" sz="1000" dirty="0"/>
              <a:t>사용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PDO, </a:t>
            </a:r>
            <a:r>
              <a:rPr lang="en-US" altLang="ko-KR" sz="1000" dirty="0" err="1"/>
              <a:t>MySQLi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입력값을</a:t>
            </a:r>
            <a:r>
              <a:rPr lang="ko-KR" altLang="en-US" sz="1000" dirty="0"/>
              <a:t> 쿼리에 직접 넣지 않고 바인딩 처리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$</a:t>
            </a:r>
            <a:r>
              <a:rPr lang="en-US" altLang="ko-KR" sz="1000" dirty="0" err="1"/>
              <a:t>stmt</a:t>
            </a:r>
            <a:r>
              <a:rPr lang="en-US" altLang="ko-KR" sz="1000" dirty="0"/>
              <a:t> = $</a:t>
            </a:r>
            <a:r>
              <a:rPr lang="en-US" altLang="ko-KR" sz="1000" dirty="0" err="1"/>
              <a:t>pdo</a:t>
            </a:r>
            <a:r>
              <a:rPr lang="en-US" altLang="ko-KR" sz="1000" dirty="0"/>
              <a:t>-&gt;prepare("SELECT * FROM users WHERE id = ?"); $</a:t>
            </a:r>
            <a:r>
              <a:rPr lang="en-US" altLang="ko-KR" sz="1000" dirty="0" err="1"/>
              <a:t>stmt</a:t>
            </a:r>
            <a:r>
              <a:rPr lang="en-US" altLang="ko-KR" sz="1000" dirty="0"/>
              <a:t>-&gt;execute([$id]);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/>
              <a:t>출력 시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() </a:t>
            </a:r>
            <a:r>
              <a:rPr lang="ko-KR" altLang="en-US" sz="1000" dirty="0"/>
              <a:t>사용해 특수 문자 </a:t>
            </a:r>
            <a:r>
              <a:rPr lang="ko-KR" altLang="en-US" sz="1000" dirty="0" err="1"/>
              <a:t>인코딩</a:t>
            </a:r>
            <a:endParaRPr lang="ko-KR" altLang="en-US" sz="1000" dirty="0"/>
          </a:p>
          <a:p>
            <a:r>
              <a:rPr lang="ko-KR" altLang="en-US" sz="1000" dirty="0" err="1"/>
              <a:t>입력값</a:t>
            </a:r>
            <a:r>
              <a:rPr lang="ko-KR" altLang="en-US" sz="1000" dirty="0"/>
              <a:t> 검증 함께 적용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echo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($_POST['message'], ENT_QUOTES, 'UTF-8');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/>
              <a:t>사용자 입력을 </a:t>
            </a:r>
            <a:r>
              <a:rPr lang="en-US" altLang="ko-KR" sz="1000" dirty="0" err="1"/>
              <a:t>shell_exec</a:t>
            </a:r>
            <a:r>
              <a:rPr lang="en-US" altLang="ko-KR" sz="1000" dirty="0"/>
              <a:t>() </a:t>
            </a:r>
            <a:r>
              <a:rPr lang="ko-KR" altLang="en-US" sz="1000" dirty="0"/>
              <a:t>등에 직접 전달하지 않음</a:t>
            </a:r>
          </a:p>
          <a:p>
            <a:r>
              <a:rPr lang="ko-KR" altLang="en-US" sz="1000" dirty="0"/>
              <a:t>허용된 명령어만 실행 </a:t>
            </a:r>
            <a:r>
              <a:rPr lang="en-US" altLang="ko-KR" sz="1000" dirty="0"/>
              <a:t>(</a:t>
            </a:r>
            <a:r>
              <a:rPr lang="ko-KR" altLang="en-US" sz="1000" dirty="0"/>
              <a:t>화이트리스트 방식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if (</a:t>
            </a:r>
            <a:r>
              <a:rPr lang="en-US" altLang="ko-KR" sz="1000" dirty="0" err="1"/>
              <a:t>in_array</a:t>
            </a:r>
            <a:r>
              <a:rPr lang="en-US" altLang="ko-KR" sz="1000" dirty="0"/>
              <a:t>($</a:t>
            </a:r>
            <a:r>
              <a:rPr lang="en-US" altLang="ko-KR" sz="1000" dirty="0" err="1"/>
              <a:t>user_input</a:t>
            </a:r>
            <a:r>
              <a:rPr lang="en-US" altLang="ko-KR" sz="1000" dirty="0"/>
              <a:t>, ['eth0', 'lo'])) { ... }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/>
              <a:t>각 폼에 </a:t>
            </a:r>
            <a:r>
              <a:rPr lang="en-US" altLang="ko-KR" sz="1000" dirty="0"/>
              <a:t>CSRF </a:t>
            </a:r>
            <a:r>
              <a:rPr lang="ko-KR" altLang="en-US" sz="1000" dirty="0"/>
              <a:t>토큰 추가</a:t>
            </a:r>
          </a:p>
          <a:p>
            <a:r>
              <a:rPr lang="ko-KR" altLang="en-US" sz="1000" dirty="0"/>
              <a:t>세션 기반으로 </a:t>
            </a:r>
            <a:r>
              <a:rPr lang="ko-KR" altLang="en-US" sz="1000" dirty="0" err="1"/>
              <a:t>난수</a:t>
            </a:r>
            <a:r>
              <a:rPr lang="ko-KR" altLang="en-US" sz="1000" dirty="0"/>
              <a:t> 생성 → 전송 시 토큰 비교로 검증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&lt;input type="hidden" name="</a:t>
            </a:r>
            <a:r>
              <a:rPr lang="en-US" altLang="ko-KR" sz="1000" dirty="0" err="1"/>
              <a:t>csrf_token</a:t>
            </a:r>
            <a:r>
              <a:rPr lang="en-US" altLang="ko-KR" sz="1000" dirty="0"/>
              <a:t>" value="..."&gt; </a:t>
            </a:r>
            <a:r>
              <a:rPr lang="ko-KR" altLang="en-US" sz="1000" dirty="0"/>
              <a:t>와 서버에서 토큰 비교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헤더 설정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보안 강화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/>
              <a:t>X-Content-Type-Options: </a:t>
            </a:r>
            <a:r>
              <a:rPr lang="en-US" altLang="ko-KR" sz="1000" dirty="0" err="1"/>
              <a:t>nosniff</a:t>
            </a:r>
            <a:endParaRPr lang="en-US" altLang="ko-KR" sz="1000" dirty="0"/>
          </a:p>
          <a:p>
            <a:r>
              <a:rPr lang="en-US" altLang="ko-KR" sz="1000" dirty="0"/>
              <a:t>X-Frame-Options: DENY</a:t>
            </a:r>
          </a:p>
          <a:p>
            <a:r>
              <a:rPr lang="en-US" altLang="ko-KR" sz="1000" dirty="0"/>
              <a:t>Content-Security-Policy: default-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'self';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0" y="2110323"/>
            <a:ext cx="2524477" cy="31436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19" y="1109625"/>
            <a:ext cx="1169508" cy="230824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3318889" y="2118569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43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20" name="직사각형 19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13782"/>
            <a:ext cx="6176864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File Upload 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취약점 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웹쉘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삽입</a:t>
            </a:r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81135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465" y="3419305"/>
            <a:ext cx="46466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</a:t>
            </a:r>
          </a:p>
          <a:p>
            <a:r>
              <a:rPr lang="ko-KR" altLang="en-US" sz="1000" dirty="0" err="1"/>
              <a:t>확장자</a:t>
            </a:r>
            <a:r>
              <a:rPr lang="ko-KR" altLang="en-US" sz="1000" dirty="0"/>
              <a:t> 우회</a:t>
            </a:r>
            <a:r>
              <a:rPr lang="en-US" altLang="ko-KR" sz="1000" dirty="0"/>
              <a:t>, MIME </a:t>
            </a:r>
            <a:r>
              <a:rPr lang="ko-KR" altLang="en-US" sz="1000" dirty="0"/>
              <a:t>속이기 등 기법을 통해 </a:t>
            </a:r>
            <a:r>
              <a:rPr lang="ko-KR" altLang="en-US" sz="1000" dirty="0" err="1"/>
              <a:t>웹쉘</a:t>
            </a:r>
            <a:r>
              <a:rPr lang="en-US" altLang="ko-KR" sz="1000" dirty="0"/>
              <a:t>(.</a:t>
            </a:r>
            <a:r>
              <a:rPr lang="en-US" altLang="ko-KR" sz="1000" dirty="0" err="1"/>
              <a:t>php</a:t>
            </a:r>
            <a:r>
              <a:rPr lang="en-US" altLang="ko-KR" sz="1000" dirty="0"/>
              <a:t> </a:t>
            </a:r>
            <a:r>
              <a:rPr lang="ko-KR" altLang="en-US" sz="1000" dirty="0"/>
              <a:t>등</a:t>
            </a:r>
            <a:r>
              <a:rPr lang="en-US" altLang="ko-KR" sz="1000" dirty="0"/>
              <a:t>)</a:t>
            </a:r>
            <a:r>
              <a:rPr lang="ko-KR" altLang="en-US" sz="1000" dirty="0"/>
              <a:t>을 업로드하여 서버 측에서 실행 가능한지 확인</a:t>
            </a:r>
          </a:p>
          <a:p>
            <a:r>
              <a:rPr lang="ko-KR" altLang="en-US" sz="1000" dirty="0"/>
              <a:t>서버가 업로드 파일을 검증 없이 저장 및 실행하는지 테스트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과정</a:t>
            </a:r>
          </a:p>
          <a:p>
            <a:r>
              <a:rPr lang="en-US" altLang="ko-KR" sz="1000" dirty="0"/>
              <a:t>DVWA</a:t>
            </a:r>
            <a:r>
              <a:rPr lang="ko-KR" altLang="en-US" sz="1000" dirty="0"/>
              <a:t>에서 </a:t>
            </a:r>
            <a:r>
              <a:rPr lang="en-US" altLang="ko-KR" sz="1000" dirty="0"/>
              <a:t>File Upload </a:t>
            </a:r>
            <a:r>
              <a:rPr lang="ko-KR" altLang="en-US" sz="1000" dirty="0"/>
              <a:t>메뉴 접속</a:t>
            </a:r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php</a:t>
            </a:r>
            <a:r>
              <a:rPr lang="en-US" altLang="ko-KR" sz="1000" dirty="0"/>
              <a:t> </a:t>
            </a:r>
            <a:r>
              <a:rPr lang="ko-KR" altLang="en-US" sz="1000" dirty="0" err="1"/>
              <a:t>웹쉘</a:t>
            </a:r>
            <a:r>
              <a:rPr lang="ko-KR" altLang="en-US" sz="1000" dirty="0"/>
              <a:t> 파일 생성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&lt;?</a:t>
            </a:r>
            <a:r>
              <a:rPr lang="en-US" altLang="ko-KR" sz="1000" dirty="0" err="1"/>
              <a:t>php</a:t>
            </a:r>
            <a:r>
              <a:rPr lang="en-US" altLang="ko-KR" sz="1000" dirty="0"/>
              <a:t> system($_GET['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']); ?&gt;)</a:t>
            </a:r>
          </a:p>
          <a:p>
            <a:r>
              <a:rPr lang="ko-KR" altLang="en-US" sz="1000" dirty="0" err="1"/>
              <a:t>확장자를</a:t>
            </a:r>
            <a:r>
              <a:rPr lang="ko-KR" altLang="en-US" sz="1000" dirty="0"/>
              <a:t> 우회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shell.php.jpg, </a:t>
            </a:r>
            <a:r>
              <a:rPr lang="en-US" altLang="ko-KR" sz="1000" dirty="0" err="1"/>
              <a:t>shell.pHp</a:t>
            </a:r>
            <a:r>
              <a:rPr lang="en-US" altLang="ko-KR" sz="1000" dirty="0"/>
              <a:t>)</a:t>
            </a:r>
            <a:r>
              <a:rPr lang="ko-KR" altLang="en-US" sz="1000" dirty="0"/>
              <a:t>하거나 </a:t>
            </a:r>
            <a:r>
              <a:rPr lang="en-US" altLang="ko-KR" sz="1000" dirty="0"/>
              <a:t>MIME </a:t>
            </a:r>
            <a:r>
              <a:rPr lang="ko-KR" altLang="en-US" sz="1000" dirty="0"/>
              <a:t>속여서 업로드</a:t>
            </a:r>
          </a:p>
          <a:p>
            <a:r>
              <a:rPr lang="ko-KR" altLang="en-US" sz="1000" dirty="0"/>
              <a:t>업로드 성공 시 웹 경로에서 접근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/hackable/uploads/</a:t>
            </a:r>
            <a:r>
              <a:rPr lang="en-US" altLang="ko-KR" sz="1000" dirty="0" err="1"/>
              <a:t>shell.php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주소창에</a:t>
            </a:r>
            <a:r>
              <a:rPr lang="ko-KR" altLang="en-US" sz="1000" dirty="0"/>
              <a:t> </a:t>
            </a:r>
            <a:r>
              <a:rPr lang="en-US" altLang="ko-KR" sz="1000" dirty="0"/>
              <a:t>?</a:t>
            </a:r>
            <a:r>
              <a:rPr lang="en-US" altLang="ko-KR" sz="1000" dirty="0" err="1"/>
              <a:t>cmd</a:t>
            </a:r>
            <a:r>
              <a:rPr lang="en-US" altLang="ko-KR" sz="1000" dirty="0"/>
              <a:t>=</a:t>
            </a:r>
            <a:r>
              <a:rPr lang="en-US" altLang="ko-KR" sz="1000" dirty="0" err="1"/>
              <a:t>whoami</a:t>
            </a:r>
            <a:r>
              <a:rPr lang="en-US" altLang="ko-KR" sz="1000" dirty="0"/>
              <a:t> </a:t>
            </a:r>
            <a:r>
              <a:rPr lang="ko-KR" altLang="en-US" sz="1000" dirty="0"/>
              <a:t>등 명령 실행 확인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의의</a:t>
            </a:r>
          </a:p>
          <a:p>
            <a:r>
              <a:rPr lang="ko-KR" altLang="en-US" sz="1000" dirty="0"/>
              <a:t>업로드 기능이 취약하면 공격자가 서버를 장악할 수 있음</a:t>
            </a:r>
          </a:p>
          <a:p>
            <a:r>
              <a:rPr lang="ko-KR" altLang="en-US" sz="1000" dirty="0"/>
              <a:t>시스템 명령 실행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백도어</a:t>
            </a:r>
            <a:r>
              <a:rPr lang="ko-KR" altLang="en-US" sz="1000" dirty="0"/>
              <a:t> 설치</a:t>
            </a:r>
            <a:r>
              <a:rPr lang="en-US" altLang="ko-KR" sz="1000" dirty="0"/>
              <a:t>, DB </a:t>
            </a:r>
            <a:r>
              <a:rPr lang="ko-KR" altLang="en-US" sz="1000" dirty="0"/>
              <a:t>탈취 등 심각한 피해 발생 가능</a:t>
            </a:r>
          </a:p>
          <a:p>
            <a:r>
              <a:rPr lang="ko-KR" altLang="en-US" sz="1000" dirty="0"/>
              <a:t>파일 </a:t>
            </a:r>
            <a:r>
              <a:rPr lang="ko-KR" altLang="en-US" sz="1000" dirty="0" err="1"/>
              <a:t>확장자</a:t>
            </a:r>
            <a:r>
              <a:rPr lang="en-US" altLang="ko-KR" sz="1000" dirty="0"/>
              <a:t>, MIME, </a:t>
            </a:r>
            <a:r>
              <a:rPr lang="ko-KR" altLang="en-US" sz="1000" dirty="0"/>
              <a:t>경로 검증 등 다중 </a:t>
            </a:r>
            <a:r>
              <a:rPr lang="ko-KR" altLang="en-US" sz="1000" dirty="0" err="1"/>
              <a:t>필터링의</a:t>
            </a:r>
            <a:r>
              <a:rPr lang="ko-KR" altLang="en-US" sz="1000" dirty="0"/>
              <a:t> 중요성을 이해하는 데 유용</a:t>
            </a:r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1" y="1115710"/>
            <a:ext cx="4655975" cy="5170646"/>
          </a:xfrm>
          <a:prstGeom prst="rect">
            <a:avLst/>
          </a:prstGeom>
          <a:noFill/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SQL Injection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en-US" altLang="ko-KR" sz="1000" dirty="0"/>
              <a:t>Prepared Statement </a:t>
            </a:r>
            <a:r>
              <a:rPr lang="ko-KR" altLang="en-US" sz="1000" dirty="0"/>
              <a:t>사용 </a:t>
            </a:r>
            <a:r>
              <a:rPr lang="en-US" altLang="ko-KR" sz="1000" dirty="0"/>
              <a:t>(</a:t>
            </a:r>
            <a:r>
              <a:rPr lang="ko-KR" altLang="en-US" sz="1000" dirty="0"/>
              <a:t>예</a:t>
            </a:r>
            <a:r>
              <a:rPr lang="en-US" altLang="ko-KR" sz="1000" dirty="0"/>
              <a:t>: PDO, </a:t>
            </a:r>
            <a:r>
              <a:rPr lang="en-US" altLang="ko-KR" sz="1000" dirty="0" err="1"/>
              <a:t>MySQLi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 err="1"/>
              <a:t>입력값을</a:t>
            </a:r>
            <a:r>
              <a:rPr lang="ko-KR" altLang="en-US" sz="1000" dirty="0"/>
              <a:t> 쿼리에 직접 넣지 않고 바인딩 처리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$</a:t>
            </a:r>
            <a:r>
              <a:rPr lang="en-US" altLang="ko-KR" sz="1000" dirty="0" err="1"/>
              <a:t>stmt</a:t>
            </a:r>
            <a:r>
              <a:rPr lang="en-US" altLang="ko-KR" sz="1000" dirty="0"/>
              <a:t> = $</a:t>
            </a:r>
            <a:r>
              <a:rPr lang="en-US" altLang="ko-KR" sz="1000" dirty="0" err="1"/>
              <a:t>pdo</a:t>
            </a:r>
            <a:r>
              <a:rPr lang="en-US" altLang="ko-KR" sz="1000" dirty="0"/>
              <a:t>-&gt;prepare("SELECT * FROM users WHERE id = ?"); $</a:t>
            </a:r>
            <a:r>
              <a:rPr lang="en-US" altLang="ko-KR" sz="1000" dirty="0" err="1"/>
              <a:t>stmt</a:t>
            </a:r>
            <a:r>
              <a:rPr lang="en-US" altLang="ko-KR" sz="1000" dirty="0"/>
              <a:t>-&gt;execute([$id]);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XSS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/>
              <a:t>출력 시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() </a:t>
            </a:r>
            <a:r>
              <a:rPr lang="ko-KR" altLang="en-US" sz="1000" dirty="0"/>
              <a:t>사용해 특수 문자 </a:t>
            </a:r>
            <a:r>
              <a:rPr lang="ko-KR" altLang="en-US" sz="1000" dirty="0" err="1"/>
              <a:t>인코딩</a:t>
            </a:r>
            <a:endParaRPr lang="ko-KR" altLang="en-US" sz="1000" dirty="0"/>
          </a:p>
          <a:p>
            <a:r>
              <a:rPr lang="ko-KR" altLang="en-US" sz="1000" dirty="0" err="1"/>
              <a:t>입력값</a:t>
            </a:r>
            <a:r>
              <a:rPr lang="ko-KR" altLang="en-US" sz="1000" dirty="0"/>
              <a:t> 검증 함께 적용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echo </a:t>
            </a:r>
            <a:r>
              <a:rPr lang="en-US" altLang="ko-KR" sz="1000" dirty="0" err="1"/>
              <a:t>htmlspecialchars</a:t>
            </a:r>
            <a:r>
              <a:rPr lang="en-US" altLang="ko-KR" sz="1000" dirty="0"/>
              <a:t>($_POST['message'], ENT_QUOTES, 'UTF-8');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Command Injection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/>
              <a:t>사용자 입력을 </a:t>
            </a:r>
            <a:r>
              <a:rPr lang="en-US" altLang="ko-KR" sz="1000" dirty="0" err="1"/>
              <a:t>shell_exec</a:t>
            </a:r>
            <a:r>
              <a:rPr lang="en-US" altLang="ko-KR" sz="1000" dirty="0"/>
              <a:t>() </a:t>
            </a:r>
            <a:r>
              <a:rPr lang="ko-KR" altLang="en-US" sz="1000" dirty="0"/>
              <a:t>등에 직접 전달하지 않음</a:t>
            </a:r>
          </a:p>
          <a:p>
            <a:r>
              <a:rPr lang="ko-KR" altLang="en-US" sz="1000" dirty="0"/>
              <a:t>허용된 명령어만 실행 </a:t>
            </a:r>
            <a:r>
              <a:rPr lang="en-US" altLang="ko-KR" sz="1000" dirty="0"/>
              <a:t>(</a:t>
            </a:r>
            <a:r>
              <a:rPr lang="ko-KR" altLang="en-US" sz="1000" dirty="0"/>
              <a:t>화이트리스트 방식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if (</a:t>
            </a:r>
            <a:r>
              <a:rPr lang="en-US" altLang="ko-KR" sz="1000" dirty="0" err="1"/>
              <a:t>in_array</a:t>
            </a:r>
            <a:r>
              <a:rPr lang="en-US" altLang="ko-KR" sz="1000" dirty="0"/>
              <a:t>($</a:t>
            </a:r>
            <a:r>
              <a:rPr lang="en-US" altLang="ko-KR" sz="1000" dirty="0" err="1"/>
              <a:t>user_input</a:t>
            </a:r>
            <a:r>
              <a:rPr lang="en-US" altLang="ko-KR" sz="1000" dirty="0"/>
              <a:t>, ['eth0', 'lo'])) { ... }</a:t>
            </a:r>
          </a:p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CSRF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  <a:p>
            <a:r>
              <a:rPr lang="ko-KR" altLang="en-US" sz="1000" dirty="0"/>
              <a:t>각 폼에 </a:t>
            </a:r>
            <a:r>
              <a:rPr lang="en-US" altLang="ko-KR" sz="1000" dirty="0"/>
              <a:t>CSRF </a:t>
            </a:r>
            <a:r>
              <a:rPr lang="ko-KR" altLang="en-US" sz="1000" dirty="0"/>
              <a:t>토큰 추가</a:t>
            </a:r>
          </a:p>
          <a:p>
            <a:r>
              <a:rPr lang="ko-KR" altLang="en-US" sz="1000" dirty="0"/>
              <a:t>세션 기반으로 </a:t>
            </a:r>
            <a:r>
              <a:rPr lang="ko-KR" altLang="en-US" sz="1000" dirty="0" err="1"/>
              <a:t>난수</a:t>
            </a:r>
            <a:r>
              <a:rPr lang="ko-KR" altLang="en-US" sz="1000" dirty="0"/>
              <a:t> 생성 → 전송 시 토큰 비교로 검증</a:t>
            </a:r>
          </a:p>
          <a:p>
            <a:r>
              <a:rPr lang="ko-KR" altLang="en-US" sz="1000" dirty="0"/>
              <a:t>예</a:t>
            </a:r>
            <a:r>
              <a:rPr lang="en-US" altLang="ko-KR" sz="1000" dirty="0"/>
              <a:t>: &lt;input type="hidden" name="</a:t>
            </a:r>
            <a:r>
              <a:rPr lang="en-US" altLang="ko-KR" sz="1000" dirty="0" err="1"/>
              <a:t>csrf_token</a:t>
            </a:r>
            <a:r>
              <a:rPr lang="en-US" altLang="ko-KR" sz="1000" dirty="0"/>
              <a:t>" value="..."&gt; </a:t>
            </a:r>
            <a:r>
              <a:rPr lang="ko-KR" altLang="en-US" sz="1000" dirty="0"/>
              <a:t>와 서버에서 토큰 비교</a:t>
            </a:r>
          </a:p>
          <a:p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헤더 설정 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보안 강화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US" altLang="ko-KR" sz="1000" dirty="0"/>
              <a:t>X-Content-Type-Options: </a:t>
            </a:r>
            <a:r>
              <a:rPr lang="en-US" altLang="ko-KR" sz="1000" dirty="0" err="1"/>
              <a:t>nosniff</a:t>
            </a:r>
            <a:endParaRPr lang="en-US" altLang="ko-KR" sz="1000" dirty="0"/>
          </a:p>
          <a:p>
            <a:r>
              <a:rPr lang="en-US" altLang="ko-KR" sz="1000" dirty="0"/>
              <a:t>X-Frame-Options: DENY</a:t>
            </a:r>
          </a:p>
          <a:p>
            <a:r>
              <a:rPr lang="en-US" altLang="ko-KR" sz="1000" dirty="0"/>
              <a:t>Content-Security-Policy: default-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 'self';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7" name="오른쪽 화살표 16"/>
          <p:cNvSpPr/>
          <p:nvPr/>
        </p:nvSpPr>
        <p:spPr>
          <a:xfrm rot="3018235">
            <a:off x="2982008" y="1714105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35" y="1115710"/>
            <a:ext cx="3030567" cy="52212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467" y="1628058"/>
            <a:ext cx="1918172" cy="10967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5" y="2754233"/>
            <a:ext cx="3737594" cy="665072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 rot="7647338">
            <a:off x="2895014" y="2326598"/>
            <a:ext cx="363525" cy="29787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19" name="직사각형 18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48640" y="1743231"/>
            <a:ext cx="4655975" cy="36049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7970" y="4101715"/>
            <a:ext cx="46466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Sniffing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이란</a:t>
            </a:r>
            <a:endParaRPr lang="en-US" altLang="ko-KR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1000" dirty="0"/>
              <a:t>네트워크를 통해 전송되는 데이터를 </a:t>
            </a:r>
            <a:r>
              <a:rPr lang="ko-KR" altLang="en-US" sz="1000" b="1" dirty="0"/>
              <a:t>몰래 가로채어 감청</a:t>
            </a:r>
            <a:r>
              <a:rPr lang="ko-KR" altLang="en-US" sz="1000" dirty="0"/>
              <a:t>하는 해킹 기법이다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공격자는 </a:t>
            </a:r>
            <a:r>
              <a:rPr lang="ko-KR" altLang="en-US" sz="1000" b="1" dirty="0"/>
              <a:t>중간에 위치한 네트워크 장비</a:t>
            </a:r>
            <a:r>
              <a:rPr lang="ko-KR" altLang="en-US" sz="1000" dirty="0"/>
              <a:t>처럼 가장하거나</a:t>
            </a:r>
            <a:r>
              <a:rPr lang="en-US" altLang="ko-KR" sz="1000" dirty="0"/>
              <a:t>,</a:t>
            </a:r>
            <a:br>
              <a:rPr lang="en-US" altLang="ko-KR" sz="1000" dirty="0"/>
            </a:br>
            <a:r>
              <a:rPr lang="ko-KR" altLang="en-US" sz="1000" dirty="0"/>
              <a:t>같은 네트워크에 존재하면서 </a:t>
            </a:r>
            <a:r>
              <a:rPr lang="ko-KR" altLang="en-US" sz="1000" b="1" dirty="0"/>
              <a:t>전송 중인 패킷을 엿보거나 저장</a:t>
            </a:r>
            <a:r>
              <a:rPr lang="ko-KR" altLang="en-US" sz="1000" dirty="0"/>
              <a:t>할 수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-</a:t>
            </a:r>
            <a:r>
              <a:rPr lang="ko-KR" altLang="en-US" sz="1000" dirty="0"/>
              <a:t>현재 </a:t>
            </a:r>
            <a:r>
              <a:rPr lang="en-US" altLang="ko-KR" sz="1000" dirty="0"/>
              <a:t>TCP </a:t>
            </a:r>
            <a:r>
              <a:rPr lang="ko-KR" altLang="en-US" sz="1000" dirty="0"/>
              <a:t>통신</a:t>
            </a:r>
            <a:r>
              <a:rPr lang="en-US" altLang="ko-KR" sz="1000" dirty="0"/>
              <a:t>, ARP </a:t>
            </a:r>
            <a:r>
              <a:rPr lang="ko-KR" altLang="en-US" sz="1000" dirty="0"/>
              <a:t>질의 등이 보인다</a:t>
            </a:r>
            <a:r>
              <a:rPr lang="en-US" altLang="ko-KR" sz="1000" dirty="0"/>
              <a:t>.</a:t>
            </a:r>
          </a:p>
          <a:p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6879772" y="1115710"/>
            <a:ext cx="4655975" cy="5042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왼쪽으로 구부러진 화살표 28"/>
          <p:cNvSpPr/>
          <p:nvPr/>
        </p:nvSpPr>
        <p:spPr>
          <a:xfrm>
            <a:off x="5453742" y="3366919"/>
            <a:ext cx="540000" cy="540000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&quot;없음&quot; 기호 29"/>
          <p:cNvSpPr/>
          <p:nvPr/>
        </p:nvSpPr>
        <p:spPr>
          <a:xfrm>
            <a:off x="6166757" y="3366919"/>
            <a:ext cx="540000" cy="5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9771" y="1121077"/>
            <a:ext cx="4655975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HTTPS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</a:t>
            </a:r>
          </a:p>
          <a:p>
            <a:r>
              <a:rPr lang="ko-KR" altLang="en-US" sz="1000" dirty="0"/>
              <a:t>목적</a:t>
            </a:r>
            <a:r>
              <a:rPr lang="en-US" altLang="ko-KR" sz="1000" dirty="0"/>
              <a:t>: </a:t>
            </a:r>
            <a:r>
              <a:rPr lang="ko-KR" altLang="en-US" sz="1000" dirty="0"/>
              <a:t>웹 로그인 정보를 암호화하여 탈취 방지</a:t>
            </a:r>
          </a:p>
          <a:p>
            <a:r>
              <a:rPr lang="ko-KR" altLang="en-US" sz="1000" dirty="0"/>
              <a:t>내용</a:t>
            </a:r>
            <a:r>
              <a:rPr lang="en-US" altLang="ko-KR" sz="1000" dirty="0"/>
              <a:t>: Apache </a:t>
            </a:r>
            <a:r>
              <a:rPr lang="ko-KR" altLang="en-US" sz="1000" dirty="0"/>
              <a:t>서버에 </a:t>
            </a:r>
            <a:r>
              <a:rPr lang="en-US" altLang="ko-KR" sz="1000" dirty="0"/>
              <a:t>HTTPS </a:t>
            </a:r>
            <a:r>
              <a:rPr lang="ko-KR" altLang="en-US" sz="1000" dirty="0"/>
              <a:t>설정 후 브라우저에서 </a:t>
            </a:r>
            <a:r>
              <a:rPr lang="en-US" altLang="ko-KR" sz="1000" dirty="0"/>
              <a:t>https</a:t>
            </a:r>
            <a:r>
              <a:rPr lang="ko-KR" altLang="en-US" sz="1000" dirty="0"/>
              <a:t>로 접속 → </a:t>
            </a:r>
            <a:r>
              <a:rPr lang="en-US" altLang="ko-KR" sz="1000" dirty="0"/>
              <a:t>Wireshark</a:t>
            </a:r>
            <a:r>
              <a:rPr lang="ko-KR" altLang="en-US" sz="1000" dirty="0"/>
              <a:t>에서 내용이 암호화되어 보이지 않음</a:t>
            </a:r>
          </a:p>
          <a:p>
            <a:r>
              <a:rPr lang="ko-KR" altLang="en-US" sz="1000" dirty="0"/>
              <a:t>의의</a:t>
            </a:r>
            <a:r>
              <a:rPr lang="en-US" altLang="ko-KR" sz="1000" dirty="0"/>
              <a:t>: </a:t>
            </a:r>
            <a:r>
              <a:rPr lang="ko-KR" altLang="en-US" sz="1000" dirty="0"/>
              <a:t>민감 정보가 </a:t>
            </a:r>
            <a:r>
              <a:rPr lang="ko-KR" altLang="en-US" sz="1000" dirty="0" err="1"/>
              <a:t>평문으로</a:t>
            </a:r>
            <a:r>
              <a:rPr lang="ko-KR" altLang="en-US" sz="1000" dirty="0"/>
              <a:t> 전송되지 않도록 보호</a:t>
            </a:r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Static ARP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  <a:p>
            <a:r>
              <a:rPr lang="ko-KR" altLang="en-US" sz="1000" dirty="0"/>
              <a:t>목적</a:t>
            </a:r>
            <a:r>
              <a:rPr lang="en-US" altLang="ko-KR" sz="1000" dirty="0"/>
              <a:t>: ARP Spoofing </a:t>
            </a:r>
            <a:r>
              <a:rPr lang="ko-KR" altLang="en-US" sz="1000" dirty="0"/>
              <a:t>방지로 중간자 공격 차단</a:t>
            </a:r>
          </a:p>
          <a:p>
            <a:r>
              <a:rPr lang="ko-KR" altLang="en-US" sz="1000" dirty="0"/>
              <a:t>내용</a:t>
            </a:r>
            <a:r>
              <a:rPr lang="en-US" altLang="ko-KR" sz="1000" dirty="0"/>
              <a:t>: </a:t>
            </a:r>
            <a:r>
              <a:rPr lang="ko-KR" altLang="en-US" sz="1000" dirty="0"/>
              <a:t>클라이언트에서 게이트웨이의 </a:t>
            </a:r>
            <a:r>
              <a:rPr lang="en-US" altLang="ko-KR" sz="1000" dirty="0"/>
              <a:t>MAC </a:t>
            </a:r>
            <a:r>
              <a:rPr lang="ko-KR" altLang="en-US" sz="1000" dirty="0"/>
              <a:t>주소를 고정 등록</a:t>
            </a:r>
          </a:p>
          <a:p>
            <a:r>
              <a:rPr lang="ko-KR" altLang="en-US" sz="1000" dirty="0"/>
              <a:t>의의</a:t>
            </a:r>
            <a:r>
              <a:rPr lang="en-US" altLang="ko-KR" sz="1000" dirty="0"/>
              <a:t>: </a:t>
            </a:r>
            <a:r>
              <a:rPr lang="ko-KR" altLang="en-US" sz="1000" dirty="0"/>
              <a:t>위조된 </a:t>
            </a:r>
            <a:r>
              <a:rPr lang="en-US" altLang="ko-KR" sz="1000" dirty="0"/>
              <a:t>ARP </a:t>
            </a:r>
            <a:r>
              <a:rPr lang="ko-KR" altLang="en-US" sz="1000" dirty="0"/>
              <a:t>응답을 무시하고 네트워크 무결성 유지</a:t>
            </a:r>
            <a:endParaRPr lang="en-US" altLang="ko-KR" sz="1000" dirty="0"/>
          </a:p>
          <a:p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ArpON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도구 사용</a:t>
            </a:r>
          </a:p>
          <a:p>
            <a:r>
              <a:rPr lang="ko-KR" altLang="en-US" sz="1000" dirty="0"/>
              <a:t>목적</a:t>
            </a:r>
            <a:r>
              <a:rPr lang="en-US" altLang="ko-KR" sz="1000" dirty="0"/>
              <a:t>: ARP </a:t>
            </a:r>
            <a:r>
              <a:rPr lang="ko-KR" altLang="en-US" sz="1000" dirty="0"/>
              <a:t>공격 탐지 및 자동 방어</a:t>
            </a:r>
          </a:p>
          <a:p>
            <a:r>
              <a:rPr lang="ko-KR" altLang="en-US" sz="1000" dirty="0"/>
              <a:t>내용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ArpON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데몬을</a:t>
            </a:r>
            <a:r>
              <a:rPr lang="ko-KR" altLang="en-US" sz="1000" dirty="0"/>
              <a:t> 설치하고 실행하여 실시간 </a:t>
            </a:r>
            <a:r>
              <a:rPr lang="en-US" altLang="ko-KR" sz="1000" dirty="0"/>
              <a:t>ARP </a:t>
            </a:r>
            <a:r>
              <a:rPr lang="ko-KR" altLang="en-US" sz="1000" dirty="0"/>
              <a:t>감시</a:t>
            </a:r>
          </a:p>
          <a:p>
            <a:r>
              <a:rPr lang="ko-KR" altLang="en-US" sz="1000" dirty="0"/>
              <a:t>의의</a:t>
            </a:r>
            <a:r>
              <a:rPr lang="en-US" altLang="ko-KR" sz="1000" dirty="0"/>
              <a:t>: ARP </a:t>
            </a:r>
            <a:r>
              <a:rPr lang="ko-KR" altLang="en-US" sz="1000" dirty="0"/>
              <a:t>기반 공격이 발생하면 자동으로 차단하거나 경고</a:t>
            </a:r>
          </a:p>
          <a:p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VPN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</a:p>
          <a:p>
            <a:r>
              <a:rPr lang="ko-KR" altLang="en-US" sz="1000" dirty="0"/>
              <a:t>목적</a:t>
            </a:r>
            <a:r>
              <a:rPr lang="en-US" altLang="ko-KR" sz="1000" dirty="0"/>
              <a:t>: </a:t>
            </a:r>
            <a:r>
              <a:rPr lang="ko-KR" altLang="en-US" sz="1000" dirty="0"/>
              <a:t>전체 네트워크 트래픽을 암호화된 터널로 보호</a:t>
            </a:r>
          </a:p>
          <a:p>
            <a:r>
              <a:rPr lang="ko-KR" altLang="en-US" sz="1000" dirty="0"/>
              <a:t>내용</a:t>
            </a:r>
            <a:r>
              <a:rPr lang="en-US" altLang="ko-KR" sz="1000" dirty="0"/>
              <a:t>: </a:t>
            </a:r>
            <a:r>
              <a:rPr lang="ko-KR" altLang="en-US" sz="1000" dirty="0"/>
              <a:t>클라이언트에서 </a:t>
            </a:r>
            <a:r>
              <a:rPr lang="en-US" altLang="ko-KR" sz="1000" dirty="0"/>
              <a:t>VPN</a:t>
            </a:r>
            <a:r>
              <a:rPr lang="ko-KR" altLang="en-US" sz="1000" dirty="0"/>
              <a:t>에 연결 → </a:t>
            </a:r>
            <a:r>
              <a:rPr lang="en-US" altLang="ko-KR" sz="1000" dirty="0"/>
              <a:t>Wireshark</a:t>
            </a:r>
            <a:r>
              <a:rPr lang="ko-KR" altLang="en-US" sz="1000" dirty="0"/>
              <a:t>로 봐도 데이터가 암호화되어 내용 파악 불가</a:t>
            </a:r>
          </a:p>
          <a:p>
            <a:r>
              <a:rPr lang="ko-KR" altLang="en-US" sz="1000" dirty="0"/>
              <a:t>의의</a:t>
            </a:r>
            <a:r>
              <a:rPr lang="en-US" altLang="ko-KR" sz="1000" dirty="0"/>
              <a:t>: </a:t>
            </a:r>
            <a:r>
              <a:rPr lang="ko-KR" altLang="en-US" sz="1000" dirty="0"/>
              <a:t>네트워크 내부에서도 </a:t>
            </a:r>
            <a:r>
              <a:rPr lang="ko-KR" altLang="en-US" sz="1000" dirty="0" err="1"/>
              <a:t>스니핑</a:t>
            </a:r>
            <a:r>
              <a:rPr lang="ko-KR" altLang="en-US" sz="1000" dirty="0"/>
              <a:t> 불가능한 환경 구축</a:t>
            </a:r>
            <a:endParaRPr lang="en-US" altLang="ko-KR" sz="1000" dirty="0"/>
          </a:p>
          <a:p>
            <a:endParaRPr lang="ko-KR" altLang="en-US" sz="1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5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SSH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Telnet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</a:t>
            </a:r>
          </a:p>
          <a:p>
            <a:r>
              <a:rPr lang="ko-KR" altLang="en-US" sz="1000" dirty="0"/>
              <a:t>목적</a:t>
            </a:r>
            <a:r>
              <a:rPr lang="en-US" altLang="ko-KR" sz="1000" dirty="0"/>
              <a:t>: </a:t>
            </a:r>
            <a:r>
              <a:rPr lang="ko-KR" altLang="en-US" sz="1000" dirty="0"/>
              <a:t>원격 접속 시 </a:t>
            </a:r>
            <a:r>
              <a:rPr lang="ko-KR" altLang="en-US" sz="1000" dirty="0" err="1"/>
              <a:t>평문</a:t>
            </a:r>
            <a:r>
              <a:rPr lang="ko-KR" altLang="en-US" sz="1000" dirty="0"/>
              <a:t> 인증 방지</a:t>
            </a:r>
          </a:p>
          <a:p>
            <a:r>
              <a:rPr lang="ko-KR" altLang="en-US" sz="1000" dirty="0"/>
              <a:t>내용</a:t>
            </a:r>
            <a:r>
              <a:rPr lang="en-US" altLang="ko-KR" sz="1000" dirty="0"/>
              <a:t>: Telnet</a:t>
            </a:r>
            <a:r>
              <a:rPr lang="ko-KR" altLang="en-US" sz="1000" dirty="0"/>
              <a:t>은 비활성화하고 </a:t>
            </a:r>
            <a:r>
              <a:rPr lang="en-US" altLang="ko-KR" sz="1000" dirty="0"/>
              <a:t>SSH</a:t>
            </a:r>
            <a:r>
              <a:rPr lang="ko-KR" altLang="en-US" sz="1000" dirty="0"/>
              <a:t>만 허용 → </a:t>
            </a:r>
            <a:r>
              <a:rPr lang="ko-KR" altLang="en-US" sz="1000" dirty="0" err="1"/>
              <a:t>스니핑으로도</a:t>
            </a:r>
            <a:r>
              <a:rPr lang="ko-KR" altLang="en-US" sz="1000" dirty="0"/>
              <a:t> 로그인 정보 탈취 불가능</a:t>
            </a:r>
          </a:p>
          <a:p>
            <a:r>
              <a:rPr lang="ko-KR" altLang="en-US" sz="1000" dirty="0"/>
              <a:t>의의</a:t>
            </a:r>
            <a:r>
              <a:rPr lang="en-US" altLang="ko-KR" sz="1000" dirty="0"/>
              <a:t>: </a:t>
            </a:r>
            <a:r>
              <a:rPr lang="ko-KR" altLang="en-US" sz="1000" dirty="0"/>
              <a:t>안전한 원격 관리 환경 제공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0" y="1748478"/>
            <a:ext cx="4646646" cy="22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43" name="직사각형 4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Snuffing &amp; MITM</a:t>
            </a:r>
            <a:endParaRPr lang="ko-KR" altLang="en-US" sz="3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6754857" y="2668715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749976" y="2843605"/>
            <a:ext cx="4320000" cy="1993578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실행 단추: 사용자 지정 22">
            <a:hlinkClick r:id="" action="ppaction://noaction" highlightClick="1"/>
          </p:cNvPr>
          <p:cNvSpPr/>
          <p:nvPr/>
        </p:nvSpPr>
        <p:spPr>
          <a:xfrm>
            <a:off x="10905341" y="4405339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976" y="2838336"/>
            <a:ext cx="2353003" cy="562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48" y="3647789"/>
            <a:ext cx="4327328" cy="2516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648" y="4129086"/>
            <a:ext cx="4327328" cy="4687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955184" y="2859338"/>
            <a:ext cx="4320000" cy="1617228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55184" y="3039337"/>
            <a:ext cx="4320000" cy="1455759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실행 단추: 사용자 지정 27">
            <a:hlinkClick r:id="" action="ppaction://noaction" highlightClick="1"/>
          </p:cNvPr>
          <p:cNvSpPr/>
          <p:nvPr/>
        </p:nvSpPr>
        <p:spPr>
          <a:xfrm>
            <a:off x="5092752" y="2854727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5092573" y="2860414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07" y="3053189"/>
            <a:ext cx="4314777" cy="57595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468" y="3876260"/>
            <a:ext cx="4314777" cy="3768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57797" y="3630039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게이트웨이 </a:t>
            </a:r>
            <a:r>
              <a:rPr lang="en-US" altLang="ko-KR" sz="1000" dirty="0">
                <a:solidFill>
                  <a:schemeClr val="bg1"/>
                </a:solidFill>
              </a:rPr>
              <a:t>mac </a:t>
            </a:r>
            <a:r>
              <a:rPr lang="ko-KR" altLang="en-US" sz="1000" dirty="0">
                <a:solidFill>
                  <a:schemeClr val="bg1"/>
                </a:solidFill>
              </a:rPr>
              <a:t>주소가 </a:t>
            </a:r>
            <a:r>
              <a:rPr lang="en-US" altLang="ko-KR" sz="1000" dirty="0">
                <a:solidFill>
                  <a:schemeClr val="bg1"/>
                </a:solidFill>
              </a:rPr>
              <a:t>kali mac </a:t>
            </a:r>
            <a:r>
              <a:rPr lang="ko-KR" altLang="en-US" sz="1000" dirty="0">
                <a:solidFill>
                  <a:schemeClr val="bg1"/>
                </a:solidFill>
              </a:rPr>
              <a:t>주소로 변경된 것이 보인다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5931" y="4246898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Google ping</a:t>
            </a:r>
            <a:r>
              <a:rPr lang="ko-KR" altLang="en-US" sz="1000" dirty="0">
                <a:solidFill>
                  <a:schemeClr val="bg1"/>
                </a:solidFill>
              </a:rPr>
              <a:t>을 쏘면 </a:t>
            </a:r>
            <a:r>
              <a:rPr lang="en-US" altLang="ko-KR" sz="1000" dirty="0">
                <a:solidFill>
                  <a:schemeClr val="bg1"/>
                </a:solidFill>
              </a:rPr>
              <a:t>kali(192.168.100.133</a:t>
            </a:r>
            <a:r>
              <a:rPr lang="ko-KR" altLang="en-US" sz="1000" dirty="0">
                <a:solidFill>
                  <a:schemeClr val="bg1"/>
                </a:solidFill>
              </a:rPr>
              <a:t>을 지나가는게 보인다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1990" y="3381983"/>
            <a:ext cx="2660650" cy="197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50115" y="4119300"/>
            <a:ext cx="917575" cy="127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63454" y="2851105"/>
            <a:ext cx="4128246" cy="215444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Ubuntu2022.04(192.168.100.137)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49976" y="2645075"/>
            <a:ext cx="4101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Kali 2023.03(192.168.100.133)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48924" y="3399953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모니터링 도구 </a:t>
            </a:r>
            <a:r>
              <a:rPr lang="en-US" altLang="ko-KR" sz="1000" dirty="0">
                <a:solidFill>
                  <a:schemeClr val="bg1"/>
                </a:solidFill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</a:rPr>
              <a:t>스푸핑</a:t>
            </a:r>
            <a:r>
              <a:rPr lang="ko-KR" altLang="en-US" sz="1000" dirty="0">
                <a:solidFill>
                  <a:schemeClr val="bg1"/>
                </a:solidFill>
              </a:rPr>
              <a:t> 가능 </a:t>
            </a:r>
            <a:r>
              <a:rPr lang="en-US" altLang="ko-KR" sz="1000" dirty="0">
                <a:solidFill>
                  <a:schemeClr val="bg1"/>
                </a:solidFill>
              </a:rPr>
              <a:t>) </a:t>
            </a:r>
            <a:r>
              <a:rPr lang="en-US" altLang="ko-KR" sz="1000" dirty="0" err="1">
                <a:solidFill>
                  <a:schemeClr val="bg1"/>
                </a:solidFill>
              </a:rPr>
              <a:t>bettercap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설치 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48924" y="3901074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현재 </a:t>
            </a:r>
            <a:r>
              <a:rPr lang="en-US" altLang="ko-KR" sz="1000" dirty="0">
                <a:solidFill>
                  <a:schemeClr val="bg1"/>
                </a:solidFill>
              </a:rPr>
              <a:t>192.168.100.137</a:t>
            </a:r>
            <a:r>
              <a:rPr lang="ko-KR" altLang="en-US" sz="1000" dirty="0">
                <a:solidFill>
                  <a:schemeClr val="bg1"/>
                </a:solidFill>
              </a:rPr>
              <a:t>에서 </a:t>
            </a:r>
            <a:r>
              <a:rPr lang="en-US" altLang="ko-KR" sz="1000" dirty="0">
                <a:solidFill>
                  <a:schemeClr val="bg1"/>
                </a:solidFill>
              </a:rPr>
              <a:t>UDP </a:t>
            </a:r>
            <a:r>
              <a:rPr lang="ko-KR" altLang="en-US" sz="1000" dirty="0" err="1">
                <a:solidFill>
                  <a:schemeClr val="bg1"/>
                </a:solidFill>
              </a:rPr>
              <a:t>통신중인걸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볼수</a:t>
            </a:r>
            <a:r>
              <a:rPr lang="ko-KR" altLang="en-US" sz="1000" dirty="0">
                <a:solidFill>
                  <a:schemeClr val="bg1"/>
                </a:solidFill>
              </a:rPr>
              <a:t> 있다</a:t>
            </a:r>
            <a:r>
              <a:rPr lang="en-US" altLang="ko-KR" sz="1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57469" y="4590961"/>
            <a:ext cx="4314776" cy="246221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192.168.100.137</a:t>
            </a:r>
            <a:r>
              <a:rPr lang="ko-KR" altLang="en-US" sz="1000" dirty="0">
                <a:solidFill>
                  <a:schemeClr val="bg1"/>
                </a:solidFill>
              </a:rPr>
              <a:t>을 타겟으로 잡아두고 핑 쏘는 것을 확인 가능</a:t>
            </a:r>
            <a:r>
              <a:rPr lang="en-US" altLang="ko-KR" sz="1000" dirty="0">
                <a:solidFill>
                  <a:schemeClr val="bg1"/>
                </a:solidFill>
              </a:rPr>
              <a:t>.(MITM)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3454" y="942392"/>
            <a:ext cx="100186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>
                <a:solidFill>
                  <a:schemeClr val="bg1"/>
                </a:solidFill>
              </a:rPr>
              <a:t>스푸핑</a:t>
            </a:r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(Spoofing)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 정의</a:t>
            </a:r>
          </a:p>
          <a:p>
            <a:r>
              <a:rPr lang="ko-KR" altLang="en-US" sz="1300" dirty="0" err="1">
                <a:solidFill>
                  <a:schemeClr val="bg1"/>
                </a:solidFill>
              </a:rPr>
              <a:t>스푸핑이란</a:t>
            </a:r>
            <a:r>
              <a:rPr lang="ko-KR" altLang="en-US" sz="1300" dirty="0">
                <a:solidFill>
                  <a:schemeClr val="bg1"/>
                </a:solidFill>
              </a:rPr>
              <a:t> 네트워크에서 자신의 신원을 속여 다른 컴퓨터를 속이거나 오해하게 만드는 행위를 말함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300" dirty="0">
              <a:solidFill>
                <a:schemeClr val="bg1"/>
              </a:solidFill>
            </a:endParaRPr>
          </a:p>
          <a:p>
            <a:r>
              <a:rPr lang="ko-KR" altLang="en-US" sz="1300" dirty="0">
                <a:solidFill>
                  <a:schemeClr val="bg1"/>
                </a:solidFill>
              </a:rPr>
              <a:t> </a:t>
            </a:r>
            <a:r>
              <a:rPr lang="en-US" altLang="ko-KR" sz="1300" dirty="0">
                <a:solidFill>
                  <a:schemeClr val="bg1"/>
                </a:solidFill>
              </a:rPr>
              <a:t>MITM (Man-in-the-Middle)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 정의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**중간자 공격</a:t>
            </a:r>
            <a:r>
              <a:rPr lang="en-US" altLang="ko-KR" sz="1300" dirty="0">
                <a:solidFill>
                  <a:schemeClr val="bg1"/>
                </a:solidFill>
              </a:rPr>
              <a:t>(MITM)**</a:t>
            </a:r>
            <a:r>
              <a:rPr lang="ko-KR" altLang="en-US" sz="1300" dirty="0">
                <a:solidFill>
                  <a:schemeClr val="bg1"/>
                </a:solidFill>
              </a:rPr>
              <a:t>은 피해자와 서버 사이의 통신을 가로채는 공격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300" dirty="0">
                <a:solidFill>
                  <a:schemeClr val="bg1"/>
                </a:solidFill>
              </a:rPr>
              <a:t>양쪽 모두 공격자가 중간에 있다는 사실을 모름</a:t>
            </a:r>
            <a:r>
              <a:rPr lang="en-US" altLang="ko-KR" sz="13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줄무늬가 있는 오른쪽 화살표 5"/>
          <p:cNvSpPr/>
          <p:nvPr/>
        </p:nvSpPr>
        <p:spPr>
          <a:xfrm>
            <a:off x="5523115" y="3393475"/>
            <a:ext cx="951723" cy="719347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줄무늬가 있는 오른쪽 화살표 40"/>
          <p:cNvSpPr/>
          <p:nvPr/>
        </p:nvSpPr>
        <p:spPr>
          <a:xfrm>
            <a:off x="11155126" y="3381983"/>
            <a:ext cx="951723" cy="719347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271758" y="3583872"/>
            <a:ext cx="7184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</a:rPr>
              <a:t>google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47" name="실행 단추: 사용자 지정 46">
            <a:hlinkClick r:id="" action="ppaction://noaction" highlightClick="1"/>
          </p:cNvPr>
          <p:cNvSpPr/>
          <p:nvPr/>
        </p:nvSpPr>
        <p:spPr>
          <a:xfrm>
            <a:off x="10893526" y="2668697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10889404" y="2667082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01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0" y="-73153"/>
            <a:ext cx="15280521" cy="6593222"/>
            <a:chOff x="0" y="-73153"/>
            <a:chExt cx="15280521" cy="6593222"/>
          </a:xfrm>
        </p:grpSpPr>
        <p:sp>
          <p:nvSpPr>
            <p:cNvPr id="33" name="직사각형 32"/>
            <p:cNvSpPr/>
            <p:nvPr/>
          </p:nvSpPr>
          <p:spPr>
            <a:xfrm>
              <a:off x="0" y="1"/>
              <a:ext cx="12192000" cy="6520068"/>
            </a:xfrm>
            <a:prstGeom prst="rect">
              <a:avLst/>
            </a:prstGeom>
            <a:solidFill>
              <a:srgbClr val="3049EB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19125366">
              <a:off x="8917463" y="-73153"/>
              <a:ext cx="5263394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 rot="19125366">
              <a:off x="8761739" y="939060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4972C2"/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19125366">
              <a:off x="8761739" y="2323144"/>
              <a:ext cx="6518782" cy="82291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1D3299">
                    <a:alpha val="20000"/>
                  </a:srgb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  <a:alpha val="5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0" y="6520069"/>
            <a:ext cx="12192000" cy="337932"/>
          </a:xfrm>
          <a:prstGeom prst="rect">
            <a:avLst/>
          </a:prstGeom>
          <a:solidFill>
            <a:srgbClr val="13258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1095" y="144559"/>
            <a:ext cx="5060301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Snuffing &amp; MITM </a:t>
            </a:r>
            <a:r>
              <a:rPr lang="ko-KR" altLang="en-US" sz="3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406023" y="789091"/>
            <a:ext cx="11305309" cy="49876"/>
          </a:xfrm>
          <a:prstGeom prst="line">
            <a:avLst/>
          </a:prstGeom>
          <a:ln>
            <a:solidFill>
              <a:srgbClr val="3049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07536" y="2253039"/>
            <a:ext cx="4320000" cy="3161596"/>
          </a:xfrm>
          <a:prstGeom prst="rect">
            <a:avLst/>
          </a:prstGeom>
          <a:solidFill>
            <a:srgbClr val="3049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07536" y="2424265"/>
            <a:ext cx="4320000" cy="2990370"/>
          </a:xfrm>
          <a:prstGeom prst="rect">
            <a:avLst/>
          </a:prstGeom>
          <a:solidFill>
            <a:srgbClr val="132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실행 단추: 사용자 지정 27">
            <a:hlinkClick r:id="" action="ppaction://noaction" highlightClick="1"/>
          </p:cNvPr>
          <p:cNvSpPr/>
          <p:nvPr/>
        </p:nvSpPr>
        <p:spPr>
          <a:xfrm>
            <a:off x="4743736" y="2249179"/>
            <a:ext cx="177209" cy="180000"/>
          </a:xfrm>
          <a:prstGeom prst="actionButtonBlan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셈 기호 26"/>
          <p:cNvSpPr/>
          <p:nvPr/>
        </p:nvSpPr>
        <p:spPr>
          <a:xfrm>
            <a:off x="4740945" y="2246775"/>
            <a:ext cx="180000" cy="180000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0612" y="2212681"/>
            <a:ext cx="4128246" cy="215444"/>
          </a:xfrm>
          <a:prstGeom prst="rect">
            <a:avLst/>
          </a:prstGeom>
          <a:solidFill>
            <a:srgbClr val="132584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Ubuntu2022.04(192.168.100.137)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9" y="4115059"/>
            <a:ext cx="4319498" cy="52906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39" y="2431983"/>
            <a:ext cx="4312907" cy="171037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37" y="4920868"/>
            <a:ext cx="4323399" cy="163147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6879772" y="1115709"/>
            <a:ext cx="4655975" cy="53437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9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7537" y="4650201"/>
            <a:ext cx="43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부팅시</a:t>
            </a:r>
            <a:r>
              <a:rPr lang="ko-KR" altLang="en-US" sz="1000" dirty="0">
                <a:solidFill>
                  <a:schemeClr val="bg1"/>
                </a:solidFill>
              </a:rPr>
              <a:t> 정적 </a:t>
            </a:r>
            <a:r>
              <a:rPr lang="en-US" altLang="ko-KR" sz="1000" dirty="0" err="1">
                <a:solidFill>
                  <a:schemeClr val="bg1"/>
                </a:solidFill>
              </a:rPr>
              <a:t>arp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사용하게 변경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0947" y="5083749"/>
            <a:ext cx="4323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</a:rPr>
              <a:t>부팅시</a:t>
            </a:r>
            <a:r>
              <a:rPr lang="ko-KR" altLang="en-US" sz="1000" dirty="0">
                <a:solidFill>
                  <a:schemeClr val="bg1"/>
                </a:solidFill>
              </a:rPr>
              <a:t> 정적 </a:t>
            </a:r>
            <a:r>
              <a:rPr lang="en-US" altLang="ko-KR" sz="1000" dirty="0" err="1">
                <a:solidFill>
                  <a:schemeClr val="bg1"/>
                </a:solidFill>
              </a:rPr>
              <a:t>arp</a:t>
            </a:r>
            <a:r>
              <a:rPr lang="en-US" altLang="ko-KR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>
                <a:solidFill>
                  <a:schemeClr val="bg1"/>
                </a:solidFill>
              </a:rPr>
              <a:t> 설정 확인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0612" y="1394727"/>
            <a:ext cx="5060301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ARP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5953"/>
              </p:ext>
            </p:extLst>
          </p:nvPr>
        </p:nvGraphicFramePr>
        <p:xfrm>
          <a:off x="6898433" y="1444029"/>
          <a:ext cx="4637314" cy="1785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992">
                  <a:extLst>
                    <a:ext uri="{9D8B030D-6E8A-4147-A177-3AD203B41FA5}">
                      <a16:colId xmlns:a16="http://schemas.microsoft.com/office/drawing/2014/main" val="1498637395"/>
                    </a:ext>
                  </a:extLst>
                </a:gridCol>
                <a:gridCol w="3182322">
                  <a:extLst>
                    <a:ext uri="{9D8B030D-6E8A-4147-A177-3AD203B41FA5}">
                      <a16:colId xmlns:a16="http://schemas.microsoft.com/office/drawing/2014/main" val="163089897"/>
                    </a:ext>
                  </a:extLst>
                </a:gridCol>
              </a:tblGrid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방법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설명 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572505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정적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ARP 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설정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특정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에 대한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mac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주소를 고정해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 변조 차단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611108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Arpwatch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설치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ARP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테이블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변경시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감지하고 알림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986870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Vlan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분리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스푸핑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위험이 있는 영역과 중요한 장비를 분리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01880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스위치에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DAI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활성화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Dynamic ARP </a:t>
                      </a:r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Inspectioni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비정상 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ARP 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차단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기업용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26593"/>
                  </a:ext>
                </a:extLst>
              </a:tr>
              <a:tr h="2975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IP-MAC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바인딩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IP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별로 허용된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MAC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만 통신 가능하게 설정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98750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06590"/>
              </p:ext>
            </p:extLst>
          </p:nvPr>
        </p:nvGraphicFramePr>
        <p:xfrm>
          <a:off x="6896158" y="3562325"/>
          <a:ext cx="4639590" cy="289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17">
                  <a:extLst>
                    <a:ext uri="{9D8B030D-6E8A-4147-A177-3AD203B41FA5}">
                      <a16:colId xmlns:a16="http://schemas.microsoft.com/office/drawing/2014/main" val="413752845"/>
                    </a:ext>
                  </a:extLst>
                </a:gridCol>
                <a:gridCol w="1692943">
                  <a:extLst>
                    <a:ext uri="{9D8B030D-6E8A-4147-A177-3AD203B41FA5}">
                      <a16:colId xmlns:a16="http://schemas.microsoft.com/office/drawing/2014/main" val="2160950172"/>
                    </a:ext>
                  </a:extLst>
                </a:gridCol>
                <a:gridCol w="1546530">
                  <a:extLst>
                    <a:ext uri="{9D8B030D-6E8A-4147-A177-3AD203B41FA5}">
                      <a16:colId xmlns:a16="http://schemas.microsoft.com/office/drawing/2014/main" val="1037451629"/>
                    </a:ext>
                  </a:extLst>
                </a:gridCol>
              </a:tblGrid>
              <a:tr h="367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방법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 anchor="ctr">
                    <a:solidFill>
                      <a:srgbClr val="132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8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HTTPS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사용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트래픽을 암호화해 감청해도 내용 해독 불가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SSLStrip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차단도 포함해야 함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7709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SSL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인증서 검증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클라이언트가 위조된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읹으서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거부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브라우저 기본 기능 활용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0708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VPN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사용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네트워크 전체를 암호화된 터널로 전환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MITM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자체가 무력화 됨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3843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침입 탐지 시스템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(IDS)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이상 트래픽을 감지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(ARP, DNS,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ICMP)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Wazuh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Snort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등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0589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패킷 감시 툴 활용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Ip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neigh, </a:t>
                      </a:r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tcpdump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Wireshark</a:t>
                      </a:r>
                      <a:r>
                        <a:rPr lang="ko-KR" altLang="en-US" sz="1000" baseline="0" dirty="0">
                          <a:solidFill>
                            <a:schemeClr val="bg1"/>
                          </a:solidFill>
                        </a:rPr>
                        <a:t>등으로 실시간 감시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solidFill>
                            <a:schemeClr val="bg1"/>
                          </a:solidFill>
                        </a:rPr>
                        <a:t>Tcpdump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 –I eth0</a:t>
                      </a:r>
                      <a:r>
                        <a:rPr lang="en-US" altLang="ko-KR" sz="1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000" baseline="0" dirty="0" err="1">
                          <a:solidFill>
                            <a:schemeClr val="bg1"/>
                          </a:solidFill>
                        </a:rPr>
                        <a:t>arp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4741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2FA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정용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세션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쿠기가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탈취돼도 계정 침해 어려움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구글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OTP, 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이메일 인증 등</a:t>
                      </a:r>
                    </a:p>
                  </a:txBody>
                  <a:tcPr anchor="ctr">
                    <a:solidFill>
                      <a:srgbClr val="304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4768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6879771" y="1144076"/>
            <a:ext cx="5060301" cy="3231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ko-KR" altLang="en-US" sz="15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스푸핑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방지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79772" y="3229524"/>
            <a:ext cx="5060301" cy="3231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altLang="ko-KR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MITM </a:t>
            </a:r>
            <a:r>
              <a:rPr lang="ko-KR" altLang="en-US" sz="1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방지</a:t>
            </a:r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927536" y="1861553"/>
            <a:ext cx="1952236" cy="1776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049EB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1624</Words>
  <Application>Microsoft Office PowerPoint</Application>
  <PresentationFormat>와이드스크린</PresentationFormat>
  <Paragraphs>358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맑은 고딕</vt:lpstr>
      <vt:lpstr>Arial</vt:lpstr>
      <vt:lpstr>Arial Black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ITSC</dc:creator>
  <cp:lastModifiedBy>ITSC</cp:lastModifiedBy>
  <cp:revision>136</cp:revision>
  <dcterms:created xsi:type="dcterms:W3CDTF">2025-06-02T10:17:09Z</dcterms:created>
  <dcterms:modified xsi:type="dcterms:W3CDTF">2025-06-18T07:44:43Z</dcterms:modified>
  <cp:version/>
</cp:coreProperties>
</file>