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72" r:id="rId6"/>
    <p:sldId id="276" r:id="rId7"/>
    <p:sldId id="274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9EB"/>
    <a:srgbClr val="132584"/>
    <a:srgbClr val="3751EB"/>
    <a:srgbClr val="CCC6C0"/>
    <a:srgbClr val="2A45D3"/>
    <a:srgbClr val="1C4C76"/>
    <a:srgbClr val="31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58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1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8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3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7586-B294-4B45-A86F-C52F1CE723D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err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Stored</a:t>
            </a:r>
            <a:r>
              <a:rPr lang="ko-KR" altLang="en-US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XSS (</a:t>
            </a:r>
            <a:r>
              <a:rPr lang="ko-KR" altLang="en-US" sz="3000" dirty="0" err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Persistent</a:t>
            </a:r>
            <a:r>
              <a:rPr lang="ko-KR" altLang="en-US" sz="3000" dirty="0" smtClean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7" y="1214988"/>
            <a:ext cx="4422710" cy="21599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5" y="3474194"/>
            <a:ext cx="4646645" cy="2939266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사용자 입력 값에 </a:t>
            </a:r>
            <a:r>
              <a:rPr lang="ko-KR" altLang="en-US" sz="1000" dirty="0">
                <a:solidFill>
                  <a:schemeClr val="bg1"/>
                </a:solidFill>
              </a:rPr>
              <a:t>악성 스크립트를 삽입하여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저장된 콘텐츠가 </a:t>
            </a:r>
            <a:r>
              <a:rPr lang="ko-KR" altLang="en-US" sz="1000" b="1" dirty="0">
                <a:solidFill>
                  <a:schemeClr val="bg1"/>
                </a:solidFill>
              </a:rPr>
              <a:t>다른 사용자가 페이지를 열었을 때 자동 실행되는지</a:t>
            </a:r>
            <a:r>
              <a:rPr lang="ko-KR" altLang="en-US" sz="1000" dirty="0">
                <a:solidFill>
                  <a:schemeClr val="bg1"/>
                </a:solidFill>
              </a:rPr>
              <a:t>를 </a:t>
            </a:r>
            <a:r>
              <a:rPr lang="ko-KR" altLang="en-US" sz="1000" dirty="0" smtClean="0">
                <a:solidFill>
                  <a:schemeClr val="bg1"/>
                </a:solidFill>
              </a:rPr>
              <a:t>확인한다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과정</a:t>
            </a:r>
            <a:endParaRPr lang="en-US" altLang="ko-KR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DVWA</a:t>
            </a:r>
            <a:r>
              <a:rPr lang="ko-KR" altLang="en-US" sz="1000" dirty="0">
                <a:solidFill>
                  <a:schemeClr val="bg1"/>
                </a:solidFill>
              </a:rPr>
              <a:t>의 </a:t>
            </a:r>
            <a:r>
              <a:rPr lang="en-US" altLang="ko-KR" sz="1000" b="1" dirty="0">
                <a:solidFill>
                  <a:schemeClr val="bg1"/>
                </a:solidFill>
              </a:rPr>
              <a:t>Stored XSS</a:t>
            </a:r>
            <a:r>
              <a:rPr lang="ko-KR" altLang="en-US" sz="1000" dirty="0">
                <a:solidFill>
                  <a:schemeClr val="bg1"/>
                </a:solidFill>
              </a:rPr>
              <a:t> 페이지 접속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메시지 </a:t>
            </a:r>
            <a:r>
              <a:rPr lang="ko-KR" altLang="en-US" sz="1000" dirty="0" smtClean="0">
                <a:solidFill>
                  <a:schemeClr val="bg1"/>
                </a:solidFill>
              </a:rPr>
              <a:t>입력 창에 </a:t>
            </a:r>
            <a:r>
              <a:rPr lang="ko-KR" altLang="en-US" sz="1000" dirty="0">
                <a:solidFill>
                  <a:schemeClr val="bg1"/>
                </a:solidFill>
              </a:rPr>
              <a:t>아래 스크립트 </a:t>
            </a:r>
            <a:r>
              <a:rPr lang="ko-KR" altLang="en-US" sz="1000" dirty="0" smtClean="0">
                <a:solidFill>
                  <a:schemeClr val="bg1"/>
                </a:solidFill>
              </a:rPr>
              <a:t>삽입</a:t>
            </a:r>
            <a:r>
              <a:rPr lang="en-US" altLang="ko-KR" sz="1000" dirty="0">
                <a:solidFill>
                  <a:schemeClr val="bg1"/>
                </a:solidFill>
              </a:rPr>
              <a:t>(&lt;script&gt;alert</a:t>
            </a:r>
            <a:r>
              <a:rPr lang="en-US" altLang="ko-KR" sz="1000" dirty="0" smtClean="0">
                <a:solidFill>
                  <a:schemeClr val="bg1"/>
                </a:solidFill>
              </a:rPr>
              <a:t>(＇XSS!＇)&lt;/</a:t>
            </a:r>
            <a:r>
              <a:rPr lang="en-US" altLang="ko-KR" sz="1000" dirty="0">
                <a:solidFill>
                  <a:schemeClr val="bg1"/>
                </a:solidFill>
              </a:rPr>
              <a:t>script</a:t>
            </a:r>
            <a:r>
              <a:rPr lang="en-US" altLang="ko-KR" sz="1000" dirty="0" smtClean="0">
                <a:solidFill>
                  <a:schemeClr val="bg1"/>
                </a:solidFill>
              </a:rPr>
              <a:t>&gt;)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저장 후 페이지가 다시 로딩되며 </a:t>
            </a:r>
            <a:r>
              <a:rPr lang="ko-KR" altLang="en-US" sz="1000" b="1" dirty="0">
                <a:solidFill>
                  <a:schemeClr val="bg1"/>
                </a:solidFill>
              </a:rPr>
              <a:t>팝업이 자동 실행됨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  <a:endParaRPr lang="en-US" altLang="ko-KR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XSS</a:t>
            </a:r>
            <a:r>
              <a:rPr lang="ko-KR" altLang="en-US" sz="1000" dirty="0">
                <a:solidFill>
                  <a:schemeClr val="bg1"/>
                </a:solidFill>
              </a:rPr>
              <a:t>가 성공하면 공격자가 </a:t>
            </a:r>
            <a:r>
              <a:rPr lang="ko-KR" altLang="en-US" sz="1000" b="1" dirty="0">
                <a:solidFill>
                  <a:schemeClr val="bg1"/>
                </a:solidFill>
              </a:rPr>
              <a:t>쿠키 탈취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세션 탈취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b="1" dirty="0">
                <a:solidFill>
                  <a:schemeClr val="bg1"/>
                </a:solidFill>
              </a:rPr>
              <a:t>피싱 페이지 삽입</a:t>
            </a:r>
            <a:r>
              <a:rPr lang="ko-KR" altLang="en-US" sz="1000" dirty="0">
                <a:solidFill>
                  <a:schemeClr val="bg1"/>
                </a:solidFill>
              </a:rPr>
              <a:t> 등이 가능함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개발자 입장에서 반드시 막아야 하는 </a:t>
            </a:r>
            <a:r>
              <a:rPr lang="ko-KR" altLang="en-US" sz="1000" b="1" dirty="0">
                <a:solidFill>
                  <a:schemeClr val="bg1"/>
                </a:solidFill>
              </a:rPr>
              <a:t>중요한 웹 취약점 중 하나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9771" y="1115710"/>
            <a:ext cx="4655975" cy="6093976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시 </a:t>
            </a:r>
            <a:r>
              <a:rPr lang="ko-KR" altLang="en-US" sz="1600" dirty="0" err="1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인코딩</a:t>
            </a:r>
            <a:r>
              <a:rPr lang="ko-KR" altLang="en-US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(Output Encoding)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사용자 입력을 </a:t>
            </a:r>
            <a:r>
              <a:rPr lang="en-US" altLang="ko-KR" sz="1000" dirty="0">
                <a:solidFill>
                  <a:schemeClr val="bg1"/>
                </a:solidFill>
              </a:rPr>
              <a:t>HTML</a:t>
            </a:r>
            <a:r>
              <a:rPr lang="ko-KR" altLang="en-US" sz="1000" dirty="0">
                <a:solidFill>
                  <a:schemeClr val="bg1"/>
                </a:solidFill>
              </a:rPr>
              <a:t>로 출력할 때는 반드시 문자 </a:t>
            </a:r>
            <a:r>
              <a:rPr lang="ko-KR" altLang="en-US" sz="1000" dirty="0" err="1">
                <a:solidFill>
                  <a:schemeClr val="bg1"/>
                </a:solidFill>
              </a:rPr>
              <a:t>인코딩</a:t>
            </a:r>
            <a:r>
              <a:rPr lang="ko-KR" altLang="en-US" sz="1000" dirty="0">
                <a:solidFill>
                  <a:schemeClr val="bg1"/>
                </a:solidFill>
              </a:rPr>
              <a:t> 처리해야 함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&lt;, &gt;, ", ' </a:t>
            </a:r>
            <a:r>
              <a:rPr lang="ko-KR" altLang="en-US" sz="1000" dirty="0">
                <a:solidFill>
                  <a:schemeClr val="bg1"/>
                </a:solidFill>
              </a:rPr>
              <a:t>등이 브라우저에서 실행되지 않도록 막아줌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// </a:t>
            </a:r>
            <a:r>
              <a:rPr lang="ko-KR" altLang="en-US" sz="1000" dirty="0">
                <a:solidFill>
                  <a:schemeClr val="bg1"/>
                </a:solidFill>
              </a:rPr>
              <a:t>취약한 코드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echo $_POST['message'];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// </a:t>
            </a:r>
            <a:r>
              <a:rPr lang="ko-KR" altLang="en-US" sz="1000" dirty="0">
                <a:solidFill>
                  <a:schemeClr val="bg1"/>
                </a:solidFill>
              </a:rPr>
              <a:t>안전한 코드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echo </a:t>
            </a:r>
            <a:r>
              <a:rPr lang="en-US" altLang="ko-KR" sz="1000" dirty="0" err="1">
                <a:solidFill>
                  <a:schemeClr val="bg1"/>
                </a:solidFill>
              </a:rPr>
              <a:t>htmlspecialchars</a:t>
            </a:r>
            <a:r>
              <a:rPr lang="en-US" altLang="ko-KR" sz="1000" dirty="0">
                <a:solidFill>
                  <a:schemeClr val="bg1"/>
                </a:solidFill>
              </a:rPr>
              <a:t>($_POST['message'], ENT_QUOTES, 'UTF-8');</a:t>
            </a:r>
            <a:br>
              <a:rPr lang="en-US" altLang="ko-KR" sz="1000" dirty="0">
                <a:solidFill>
                  <a:schemeClr val="bg1"/>
                </a:solidFill>
              </a:rPr>
            </a:b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accent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6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입력값</a:t>
            </a:r>
            <a:r>
              <a:rPr lang="ko-KR" altLang="en-US" sz="16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필터링</a:t>
            </a:r>
            <a:r>
              <a:rPr lang="ko-KR" altLang="en-US" sz="16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(Input Validation) </a:t>
            </a:r>
          </a:p>
          <a:p>
            <a:endParaRPr lang="en-US" altLang="ko-KR" sz="1600" dirty="0">
              <a:solidFill>
                <a:schemeClr val="accent4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사용자 입력 시 </a:t>
            </a:r>
            <a:r>
              <a:rPr lang="en-US" altLang="ko-KR" sz="1000" dirty="0">
                <a:solidFill>
                  <a:schemeClr val="bg1"/>
                </a:solidFill>
              </a:rPr>
              <a:t>&lt;script&gt;, </a:t>
            </a:r>
            <a:r>
              <a:rPr lang="en-US" altLang="ko-KR" sz="1000" dirty="0" err="1">
                <a:solidFill>
                  <a:schemeClr val="bg1"/>
                </a:solidFill>
              </a:rPr>
              <a:t>onerror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en-US" altLang="ko-KR" sz="1000" dirty="0" err="1">
                <a:solidFill>
                  <a:schemeClr val="bg1"/>
                </a:solidFill>
              </a:rPr>
              <a:t>javascript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등을 사전 차단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단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너무 의존하면 우회 가능성이 있음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$input = $_POST['message'];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$input = </a:t>
            </a:r>
            <a:r>
              <a:rPr lang="en-US" altLang="ko-KR" sz="1000" dirty="0" err="1">
                <a:solidFill>
                  <a:schemeClr val="bg1"/>
                </a:solidFill>
              </a:rPr>
              <a:t>preg_replace</a:t>
            </a:r>
            <a:r>
              <a:rPr lang="en-US" altLang="ko-KR" sz="1000" dirty="0">
                <a:solidFill>
                  <a:schemeClr val="bg1"/>
                </a:solidFill>
              </a:rPr>
              <a:t>('/&lt;.*?&gt;/</a:t>
            </a:r>
            <a:r>
              <a:rPr lang="en-US" altLang="ko-KR" sz="1000" dirty="0" err="1">
                <a:solidFill>
                  <a:schemeClr val="bg1"/>
                </a:solidFill>
              </a:rPr>
              <a:t>i</a:t>
            </a:r>
            <a:r>
              <a:rPr lang="en-US" altLang="ko-KR" sz="1000" dirty="0">
                <a:solidFill>
                  <a:schemeClr val="bg1"/>
                </a:solidFill>
              </a:rPr>
              <a:t>', '', $input); // </a:t>
            </a:r>
            <a:r>
              <a:rPr lang="ko-KR" altLang="en-US" sz="1000" dirty="0">
                <a:solidFill>
                  <a:schemeClr val="bg1"/>
                </a:solidFill>
              </a:rPr>
              <a:t>태그 제거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echo </a:t>
            </a:r>
            <a:r>
              <a:rPr lang="en-US" altLang="ko-KR" sz="1000" dirty="0" err="1">
                <a:solidFill>
                  <a:schemeClr val="bg1"/>
                </a:solidFill>
              </a:rPr>
              <a:t>htmlspecialchars</a:t>
            </a:r>
            <a:r>
              <a:rPr lang="en-US" altLang="ko-KR" sz="1000" dirty="0">
                <a:solidFill>
                  <a:schemeClr val="bg1"/>
                </a:solidFill>
              </a:rPr>
              <a:t>($input, ENT_QUOTES, 'UTF-8');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CSP (Content Security Policy)</a:t>
            </a:r>
          </a:p>
          <a:p>
            <a:endParaRPr lang="en-US" altLang="ko-KR" sz="1600" dirty="0">
              <a:solidFill>
                <a:srgbClr val="FFC000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브라우저가 스크립트 실행을 제한하게 만드는 </a:t>
            </a:r>
            <a:r>
              <a:rPr lang="en-US" altLang="ko-KR" sz="1000" b="1" dirty="0">
                <a:solidFill>
                  <a:schemeClr val="bg1"/>
                </a:solidFill>
              </a:rPr>
              <a:t>HTTP </a:t>
            </a:r>
            <a:r>
              <a:rPr lang="ko-KR" altLang="en-US" sz="1000" b="1" dirty="0">
                <a:solidFill>
                  <a:schemeClr val="bg1"/>
                </a:solidFill>
              </a:rPr>
              <a:t>헤더</a:t>
            </a:r>
            <a:endParaRPr lang="en-US" altLang="ko-KR" sz="1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Header set Content-Security-Policy "default-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 'self'; script-</a:t>
            </a:r>
            <a:r>
              <a:rPr lang="en-US" altLang="ko-KR" sz="1000" dirty="0" err="1">
                <a:solidFill>
                  <a:schemeClr val="bg1"/>
                </a:solidFill>
              </a:rPr>
              <a:t>src</a:t>
            </a:r>
            <a:r>
              <a:rPr lang="en-US" altLang="ko-KR" sz="1000" dirty="0">
                <a:solidFill>
                  <a:schemeClr val="bg1"/>
                </a:solidFill>
              </a:rPr>
              <a:t> 'self'"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🔐 로그인 실패/성공 탐지 실습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3189590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1135" y="3931057"/>
            <a:ext cx="4646645" cy="400110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 smtClean="0">
                <a:solidFill>
                  <a:schemeClr val="bg1"/>
                </a:solidFill>
              </a:rPr>
              <a:t>SSH </a:t>
            </a:r>
            <a:r>
              <a:rPr lang="ko-KR" altLang="en-US" sz="1000" dirty="0" smtClean="0">
                <a:solidFill>
                  <a:schemeClr val="bg1"/>
                </a:solidFill>
              </a:rPr>
              <a:t>접속 성공 및 실패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3060000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4745690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9438" y="1214988"/>
            <a:ext cx="4439368" cy="271606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290832"/>
            <a:ext cx="4310925" cy="216753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43397" y="3473287"/>
            <a:ext cx="4310925" cy="25681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34321" y="1290831"/>
            <a:ext cx="4320001" cy="246221"/>
          </a:xfrm>
          <a:prstGeom prst="rect">
            <a:avLst/>
          </a:prstGeom>
          <a:solidFill>
            <a:srgbClr val="132584">
              <a:alpha val="20000"/>
            </a:srgb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SSH 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 성공 </a:t>
            </a:r>
            <a:endParaRPr lang="en-US" altLang="ko-KR" sz="100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4320" y="3473286"/>
            <a:ext cx="4320001" cy="246221"/>
          </a:xfrm>
          <a:prstGeom prst="rect">
            <a:avLst/>
          </a:prstGeom>
          <a:solidFill>
            <a:srgbClr val="132584">
              <a:alpha val="20000"/>
            </a:srgb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SSH </a:t>
            </a:r>
            <a:r>
              <a:rPr lang="ko-KR" altLang="en-US" sz="10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 실패</a:t>
            </a:r>
            <a:endParaRPr lang="en-US" altLang="ko-KR" sz="1000" dirty="0" smtClean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0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Wazuh와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 MITRE ATT&amp;CK 연동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6704" y="2912117"/>
            <a:ext cx="4655975" cy="697195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6704" y="3363091"/>
            <a:ext cx="4646645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lt1"/>
                </a:solidFill>
              </a:rPr>
              <a:t>sudo</a:t>
            </a:r>
            <a:r>
              <a:rPr lang="en-US" altLang="ko-KR" sz="1000" dirty="0">
                <a:solidFill>
                  <a:schemeClr val="lt1"/>
                </a:solidFill>
              </a:rPr>
              <a:t> </a:t>
            </a:r>
            <a:r>
              <a:rPr lang="ko-KR" altLang="en-US" sz="1000" dirty="0">
                <a:solidFill>
                  <a:schemeClr val="lt1"/>
                </a:solidFill>
              </a:rPr>
              <a:t>를 사용해 </a:t>
            </a:r>
            <a:r>
              <a:rPr lang="en-US" altLang="ko-KR" sz="1000" dirty="0">
                <a:solidFill>
                  <a:schemeClr val="lt1"/>
                </a:solidFill>
              </a:rPr>
              <a:t>/</a:t>
            </a:r>
            <a:r>
              <a:rPr lang="en-US" altLang="ko-KR" sz="1000" dirty="0" err="1">
                <a:solidFill>
                  <a:schemeClr val="lt1"/>
                </a:solidFill>
              </a:rPr>
              <a:t>etc</a:t>
            </a:r>
            <a:r>
              <a:rPr lang="en-US" altLang="ko-KR" sz="1000" dirty="0">
                <a:solidFill>
                  <a:schemeClr val="lt1"/>
                </a:solidFill>
              </a:rPr>
              <a:t>/</a:t>
            </a:r>
            <a:r>
              <a:rPr lang="en-US" altLang="ko-KR" sz="1000" dirty="0" err="1">
                <a:solidFill>
                  <a:schemeClr val="lt1"/>
                </a:solidFill>
              </a:rPr>
              <a:t>passwd</a:t>
            </a:r>
            <a:r>
              <a:rPr lang="ko-KR" altLang="en-US" sz="1000" dirty="0">
                <a:solidFill>
                  <a:schemeClr val="lt1"/>
                </a:solidFill>
              </a:rPr>
              <a:t> 권한 변경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3060000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2905880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661" y="3022176"/>
            <a:ext cx="4384398" cy="28502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294346"/>
            <a:ext cx="4319464" cy="29072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29450" y="2701925"/>
            <a:ext cx="254000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43397" y="4508921"/>
            <a:ext cx="4319464" cy="697195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권한이 </a:t>
            </a:r>
            <a:r>
              <a:rPr lang="en-US" altLang="ko-KR" dirty="0" smtClean="0"/>
              <a:t>any </a:t>
            </a:r>
            <a:r>
              <a:rPr lang="ko-KR" altLang="en-US" dirty="0" smtClean="0"/>
              <a:t>로 변경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되었다고 </a:t>
            </a:r>
            <a:r>
              <a:rPr lang="en-US" altLang="ko-KR" dirty="0" smtClean="0"/>
              <a:t>Log </a:t>
            </a:r>
            <a:r>
              <a:rPr lang="ko-KR" altLang="en-US" dirty="0" smtClean="0"/>
              <a:t>생성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7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Wazuh와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 MITRE ATT&amp;CK </a:t>
            </a:r>
            <a:r>
              <a:rPr lang="ko-KR" altLang="en-US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연동</a:t>
            </a:r>
            <a:r>
              <a:rPr lang="en-US" altLang="ko-KR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( fail2ban)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1503" y="2012510"/>
            <a:ext cx="4655975" cy="2652369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" y="4264769"/>
            <a:ext cx="4658838" cy="400110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lt1"/>
                </a:solidFill>
              </a:rPr>
              <a:t>ssh</a:t>
            </a:r>
            <a:r>
              <a:rPr lang="en-US" altLang="ko-KR" sz="1000" dirty="0">
                <a:solidFill>
                  <a:schemeClr val="lt1"/>
                </a:solidFill>
              </a:rPr>
              <a:t> </a:t>
            </a:r>
            <a:r>
              <a:rPr lang="ko-KR" altLang="en-US" sz="1000" dirty="0">
                <a:solidFill>
                  <a:schemeClr val="lt1"/>
                </a:solidFill>
              </a:rPr>
              <a:t>로그인 접속 시도 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lt1"/>
                </a:solidFill>
              </a:rPr>
              <a:t>3</a:t>
            </a:r>
            <a:r>
              <a:rPr lang="ko-KR" altLang="en-US" sz="1000" dirty="0">
                <a:solidFill>
                  <a:schemeClr val="lt1"/>
                </a:solidFill>
              </a:rPr>
              <a:t>회 실시 이후  </a:t>
            </a:r>
            <a:r>
              <a:rPr lang="en-US" altLang="ko-KR" sz="1000" dirty="0" err="1">
                <a:solidFill>
                  <a:schemeClr val="lt1"/>
                </a:solidFill>
              </a:rPr>
              <a:t>ip</a:t>
            </a:r>
            <a:r>
              <a:rPr lang="ko-KR" altLang="en-US" sz="1000" dirty="0">
                <a:solidFill>
                  <a:schemeClr val="lt1"/>
                </a:solidFill>
              </a:rPr>
              <a:t>차단됨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21873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2007329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29450" y="2701925"/>
            <a:ext cx="254000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43933" y="4007180"/>
            <a:ext cx="4319464" cy="697195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비밀번호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실패 로그 생성된 것을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348" y="2102510"/>
            <a:ext cx="4373230" cy="18162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7" y="1300588"/>
            <a:ext cx="4323997" cy="200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📋 규정 준수 스캔 및 보고서 생성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8640" y="2638969"/>
            <a:ext cx="4655975" cy="1328138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077" y="3566996"/>
            <a:ext cx="4732537" cy="400110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chemeClr val="lt1"/>
                </a:solidFill>
              </a:rPr>
              <a:t>/</a:t>
            </a:r>
            <a:r>
              <a:rPr lang="en-US" altLang="ko-KR" sz="1000" dirty="0" err="1">
                <a:solidFill>
                  <a:schemeClr val="lt1"/>
                </a:solidFill>
              </a:rPr>
              <a:t>etc</a:t>
            </a:r>
            <a:r>
              <a:rPr lang="en-US" altLang="ko-KR" sz="1000" dirty="0">
                <a:solidFill>
                  <a:schemeClr val="lt1"/>
                </a:solidFill>
              </a:rPr>
              <a:t>/login.def</a:t>
            </a:r>
            <a:r>
              <a:rPr lang="ko-KR" altLang="en-US" sz="1000" dirty="0">
                <a:solidFill>
                  <a:schemeClr val="lt1"/>
                </a:solidFill>
              </a:rPr>
              <a:t>설정에 들어가서 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PASS_WARN_AGE 값을 낮게 설정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21873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2007329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29450" y="2701925"/>
            <a:ext cx="254000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43933" y="4546074"/>
            <a:ext cx="4319464" cy="1381720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Wazuh의</a:t>
            </a:r>
            <a:r>
              <a:rPr lang="ko-KR" altLang="en-US" sz="1500" dirty="0"/>
              <a:t> SCA(보안 구성 감사: </a:t>
            </a:r>
            <a:r>
              <a:rPr lang="ko-KR" altLang="en-US" sz="1500" dirty="0" err="1"/>
              <a:t>Security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Configuration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Assessment</a:t>
            </a:r>
            <a:r>
              <a:rPr lang="ko-KR" altLang="en-US" sz="1500" dirty="0"/>
              <a:t>) 기능이 /</a:t>
            </a:r>
            <a:r>
              <a:rPr lang="ko-KR" altLang="en-US" sz="1500" dirty="0" err="1"/>
              <a:t>etc</a:t>
            </a:r>
            <a:r>
              <a:rPr lang="ko-KR" altLang="en-US" sz="1500" dirty="0"/>
              <a:t>/</a:t>
            </a:r>
            <a:r>
              <a:rPr lang="ko-KR" altLang="en-US" sz="1500" dirty="0" err="1"/>
              <a:t>login.defs</a:t>
            </a:r>
            <a:r>
              <a:rPr lang="ko-KR" altLang="en-US" sz="1500" dirty="0"/>
              <a:t> 파일을 분석해서 보안 규정 위반을 탐지한 결과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7270" y="2821885"/>
            <a:ext cx="1962150" cy="6667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304757"/>
            <a:ext cx="4310926" cy="29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⚠</a:t>
            </a:r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Nmap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 포트 스캔 탐지 실습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8640" y="1110776"/>
            <a:ext cx="4709884" cy="3635688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16172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1437229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4858" y="3103968"/>
            <a:ext cx="4319464" cy="1973996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500" dirty="0"/>
              <a:t>✅ </a:t>
            </a:r>
            <a:r>
              <a:rPr lang="ko-KR" altLang="en-US" sz="1500" dirty="0" err="1"/>
              <a:t>Custom</a:t>
            </a:r>
            <a:r>
              <a:rPr lang="ko-KR" altLang="en-US" sz="1500" dirty="0"/>
              <a:t> </a:t>
            </a:r>
            <a:r>
              <a:rPr lang="ko-KR" altLang="en-US" sz="1500" dirty="0" err="1"/>
              <a:t>rule</a:t>
            </a:r>
            <a:r>
              <a:rPr lang="ko-KR" altLang="en-US" sz="1500" dirty="0"/>
              <a:t> (100100) 이 정상적으로 여러 번 탐지됨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✅ </a:t>
            </a:r>
            <a:r>
              <a:rPr lang="ko-KR" altLang="en-US" sz="1500" dirty="0" err="1"/>
              <a:t>Level</a:t>
            </a:r>
            <a:r>
              <a:rPr lang="ko-KR" altLang="en-US" sz="1500" dirty="0"/>
              <a:t> 10으로 지정된 고위험 이벤트로 분류됨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✅ </a:t>
            </a:r>
            <a:r>
              <a:rPr lang="ko-KR" altLang="en-US" sz="1500" dirty="0" err="1"/>
              <a:t>Agent</a:t>
            </a:r>
            <a:r>
              <a:rPr lang="ko-KR" altLang="en-US" sz="1500" dirty="0"/>
              <a:t>: team4-virtual-machine에서 발생한 로그 기반 탐지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020" y="1202572"/>
            <a:ext cx="4438375" cy="141000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03917"/>
              </p:ext>
            </p:extLst>
          </p:nvPr>
        </p:nvGraphicFramePr>
        <p:xfrm>
          <a:off x="698243" y="2769366"/>
          <a:ext cx="4408152" cy="1734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76">
                  <a:extLst>
                    <a:ext uri="{9D8B030D-6E8A-4147-A177-3AD203B41FA5}">
                      <a16:colId xmlns:a16="http://schemas.microsoft.com/office/drawing/2014/main" val="697468491"/>
                    </a:ext>
                  </a:extLst>
                </a:gridCol>
                <a:gridCol w="2204076">
                  <a:extLst>
                    <a:ext uri="{9D8B030D-6E8A-4147-A177-3AD203B41FA5}">
                      <a16:colId xmlns:a16="http://schemas.microsoft.com/office/drawing/2014/main" val="2574934857"/>
                    </a:ext>
                  </a:extLst>
                </a:gridCol>
              </a:tblGrid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81861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en-US" altLang="ko-KR" sz="1000" dirty="0" err="1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sS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TCP SYN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 스캔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096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-p-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모든 포트 대상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3853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빠르게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29244"/>
                  </a:ext>
                </a:extLst>
              </a:tr>
              <a:tr h="3112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OS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 및 서비스 탐지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49356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290832"/>
            <a:ext cx="4310925" cy="14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📩이벤트 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탐지 후 </a:t>
            </a:r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슬랙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/메일 연동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2527" y="2732938"/>
            <a:ext cx="4709884" cy="1016407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16172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4207953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3751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267" y="2864867"/>
            <a:ext cx="4405015" cy="2695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3451" y="3503124"/>
            <a:ext cx="4718959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log </a:t>
            </a:r>
            <a:r>
              <a:rPr lang="ko-KR" altLang="en-US" sz="10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입력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6" y="1292328"/>
            <a:ext cx="4310926" cy="421603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187033" y="4485688"/>
            <a:ext cx="2350522" cy="344480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5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log</a:t>
            </a:r>
            <a:r>
              <a:rPr lang="ko-KR" altLang="en-US" sz="15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가 온걸 확인할 수 있다</a:t>
            </a:r>
            <a:r>
              <a:rPr lang="en-US" altLang="ko-KR" sz="15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.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8193881" y="4317206"/>
            <a:ext cx="926307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Reflected XSS (</a:t>
            </a:r>
            <a:r>
              <a:rPr lang="ko-KR" altLang="en-US" sz="30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반사형</a:t>
            </a:r>
            <a:r>
              <a:rPr lang="en-US" altLang="ko-KR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19305"/>
            <a:ext cx="4646645" cy="2939266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사용자 입력 값에 악성 스크립트를 삽입하여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요청 시 바로 응답에 반영되어 실행되는지 확인한다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과정</a:t>
            </a:r>
            <a:endParaRPr lang="en-US" altLang="ko-KR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1.DVWA</a:t>
            </a:r>
            <a:r>
              <a:rPr lang="ko-KR" altLang="en-US" sz="1000" dirty="0" smtClean="0">
                <a:solidFill>
                  <a:schemeClr val="bg1"/>
                </a:solidFill>
              </a:rPr>
              <a:t>의 </a:t>
            </a:r>
            <a:r>
              <a:rPr lang="en-US" altLang="ko-KR" sz="1000" dirty="0" smtClean="0">
                <a:solidFill>
                  <a:schemeClr val="bg1"/>
                </a:solidFill>
              </a:rPr>
              <a:t>Reflected XSS </a:t>
            </a:r>
            <a:r>
              <a:rPr lang="ko-KR" altLang="en-US" sz="1000" dirty="0" smtClean="0">
                <a:solidFill>
                  <a:schemeClr val="bg1"/>
                </a:solidFill>
              </a:rPr>
              <a:t>페이지 접속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2.</a:t>
            </a:r>
            <a:r>
              <a:rPr lang="ko-KR" altLang="en-US" sz="1000" dirty="0" smtClean="0">
                <a:solidFill>
                  <a:schemeClr val="bg1"/>
                </a:solidFill>
              </a:rPr>
              <a:t>이름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입력칸에</a:t>
            </a:r>
            <a:r>
              <a:rPr lang="ko-KR" altLang="en-US" sz="1000" dirty="0" smtClean="0">
                <a:solidFill>
                  <a:schemeClr val="bg1"/>
                </a:solidFill>
              </a:rPr>
              <a:t>  위 그림처럼 스크립트 삽입</a:t>
            </a:r>
            <a:r>
              <a:rPr lang="en-US" altLang="ko-KR" sz="1000" dirty="0" smtClean="0">
                <a:solidFill>
                  <a:schemeClr val="bg1"/>
                </a:solidFill>
              </a:rPr>
              <a:t/>
            </a:r>
            <a:br>
              <a:rPr lang="en-US" altLang="ko-KR" sz="1000" dirty="0" smtClean="0">
                <a:solidFill>
                  <a:schemeClr val="bg1"/>
                </a:solidFill>
              </a:rPr>
            </a:br>
            <a:r>
              <a:rPr lang="en-US" altLang="ko-KR" sz="1000" dirty="0" smtClean="0">
                <a:solidFill>
                  <a:schemeClr val="bg1"/>
                </a:solidFill>
              </a:rPr>
              <a:t>3. Submit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클릭시</a:t>
            </a:r>
            <a:r>
              <a:rPr lang="ko-KR" altLang="en-US" sz="1000" dirty="0" smtClean="0">
                <a:solidFill>
                  <a:schemeClr val="bg1"/>
                </a:solidFill>
              </a:rPr>
              <a:t> 페이지에 스크립트가 그대로 출력되어 팝업 실행됨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  <a:endParaRPr lang="en-US" altLang="ko-KR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Reflected XSS</a:t>
            </a:r>
            <a:r>
              <a:rPr lang="ko-KR" altLang="en-US" sz="1000" dirty="0" smtClean="0">
                <a:solidFill>
                  <a:schemeClr val="bg1"/>
                </a:solidFill>
              </a:rPr>
              <a:t>는 링크 클릭 시 즉시 실행되므로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피싱 링크 공격에 자주 이용됨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사용자의 쿠키</a:t>
            </a:r>
            <a:r>
              <a:rPr lang="en-US" altLang="ko-KR" sz="1000" dirty="0" smtClean="0">
                <a:solidFill>
                  <a:schemeClr val="bg1"/>
                </a:solidFill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</a:rPr>
              <a:t>세션 탈취 및 악성 사이트 유도 가능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웹사이트 보안에서 입력 값 검증 및 출력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인코딩이</a:t>
            </a:r>
            <a:r>
              <a:rPr lang="ko-KR" altLang="en-US" sz="1000" dirty="0" smtClean="0">
                <a:solidFill>
                  <a:schemeClr val="bg1"/>
                </a:solidFill>
              </a:rPr>
              <a:t> 필수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9772" y="1118590"/>
            <a:ext cx="4655975" cy="5401479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 </a:t>
            </a:r>
            <a:r>
              <a:rPr lang="ko-KR" altLang="en-US" sz="1500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인코딩</a:t>
            </a:r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→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()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 특수 문자 변환</a:t>
            </a: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echo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($_GET['input'], ENT_QUOTES, 'UTF-8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');</a:t>
            </a: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500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입력값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검증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→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&lt;, &gt;, script,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onerror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등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필터링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→ 화이트리스트 기반 검증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권장</a:t>
            </a:r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CSP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적용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→ 인라인 스크립트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외부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JS </a:t>
            </a:r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차단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 err="1">
                <a:solidFill>
                  <a:schemeClr val="bg1"/>
                </a:solidFill>
              </a:rPr>
              <a:t>pgsql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Content-Security-Policy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default-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'self'; script-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'self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';</a:t>
            </a: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500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HTTPOnly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</a:t>
            </a:r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→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JS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 쿠키 접근 차단</a:t>
            </a:r>
          </a:p>
          <a:p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Set-Cookie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sessionid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=abc123;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HttpOnly</a:t>
            </a:r>
            <a:r>
              <a:rPr lang="en-US" altLang="ko-KR" sz="1000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프레임워크 </a:t>
            </a:r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→ </a:t>
            </a:r>
            <a:r>
              <a:rPr lang="en-US" altLang="ko-KR" sz="1000" dirty="0">
                <a:solidFill>
                  <a:schemeClr val="bg1"/>
                </a:solidFill>
              </a:rPr>
              <a:t>React, Angular </a:t>
            </a:r>
            <a:r>
              <a:rPr lang="ko-KR" altLang="en-US" sz="1000" dirty="0">
                <a:solidFill>
                  <a:schemeClr val="bg1"/>
                </a:solidFill>
              </a:rPr>
              <a:t>등 기본 </a:t>
            </a:r>
            <a:r>
              <a:rPr lang="en-US" altLang="ko-KR" sz="1000" dirty="0">
                <a:solidFill>
                  <a:schemeClr val="bg1"/>
                </a:solidFill>
              </a:rPr>
              <a:t>XSS </a:t>
            </a:r>
            <a:r>
              <a:rPr lang="ko-KR" altLang="en-US" sz="1000" dirty="0">
                <a:solidFill>
                  <a:schemeClr val="bg1"/>
                </a:solidFill>
              </a:rPr>
              <a:t>방지 기능 활용</a:t>
            </a:r>
            <a:endParaRPr lang="ko-KR" altLang="en-US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1072680"/>
            <a:ext cx="4655975" cy="960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5" y="2368580"/>
            <a:ext cx="4646645" cy="106587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850501" y="2051014"/>
            <a:ext cx="317241" cy="2924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13782"/>
            <a:ext cx="506030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Injection (SQL </a:t>
            </a:r>
            <a:r>
              <a:rPr lang="ko-KR" altLang="en-US" sz="3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인젝션</a:t>
            </a:r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19305"/>
            <a:ext cx="4646645" cy="2677656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DVWA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의 보안 수준을 낮춰서 각종 웹 취약점 실습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(XSS, SQL Injection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등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을 원활하게 진행하기 위함</a:t>
            </a:r>
          </a:p>
          <a:p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입력값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필터링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검증 등이 생략되어 취약점이 그대로 드러나는 환경을 제공</a:t>
            </a: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웹 브라우저에서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DVWA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접속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http://localhost/dvwa)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왼쪽 메뉴에서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DVWA Security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클릭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Security Level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항목에서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Low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선택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Submit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버튼 클릭하여 설정 저장</a:t>
            </a: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보안 레벨을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Low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로 설정하면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실습자가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취약한 상태의 웹 애플리케이션을 직접 체험할 수 있음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XSS, SQL Injection, Command Injection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등의 공격이 방어되지 않아 실습 및 분석 용이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실제 보안 강화 전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후 차이를 비교해보는 데 유용함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3168" y="1051596"/>
            <a:ext cx="4655975" cy="5170646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Injection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Prepared Statement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PDO,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MySQLi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입력값을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쿼리에 직접 넣지 않고 바인딩 처리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stmt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=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pdo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-&gt;prepare("SELECT * FROM users WHERE id = ?");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stmt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-&gt;execute([$id]);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XSS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출력 시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사용해 특수 문자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인코딩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입력값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검증 함께 적용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echo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($_POST['message'], ENT_QUOTES, 'UTF-8');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Injection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사용자 입력을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shell_exec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등에 직접 전달하지 않음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허용된 명령어만 실행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화이트리스트 방식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if (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in_array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user_input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 ['eth0', 'lo'])) { ... }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CSRF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각 폼에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CSRF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토큰 추가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세션 기반으로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난수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생성 → 전송 시 토큰 비교로 검증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&lt;input type="hidden" name="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csrf_token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" value="..."&gt;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와 서버에서 토큰 비교</a:t>
            </a:r>
          </a:p>
          <a:p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헤더 설정 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보안 강화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X-Content-Type-Options: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nosniff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X-Frame-Options: DENY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Content-Security-Policy: default-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'self';</a:t>
            </a: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10" y="2110323"/>
            <a:ext cx="2524477" cy="3143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19" y="1109625"/>
            <a:ext cx="1169508" cy="230824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3318889" y="2118569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13782"/>
            <a:ext cx="617686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 Upload 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취약점 </a:t>
            </a:r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웹쉘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삽입</a:t>
            </a:r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19305"/>
            <a:ext cx="4646645" cy="3016210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solidFill>
                  <a:schemeClr val="bg1"/>
                </a:solidFill>
              </a:rPr>
              <a:t>확장자</a:t>
            </a:r>
            <a:r>
              <a:rPr lang="ko-KR" altLang="en-US" sz="1000" dirty="0">
                <a:solidFill>
                  <a:schemeClr val="bg1"/>
                </a:solidFill>
              </a:rPr>
              <a:t> 우회</a:t>
            </a:r>
            <a:r>
              <a:rPr lang="en-US" altLang="ko-KR" sz="1000" dirty="0">
                <a:solidFill>
                  <a:schemeClr val="bg1"/>
                </a:solidFill>
              </a:rPr>
              <a:t>, MIME </a:t>
            </a:r>
            <a:r>
              <a:rPr lang="ko-KR" altLang="en-US" sz="1000" dirty="0">
                <a:solidFill>
                  <a:schemeClr val="bg1"/>
                </a:solidFill>
              </a:rPr>
              <a:t>속이기 등 기법을 통해 </a:t>
            </a:r>
            <a:r>
              <a:rPr lang="ko-KR" altLang="en-US" sz="1000" dirty="0" err="1">
                <a:solidFill>
                  <a:schemeClr val="bg1"/>
                </a:solidFill>
              </a:rPr>
              <a:t>웹쉘</a:t>
            </a:r>
            <a:r>
              <a:rPr lang="en-US" altLang="ko-KR" sz="1000" dirty="0">
                <a:solidFill>
                  <a:schemeClr val="bg1"/>
                </a:solidFill>
              </a:rPr>
              <a:t>(.</a:t>
            </a:r>
            <a:r>
              <a:rPr lang="en-US" altLang="ko-KR" sz="1000" dirty="0" err="1">
                <a:solidFill>
                  <a:schemeClr val="bg1"/>
                </a:solidFill>
              </a:rPr>
              <a:t>php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등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을 업로드하여 서버 측에서 실행 가능한지 확인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서버가 업로드 파일을 검증 없이 저장 및 실행하는지 테스트</a:t>
            </a: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DVWA</a:t>
            </a:r>
            <a:r>
              <a:rPr lang="ko-KR" altLang="en-US" sz="1000" dirty="0">
                <a:solidFill>
                  <a:schemeClr val="bg1"/>
                </a:solidFill>
              </a:rPr>
              <a:t>에서 </a:t>
            </a:r>
            <a:r>
              <a:rPr lang="en-US" altLang="ko-KR" sz="1000" dirty="0">
                <a:solidFill>
                  <a:schemeClr val="bg1"/>
                </a:solidFill>
              </a:rPr>
              <a:t>File Upload </a:t>
            </a:r>
            <a:r>
              <a:rPr lang="ko-KR" altLang="en-US" sz="1000" dirty="0">
                <a:solidFill>
                  <a:schemeClr val="bg1"/>
                </a:solidFill>
              </a:rPr>
              <a:t>메뉴 접속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en-US" altLang="ko-KR" sz="1000" dirty="0" err="1">
                <a:solidFill>
                  <a:schemeClr val="bg1"/>
                </a:solidFill>
              </a:rPr>
              <a:t>php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웹쉘</a:t>
            </a:r>
            <a:r>
              <a:rPr lang="ko-KR" altLang="en-US" sz="1000" dirty="0">
                <a:solidFill>
                  <a:schemeClr val="bg1"/>
                </a:solidFill>
              </a:rPr>
              <a:t> 파일 생성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</a:t>
            </a:r>
            <a:r>
              <a:rPr lang="en-US" altLang="ko-KR" sz="1000" dirty="0">
                <a:solidFill>
                  <a:schemeClr val="bg1"/>
                </a:solidFill>
              </a:rPr>
              <a:t>: &lt;?</a:t>
            </a:r>
            <a:r>
              <a:rPr lang="en-US" altLang="ko-KR" sz="1000" dirty="0" err="1">
                <a:solidFill>
                  <a:schemeClr val="bg1"/>
                </a:solidFill>
              </a:rPr>
              <a:t>php</a:t>
            </a:r>
            <a:r>
              <a:rPr lang="en-US" altLang="ko-KR" sz="1000" dirty="0">
                <a:solidFill>
                  <a:schemeClr val="bg1"/>
                </a:solidFill>
              </a:rPr>
              <a:t> system($_GET['</a:t>
            </a:r>
            <a:r>
              <a:rPr lang="en-US" altLang="ko-KR" sz="1000" dirty="0" err="1">
                <a:solidFill>
                  <a:schemeClr val="bg1"/>
                </a:solidFill>
              </a:rPr>
              <a:t>cmd</a:t>
            </a:r>
            <a:r>
              <a:rPr lang="en-US" altLang="ko-KR" sz="1000" dirty="0">
                <a:solidFill>
                  <a:schemeClr val="bg1"/>
                </a:solidFill>
              </a:rPr>
              <a:t>']); ?&gt;)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확장자를</a:t>
            </a:r>
            <a:r>
              <a:rPr lang="ko-KR" altLang="en-US" sz="1000" dirty="0">
                <a:solidFill>
                  <a:schemeClr val="bg1"/>
                </a:solidFill>
              </a:rPr>
              <a:t> 우회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</a:t>
            </a:r>
            <a:r>
              <a:rPr lang="en-US" altLang="ko-KR" sz="1000" dirty="0">
                <a:solidFill>
                  <a:schemeClr val="bg1"/>
                </a:solidFill>
              </a:rPr>
              <a:t>: shell.php.jpg, </a:t>
            </a:r>
            <a:r>
              <a:rPr lang="en-US" altLang="ko-KR" sz="1000" dirty="0" err="1">
                <a:solidFill>
                  <a:schemeClr val="bg1"/>
                </a:solidFill>
              </a:rPr>
              <a:t>shell.pHp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  <a:r>
              <a:rPr lang="ko-KR" altLang="en-US" sz="1000" dirty="0">
                <a:solidFill>
                  <a:schemeClr val="bg1"/>
                </a:solidFill>
              </a:rPr>
              <a:t>하거나 </a:t>
            </a:r>
            <a:r>
              <a:rPr lang="en-US" altLang="ko-KR" sz="1000" dirty="0">
                <a:solidFill>
                  <a:schemeClr val="bg1"/>
                </a:solidFill>
              </a:rPr>
              <a:t>MIME </a:t>
            </a:r>
            <a:r>
              <a:rPr lang="ko-KR" altLang="en-US" sz="1000" dirty="0">
                <a:solidFill>
                  <a:schemeClr val="bg1"/>
                </a:solidFill>
              </a:rPr>
              <a:t>속여서 업로드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업로드 성공 시 웹 경로에서 접근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>
                <a:solidFill>
                  <a:schemeClr val="bg1"/>
                </a:solidFill>
              </a:rPr>
              <a:t>예</a:t>
            </a:r>
            <a:r>
              <a:rPr lang="en-US" altLang="ko-KR" sz="1000" dirty="0">
                <a:solidFill>
                  <a:schemeClr val="bg1"/>
                </a:solidFill>
              </a:rPr>
              <a:t>: /hackable/uploads/</a:t>
            </a:r>
            <a:r>
              <a:rPr lang="en-US" altLang="ko-KR" sz="1000" dirty="0" err="1">
                <a:solidFill>
                  <a:schemeClr val="bg1"/>
                </a:solidFill>
              </a:rPr>
              <a:t>shell.php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주소창에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?</a:t>
            </a:r>
            <a:r>
              <a:rPr lang="en-US" altLang="ko-KR" sz="1000" dirty="0" err="1">
                <a:solidFill>
                  <a:schemeClr val="bg1"/>
                </a:solidFill>
              </a:rPr>
              <a:t>cmd</a:t>
            </a:r>
            <a:r>
              <a:rPr lang="en-US" altLang="ko-KR" sz="1000" dirty="0">
                <a:solidFill>
                  <a:schemeClr val="bg1"/>
                </a:solidFill>
              </a:rPr>
              <a:t>=</a:t>
            </a:r>
            <a:r>
              <a:rPr lang="en-US" altLang="ko-KR" sz="1000" dirty="0" err="1">
                <a:solidFill>
                  <a:schemeClr val="bg1"/>
                </a:solidFill>
              </a:rPr>
              <a:t>whoami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등 명령 실행 확인</a:t>
            </a:r>
          </a:p>
          <a:p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  <a:endParaRPr lang="ko-KR" altLang="en-US" sz="15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업로드 기능이 취약하면 공격자가 서버를 장악할 수 있음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시스템 명령 실행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</a:rPr>
              <a:t>백도어</a:t>
            </a:r>
            <a:r>
              <a:rPr lang="ko-KR" altLang="en-US" sz="1000" dirty="0">
                <a:solidFill>
                  <a:schemeClr val="bg1"/>
                </a:solidFill>
              </a:rPr>
              <a:t> 설치</a:t>
            </a:r>
            <a:r>
              <a:rPr lang="en-US" altLang="ko-KR" sz="1000" dirty="0">
                <a:solidFill>
                  <a:schemeClr val="bg1"/>
                </a:solidFill>
              </a:rPr>
              <a:t>, DB </a:t>
            </a:r>
            <a:r>
              <a:rPr lang="ko-KR" altLang="en-US" sz="1000" dirty="0">
                <a:solidFill>
                  <a:schemeClr val="bg1"/>
                </a:solidFill>
              </a:rPr>
              <a:t>탈취 등 심각한 피해 발생 가능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파일 </a:t>
            </a:r>
            <a:r>
              <a:rPr lang="ko-KR" altLang="en-US" sz="1000" dirty="0" err="1">
                <a:solidFill>
                  <a:schemeClr val="bg1"/>
                </a:solidFill>
              </a:rPr>
              <a:t>확장자</a:t>
            </a:r>
            <a:r>
              <a:rPr lang="en-US" altLang="ko-KR" sz="1000" dirty="0">
                <a:solidFill>
                  <a:schemeClr val="bg1"/>
                </a:solidFill>
              </a:rPr>
              <a:t>, MIME, </a:t>
            </a:r>
            <a:r>
              <a:rPr lang="ko-KR" altLang="en-US" sz="1000" dirty="0">
                <a:solidFill>
                  <a:schemeClr val="bg1"/>
                </a:solidFill>
              </a:rPr>
              <a:t>경로 검증 등 다중 </a:t>
            </a:r>
            <a:r>
              <a:rPr lang="ko-KR" altLang="en-US" sz="1000" dirty="0" err="1">
                <a:solidFill>
                  <a:schemeClr val="bg1"/>
                </a:solidFill>
              </a:rPr>
              <a:t>필터링의</a:t>
            </a:r>
            <a:r>
              <a:rPr lang="ko-KR" altLang="en-US" sz="1000" dirty="0">
                <a:solidFill>
                  <a:schemeClr val="bg1"/>
                </a:solidFill>
              </a:rPr>
              <a:t> 중요성을 이해하는 데 </a:t>
            </a:r>
            <a:r>
              <a:rPr lang="ko-KR" altLang="en-US" sz="1000" dirty="0" smtClean="0">
                <a:solidFill>
                  <a:schemeClr val="bg1"/>
                </a:solidFill>
              </a:rPr>
              <a:t>유용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5301" y="1060422"/>
            <a:ext cx="4655975" cy="5170646"/>
          </a:xfrm>
          <a:prstGeom prst="rect">
            <a:avLst/>
          </a:prstGeom>
          <a:solidFill>
            <a:srgbClr val="132584">
              <a:alpha val="20000"/>
            </a:srgbClr>
          </a:soli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Injection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Prepared Statement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PDO,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MySQLi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입력값을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쿼리에 직접 넣지 않고 바인딩 처리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stmt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=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pdo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-&gt;prepare("SELECT * FROM users WHERE id = ?"); 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stmt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-&gt;execute([$id]);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XSS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출력 시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사용해 특수 문자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인코딩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입력값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검증 함께 적용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echo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htmlspecialchars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($_POST['message'], ENT_QUOTES, 'UTF-8');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Injection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사용자 입력을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shell_exec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()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등에 직접 전달하지 않음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허용된 명령어만 실행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화이트리스트 방식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if (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in_array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($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user_input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, ['eth0', 'lo'])) { ... }</a:t>
            </a:r>
          </a:p>
          <a:p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CSRF 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각 폼에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CSRF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토큰 추가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세션 기반으로 </a:t>
            </a:r>
            <a:r>
              <a:rPr lang="ko-KR" altLang="en-US" sz="1000" dirty="0" err="1">
                <a:solidFill>
                  <a:schemeClr val="bg1">
                    <a:lumMod val="95000"/>
                  </a:schemeClr>
                </a:solidFill>
              </a:rPr>
              <a:t>난수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 생성 → 전송 시 토큰 비교로 검증</a:t>
            </a:r>
          </a:p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예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: &lt;input type="hidden" name="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csrf_token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" value="..."&gt;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와 서버에서 토큰 비교</a:t>
            </a:r>
          </a:p>
          <a:p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헤더 설정 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보안 강화</a:t>
            </a:r>
            <a:r>
              <a:rPr lang="en-US" altLang="ko-KR" sz="1500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X-Content-Type-Options: 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nosniff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X-Frame-Options: DENY</a:t>
            </a:r>
          </a:p>
          <a:p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Content-Security-Policy: default-</a:t>
            </a: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</a:rPr>
              <a:t> 'self';</a:t>
            </a: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sz="1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 rot="3018235">
            <a:off x="2982008" y="1714105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1115710"/>
            <a:ext cx="3030567" cy="5221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67" y="1628058"/>
            <a:ext cx="1918172" cy="10967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5" y="2754233"/>
            <a:ext cx="3737594" cy="665072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 rot="7647338">
            <a:off x="2895014" y="2326598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Sniffing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8640" y="1743231"/>
            <a:ext cx="4655975" cy="3604979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970" y="4101715"/>
            <a:ext cx="4646645" cy="1246495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Sniffing </a:t>
            </a:r>
            <a:r>
              <a:rPr lang="ko-KR" altLang="en-US" sz="15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endParaRPr lang="en-US" altLang="ko-KR" sz="1500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네트워크를 통해 전송되는 데이터를 </a:t>
            </a:r>
            <a:r>
              <a:rPr lang="ko-KR" altLang="en-US" sz="1000" b="1" dirty="0">
                <a:solidFill>
                  <a:schemeClr val="bg1"/>
                </a:solidFill>
              </a:rPr>
              <a:t>몰래 가로채어 감청</a:t>
            </a:r>
            <a:r>
              <a:rPr lang="ko-KR" altLang="en-US" sz="1000" dirty="0">
                <a:solidFill>
                  <a:schemeClr val="bg1"/>
                </a:solidFill>
              </a:rPr>
              <a:t>하는 해킹 기법이다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공격자는 </a:t>
            </a:r>
            <a:r>
              <a:rPr lang="ko-KR" altLang="en-US" sz="1000" b="1" dirty="0">
                <a:solidFill>
                  <a:schemeClr val="bg1"/>
                </a:solidFill>
              </a:rPr>
              <a:t>중간에 위치한 네트워크 장비</a:t>
            </a:r>
            <a:r>
              <a:rPr lang="ko-KR" altLang="en-US" sz="1000" dirty="0">
                <a:solidFill>
                  <a:schemeClr val="bg1"/>
                </a:solidFill>
              </a:rPr>
              <a:t>처럼 가장하거나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br>
              <a:rPr lang="en-US" altLang="ko-KR" sz="1000" dirty="0">
                <a:solidFill>
                  <a:schemeClr val="bg1"/>
                </a:solidFill>
              </a:rPr>
            </a:br>
            <a:r>
              <a:rPr lang="ko-KR" altLang="en-US" sz="1000" dirty="0">
                <a:solidFill>
                  <a:schemeClr val="bg1"/>
                </a:solidFill>
              </a:rPr>
              <a:t>같은 네트워크에 존재하면서 </a:t>
            </a:r>
            <a:r>
              <a:rPr lang="ko-KR" altLang="en-US" sz="1000" b="1" dirty="0">
                <a:solidFill>
                  <a:schemeClr val="bg1"/>
                </a:solidFill>
              </a:rPr>
              <a:t>전송 중인 패킷을 엿보거나 저장</a:t>
            </a:r>
            <a:r>
              <a:rPr lang="ko-KR" altLang="en-US" sz="1000" dirty="0">
                <a:solidFill>
                  <a:schemeClr val="bg1"/>
                </a:solidFill>
              </a:rPr>
              <a:t>할 수 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현재 </a:t>
            </a:r>
            <a:r>
              <a:rPr lang="en-US" altLang="ko-KR" sz="1000" dirty="0" smtClean="0">
                <a:solidFill>
                  <a:schemeClr val="bg1"/>
                </a:solidFill>
              </a:rPr>
              <a:t>TCP </a:t>
            </a:r>
            <a:r>
              <a:rPr lang="ko-KR" altLang="en-US" sz="1000" dirty="0" smtClean="0">
                <a:solidFill>
                  <a:schemeClr val="bg1"/>
                </a:solidFill>
              </a:rPr>
              <a:t>통신</a:t>
            </a:r>
            <a:r>
              <a:rPr lang="en-US" altLang="ko-KR" sz="1000" dirty="0" smtClean="0">
                <a:solidFill>
                  <a:schemeClr val="bg1"/>
                </a:solidFill>
              </a:rPr>
              <a:t>, ARP </a:t>
            </a:r>
            <a:r>
              <a:rPr lang="ko-KR" altLang="en-US" sz="1000" dirty="0" smtClean="0">
                <a:solidFill>
                  <a:schemeClr val="bg1"/>
                </a:solidFill>
              </a:rPr>
              <a:t>질의 등이 보인다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3049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9772" y="1115710"/>
            <a:ext cx="4655975" cy="5016758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altLang="ko-KR" sz="1000" dirty="0" smtClean="0">
              <a:solidFill>
                <a:srgbClr val="FFFF00"/>
              </a:solidFill>
            </a:endParaRPr>
          </a:p>
          <a:p>
            <a:r>
              <a:rPr lang="ko-KR" altLang="en-US" sz="1000" dirty="0" smtClean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1. HTTPS </a:t>
            </a:r>
            <a:r>
              <a:rPr lang="ko-KR" altLang="en-US" sz="1000" dirty="0">
                <a:solidFill>
                  <a:srgbClr val="FFFF00"/>
                </a:solidFill>
              </a:rPr>
              <a:t>적용 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웹 로그인 정보를 암호화하여 탈취 방지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Apache </a:t>
            </a:r>
            <a:r>
              <a:rPr lang="ko-KR" altLang="en-US" sz="1000" dirty="0">
                <a:solidFill>
                  <a:schemeClr val="bg1"/>
                </a:solidFill>
              </a:rPr>
              <a:t>서버에 </a:t>
            </a:r>
            <a:r>
              <a:rPr lang="en-US" altLang="ko-KR" sz="1000" dirty="0">
                <a:solidFill>
                  <a:schemeClr val="bg1"/>
                </a:solidFill>
              </a:rPr>
              <a:t>HTTPS </a:t>
            </a:r>
            <a:r>
              <a:rPr lang="ko-KR" altLang="en-US" sz="1000" dirty="0">
                <a:solidFill>
                  <a:schemeClr val="bg1"/>
                </a:solidFill>
              </a:rPr>
              <a:t>설정 후 브라우저에서 </a:t>
            </a:r>
            <a:r>
              <a:rPr lang="en-US" altLang="ko-KR" sz="1000" dirty="0">
                <a:solidFill>
                  <a:schemeClr val="bg1"/>
                </a:solidFill>
              </a:rPr>
              <a:t>https</a:t>
            </a:r>
            <a:r>
              <a:rPr lang="ko-KR" altLang="en-US" sz="1000" dirty="0">
                <a:solidFill>
                  <a:schemeClr val="bg1"/>
                </a:solidFill>
              </a:rPr>
              <a:t>로 접속 → </a:t>
            </a:r>
            <a:r>
              <a:rPr lang="en-US" altLang="ko-KR" sz="1000" dirty="0">
                <a:solidFill>
                  <a:schemeClr val="bg1"/>
                </a:solidFill>
              </a:rPr>
              <a:t>Wireshark</a:t>
            </a:r>
            <a:r>
              <a:rPr lang="ko-KR" altLang="en-US" sz="1000" dirty="0">
                <a:solidFill>
                  <a:schemeClr val="bg1"/>
                </a:solidFill>
              </a:rPr>
              <a:t>에서 내용이 암호화되어 보이지 않음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민감 정보가 </a:t>
            </a:r>
            <a:r>
              <a:rPr lang="ko-KR" altLang="en-US" sz="1000" dirty="0" err="1">
                <a:solidFill>
                  <a:schemeClr val="bg1"/>
                </a:solidFill>
              </a:rPr>
              <a:t>평문으로</a:t>
            </a:r>
            <a:r>
              <a:rPr lang="ko-KR" altLang="en-US" sz="1000" dirty="0">
                <a:solidFill>
                  <a:schemeClr val="bg1"/>
                </a:solidFill>
              </a:rPr>
              <a:t> 전송되지 않도록 </a:t>
            </a:r>
            <a:r>
              <a:rPr lang="ko-KR" altLang="en-US" sz="1000" dirty="0" smtClean="0">
                <a:solidFill>
                  <a:schemeClr val="bg1"/>
                </a:solidFill>
              </a:rPr>
              <a:t>보호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2. Static ARP </a:t>
            </a:r>
            <a:r>
              <a:rPr lang="ko-KR" altLang="en-US" sz="1000" dirty="0">
                <a:solidFill>
                  <a:srgbClr val="FFFF00"/>
                </a:solidFill>
              </a:rPr>
              <a:t>설정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ARP Spoofing </a:t>
            </a:r>
            <a:r>
              <a:rPr lang="ko-KR" altLang="en-US" sz="1000" dirty="0">
                <a:solidFill>
                  <a:schemeClr val="bg1"/>
                </a:solidFill>
              </a:rPr>
              <a:t>방지로 중간자 공격 차단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클라이언트에서 게이트웨이의 </a:t>
            </a:r>
            <a:r>
              <a:rPr lang="en-US" altLang="ko-KR" sz="1000" dirty="0">
                <a:solidFill>
                  <a:schemeClr val="bg1"/>
                </a:solidFill>
              </a:rPr>
              <a:t>MAC </a:t>
            </a:r>
            <a:r>
              <a:rPr lang="ko-KR" altLang="en-US" sz="1000" dirty="0">
                <a:solidFill>
                  <a:schemeClr val="bg1"/>
                </a:solidFill>
              </a:rPr>
              <a:t>주소를 고정 등록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위조된 </a:t>
            </a:r>
            <a:r>
              <a:rPr lang="en-US" altLang="ko-KR" sz="1000" dirty="0">
                <a:solidFill>
                  <a:schemeClr val="bg1"/>
                </a:solidFill>
              </a:rPr>
              <a:t>ARP </a:t>
            </a:r>
            <a:r>
              <a:rPr lang="ko-KR" altLang="en-US" sz="1000" dirty="0">
                <a:solidFill>
                  <a:schemeClr val="bg1"/>
                </a:solidFill>
              </a:rPr>
              <a:t>응답을 무시하고 네트워크 무결성 </a:t>
            </a:r>
            <a:r>
              <a:rPr lang="ko-KR" altLang="en-US" sz="1000" dirty="0" smtClean="0">
                <a:solidFill>
                  <a:schemeClr val="bg1"/>
                </a:solidFill>
              </a:rPr>
              <a:t>유지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3. </a:t>
            </a:r>
            <a:r>
              <a:rPr lang="en-US" altLang="ko-KR" sz="1000" dirty="0" err="1">
                <a:solidFill>
                  <a:srgbClr val="FFFF00"/>
                </a:solidFill>
              </a:rPr>
              <a:t>ArpON</a:t>
            </a:r>
            <a:r>
              <a:rPr lang="en-US" altLang="ko-KR" sz="1000" dirty="0">
                <a:solidFill>
                  <a:srgbClr val="FFFF00"/>
                </a:solidFill>
              </a:rPr>
              <a:t> </a:t>
            </a:r>
            <a:r>
              <a:rPr lang="ko-KR" altLang="en-US" sz="1000" dirty="0">
                <a:solidFill>
                  <a:srgbClr val="FFFF00"/>
                </a:solidFill>
              </a:rPr>
              <a:t>도구 </a:t>
            </a:r>
            <a:r>
              <a:rPr lang="ko-KR" altLang="en-US" sz="1000" dirty="0" smtClean="0">
                <a:solidFill>
                  <a:srgbClr val="FFFF00"/>
                </a:solidFill>
              </a:rPr>
              <a:t>사용</a:t>
            </a:r>
            <a:endParaRPr lang="ko-KR" altLang="en-US" sz="1000" dirty="0">
              <a:solidFill>
                <a:srgbClr val="FFFF00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ARP </a:t>
            </a:r>
            <a:r>
              <a:rPr lang="ko-KR" altLang="en-US" sz="1000" dirty="0">
                <a:solidFill>
                  <a:schemeClr val="bg1"/>
                </a:solidFill>
              </a:rPr>
              <a:t>공격 탐지 및 자동 방어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en-US" altLang="ko-KR" sz="1000" dirty="0" err="1">
                <a:solidFill>
                  <a:schemeClr val="bg1"/>
                </a:solidFill>
              </a:rPr>
              <a:t>ArpON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데몬을</a:t>
            </a:r>
            <a:r>
              <a:rPr lang="ko-KR" altLang="en-US" sz="1000" dirty="0">
                <a:solidFill>
                  <a:schemeClr val="bg1"/>
                </a:solidFill>
              </a:rPr>
              <a:t> 설치하고 실행하여 실시간 </a:t>
            </a:r>
            <a:r>
              <a:rPr lang="en-US" altLang="ko-KR" sz="1000" dirty="0">
                <a:solidFill>
                  <a:schemeClr val="bg1"/>
                </a:solidFill>
              </a:rPr>
              <a:t>ARP </a:t>
            </a:r>
            <a:r>
              <a:rPr lang="ko-KR" altLang="en-US" sz="1000" dirty="0">
                <a:solidFill>
                  <a:schemeClr val="bg1"/>
                </a:solidFill>
              </a:rPr>
              <a:t>감시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ARP </a:t>
            </a:r>
            <a:r>
              <a:rPr lang="ko-KR" altLang="en-US" sz="1000" dirty="0">
                <a:solidFill>
                  <a:schemeClr val="bg1"/>
                </a:solidFill>
              </a:rPr>
              <a:t>기반 공격이 발생하면 자동으로 차단하거나 경고</a:t>
            </a: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4. VPN </a:t>
            </a:r>
            <a:r>
              <a:rPr lang="ko-KR" altLang="en-US" sz="1000" dirty="0">
                <a:solidFill>
                  <a:srgbClr val="FFFF00"/>
                </a:solidFill>
              </a:rPr>
              <a:t>사용 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전체 네트워크 트래픽을 암호화된 터널로 보호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클라이언트에서 </a:t>
            </a:r>
            <a:r>
              <a:rPr lang="en-US" altLang="ko-KR" sz="1000" dirty="0">
                <a:solidFill>
                  <a:schemeClr val="bg1"/>
                </a:solidFill>
              </a:rPr>
              <a:t>VPN</a:t>
            </a:r>
            <a:r>
              <a:rPr lang="ko-KR" altLang="en-US" sz="1000" dirty="0">
                <a:solidFill>
                  <a:schemeClr val="bg1"/>
                </a:solidFill>
              </a:rPr>
              <a:t>에 연결 → </a:t>
            </a:r>
            <a:r>
              <a:rPr lang="en-US" altLang="ko-KR" sz="1000" dirty="0">
                <a:solidFill>
                  <a:schemeClr val="bg1"/>
                </a:solidFill>
              </a:rPr>
              <a:t>Wireshark</a:t>
            </a:r>
            <a:r>
              <a:rPr lang="ko-KR" altLang="en-US" sz="1000" dirty="0">
                <a:solidFill>
                  <a:schemeClr val="bg1"/>
                </a:solidFill>
              </a:rPr>
              <a:t>로 봐도 데이터가 암호화되어 내용 파악 불가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네트워크 내부에서도 </a:t>
            </a:r>
            <a:r>
              <a:rPr lang="ko-KR" altLang="en-US" sz="1000" dirty="0" err="1">
                <a:solidFill>
                  <a:schemeClr val="bg1"/>
                </a:solidFill>
              </a:rPr>
              <a:t>스니핑</a:t>
            </a:r>
            <a:r>
              <a:rPr lang="ko-KR" altLang="en-US" sz="1000" dirty="0">
                <a:solidFill>
                  <a:schemeClr val="bg1"/>
                </a:solidFill>
              </a:rPr>
              <a:t> 불가능한 환경 </a:t>
            </a:r>
            <a:r>
              <a:rPr lang="ko-KR" altLang="en-US" sz="1000" dirty="0" smtClean="0">
                <a:solidFill>
                  <a:schemeClr val="bg1"/>
                </a:solidFill>
              </a:rPr>
              <a:t>구축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rgbClr val="FFFF00"/>
                </a:solidFill>
              </a:rPr>
              <a:t>✅ </a:t>
            </a:r>
            <a:r>
              <a:rPr lang="en-US" altLang="ko-KR" sz="1000" dirty="0">
                <a:solidFill>
                  <a:srgbClr val="FFFF00"/>
                </a:solidFill>
              </a:rPr>
              <a:t>5. SSH </a:t>
            </a:r>
            <a:r>
              <a:rPr lang="ko-KR" altLang="en-US" sz="1000" dirty="0">
                <a:solidFill>
                  <a:srgbClr val="FFFF00"/>
                </a:solidFill>
              </a:rPr>
              <a:t>사용</a:t>
            </a:r>
            <a:r>
              <a:rPr lang="en-US" altLang="ko-KR" sz="1000" dirty="0">
                <a:solidFill>
                  <a:srgbClr val="FFFF00"/>
                </a:solidFill>
              </a:rPr>
              <a:t>, Telnet </a:t>
            </a:r>
            <a:r>
              <a:rPr lang="ko-KR" altLang="en-US" sz="1000" dirty="0">
                <a:solidFill>
                  <a:srgbClr val="FFFF00"/>
                </a:solidFill>
              </a:rPr>
              <a:t>차단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목적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원격 접속 시 </a:t>
            </a:r>
            <a:r>
              <a:rPr lang="ko-KR" altLang="en-US" sz="1000" dirty="0" err="1">
                <a:solidFill>
                  <a:schemeClr val="bg1"/>
                </a:solidFill>
              </a:rPr>
              <a:t>평문</a:t>
            </a:r>
            <a:r>
              <a:rPr lang="ko-KR" altLang="en-US" sz="1000" dirty="0">
                <a:solidFill>
                  <a:schemeClr val="bg1"/>
                </a:solidFill>
              </a:rPr>
              <a:t> 인증 방지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내용</a:t>
            </a:r>
            <a:r>
              <a:rPr lang="en-US" altLang="ko-KR" sz="1000" dirty="0">
                <a:solidFill>
                  <a:schemeClr val="bg1"/>
                </a:solidFill>
              </a:rPr>
              <a:t>: Telnet</a:t>
            </a:r>
            <a:r>
              <a:rPr lang="ko-KR" altLang="en-US" sz="1000" dirty="0">
                <a:solidFill>
                  <a:schemeClr val="bg1"/>
                </a:solidFill>
              </a:rPr>
              <a:t>은 비활성화하고 </a:t>
            </a:r>
            <a:r>
              <a:rPr lang="en-US" altLang="ko-KR" sz="1000" dirty="0">
                <a:solidFill>
                  <a:schemeClr val="bg1"/>
                </a:solidFill>
              </a:rPr>
              <a:t>SSH</a:t>
            </a:r>
            <a:r>
              <a:rPr lang="ko-KR" altLang="en-US" sz="1000" dirty="0">
                <a:solidFill>
                  <a:schemeClr val="bg1"/>
                </a:solidFill>
              </a:rPr>
              <a:t>만 허용 → </a:t>
            </a:r>
            <a:r>
              <a:rPr lang="ko-KR" altLang="en-US" sz="1000" dirty="0" err="1">
                <a:solidFill>
                  <a:schemeClr val="bg1"/>
                </a:solidFill>
              </a:rPr>
              <a:t>스니핑으로도</a:t>
            </a:r>
            <a:r>
              <a:rPr lang="ko-KR" altLang="en-US" sz="1000" dirty="0">
                <a:solidFill>
                  <a:schemeClr val="bg1"/>
                </a:solidFill>
              </a:rPr>
              <a:t> 로그인 정보 탈취 불가능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의의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solidFill>
                  <a:schemeClr val="bg1"/>
                </a:solidFill>
              </a:rPr>
              <a:t>안전한 원격 관리 환경 </a:t>
            </a:r>
            <a:r>
              <a:rPr lang="ko-KR" altLang="en-US" sz="1000" dirty="0" smtClean="0">
                <a:solidFill>
                  <a:schemeClr val="bg1"/>
                </a:solidFill>
              </a:rPr>
              <a:t>제공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  <a:p>
            <a:endParaRPr lang="en-US" altLang="ko-KR" sz="1000" dirty="0" smtClean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0" y="1748478"/>
            <a:ext cx="4646646" cy="22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Snuffing &amp; MITM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54857" y="2668715"/>
            <a:ext cx="4320000" cy="16172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49976" y="2843605"/>
            <a:ext cx="4320000" cy="1993578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실행 단추: 사용자 지정 22">
            <a:hlinkClick r:id="" action="ppaction://noaction" highlightClick="1"/>
          </p:cNvPr>
          <p:cNvSpPr/>
          <p:nvPr/>
        </p:nvSpPr>
        <p:spPr>
          <a:xfrm>
            <a:off x="10905341" y="4405339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10892081" y="2653964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76" y="2838336"/>
            <a:ext cx="2353003" cy="562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648" y="3647789"/>
            <a:ext cx="4327328" cy="251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648" y="4129086"/>
            <a:ext cx="4327328" cy="46873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955184" y="2859338"/>
            <a:ext cx="4320000" cy="16172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55184" y="3039337"/>
            <a:ext cx="4320000" cy="1455759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실행 단추: 사용자 지정 27">
            <a:hlinkClick r:id="" action="ppaction://noaction" highlightClick="1"/>
          </p:cNvPr>
          <p:cNvSpPr/>
          <p:nvPr/>
        </p:nvSpPr>
        <p:spPr>
          <a:xfrm>
            <a:off x="5092752" y="2854727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6"/>
          <p:cNvSpPr/>
          <p:nvPr/>
        </p:nvSpPr>
        <p:spPr>
          <a:xfrm>
            <a:off x="5092573" y="2860414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07" y="3053189"/>
            <a:ext cx="4314777" cy="575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468" y="3876260"/>
            <a:ext cx="4314777" cy="37689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57797" y="3630039"/>
            <a:ext cx="4314776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게이트웨이 </a:t>
            </a:r>
            <a:r>
              <a:rPr lang="en-US" altLang="ko-KR" sz="1000" dirty="0" smtClean="0">
                <a:solidFill>
                  <a:schemeClr val="bg1"/>
                </a:solidFill>
              </a:rPr>
              <a:t>mac </a:t>
            </a:r>
            <a:r>
              <a:rPr lang="ko-KR" altLang="en-US" sz="1000" dirty="0" smtClean="0">
                <a:solidFill>
                  <a:schemeClr val="bg1"/>
                </a:solidFill>
              </a:rPr>
              <a:t>주소가 </a:t>
            </a:r>
            <a:r>
              <a:rPr lang="en-US" altLang="ko-KR" sz="1000" dirty="0" smtClean="0">
                <a:solidFill>
                  <a:schemeClr val="bg1"/>
                </a:solidFill>
              </a:rPr>
              <a:t>kali mac </a:t>
            </a:r>
            <a:r>
              <a:rPr lang="ko-KR" altLang="en-US" sz="1000" dirty="0" smtClean="0">
                <a:solidFill>
                  <a:schemeClr val="bg1"/>
                </a:solidFill>
              </a:rPr>
              <a:t>주소로 변경된 것이 보인다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5931" y="4246898"/>
            <a:ext cx="4314776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Google ping</a:t>
            </a:r>
            <a:r>
              <a:rPr lang="ko-KR" altLang="en-US" sz="1000" dirty="0" smtClean="0">
                <a:solidFill>
                  <a:schemeClr val="bg1"/>
                </a:solidFill>
              </a:rPr>
              <a:t>을 쏘면 </a:t>
            </a:r>
            <a:r>
              <a:rPr lang="en-US" altLang="ko-KR" sz="1000" dirty="0" smtClean="0">
                <a:solidFill>
                  <a:schemeClr val="bg1"/>
                </a:solidFill>
              </a:rPr>
              <a:t>kali(192.168.100.133</a:t>
            </a:r>
            <a:r>
              <a:rPr lang="ko-KR" altLang="en-US" sz="1000" dirty="0" smtClean="0">
                <a:solidFill>
                  <a:schemeClr val="bg1"/>
                </a:solidFill>
              </a:rPr>
              <a:t>을 지나가는게 보인다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11990" y="3381983"/>
            <a:ext cx="2660650" cy="19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0115" y="4119300"/>
            <a:ext cx="917575" cy="127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63454" y="2851105"/>
            <a:ext cx="4128246" cy="215444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Ubuntu2022.04(192.168.100.137)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9976" y="2645075"/>
            <a:ext cx="4101781" cy="215444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Kali 2023.03(192.168.100.133)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48924" y="3399953"/>
            <a:ext cx="4314776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모니터링 도구 </a:t>
            </a:r>
            <a:r>
              <a:rPr lang="en-US" altLang="ko-KR" sz="1000" dirty="0" smtClean="0">
                <a:solidFill>
                  <a:schemeClr val="bg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스푸핑</a:t>
            </a:r>
            <a:r>
              <a:rPr lang="ko-KR" altLang="en-US" sz="1000" dirty="0" smtClean="0">
                <a:solidFill>
                  <a:schemeClr val="bg1"/>
                </a:solidFill>
              </a:rPr>
              <a:t> 가능 </a:t>
            </a:r>
            <a:r>
              <a:rPr lang="en-US" altLang="ko-KR" sz="1000" dirty="0" smtClean="0">
                <a:solidFill>
                  <a:schemeClr val="bg1"/>
                </a:solidFill>
              </a:rPr>
              <a:t>)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bettercap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설치 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48924" y="3901074"/>
            <a:ext cx="4314776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</a:rPr>
              <a:t>현재 </a:t>
            </a:r>
            <a:r>
              <a:rPr lang="en-US" altLang="ko-KR" sz="1000" dirty="0" smtClean="0">
                <a:solidFill>
                  <a:schemeClr val="bg1"/>
                </a:solidFill>
              </a:rPr>
              <a:t>192.168.100.137</a:t>
            </a:r>
            <a:r>
              <a:rPr lang="ko-KR" altLang="en-US" sz="1000" dirty="0" smtClean="0">
                <a:solidFill>
                  <a:schemeClr val="bg1"/>
                </a:solidFill>
              </a:rPr>
              <a:t>에서 </a:t>
            </a:r>
            <a:r>
              <a:rPr lang="en-US" altLang="ko-KR" sz="1000" dirty="0" smtClean="0">
                <a:solidFill>
                  <a:schemeClr val="bg1"/>
                </a:solidFill>
              </a:rPr>
              <a:t>UDP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통신중인걸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볼수</a:t>
            </a:r>
            <a:r>
              <a:rPr lang="ko-KR" altLang="en-US" sz="1000" dirty="0" smtClean="0">
                <a:solidFill>
                  <a:schemeClr val="bg1"/>
                </a:solidFill>
              </a:rPr>
              <a:t> 있다</a:t>
            </a:r>
            <a:r>
              <a:rPr lang="en-US" altLang="ko-KR" sz="1000" dirty="0" smtClean="0">
                <a:solidFill>
                  <a:schemeClr val="bg1"/>
                </a:solidFill>
              </a:rPr>
              <a:t>.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57469" y="4590961"/>
            <a:ext cx="4314776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192.168.100.137</a:t>
            </a:r>
            <a:r>
              <a:rPr lang="ko-KR" altLang="en-US" sz="1000" dirty="0" smtClean="0">
                <a:solidFill>
                  <a:schemeClr val="bg1"/>
                </a:solidFill>
              </a:rPr>
              <a:t>을 타겟으로 잡아두고 핑 쏘는 것을 확인 가능</a:t>
            </a:r>
            <a:r>
              <a:rPr lang="en-US" altLang="ko-KR" sz="1000" dirty="0" smtClean="0">
                <a:solidFill>
                  <a:schemeClr val="bg1"/>
                </a:solidFill>
              </a:rPr>
              <a:t>.(MITM)</a:t>
            </a:r>
            <a:endParaRPr lang="en-US" altLang="ko-KR" sz="10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3454" y="942392"/>
            <a:ext cx="100186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>
                <a:solidFill>
                  <a:schemeClr val="bg1"/>
                </a:solidFill>
              </a:rPr>
              <a:t>스푸핑</a:t>
            </a:r>
            <a:r>
              <a:rPr lang="ko-KR" altLang="en-US" sz="1300" dirty="0" smtClean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(Spoofing)</a:t>
            </a:r>
          </a:p>
          <a:p>
            <a:r>
              <a:rPr lang="ko-KR" altLang="en-US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>
                <a:solidFill>
                  <a:schemeClr val="bg1"/>
                </a:solidFill>
              </a:rPr>
              <a:t>정의</a:t>
            </a:r>
          </a:p>
          <a:p>
            <a:r>
              <a:rPr lang="ko-KR" altLang="en-US" sz="1300" dirty="0" err="1">
                <a:solidFill>
                  <a:schemeClr val="bg1"/>
                </a:solidFill>
              </a:rPr>
              <a:t>스푸핑이란</a:t>
            </a:r>
            <a:r>
              <a:rPr lang="ko-KR" altLang="en-US" sz="1300" dirty="0">
                <a:solidFill>
                  <a:schemeClr val="bg1"/>
                </a:solidFill>
              </a:rPr>
              <a:t> 네트워크에서 자신의 신원을 속여 다른 컴퓨터를 속이거나 오해하게 만드는 행위를 말함</a:t>
            </a:r>
            <a:r>
              <a:rPr lang="en-US" altLang="ko-KR" sz="13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 smtClean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MITM (Man-in-the-Middle)</a:t>
            </a:r>
          </a:p>
          <a:p>
            <a:r>
              <a:rPr lang="ko-KR" altLang="en-US" sz="1300" dirty="0" smtClean="0">
                <a:solidFill>
                  <a:schemeClr val="bg1"/>
                </a:solidFill>
              </a:rPr>
              <a:t> </a:t>
            </a:r>
            <a:r>
              <a:rPr lang="ko-KR" altLang="en-US" sz="1300" dirty="0">
                <a:solidFill>
                  <a:schemeClr val="bg1"/>
                </a:solidFill>
              </a:rPr>
              <a:t>정의</a:t>
            </a:r>
          </a:p>
          <a:p>
            <a:r>
              <a:rPr lang="ko-KR" altLang="en-US" sz="1300" dirty="0">
                <a:solidFill>
                  <a:schemeClr val="bg1"/>
                </a:solidFill>
              </a:rPr>
              <a:t>**중간자 공격</a:t>
            </a:r>
            <a:r>
              <a:rPr lang="en-US" altLang="ko-KR" sz="1300" dirty="0">
                <a:solidFill>
                  <a:schemeClr val="bg1"/>
                </a:solidFill>
              </a:rPr>
              <a:t>(MITM)**</a:t>
            </a:r>
            <a:r>
              <a:rPr lang="ko-KR" altLang="en-US" sz="1300" dirty="0">
                <a:solidFill>
                  <a:schemeClr val="bg1"/>
                </a:solidFill>
              </a:rPr>
              <a:t>은 피해자와 서버 사이의 통신을 가로채는 공격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300" dirty="0">
                <a:solidFill>
                  <a:schemeClr val="bg1"/>
                </a:solidFill>
              </a:rPr>
              <a:t>양쪽 모두 공격자가 중간에 있다는 사실을 모름</a:t>
            </a:r>
            <a:r>
              <a:rPr lang="en-US" altLang="ko-KR" sz="1300" dirty="0" smtClean="0">
                <a:solidFill>
                  <a:schemeClr val="bg1"/>
                </a:solidFill>
              </a:rPr>
              <a:t>.</a:t>
            </a:r>
            <a:endParaRPr lang="en-US" altLang="ko-KR" sz="1300" dirty="0">
              <a:solidFill>
                <a:schemeClr val="bg1"/>
              </a:solidFill>
            </a:endParaRPr>
          </a:p>
        </p:txBody>
      </p:sp>
      <p:sp>
        <p:nvSpPr>
          <p:cNvPr id="6" name="줄무늬가 있는 오른쪽 화살표 5"/>
          <p:cNvSpPr/>
          <p:nvPr/>
        </p:nvSpPr>
        <p:spPr>
          <a:xfrm>
            <a:off x="5523115" y="3393475"/>
            <a:ext cx="951723" cy="719347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줄무늬가 있는 오른쪽 화살표 40"/>
          <p:cNvSpPr/>
          <p:nvPr/>
        </p:nvSpPr>
        <p:spPr>
          <a:xfrm>
            <a:off x="11155126" y="3381983"/>
            <a:ext cx="951723" cy="719347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271758" y="3583872"/>
            <a:ext cx="7184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>
                <a:solidFill>
                  <a:schemeClr val="bg1"/>
                </a:solidFill>
              </a:rPr>
              <a:t>google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7323" y="5132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Snuffing &amp; MITM </a:t>
            </a:r>
            <a:r>
              <a:rPr lang="ko-KR" altLang="en-US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7536" y="2253039"/>
            <a:ext cx="4320000" cy="3161596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7536" y="2424265"/>
            <a:ext cx="4320000" cy="2990370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실행 단추: 사용자 지정 27">
            <a:hlinkClick r:id="" action="ppaction://noaction" highlightClick="1"/>
          </p:cNvPr>
          <p:cNvSpPr/>
          <p:nvPr/>
        </p:nvSpPr>
        <p:spPr>
          <a:xfrm>
            <a:off x="4743736" y="2249179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6"/>
          <p:cNvSpPr/>
          <p:nvPr/>
        </p:nvSpPr>
        <p:spPr>
          <a:xfrm>
            <a:off x="4747137" y="2253039"/>
            <a:ext cx="180000" cy="180000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0612" y="2212681"/>
            <a:ext cx="4128246" cy="215444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Ubuntu2022.04(192.168.100.137)</a:t>
            </a:r>
            <a:endParaRPr lang="en-US" altLang="ko-KR" sz="800" dirty="0" smtClean="0">
              <a:solidFill>
                <a:schemeClr val="bg1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9" y="4115059"/>
            <a:ext cx="4319498" cy="52906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39" y="2431983"/>
            <a:ext cx="4312907" cy="171037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37" y="4920868"/>
            <a:ext cx="4323399" cy="163147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879772" y="1115709"/>
            <a:ext cx="4655975" cy="5343707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7537" y="4650201"/>
            <a:ext cx="432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부팅시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정</a:t>
            </a:r>
            <a:r>
              <a:rPr lang="ko-KR" altLang="en-US" sz="1000" dirty="0" smtClean="0">
                <a:solidFill>
                  <a:schemeClr val="bg1"/>
                </a:solidFill>
              </a:rPr>
              <a:t>적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arp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사용하게 변경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0947" y="5083749"/>
            <a:ext cx="432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bg1"/>
                </a:solidFill>
              </a:rPr>
              <a:t>부팅시</a:t>
            </a:r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정</a:t>
            </a:r>
            <a:r>
              <a:rPr lang="ko-KR" altLang="en-US" sz="1000" dirty="0" smtClean="0">
                <a:solidFill>
                  <a:schemeClr val="bg1"/>
                </a:solidFill>
              </a:rPr>
              <a:t>적 </a:t>
            </a:r>
            <a:r>
              <a:rPr lang="en-US" altLang="ko-KR" sz="1000" dirty="0" err="1" smtClean="0">
                <a:solidFill>
                  <a:schemeClr val="bg1"/>
                </a:solidFill>
              </a:rPr>
              <a:t>arp</a:t>
            </a:r>
            <a:r>
              <a:rPr lang="en-US" altLang="ko-KR" sz="1000" dirty="0" smtClean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</a:rPr>
              <a:t>설정 확인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0612" y="1394727"/>
            <a:ext cx="5060301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정적 </a:t>
            </a:r>
            <a:r>
              <a:rPr lang="en-US" altLang="ko-KR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ARP </a:t>
            </a:r>
            <a:r>
              <a:rPr lang="ko-KR" altLang="en-US" sz="2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95953"/>
              </p:ext>
            </p:extLst>
          </p:nvPr>
        </p:nvGraphicFramePr>
        <p:xfrm>
          <a:off x="6898433" y="1444029"/>
          <a:ext cx="4637314" cy="178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992">
                  <a:extLst>
                    <a:ext uri="{9D8B030D-6E8A-4147-A177-3AD203B41FA5}">
                      <a16:colId xmlns:a16="http://schemas.microsoft.com/office/drawing/2014/main" val="1498637395"/>
                    </a:ext>
                  </a:extLst>
                </a:gridCol>
                <a:gridCol w="3182322">
                  <a:extLst>
                    <a:ext uri="{9D8B030D-6E8A-4147-A177-3AD203B41FA5}">
                      <a16:colId xmlns:a16="http://schemas.microsoft.com/office/drawing/2014/main" val="163089897"/>
                    </a:ext>
                  </a:extLst>
                </a:gridCol>
              </a:tblGrid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설명 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72505"/>
                  </a:ext>
                </a:extLst>
              </a:tr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정적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ARP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특정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에 대한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mac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주소를 고정해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 변조 차단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11108"/>
                  </a:ext>
                </a:extLst>
              </a:tr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</a:rPr>
                        <a:t>Arpwatch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설치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ARP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테이블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변경시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감지하고 알림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86870"/>
                  </a:ext>
                </a:extLst>
              </a:tr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</a:rPr>
                        <a:t>Vlan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분리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스푸핑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위험이 있는 영역과 중요한 장비를 분리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01880"/>
                  </a:ext>
                </a:extLst>
              </a:tr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스위치에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DAI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활성화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Dynamic ARP </a:t>
                      </a:r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</a:rPr>
                        <a:t>Inspectioni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비정상 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ARP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차단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기업용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26593"/>
                  </a:ext>
                </a:extLst>
              </a:tr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IP-MAC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바인딩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IP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별로 허용된 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MAC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만 통신 가능하게 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8750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06590"/>
              </p:ext>
            </p:extLst>
          </p:nvPr>
        </p:nvGraphicFramePr>
        <p:xfrm>
          <a:off x="6896158" y="3562325"/>
          <a:ext cx="4639590" cy="2897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17">
                  <a:extLst>
                    <a:ext uri="{9D8B030D-6E8A-4147-A177-3AD203B41FA5}">
                      <a16:colId xmlns:a16="http://schemas.microsoft.com/office/drawing/2014/main" val="413752845"/>
                    </a:ext>
                  </a:extLst>
                </a:gridCol>
                <a:gridCol w="1692943">
                  <a:extLst>
                    <a:ext uri="{9D8B030D-6E8A-4147-A177-3AD203B41FA5}">
                      <a16:colId xmlns:a16="http://schemas.microsoft.com/office/drawing/2014/main" val="2160950172"/>
                    </a:ext>
                  </a:extLst>
                </a:gridCol>
                <a:gridCol w="1546530">
                  <a:extLst>
                    <a:ext uri="{9D8B030D-6E8A-4147-A177-3AD203B41FA5}">
                      <a16:colId xmlns:a16="http://schemas.microsoft.com/office/drawing/2014/main" val="1037451629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방법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8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HTTPS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사용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트래픽을 암호화해 감청해도 내용 해독 불가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</a:rPr>
                        <a:t>SSLStrip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차단도 포함해야 함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7709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SSL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인증서 검증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클라이언트가 위조된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읹으서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거부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브라우저 기본 기능 활용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0708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VPN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사용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네트워크 전체를 암호화된 터널로 전환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MITM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자체가 무력화 됨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3843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침입 탐지 시스템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(IDS)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이상 트래픽을 감지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(ARP, DNS,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ICMP)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</a:rPr>
                        <a:t>Wazuh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Snort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등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20589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패킷 감시 툴 활용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neigh, </a:t>
                      </a:r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</a:rPr>
                        <a:t>tcpdump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Wireshark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등으로 실시간 감시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solidFill>
                            <a:schemeClr val="bg1"/>
                          </a:solidFill>
                        </a:rPr>
                        <a:t>Tcpdump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 –I eth0</a:t>
                      </a:r>
                      <a:r>
                        <a:rPr lang="en-US" altLang="ko-KR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00" baseline="0" dirty="0" err="1" smtClean="0">
                          <a:solidFill>
                            <a:schemeClr val="bg1"/>
                          </a:solidFill>
                        </a:rPr>
                        <a:t>arp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4741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2FA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정용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세션 </a:t>
                      </a:r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</a:rPr>
                        <a:t>쿠기가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 탈취돼도 계정 침해 어려움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구글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OTP, 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이메일 인증 등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54768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896158" y="1090537"/>
            <a:ext cx="5060301" cy="3231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15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스푸핑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방지</a:t>
            </a:r>
            <a:endParaRPr lang="ko-KR" altLang="en-US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79772" y="3229524"/>
            <a:ext cx="5060301" cy="3231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MITM 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</a:t>
            </a:r>
            <a:r>
              <a:rPr lang="ko-KR" altLang="en-US" sz="15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지</a:t>
            </a:r>
            <a:endParaRPr lang="ko-KR" altLang="en-US" sz="1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4927536" y="1861553"/>
            <a:ext cx="1952236" cy="1776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1095" y="113782"/>
            <a:ext cx="506030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Wazuh</a:t>
            </a:r>
            <a:r>
              <a:rPr lang="en-US" altLang="ko-KR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(Monitoring)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095" y="1127552"/>
            <a:ext cx="3225798" cy="32401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46891" y="1151620"/>
            <a:ext cx="7664441" cy="4997016"/>
          </a:xfrm>
          <a:prstGeom prst="rect">
            <a:avLst/>
          </a:prstGeom>
          <a:solidFill>
            <a:srgbClr val="3049EB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1095" y="4367750"/>
            <a:ext cx="3225797" cy="1780887"/>
          </a:xfrm>
          <a:prstGeom prst="rect">
            <a:avLst/>
          </a:prstGeom>
          <a:solidFill>
            <a:srgbClr val="3049EB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Wazuh</a:t>
            </a:r>
            <a:r>
              <a:rPr lang="ko-KR" altLang="en-US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dirty="0" smtClean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300" dirty="0" smtClean="0"/>
              <a:t>호스트 </a:t>
            </a:r>
            <a:r>
              <a:rPr lang="ko-KR" altLang="en-US" sz="1300" dirty="0"/>
              <a:t>기반 침입 탐지 시스템</a:t>
            </a:r>
            <a:r>
              <a:rPr lang="en-US" altLang="ko-KR" sz="1300" dirty="0"/>
              <a:t>(HIDS)</a:t>
            </a:r>
            <a:r>
              <a:rPr lang="ko-KR" altLang="en-US" sz="1300" dirty="0" smtClean="0"/>
              <a:t>로</a:t>
            </a:r>
            <a:endParaRPr lang="en-US" altLang="ko-KR" sz="1300" dirty="0"/>
          </a:p>
          <a:p>
            <a:r>
              <a:rPr lang="ko-KR" altLang="en-US" sz="1300" dirty="0" smtClean="0"/>
              <a:t>로그 </a:t>
            </a:r>
            <a:r>
              <a:rPr lang="ko-KR" altLang="en-US" sz="1300" dirty="0"/>
              <a:t>분석</a:t>
            </a:r>
            <a:r>
              <a:rPr lang="en-US" altLang="ko-KR" sz="1300" dirty="0"/>
              <a:t>, </a:t>
            </a:r>
            <a:r>
              <a:rPr lang="ko-KR" altLang="en-US" sz="1300" dirty="0"/>
              <a:t>실시간 모니터링</a:t>
            </a:r>
            <a:r>
              <a:rPr lang="en-US" altLang="ko-KR" sz="1300" dirty="0"/>
              <a:t>, </a:t>
            </a:r>
            <a:r>
              <a:rPr lang="ko-KR" altLang="en-US" sz="1300" dirty="0"/>
              <a:t>위협 탐지</a:t>
            </a:r>
            <a:r>
              <a:rPr lang="en-US" altLang="ko-KR" sz="1300" dirty="0"/>
              <a:t>, </a:t>
            </a:r>
            <a:r>
              <a:rPr lang="ko-KR" altLang="en-US" sz="1300" dirty="0"/>
              <a:t>규정 준수 점검 등을 수행하는 오픈소스 플랫폼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38636"/>
              </p:ext>
            </p:extLst>
          </p:nvPr>
        </p:nvGraphicFramePr>
        <p:xfrm>
          <a:off x="4046892" y="1151619"/>
          <a:ext cx="7664440" cy="502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157">
                  <a:extLst>
                    <a:ext uri="{9D8B030D-6E8A-4147-A177-3AD203B41FA5}">
                      <a16:colId xmlns:a16="http://schemas.microsoft.com/office/drawing/2014/main" val="1960454473"/>
                    </a:ext>
                  </a:extLst>
                </a:gridCol>
                <a:gridCol w="5021283">
                  <a:extLst>
                    <a:ext uri="{9D8B030D-6E8A-4147-A177-3AD203B41FA5}">
                      <a16:colId xmlns:a16="http://schemas.microsoft.com/office/drawing/2014/main" val="878572068"/>
                    </a:ext>
                  </a:extLst>
                </a:gridCol>
              </a:tblGrid>
              <a:tr h="73921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lt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lt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16597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수집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및 분석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서버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네트워크 장비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애플리케이션의 로그를 중앙에서 수집 및 분석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09209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침입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탐지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비정상적인 행위나 보안 위협을 실시간 탐지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02144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파일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무결성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검사</a:t>
                      </a:r>
                      <a:r>
                        <a:rPr lang="en-US" altLang="ko-KR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(FIM)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시스템 파일 변경 감시 및 알림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360423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정책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감사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시스템 구성 상태를 보안 기준에 맞춰 평가 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(</a:t>
                      </a:r>
                      <a:r>
                        <a:rPr lang="en-US" altLang="ko-KR" sz="1300" dirty="0" err="1">
                          <a:solidFill>
                            <a:schemeClr val="lt1"/>
                          </a:solidFill>
                          <a:latin typeface="맑은 고딕"/>
                        </a:rPr>
                        <a:t>CISBenchmark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등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06724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경고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및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대응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조건에 맞는 이벤트에 대해 이메일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, Slack 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등으로 알림 전송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7394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위협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인텔리전스</a:t>
                      </a:r>
                      <a:r>
                        <a:rPr lang="ko-KR" altLang="en-US" sz="1300" dirty="0">
                          <a:solidFill>
                            <a:srgbClr val="FFFF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MITRE ATT&amp;CK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기반 공격 패턴 매칭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2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520069"/>
          </a:xfrm>
          <a:prstGeom prst="rect">
            <a:avLst/>
          </a:prstGeom>
          <a:solidFill>
            <a:srgbClr val="3049EB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🔍 로그 수집 확인</a:t>
            </a:r>
            <a:r>
              <a:rPr lang="ko-KR" altLang="en-US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🚨 보안 이벤트 탐지 (</a:t>
            </a:r>
            <a:r>
              <a:rPr lang="ko-KR" altLang="en-US" sz="3000" dirty="0" err="1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sudo</a:t>
            </a:r>
            <a:r>
              <a:rPr lang="ko-KR" altLang="en-US" sz="3000" dirty="0" smtClean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, 로그인 시도 등)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수동 입력 2"/>
          <p:cNvSpPr/>
          <p:nvPr/>
        </p:nvSpPr>
        <p:spPr>
          <a:xfrm>
            <a:off x="406023" y="-276743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동 입력 2"/>
          <p:cNvSpPr/>
          <p:nvPr/>
        </p:nvSpPr>
        <p:spPr>
          <a:xfrm>
            <a:off x="198487" y="-516431"/>
            <a:ext cx="142617" cy="103286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10208 h 10208"/>
              <a:gd name="connsiteX4" fmla="*/ 1309 w 10000"/>
              <a:gd name="connsiteY4" fmla="*/ 0 h 10208"/>
              <a:gd name="connsiteX0" fmla="*/ 1309 w 10000"/>
              <a:gd name="connsiteY0" fmla="*/ 0 h 10208"/>
              <a:gd name="connsiteX1" fmla="*/ 10000 w 10000"/>
              <a:gd name="connsiteY1" fmla="*/ 208 h 10208"/>
              <a:gd name="connsiteX2" fmla="*/ 10000 w 10000"/>
              <a:gd name="connsiteY2" fmla="*/ 10208 h 10208"/>
              <a:gd name="connsiteX3" fmla="*/ 0 w 10000"/>
              <a:gd name="connsiteY3" fmla="*/ 8100 h 10208"/>
              <a:gd name="connsiteX4" fmla="*/ 1309 w 10000"/>
              <a:gd name="connsiteY4" fmla="*/ 0 h 10208"/>
              <a:gd name="connsiteX0" fmla="*/ 0 w 10654"/>
              <a:gd name="connsiteY0" fmla="*/ 695 h 10000"/>
              <a:gd name="connsiteX1" fmla="*/ 10654 w 10654"/>
              <a:gd name="connsiteY1" fmla="*/ 0 h 10000"/>
              <a:gd name="connsiteX2" fmla="*/ 10654 w 10654"/>
              <a:gd name="connsiteY2" fmla="*/ 10000 h 10000"/>
              <a:gd name="connsiteX3" fmla="*/ 654 w 10654"/>
              <a:gd name="connsiteY3" fmla="*/ 7892 h 10000"/>
              <a:gd name="connsiteX4" fmla="*/ 0 w 10654"/>
              <a:gd name="connsiteY4" fmla="*/ 695 h 10000"/>
              <a:gd name="connsiteX0" fmla="*/ 0 w 10654"/>
              <a:gd name="connsiteY0" fmla="*/ 0 h 11112"/>
              <a:gd name="connsiteX1" fmla="*/ 10654 w 10654"/>
              <a:gd name="connsiteY1" fmla="*/ 1112 h 11112"/>
              <a:gd name="connsiteX2" fmla="*/ 10654 w 10654"/>
              <a:gd name="connsiteY2" fmla="*/ 11112 h 11112"/>
              <a:gd name="connsiteX3" fmla="*/ 654 w 10654"/>
              <a:gd name="connsiteY3" fmla="*/ 9004 h 11112"/>
              <a:gd name="connsiteX4" fmla="*/ 0 w 10654"/>
              <a:gd name="connsiteY4" fmla="*/ 0 h 11112"/>
              <a:gd name="connsiteX0" fmla="*/ 348 w 10000"/>
              <a:gd name="connsiteY0" fmla="*/ 0 h 11112"/>
              <a:gd name="connsiteX1" fmla="*/ 10000 w 10000"/>
              <a:gd name="connsiteY1" fmla="*/ 1112 h 11112"/>
              <a:gd name="connsiteX2" fmla="*/ 10000 w 10000"/>
              <a:gd name="connsiteY2" fmla="*/ 11112 h 11112"/>
              <a:gd name="connsiteX3" fmla="*/ 0 w 10000"/>
              <a:gd name="connsiteY3" fmla="*/ 9004 h 11112"/>
              <a:gd name="connsiteX4" fmla="*/ 348 w 10000"/>
              <a:gd name="connsiteY4" fmla="*/ 0 h 1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12">
                <a:moveTo>
                  <a:pt x="348" y="0"/>
                </a:moveTo>
                <a:lnTo>
                  <a:pt x="10000" y="1112"/>
                </a:lnTo>
                <a:lnTo>
                  <a:pt x="10000" y="11112"/>
                </a:lnTo>
                <a:lnTo>
                  <a:pt x="0" y="9004"/>
                </a:lnTo>
                <a:lnTo>
                  <a:pt x="3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1135" y="1115710"/>
            <a:ext cx="4655975" cy="3681923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74194"/>
            <a:ext cx="4646645" cy="1323439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ko-KR" sz="1000" dirty="0" smtClean="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lt1"/>
                </a:solidFill>
              </a:rPr>
              <a:t>logger </a:t>
            </a:r>
            <a:r>
              <a:rPr lang="en-US" altLang="ko-KR" sz="1000" dirty="0">
                <a:solidFill>
                  <a:schemeClr val="lt1"/>
                </a:solidFill>
              </a:rPr>
              <a:t>: </a:t>
            </a:r>
            <a:r>
              <a:rPr lang="ko-KR" altLang="en-US" sz="1000" dirty="0">
                <a:solidFill>
                  <a:schemeClr val="lt1"/>
                </a:solidFill>
              </a:rPr>
              <a:t>시스템 로그</a:t>
            </a:r>
            <a:r>
              <a:rPr lang="en-US" altLang="ko-KR" sz="1000" dirty="0">
                <a:solidFill>
                  <a:schemeClr val="lt1"/>
                </a:solidFill>
              </a:rPr>
              <a:t>(/</a:t>
            </a:r>
            <a:r>
              <a:rPr lang="en-US" altLang="ko-KR" sz="1000" dirty="0" err="1">
                <a:solidFill>
                  <a:schemeClr val="lt1"/>
                </a:solidFill>
              </a:rPr>
              <a:t>var</a:t>
            </a:r>
            <a:r>
              <a:rPr lang="en-US" altLang="ko-KR" sz="1000" dirty="0">
                <a:solidFill>
                  <a:schemeClr val="lt1"/>
                </a:solidFill>
              </a:rPr>
              <a:t>/log/syslog</a:t>
            </a:r>
            <a:r>
              <a:rPr lang="ko-KR" altLang="en-US" sz="1000" dirty="0">
                <a:solidFill>
                  <a:schemeClr val="lt1"/>
                </a:solidFill>
              </a:rPr>
              <a:t>등</a:t>
            </a:r>
            <a:r>
              <a:rPr lang="en-US" altLang="ko-KR" sz="1000" dirty="0">
                <a:solidFill>
                  <a:schemeClr val="lt1"/>
                </a:solidFill>
              </a:rPr>
              <a:t>)</a:t>
            </a:r>
            <a:r>
              <a:rPr lang="ko-KR" altLang="en-US" sz="1000" dirty="0">
                <a:solidFill>
                  <a:schemeClr val="lt1"/>
                </a:solidFill>
              </a:rPr>
              <a:t>에 </a:t>
            </a:r>
            <a:r>
              <a:rPr lang="ko-KR" altLang="en-US" sz="1000" dirty="0" err="1">
                <a:solidFill>
                  <a:schemeClr val="lt1"/>
                </a:solidFill>
              </a:rPr>
              <a:t>메세지</a:t>
            </a:r>
            <a:r>
              <a:rPr lang="ko-KR" altLang="en-US" sz="1000" dirty="0">
                <a:solidFill>
                  <a:schemeClr val="lt1"/>
                </a:solidFill>
              </a:rPr>
              <a:t> </a:t>
            </a:r>
            <a:r>
              <a:rPr lang="ko-KR" altLang="en-US" sz="1000" dirty="0" smtClean="0">
                <a:solidFill>
                  <a:schemeClr val="lt1"/>
                </a:solidFill>
              </a:rPr>
              <a:t>기록</a:t>
            </a:r>
            <a:endParaRPr lang="ko-KR" altLang="en-US" sz="1000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000" dirty="0" err="1">
                <a:solidFill>
                  <a:schemeClr val="lt1"/>
                </a:solidFill>
              </a:rPr>
              <a:t>Wazuh</a:t>
            </a:r>
            <a:r>
              <a:rPr lang="ko-KR" altLang="en-US" sz="1000" dirty="0">
                <a:solidFill>
                  <a:schemeClr val="lt1"/>
                </a:solidFill>
              </a:rPr>
              <a:t>가 로그 수집 설정이 되어있다면</a:t>
            </a:r>
            <a:r>
              <a:rPr lang="en-US" altLang="ko-KR" sz="1000" dirty="0">
                <a:solidFill>
                  <a:schemeClr val="lt1"/>
                </a:solidFill>
              </a:rPr>
              <a:t>,</a:t>
            </a:r>
            <a:r>
              <a:rPr lang="ko-KR" altLang="en-US" sz="1000" dirty="0">
                <a:solidFill>
                  <a:schemeClr val="lt1"/>
                </a:solidFill>
              </a:rPr>
              <a:t> 이 메시지를 실시간으로 감지하게 됨</a:t>
            </a:r>
          </a:p>
          <a:p>
            <a:pPr>
              <a:defRPr/>
            </a:pPr>
            <a:endParaRPr lang="ko-KR" altLang="en-US" sz="1000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lt1"/>
                </a:solidFill>
              </a:rPr>
              <a:t>May</a:t>
            </a:r>
            <a:r>
              <a:rPr lang="ko-KR" altLang="en-US" sz="1000" dirty="0">
                <a:solidFill>
                  <a:schemeClr val="lt1"/>
                </a:solidFill>
              </a:rPr>
              <a:t> 28 17:41:29: 로그 발생 시간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team4-virtual-machine: 호스트 이름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team4: 로그 기록 주체 (사용자 이름)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⚠️WAZUH TEST ALERT ...: </a:t>
            </a:r>
            <a:r>
              <a:rPr lang="ko-KR" altLang="en-US" sz="1000" dirty="0" err="1">
                <a:solidFill>
                  <a:schemeClr val="lt1"/>
                </a:solidFill>
              </a:rPr>
              <a:t>커스텀</a:t>
            </a:r>
            <a:r>
              <a:rPr lang="ko-KR" altLang="en-US" sz="1000" dirty="0">
                <a:solidFill>
                  <a:schemeClr val="lt1"/>
                </a:solidFill>
              </a:rPr>
              <a:t> 메시지 </a:t>
            </a:r>
            <a:r>
              <a:rPr lang="ko-KR" altLang="en-US" sz="1000" dirty="0" smtClean="0">
                <a:solidFill>
                  <a:schemeClr val="lt1"/>
                </a:solidFill>
              </a:rPr>
              <a:t>본문</a:t>
            </a:r>
            <a:endParaRPr lang="en-US" altLang="ko-KR" sz="1000" dirty="0" smtClean="0">
              <a:solidFill>
                <a:schemeClr val="lt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425" y="1214988"/>
            <a:ext cx="4421388" cy="201155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683828" y="1112789"/>
            <a:ext cx="4655975" cy="502675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83828" y="4671432"/>
            <a:ext cx="4646645" cy="1477328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  <a:defRPr/>
            </a:pPr>
            <a:r>
              <a:rPr lang="ko-KR" altLang="en-US" sz="1000" dirty="0" err="1">
                <a:solidFill>
                  <a:schemeClr val="lt1"/>
                </a:solidFill>
              </a:rPr>
              <a:t>sudo를</a:t>
            </a:r>
            <a:r>
              <a:rPr lang="ko-KR" altLang="en-US" sz="1000" dirty="0">
                <a:solidFill>
                  <a:schemeClr val="lt1"/>
                </a:solidFill>
              </a:rPr>
              <a:t> 이용해 루트 디렉토리 </a:t>
            </a:r>
            <a:r>
              <a:rPr lang="ko-KR" altLang="en-US" sz="1000" dirty="0" smtClean="0">
                <a:solidFill>
                  <a:schemeClr val="lt1"/>
                </a:solidFill>
              </a:rPr>
              <a:t>접근이 </a:t>
            </a:r>
            <a:r>
              <a:rPr lang="ko-KR" altLang="en-US" sz="1000" dirty="0">
                <a:solidFill>
                  <a:schemeClr val="lt1"/>
                </a:solidFill>
              </a:rPr>
              <a:t>행위는 루트 권한 사용이므로 </a:t>
            </a:r>
            <a:r>
              <a:rPr lang="ko-KR" altLang="en-US" sz="1000" dirty="0" err="1">
                <a:solidFill>
                  <a:schemeClr val="lt1"/>
                </a:solidFill>
              </a:rPr>
              <a:t>Wazuh가</a:t>
            </a:r>
            <a:r>
              <a:rPr lang="ko-KR" altLang="en-US" sz="1000" dirty="0">
                <a:solidFill>
                  <a:schemeClr val="lt1"/>
                </a:solidFill>
              </a:rPr>
              <a:t> MITRE T1548.003으로 </a:t>
            </a:r>
            <a:r>
              <a:rPr lang="ko-KR" altLang="en-US" sz="1000" dirty="0" smtClean="0">
                <a:solidFill>
                  <a:schemeClr val="lt1"/>
                </a:solidFill>
              </a:rPr>
              <a:t>분류</a:t>
            </a:r>
            <a:endParaRPr lang="en-US" altLang="ko-KR" sz="1000" dirty="0" smtClean="0">
              <a:solidFill>
                <a:schemeClr val="lt1"/>
              </a:solidFill>
            </a:endParaRPr>
          </a:p>
          <a:p>
            <a:pPr marL="228600" indent="-228600">
              <a:buFont typeface="+mj-ea"/>
              <a:buAutoNum type="circleNumDbPlain"/>
              <a:defRPr/>
            </a:pPr>
            <a:endParaRPr lang="en-US" altLang="ko-KR" sz="1000" dirty="0">
              <a:solidFill>
                <a:schemeClr val="lt1"/>
              </a:solidFill>
            </a:endParaRPr>
          </a:p>
          <a:p>
            <a:pPr marL="228600" indent="-228600">
              <a:buFont typeface="+mj-ea"/>
              <a:buAutoNum type="circleNumDbPlain"/>
              <a:defRPr/>
            </a:pPr>
            <a:r>
              <a:rPr lang="ko-KR" altLang="en-US" sz="10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같은 네트워크에 있는 다른 서버에 SSH 접속 </a:t>
            </a:r>
            <a:r>
              <a:rPr lang="ko-KR" altLang="en-US" sz="1000" dirty="0" smtClean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시도</a:t>
            </a:r>
            <a:endParaRPr lang="en-US" altLang="ko-KR" sz="1000" dirty="0" smtClean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228600" indent="-228600">
              <a:buFont typeface="+mj-ea"/>
              <a:buAutoNum type="circleNumDbPlain"/>
              <a:defRPr/>
            </a:pPr>
            <a:endParaRPr lang="en-US" altLang="ko-KR" sz="1000" dirty="0">
              <a:solidFill>
                <a:srgbClr val="FFFFFF"/>
              </a:solidFill>
              <a:latin typeface="Calibri"/>
              <a:ea typeface="맑은 고딕"/>
            </a:endParaRPr>
          </a:p>
          <a:p>
            <a:pPr marL="228600" indent="-228600">
              <a:buFont typeface="+mj-ea"/>
              <a:buAutoNum type="circleNumDbPlain"/>
              <a:defRPr/>
            </a:pPr>
            <a:r>
              <a:rPr lang="ko-KR" altLang="en-US" sz="1000" dirty="0" err="1">
                <a:solidFill>
                  <a:schemeClr val="lt1"/>
                </a:solidFill>
              </a:rPr>
              <a:t>Wazuh에</a:t>
            </a:r>
            <a:r>
              <a:rPr lang="ko-KR" altLang="en-US" sz="1000" dirty="0">
                <a:solidFill>
                  <a:schemeClr val="lt1"/>
                </a:solidFill>
              </a:rPr>
              <a:t> 의해 MITRE T1548.003 권한 상승 시도로 탐지 및 </a:t>
            </a:r>
            <a:r>
              <a:rPr lang="ko-KR" altLang="en-US" sz="1000" dirty="0" smtClean="0">
                <a:solidFill>
                  <a:schemeClr val="lt1"/>
                </a:solidFill>
              </a:rPr>
              <a:t>시각화</a:t>
            </a:r>
            <a:r>
              <a:rPr lang="en-US" altLang="ko-KR" sz="1000" dirty="0" smtClean="0">
                <a:solidFill>
                  <a:schemeClr val="lt1"/>
                </a:solidFill>
              </a:rPr>
              <a:t/>
            </a:r>
            <a:br>
              <a:rPr lang="en-US" altLang="ko-KR" sz="1000" dirty="0" smtClean="0">
                <a:solidFill>
                  <a:schemeClr val="lt1"/>
                </a:solidFill>
              </a:rPr>
            </a:br>
            <a:r>
              <a:rPr lang="en-US" altLang="ko-KR" sz="1000" dirty="0" smtClean="0">
                <a:solidFill>
                  <a:schemeClr val="lt1"/>
                </a:solidFill>
              </a:rPr>
              <a:t/>
            </a:r>
            <a:br>
              <a:rPr lang="en-US" altLang="ko-KR" sz="1000" dirty="0" smtClean="0">
                <a:solidFill>
                  <a:schemeClr val="lt1"/>
                </a:solidFill>
              </a:rPr>
            </a:br>
            <a:r>
              <a:rPr lang="en-US" altLang="ko-KR" sz="1000" dirty="0" smtClean="0">
                <a:solidFill>
                  <a:schemeClr val="lt1"/>
                </a:solidFill>
              </a:rPr>
              <a:t/>
            </a:r>
            <a:br>
              <a:rPr lang="en-US" altLang="ko-KR" sz="1000" dirty="0" smtClean="0">
                <a:solidFill>
                  <a:schemeClr val="lt1"/>
                </a:solidFill>
              </a:rPr>
            </a:b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0925" y="1207043"/>
            <a:ext cx="4397147" cy="64250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80925" y="1852799"/>
            <a:ext cx="4397147" cy="24970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80925" y="4348479"/>
            <a:ext cx="4397147" cy="287020"/>
          </a:xfrm>
          <a:prstGeom prst="rect">
            <a:avLst/>
          </a:prstGeom>
        </p:spPr>
      </p:pic>
      <p:sp>
        <p:nvSpPr>
          <p:cNvPr id="8" name="타원 7"/>
          <p:cNvSpPr>
            <a:spLocks/>
          </p:cNvSpPr>
          <p:nvPr/>
        </p:nvSpPr>
        <p:spPr>
          <a:xfrm>
            <a:off x="6780925" y="1203397"/>
            <a:ext cx="180000" cy="18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>
            <a:spLocks/>
          </p:cNvSpPr>
          <p:nvPr/>
        </p:nvSpPr>
        <p:spPr>
          <a:xfrm>
            <a:off x="6780925" y="1857497"/>
            <a:ext cx="180000" cy="18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>
            <a:spLocks/>
          </p:cNvSpPr>
          <p:nvPr/>
        </p:nvSpPr>
        <p:spPr>
          <a:xfrm>
            <a:off x="6780925" y="4353061"/>
            <a:ext cx="180000" cy="18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3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049EB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1582</Words>
  <Application>Microsoft Office PowerPoint</Application>
  <PresentationFormat>와이드스크린</PresentationFormat>
  <Paragraphs>332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맑은 고딕</vt:lpstr>
      <vt:lpstr>Arial</vt:lpstr>
      <vt:lpstr>Arial Black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45</cp:revision>
  <dcterms:created xsi:type="dcterms:W3CDTF">2025-06-02T10:17:09Z</dcterms:created>
  <dcterms:modified xsi:type="dcterms:W3CDTF">2025-06-05T02:20:53Z</dcterms:modified>
</cp:coreProperties>
</file>