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72" r:id="rId6"/>
    <p:sldId id="27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1EB"/>
    <a:srgbClr val="3049EB"/>
    <a:srgbClr val="132584"/>
    <a:srgbClr val="CCC6C0"/>
    <a:srgbClr val="2A45D3"/>
    <a:srgbClr val="1C4C76"/>
    <a:srgbClr val="315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1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8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0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3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7586-B294-4B45-A86F-C52F1CE723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 err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Stored</a:t>
            </a:r>
            <a:r>
              <a:rPr lang="ko-KR" altLang="en-US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XSS (</a:t>
            </a:r>
            <a:r>
              <a:rPr lang="ko-KR" altLang="en-US" sz="3000" dirty="0" err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Persistent</a:t>
            </a:r>
            <a:r>
              <a:rPr lang="ko-KR" altLang="en-US" sz="3000" dirty="0" smtClean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1135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7" y="1214988"/>
            <a:ext cx="4422710" cy="21599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5" y="3474194"/>
            <a:ext cx="4646645" cy="2939266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사용자 입력 값에 </a:t>
            </a:r>
            <a:r>
              <a:rPr lang="ko-KR" altLang="en-US" sz="1000" dirty="0">
                <a:solidFill>
                  <a:schemeClr val="bg1"/>
                </a:solidFill>
              </a:rPr>
              <a:t>악성 스크립트를 삽입하여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저장된 콘텐츠가 </a:t>
            </a:r>
            <a:r>
              <a:rPr lang="ko-KR" altLang="en-US" sz="1000" b="1" dirty="0">
                <a:solidFill>
                  <a:schemeClr val="bg1"/>
                </a:solidFill>
              </a:rPr>
              <a:t>다른 사용자가 페이지를 열었을 때 자동 실행되는지</a:t>
            </a:r>
            <a:r>
              <a:rPr lang="ko-KR" altLang="en-US" sz="1000" dirty="0">
                <a:solidFill>
                  <a:schemeClr val="bg1"/>
                </a:solidFill>
              </a:rPr>
              <a:t>를 </a:t>
            </a:r>
            <a:r>
              <a:rPr lang="ko-KR" altLang="en-US" sz="1000" dirty="0" smtClean="0">
                <a:solidFill>
                  <a:schemeClr val="bg1"/>
                </a:solidFill>
              </a:rPr>
              <a:t>확인한다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과정</a:t>
            </a:r>
            <a:endParaRPr lang="en-US" altLang="ko-KR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DVWA</a:t>
            </a:r>
            <a:r>
              <a:rPr lang="ko-KR" altLang="en-US" sz="1000" dirty="0">
                <a:solidFill>
                  <a:schemeClr val="bg1"/>
                </a:solidFill>
              </a:rPr>
              <a:t>의 </a:t>
            </a:r>
            <a:r>
              <a:rPr lang="en-US" altLang="ko-KR" sz="1000" b="1" dirty="0">
                <a:solidFill>
                  <a:schemeClr val="bg1"/>
                </a:solidFill>
              </a:rPr>
              <a:t>Stored XSS</a:t>
            </a:r>
            <a:r>
              <a:rPr lang="ko-KR" altLang="en-US" sz="1000" dirty="0">
                <a:solidFill>
                  <a:schemeClr val="bg1"/>
                </a:solidFill>
              </a:rPr>
              <a:t> 페이지 접속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메시지 </a:t>
            </a:r>
            <a:r>
              <a:rPr lang="ko-KR" altLang="en-US" sz="1000" dirty="0" smtClean="0">
                <a:solidFill>
                  <a:schemeClr val="bg1"/>
                </a:solidFill>
              </a:rPr>
              <a:t>입력 창에 </a:t>
            </a:r>
            <a:r>
              <a:rPr lang="ko-KR" altLang="en-US" sz="1000" dirty="0">
                <a:solidFill>
                  <a:schemeClr val="bg1"/>
                </a:solidFill>
              </a:rPr>
              <a:t>아래 스크립트 </a:t>
            </a:r>
            <a:r>
              <a:rPr lang="ko-KR" altLang="en-US" sz="1000" dirty="0" smtClean="0">
                <a:solidFill>
                  <a:schemeClr val="bg1"/>
                </a:solidFill>
              </a:rPr>
              <a:t>삽입</a:t>
            </a:r>
            <a:r>
              <a:rPr lang="en-US" altLang="ko-KR" sz="1000" dirty="0">
                <a:solidFill>
                  <a:schemeClr val="bg1"/>
                </a:solidFill>
              </a:rPr>
              <a:t>(&lt;script&gt;alert</a:t>
            </a:r>
            <a:r>
              <a:rPr lang="en-US" altLang="ko-KR" sz="1000" dirty="0" smtClean="0">
                <a:solidFill>
                  <a:schemeClr val="bg1"/>
                </a:solidFill>
              </a:rPr>
              <a:t>(＇XSS!＇)&lt;/</a:t>
            </a:r>
            <a:r>
              <a:rPr lang="en-US" altLang="ko-KR" sz="1000" dirty="0">
                <a:solidFill>
                  <a:schemeClr val="bg1"/>
                </a:solidFill>
              </a:rPr>
              <a:t>script</a:t>
            </a:r>
            <a:r>
              <a:rPr lang="en-US" altLang="ko-KR" sz="1000" dirty="0" smtClean="0">
                <a:solidFill>
                  <a:schemeClr val="bg1"/>
                </a:solidFill>
              </a:rPr>
              <a:t>&gt;)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저장 후 페이지가 다시 로딩되며 </a:t>
            </a:r>
            <a:r>
              <a:rPr lang="ko-KR" altLang="en-US" sz="1000" b="1" dirty="0">
                <a:solidFill>
                  <a:schemeClr val="bg1"/>
                </a:solidFill>
              </a:rPr>
              <a:t>팝업이 자동 실행됨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의의</a:t>
            </a:r>
            <a:endParaRPr lang="en-US" altLang="ko-KR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XSS</a:t>
            </a:r>
            <a:r>
              <a:rPr lang="ko-KR" altLang="en-US" sz="1000" dirty="0">
                <a:solidFill>
                  <a:schemeClr val="bg1"/>
                </a:solidFill>
              </a:rPr>
              <a:t>가 성공하면 공격자가 </a:t>
            </a:r>
            <a:r>
              <a:rPr lang="ko-KR" altLang="en-US" sz="1000" b="1" dirty="0">
                <a:solidFill>
                  <a:schemeClr val="bg1"/>
                </a:solidFill>
              </a:rPr>
              <a:t>쿠키 탈취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세션 탈취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피싱 페이지 삽입</a:t>
            </a:r>
            <a:r>
              <a:rPr lang="ko-KR" altLang="en-US" sz="1000" dirty="0">
                <a:solidFill>
                  <a:schemeClr val="bg1"/>
                </a:solidFill>
              </a:rPr>
              <a:t> 등이 가능함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개발자 입장에서 반드시 막아야 하는 </a:t>
            </a:r>
            <a:r>
              <a:rPr lang="ko-KR" altLang="en-US" sz="1000" b="1" dirty="0">
                <a:solidFill>
                  <a:schemeClr val="bg1"/>
                </a:solidFill>
              </a:rPr>
              <a:t>중요한 웹 취약점 중 하나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9771" y="1115710"/>
            <a:ext cx="4655975" cy="6093976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시 </a:t>
            </a:r>
            <a:r>
              <a:rPr lang="ko-KR" altLang="en-US" sz="1600" dirty="0" err="1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인코딩</a:t>
            </a:r>
            <a:r>
              <a:rPr lang="ko-KR" altLang="en-US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(Output Encoding)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사용자 입력을 </a:t>
            </a:r>
            <a:r>
              <a:rPr lang="en-US" altLang="ko-KR" sz="1000" dirty="0">
                <a:solidFill>
                  <a:schemeClr val="bg1"/>
                </a:solidFill>
              </a:rPr>
              <a:t>HTML</a:t>
            </a:r>
            <a:r>
              <a:rPr lang="ko-KR" altLang="en-US" sz="1000" dirty="0">
                <a:solidFill>
                  <a:schemeClr val="bg1"/>
                </a:solidFill>
              </a:rPr>
              <a:t>로 출력할 때는 반드시 문자 </a:t>
            </a:r>
            <a:r>
              <a:rPr lang="ko-KR" altLang="en-US" sz="1000" dirty="0" err="1">
                <a:solidFill>
                  <a:schemeClr val="bg1"/>
                </a:solidFill>
              </a:rPr>
              <a:t>인코딩</a:t>
            </a:r>
            <a:r>
              <a:rPr lang="ko-KR" altLang="en-US" sz="1000" dirty="0">
                <a:solidFill>
                  <a:schemeClr val="bg1"/>
                </a:solidFill>
              </a:rPr>
              <a:t> 처리해야 함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&lt;, &gt;, ", ' </a:t>
            </a:r>
            <a:r>
              <a:rPr lang="ko-KR" altLang="en-US" sz="1000" dirty="0">
                <a:solidFill>
                  <a:schemeClr val="bg1"/>
                </a:solidFill>
              </a:rPr>
              <a:t>등이 브라우저에서 실행되지 않도록 막아줌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// </a:t>
            </a:r>
            <a:r>
              <a:rPr lang="ko-KR" altLang="en-US" sz="1000" dirty="0">
                <a:solidFill>
                  <a:schemeClr val="bg1"/>
                </a:solidFill>
              </a:rPr>
              <a:t>취약한 코드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echo $_POST['message'];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// </a:t>
            </a:r>
            <a:r>
              <a:rPr lang="ko-KR" altLang="en-US" sz="1000" dirty="0">
                <a:solidFill>
                  <a:schemeClr val="bg1"/>
                </a:solidFill>
              </a:rPr>
              <a:t>안전한 코드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echo </a:t>
            </a:r>
            <a:r>
              <a:rPr lang="en-US" altLang="ko-KR" sz="1000" dirty="0" err="1">
                <a:solidFill>
                  <a:schemeClr val="bg1"/>
                </a:solidFill>
              </a:rPr>
              <a:t>htmlspecialchars</a:t>
            </a:r>
            <a:r>
              <a:rPr lang="en-US" altLang="ko-KR" sz="1000" dirty="0">
                <a:solidFill>
                  <a:schemeClr val="bg1"/>
                </a:solidFill>
              </a:rPr>
              <a:t>($_POST['message'], ENT_QUOTES, 'UTF-8');</a:t>
            </a:r>
            <a:br>
              <a:rPr lang="en-US" altLang="ko-KR" sz="1000" dirty="0">
                <a:solidFill>
                  <a:schemeClr val="bg1"/>
                </a:solidFill>
              </a:rPr>
            </a:b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16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 err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입력값</a:t>
            </a:r>
            <a:r>
              <a:rPr lang="ko-KR" altLang="en-US" sz="16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필터링</a:t>
            </a:r>
            <a:r>
              <a:rPr lang="ko-KR" altLang="en-US" sz="16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(Input Validation) </a:t>
            </a:r>
          </a:p>
          <a:p>
            <a:endParaRPr lang="en-US" altLang="ko-KR" sz="1600" dirty="0">
              <a:solidFill>
                <a:schemeClr val="accent4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사용자 입력 시 </a:t>
            </a:r>
            <a:r>
              <a:rPr lang="en-US" altLang="ko-KR" sz="1000" dirty="0">
                <a:solidFill>
                  <a:schemeClr val="bg1"/>
                </a:solidFill>
              </a:rPr>
              <a:t>&lt;script&gt;, </a:t>
            </a:r>
            <a:r>
              <a:rPr lang="en-US" altLang="ko-KR" sz="1000" dirty="0" err="1">
                <a:solidFill>
                  <a:schemeClr val="bg1"/>
                </a:solidFill>
              </a:rPr>
              <a:t>onerror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en-US" altLang="ko-KR" sz="1000" dirty="0" err="1">
                <a:solidFill>
                  <a:schemeClr val="bg1"/>
                </a:solidFill>
              </a:rPr>
              <a:t>javascript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등을 사전 차단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단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너무 의존하면 우회 가능성이 있음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$input = $_POST['message'];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$input = </a:t>
            </a:r>
            <a:r>
              <a:rPr lang="en-US" altLang="ko-KR" sz="1000" dirty="0" err="1">
                <a:solidFill>
                  <a:schemeClr val="bg1"/>
                </a:solidFill>
              </a:rPr>
              <a:t>preg_replace</a:t>
            </a:r>
            <a:r>
              <a:rPr lang="en-US" altLang="ko-KR" sz="1000" dirty="0">
                <a:solidFill>
                  <a:schemeClr val="bg1"/>
                </a:solidFill>
              </a:rPr>
              <a:t>('/&lt;.*?&gt;/</a:t>
            </a:r>
            <a:r>
              <a:rPr lang="en-US" altLang="ko-KR" sz="1000" dirty="0" err="1">
                <a:solidFill>
                  <a:schemeClr val="bg1"/>
                </a:solidFill>
              </a:rPr>
              <a:t>i</a:t>
            </a:r>
            <a:r>
              <a:rPr lang="en-US" altLang="ko-KR" sz="1000" dirty="0">
                <a:solidFill>
                  <a:schemeClr val="bg1"/>
                </a:solidFill>
              </a:rPr>
              <a:t>', '', $input); // </a:t>
            </a:r>
            <a:r>
              <a:rPr lang="ko-KR" altLang="en-US" sz="1000" dirty="0">
                <a:solidFill>
                  <a:schemeClr val="bg1"/>
                </a:solidFill>
              </a:rPr>
              <a:t>태그 제거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echo </a:t>
            </a:r>
            <a:r>
              <a:rPr lang="en-US" altLang="ko-KR" sz="1000" dirty="0" err="1">
                <a:solidFill>
                  <a:schemeClr val="bg1"/>
                </a:solidFill>
              </a:rPr>
              <a:t>htmlspecialchars</a:t>
            </a:r>
            <a:r>
              <a:rPr lang="en-US" altLang="ko-KR" sz="1000" dirty="0">
                <a:solidFill>
                  <a:schemeClr val="bg1"/>
                </a:solidFill>
              </a:rPr>
              <a:t>($input, ENT_QUOTES, 'UTF-8');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CSP (Content Security Policy)</a:t>
            </a:r>
          </a:p>
          <a:p>
            <a:endParaRPr lang="en-US" altLang="ko-KR" sz="1600" dirty="0">
              <a:solidFill>
                <a:srgbClr val="FFC000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브라우저가 스크립트 실행을 제한하게 만드는 </a:t>
            </a:r>
            <a:r>
              <a:rPr lang="en-US" altLang="ko-KR" sz="1000" b="1" dirty="0">
                <a:solidFill>
                  <a:schemeClr val="bg1"/>
                </a:solidFill>
              </a:rPr>
              <a:t>HTTP </a:t>
            </a:r>
            <a:r>
              <a:rPr lang="ko-KR" altLang="en-US" sz="1000" b="1" dirty="0">
                <a:solidFill>
                  <a:schemeClr val="bg1"/>
                </a:solidFill>
              </a:rPr>
              <a:t>헤더</a:t>
            </a:r>
            <a:endParaRPr lang="en-US" altLang="ko-KR" sz="1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Header set Content-Security-Policy "default-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 'self'; script-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 'self'"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 err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Wazuh와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 MITRE ATT&amp;CK 연동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6704" y="2912117"/>
            <a:ext cx="4655975" cy="697195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6704" y="3363091"/>
            <a:ext cx="4646645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lt1"/>
                </a:solidFill>
              </a:rPr>
              <a:t>sudo</a:t>
            </a:r>
            <a:r>
              <a:rPr lang="en-US" altLang="ko-KR" sz="1000" dirty="0">
                <a:solidFill>
                  <a:schemeClr val="lt1"/>
                </a:solidFill>
              </a:rPr>
              <a:t> </a:t>
            </a:r>
            <a:r>
              <a:rPr lang="ko-KR" altLang="en-US" sz="1000" dirty="0">
                <a:solidFill>
                  <a:schemeClr val="lt1"/>
                </a:solidFill>
              </a:rPr>
              <a:t>를 사용해 </a:t>
            </a:r>
            <a:r>
              <a:rPr lang="en-US" altLang="ko-KR" sz="1000" dirty="0">
                <a:solidFill>
                  <a:schemeClr val="lt1"/>
                </a:solidFill>
              </a:rPr>
              <a:t>/</a:t>
            </a:r>
            <a:r>
              <a:rPr lang="en-US" altLang="ko-KR" sz="1000" dirty="0" err="1">
                <a:solidFill>
                  <a:schemeClr val="lt1"/>
                </a:solidFill>
              </a:rPr>
              <a:t>etc</a:t>
            </a:r>
            <a:r>
              <a:rPr lang="en-US" altLang="ko-KR" sz="1000" dirty="0">
                <a:solidFill>
                  <a:schemeClr val="lt1"/>
                </a:solidFill>
              </a:rPr>
              <a:t>/</a:t>
            </a:r>
            <a:r>
              <a:rPr lang="en-US" altLang="ko-KR" sz="1000" dirty="0" err="1">
                <a:solidFill>
                  <a:schemeClr val="lt1"/>
                </a:solidFill>
              </a:rPr>
              <a:t>passwd</a:t>
            </a:r>
            <a:r>
              <a:rPr lang="ko-KR" altLang="en-US" sz="1000" dirty="0">
                <a:solidFill>
                  <a:schemeClr val="lt1"/>
                </a:solidFill>
              </a:rPr>
              <a:t> 권한 변경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3060000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2905880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4322" y="1115710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37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661" y="3022176"/>
            <a:ext cx="4384398" cy="28502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7" y="1294346"/>
            <a:ext cx="4319464" cy="29072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29450" y="2701925"/>
            <a:ext cx="254000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43397" y="4508921"/>
            <a:ext cx="4319464" cy="697195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권한이 </a:t>
            </a:r>
            <a:r>
              <a:rPr lang="en-US" altLang="ko-KR" dirty="0" smtClean="0"/>
              <a:t>any </a:t>
            </a:r>
            <a:r>
              <a:rPr lang="ko-KR" altLang="en-US" dirty="0" smtClean="0"/>
              <a:t>로 변경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되었다고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생성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7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 err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Wazuh와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 MITRE ATT&amp;CK </a:t>
            </a:r>
            <a:r>
              <a:rPr lang="ko-KR" altLang="en-US" sz="3000" dirty="0" smtClean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연동</a:t>
            </a:r>
            <a:r>
              <a:rPr lang="en-US" altLang="ko-KR" sz="3000" dirty="0" smtClean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( fail2ban)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1503" y="2012510"/>
            <a:ext cx="4655975" cy="2652369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" y="4264769"/>
            <a:ext cx="4658838" cy="400110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lt1"/>
                </a:solidFill>
              </a:rPr>
              <a:t>ssh</a:t>
            </a:r>
            <a:r>
              <a:rPr lang="en-US" altLang="ko-KR" sz="1000" dirty="0">
                <a:solidFill>
                  <a:schemeClr val="lt1"/>
                </a:solidFill>
              </a:rPr>
              <a:t> </a:t>
            </a:r>
            <a:r>
              <a:rPr lang="ko-KR" altLang="en-US" sz="1000" dirty="0">
                <a:solidFill>
                  <a:schemeClr val="lt1"/>
                </a:solidFill>
              </a:rPr>
              <a:t>로그인 접속 시도 </a:t>
            </a:r>
          </a:p>
          <a:p>
            <a:pPr algn="ctr">
              <a:defRPr/>
            </a:pPr>
            <a:r>
              <a:rPr lang="en-US" altLang="ko-KR" sz="1000" dirty="0">
                <a:solidFill>
                  <a:schemeClr val="lt1"/>
                </a:solidFill>
              </a:rPr>
              <a:t>3</a:t>
            </a:r>
            <a:r>
              <a:rPr lang="ko-KR" altLang="en-US" sz="1000" dirty="0">
                <a:solidFill>
                  <a:schemeClr val="lt1"/>
                </a:solidFill>
              </a:rPr>
              <a:t>회 실시 이후  </a:t>
            </a:r>
            <a:r>
              <a:rPr lang="en-US" altLang="ko-KR" sz="1000" dirty="0" err="1">
                <a:solidFill>
                  <a:schemeClr val="lt1"/>
                </a:solidFill>
              </a:rPr>
              <a:t>ip</a:t>
            </a:r>
            <a:r>
              <a:rPr lang="ko-KR" altLang="en-US" sz="1000" dirty="0">
                <a:solidFill>
                  <a:schemeClr val="lt1"/>
                </a:solidFill>
              </a:rPr>
              <a:t>차단됨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21873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2007329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4322" y="1115710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37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29450" y="2701925"/>
            <a:ext cx="254000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43933" y="4007180"/>
            <a:ext cx="4319464" cy="697195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비밀번호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실패 로그 생성된 것을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348" y="2102510"/>
            <a:ext cx="4373230" cy="18162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97" y="1300588"/>
            <a:ext cx="4323997" cy="200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📋 규정 준수 스캔 및 보고서 생성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8640" y="2638969"/>
            <a:ext cx="4655975" cy="1328138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077" y="3566996"/>
            <a:ext cx="4732537" cy="400110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chemeClr val="lt1"/>
                </a:solidFill>
              </a:rPr>
              <a:t>/</a:t>
            </a:r>
            <a:r>
              <a:rPr lang="en-US" altLang="ko-KR" sz="1000" dirty="0" err="1">
                <a:solidFill>
                  <a:schemeClr val="lt1"/>
                </a:solidFill>
              </a:rPr>
              <a:t>etc</a:t>
            </a:r>
            <a:r>
              <a:rPr lang="en-US" altLang="ko-KR" sz="1000" dirty="0">
                <a:solidFill>
                  <a:schemeClr val="lt1"/>
                </a:solidFill>
              </a:rPr>
              <a:t>/login.def</a:t>
            </a:r>
            <a:r>
              <a:rPr lang="ko-KR" altLang="en-US" sz="1000" dirty="0">
                <a:solidFill>
                  <a:schemeClr val="lt1"/>
                </a:solidFill>
              </a:rPr>
              <a:t>설정에 들어가서 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lt1"/>
                </a:solidFill>
              </a:rPr>
              <a:t>PASS_WARN_AGE 값을 낮게 설정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21873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2007329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4322" y="1115710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37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29450" y="2701925"/>
            <a:ext cx="254000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43933" y="4546074"/>
            <a:ext cx="4319464" cy="1381720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Wazuh의</a:t>
            </a:r>
            <a:r>
              <a:rPr lang="ko-KR" altLang="en-US" sz="1500" dirty="0"/>
              <a:t> SCA(보안 구성 감사: </a:t>
            </a:r>
            <a:r>
              <a:rPr lang="ko-KR" altLang="en-US" sz="1500" dirty="0" err="1"/>
              <a:t>Security</a:t>
            </a:r>
            <a:r>
              <a:rPr lang="ko-KR" altLang="en-US" sz="1500" dirty="0"/>
              <a:t> </a:t>
            </a:r>
            <a:r>
              <a:rPr lang="ko-KR" altLang="en-US" sz="1500" dirty="0" err="1"/>
              <a:t>Configuration</a:t>
            </a:r>
            <a:r>
              <a:rPr lang="ko-KR" altLang="en-US" sz="1500" dirty="0"/>
              <a:t> </a:t>
            </a:r>
            <a:r>
              <a:rPr lang="ko-KR" altLang="en-US" sz="1500" dirty="0" err="1"/>
              <a:t>Assessment</a:t>
            </a:r>
            <a:r>
              <a:rPr lang="ko-KR" altLang="en-US" sz="1500" dirty="0"/>
              <a:t>) 기능이 /</a:t>
            </a:r>
            <a:r>
              <a:rPr lang="ko-KR" altLang="en-US" sz="1500" dirty="0" err="1"/>
              <a:t>etc</a:t>
            </a:r>
            <a:r>
              <a:rPr lang="ko-KR" altLang="en-US" sz="1500" dirty="0"/>
              <a:t>/</a:t>
            </a:r>
            <a:r>
              <a:rPr lang="ko-KR" altLang="en-US" sz="1500" dirty="0" err="1"/>
              <a:t>login.defs</a:t>
            </a:r>
            <a:r>
              <a:rPr lang="ko-KR" altLang="en-US" sz="1500" dirty="0"/>
              <a:t> 파일을 분석해서 보안 규정 위반을 탐지한 결과</a:t>
            </a:r>
            <a:endParaRPr lang="ko-KR" altLang="en-US" sz="15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7270" y="2821885"/>
            <a:ext cx="1962150" cy="6667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7" y="1304757"/>
            <a:ext cx="4310926" cy="29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⚠</a:t>
            </a:r>
            <a:r>
              <a:rPr lang="ko-KR" altLang="en-US" sz="3000" dirty="0" err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Nmap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 포트 스캔 탐지 실습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8640" y="1110776"/>
            <a:ext cx="4709884" cy="3635688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16172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1437229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4322" y="1115710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37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4858" y="3103968"/>
            <a:ext cx="4319464" cy="1973996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500" dirty="0"/>
              <a:t>✅ </a:t>
            </a:r>
            <a:r>
              <a:rPr lang="ko-KR" altLang="en-US" sz="1500" dirty="0" err="1"/>
              <a:t>Custom</a:t>
            </a:r>
            <a:r>
              <a:rPr lang="ko-KR" altLang="en-US" sz="1500" dirty="0"/>
              <a:t> </a:t>
            </a:r>
            <a:r>
              <a:rPr lang="ko-KR" altLang="en-US" sz="1500" dirty="0" err="1"/>
              <a:t>rule</a:t>
            </a:r>
            <a:r>
              <a:rPr lang="ko-KR" altLang="en-US" sz="1500" dirty="0"/>
              <a:t> (100100) 이 정상적으로 여러 번 탐지됨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sz="1500" dirty="0"/>
              <a:t>✅ </a:t>
            </a:r>
            <a:r>
              <a:rPr lang="ko-KR" altLang="en-US" sz="1500" dirty="0" err="1"/>
              <a:t>Level</a:t>
            </a:r>
            <a:r>
              <a:rPr lang="ko-KR" altLang="en-US" sz="1500" dirty="0"/>
              <a:t> 10으로 지정된 고위험 이벤트로 분류됨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sz="1500" dirty="0"/>
              <a:t>✅ </a:t>
            </a:r>
            <a:r>
              <a:rPr lang="ko-KR" altLang="en-US" sz="1500" dirty="0" err="1"/>
              <a:t>Agent</a:t>
            </a:r>
            <a:r>
              <a:rPr lang="ko-KR" altLang="en-US" sz="1500" dirty="0"/>
              <a:t>: team4-virtual-machine에서 발생한 로그 기반 탐지</a:t>
            </a:r>
            <a:endParaRPr lang="ko-KR" altLang="en-US" sz="15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020" y="1202572"/>
            <a:ext cx="4438375" cy="141000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03917"/>
              </p:ext>
            </p:extLst>
          </p:nvPr>
        </p:nvGraphicFramePr>
        <p:xfrm>
          <a:off x="698243" y="2769366"/>
          <a:ext cx="4408152" cy="1734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76">
                  <a:extLst>
                    <a:ext uri="{9D8B030D-6E8A-4147-A177-3AD203B41FA5}">
                      <a16:colId xmlns:a16="http://schemas.microsoft.com/office/drawing/2014/main" val="697468491"/>
                    </a:ext>
                  </a:extLst>
                </a:gridCol>
                <a:gridCol w="2204076">
                  <a:extLst>
                    <a:ext uri="{9D8B030D-6E8A-4147-A177-3AD203B41FA5}">
                      <a16:colId xmlns:a16="http://schemas.microsoft.com/office/drawing/2014/main" val="2574934857"/>
                    </a:ext>
                  </a:extLst>
                </a:gridCol>
              </a:tblGrid>
              <a:tr h="3556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481861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r>
                        <a:rPr lang="en-US" altLang="ko-KR" sz="1000" dirty="0" err="1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sS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TCP SYN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 스캔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096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-p-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모든 포트 대상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3853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빠르게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29244"/>
                  </a:ext>
                </a:extLst>
              </a:tr>
              <a:tr h="3112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OS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 및 서비스 탐지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49356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7" y="1290832"/>
            <a:ext cx="4310925" cy="14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 smtClean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📩이벤트 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탐지 후 </a:t>
            </a:r>
            <a:r>
              <a:rPr lang="ko-KR" altLang="en-US" sz="3000" dirty="0" err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슬랙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/메일 연동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2527" y="2732938"/>
            <a:ext cx="4709884" cy="1016407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16172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4207953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4322" y="1115710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37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5267" y="2864867"/>
            <a:ext cx="4405015" cy="2695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3451" y="3503124"/>
            <a:ext cx="4718959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log </a:t>
            </a:r>
            <a:r>
              <a:rPr lang="ko-KR" altLang="en-US" sz="10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입력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6" y="1292328"/>
            <a:ext cx="4310926" cy="421603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187033" y="4485688"/>
            <a:ext cx="2350522" cy="344480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5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log</a:t>
            </a:r>
            <a:r>
              <a:rPr lang="ko-KR" altLang="en-US" sz="15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가 온걸 확인할 수 있다</a:t>
            </a:r>
            <a:r>
              <a:rPr lang="en-US" altLang="ko-KR" sz="15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.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8193881" y="4317206"/>
            <a:ext cx="926307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Reflected XSS (</a:t>
            </a:r>
            <a:r>
              <a:rPr lang="ko-KR" altLang="en-US" sz="3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반사형</a:t>
            </a:r>
            <a:r>
              <a:rPr lang="en-US" altLang="ko-KR" sz="3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1135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465" y="3419305"/>
            <a:ext cx="4646645" cy="2939266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사용자 입력 값에 악성 스크립트를 삽입하여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요청 시 바로 응답에 반영되어 실행되는지 확인한다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과정</a:t>
            </a:r>
            <a:endParaRPr lang="en-US" altLang="ko-KR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1.DVWA</a:t>
            </a:r>
            <a:r>
              <a:rPr lang="ko-KR" altLang="en-US" sz="1000" dirty="0" smtClean="0">
                <a:solidFill>
                  <a:schemeClr val="bg1"/>
                </a:solidFill>
              </a:rPr>
              <a:t>의 </a:t>
            </a:r>
            <a:r>
              <a:rPr lang="en-US" altLang="ko-KR" sz="1000" dirty="0" smtClean="0">
                <a:solidFill>
                  <a:schemeClr val="bg1"/>
                </a:solidFill>
              </a:rPr>
              <a:t>Reflected XSS </a:t>
            </a:r>
            <a:r>
              <a:rPr lang="ko-KR" altLang="en-US" sz="1000" dirty="0" smtClean="0">
                <a:solidFill>
                  <a:schemeClr val="bg1"/>
                </a:solidFill>
              </a:rPr>
              <a:t>페이지 접속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2.</a:t>
            </a:r>
            <a:r>
              <a:rPr lang="ko-KR" altLang="en-US" sz="1000" dirty="0" smtClean="0">
                <a:solidFill>
                  <a:schemeClr val="bg1"/>
                </a:solidFill>
              </a:rPr>
              <a:t>이름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입력칸에</a:t>
            </a:r>
            <a:r>
              <a:rPr lang="ko-KR" altLang="en-US" sz="1000" dirty="0" smtClean="0">
                <a:solidFill>
                  <a:schemeClr val="bg1"/>
                </a:solidFill>
              </a:rPr>
              <a:t>  위 그림처럼 스크립트 삽입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3. Submit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bg1"/>
                </a:solidFill>
              </a:rPr>
              <a:t> 페이지에 스크립트가 그대로 출력되어 팝업 실행됨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의의</a:t>
            </a:r>
            <a:endParaRPr lang="en-US" altLang="ko-KR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Reflected XSS</a:t>
            </a:r>
            <a:r>
              <a:rPr lang="ko-KR" altLang="en-US" sz="1000" dirty="0" smtClean="0">
                <a:solidFill>
                  <a:schemeClr val="bg1"/>
                </a:solidFill>
              </a:rPr>
              <a:t>는 링크 클릭 시 즉시 실행되므로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피싱 링크 공격에 자주 이용됨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사용자의 쿠키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세션 탈취 및 악성 사이트 유도 가능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웹사이트 보안에서 입력 값 검증 및 출력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인코딩이</a:t>
            </a:r>
            <a:r>
              <a:rPr lang="ko-KR" altLang="en-US" sz="1000" dirty="0" smtClean="0">
                <a:solidFill>
                  <a:schemeClr val="bg1"/>
                </a:solidFill>
              </a:rPr>
              <a:t> 필수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9772" y="1118590"/>
            <a:ext cx="4655975" cy="5401479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 </a:t>
            </a:r>
            <a:r>
              <a:rPr lang="ko-KR" altLang="en-US" sz="1500" dirty="0" err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인코딩</a:t>
            </a:r>
            <a:endParaRPr lang="ko-KR" altLang="en-US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→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htmlspecialchars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 특수 문자 변환</a:t>
            </a: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echo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htmlspecialchars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($_GET['input'], ENT_QUOTES, 'UTF-8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');</a:t>
            </a: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500" dirty="0" err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입력값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검증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→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&lt;, &gt;, script,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onerror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등 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필터링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→ 화이트리스트 기반 검증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권장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CSP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적용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→ 인라인 스크립트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외부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JS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차단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/>
                </a:solidFill>
              </a:rPr>
              <a:t>pgsql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Content-Security-Policy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default-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'self'; script-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'self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';</a:t>
            </a: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500" dirty="0" err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HTTPOnly</a:t>
            </a:r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</a:t>
            </a:r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→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JS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 쿠키 접근 차단</a:t>
            </a: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Set-Cookie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sessionid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=abc123;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HttpOnly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프레임워크 </a:t>
            </a:r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→ </a:t>
            </a:r>
            <a:r>
              <a:rPr lang="en-US" altLang="ko-KR" sz="1000" dirty="0">
                <a:solidFill>
                  <a:schemeClr val="bg1"/>
                </a:solidFill>
              </a:rPr>
              <a:t>React, Angular </a:t>
            </a:r>
            <a:r>
              <a:rPr lang="ko-KR" altLang="en-US" sz="1000" dirty="0">
                <a:solidFill>
                  <a:schemeClr val="bg1"/>
                </a:solidFill>
              </a:rPr>
              <a:t>등 기본 </a:t>
            </a:r>
            <a:r>
              <a:rPr lang="en-US" altLang="ko-KR" sz="1000" dirty="0">
                <a:solidFill>
                  <a:schemeClr val="bg1"/>
                </a:solidFill>
              </a:rPr>
              <a:t>XSS </a:t>
            </a:r>
            <a:r>
              <a:rPr lang="ko-KR" altLang="en-US" sz="1000" dirty="0">
                <a:solidFill>
                  <a:schemeClr val="bg1"/>
                </a:solidFill>
              </a:rPr>
              <a:t>방지 기능 활용</a:t>
            </a:r>
            <a:endParaRPr lang="ko-KR" altLang="en-US" sz="1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1072680"/>
            <a:ext cx="4655975" cy="960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5" y="2368580"/>
            <a:ext cx="4646645" cy="106587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850501" y="2051014"/>
            <a:ext cx="317241" cy="2924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13782"/>
            <a:ext cx="5060301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Injection (SQL </a:t>
            </a:r>
            <a:r>
              <a:rPr lang="ko-KR" altLang="en-US" sz="32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인젝션</a:t>
            </a:r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1135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465" y="3419305"/>
            <a:ext cx="4646645" cy="2677656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ko-KR" altLang="en-US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DVWA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의 보안 수준을 낮춰서 각종 웹 취약점 실습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(XSS, SQL Injection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등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을 원활하게 진행하기 위함</a:t>
            </a:r>
          </a:p>
          <a:p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입력값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필터링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검증 등이 생략되어 취약점이 그대로 드러나는 환경을 제공</a:t>
            </a: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웹 브라우저에서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DVWA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접속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http://localhost/dvwa)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왼쪽 메뉴에서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DVWA Security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클릭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Security Level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항목에서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Low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Submit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버튼 클릭하여 설정 저장</a:t>
            </a: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의의</a:t>
            </a:r>
            <a:endParaRPr lang="ko-KR" altLang="en-US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보안 레벨을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Low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 설정하면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실습자가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취약한 상태의 웹 애플리케이션을 직접 체험할 수 있음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XSS, SQL Injection, Command Injection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등의 공격이 방어되지 않아 실습 및 분석 용이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실제 보안 강화 전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후 차이를 비교해보는 데 유용함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3168" y="1051596"/>
            <a:ext cx="4655975" cy="5170646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Injection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Prepared Statement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사용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PDO,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MySQLi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입력값을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쿼리에 직접 넣지 않고 바인딩 처리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stmt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= 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pdo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-&gt;prepare("SELECT * FROM users WHERE id = ?"); 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stmt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-&gt;execute([$id]);</a:t>
            </a:r>
          </a:p>
          <a:p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XSS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출력 시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htmlspecialchars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사용해 특수 문자 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인코딩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입력값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검증 함께 적용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echo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htmlspecialchars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($_POST['message'], ENT_QUOTES, 'UTF-8');</a:t>
            </a:r>
          </a:p>
          <a:p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Command Injection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사용자 입력을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shell_exec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등에 직접 전달하지 않음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허용된 명령어만 실행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화이트리스트 방식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if (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in_array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user_input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, ['eth0', 'lo'])) { ... }</a:t>
            </a:r>
          </a:p>
          <a:p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CSRF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각 폼에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CSRF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토큰 추가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세션 기반으로 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난수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생성 → 전송 시 토큰 비교로 검증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&lt;input type="hidden" name="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csrf_token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" value="..."&gt;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와 서버에서 토큰 비교</a:t>
            </a:r>
          </a:p>
          <a:p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헤더 설정 </a:t>
            </a:r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보안 강화</a:t>
            </a:r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X-Content-Type-Options: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nosniff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X-Frame-Options: DENY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Content-Security-Policy: default-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'self';</a:t>
            </a: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10" y="2110323"/>
            <a:ext cx="2524477" cy="3143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219" y="1109625"/>
            <a:ext cx="1169508" cy="230824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3318889" y="2118569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13782"/>
            <a:ext cx="6176864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 Upload 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취약점 </a:t>
            </a:r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웹쉘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삽입</a:t>
            </a:r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1135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465" y="3419305"/>
            <a:ext cx="4646645" cy="3016210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ko-KR" altLang="en-US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solidFill>
                  <a:schemeClr val="bg1"/>
                </a:solidFill>
              </a:rPr>
              <a:t>확장자</a:t>
            </a:r>
            <a:r>
              <a:rPr lang="ko-KR" altLang="en-US" sz="1000" dirty="0">
                <a:solidFill>
                  <a:schemeClr val="bg1"/>
                </a:solidFill>
              </a:rPr>
              <a:t> 우회</a:t>
            </a:r>
            <a:r>
              <a:rPr lang="en-US" altLang="ko-KR" sz="1000" dirty="0">
                <a:solidFill>
                  <a:schemeClr val="bg1"/>
                </a:solidFill>
              </a:rPr>
              <a:t>, MIME </a:t>
            </a:r>
            <a:r>
              <a:rPr lang="ko-KR" altLang="en-US" sz="1000" dirty="0">
                <a:solidFill>
                  <a:schemeClr val="bg1"/>
                </a:solidFill>
              </a:rPr>
              <a:t>속이기 등 기법을 통해 </a:t>
            </a:r>
            <a:r>
              <a:rPr lang="ko-KR" altLang="en-US" sz="1000" dirty="0" err="1">
                <a:solidFill>
                  <a:schemeClr val="bg1"/>
                </a:solidFill>
              </a:rPr>
              <a:t>웹쉘</a:t>
            </a:r>
            <a:r>
              <a:rPr lang="en-US" altLang="ko-KR" sz="1000" dirty="0">
                <a:solidFill>
                  <a:schemeClr val="bg1"/>
                </a:solidFill>
              </a:rPr>
              <a:t>(.</a:t>
            </a:r>
            <a:r>
              <a:rPr lang="en-US" altLang="ko-KR" sz="1000" dirty="0" err="1">
                <a:solidFill>
                  <a:schemeClr val="bg1"/>
                </a:solidFill>
              </a:rPr>
              <a:t>php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등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을 업로드하여 서버 측에서 실행 가능한지 확인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서버가 업로드 파일을 검증 없이 저장 및 실행하는지 테스트</a:t>
            </a: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DVWA</a:t>
            </a:r>
            <a:r>
              <a:rPr lang="ko-KR" altLang="en-US" sz="1000" dirty="0">
                <a:solidFill>
                  <a:schemeClr val="bg1"/>
                </a:solidFill>
              </a:rPr>
              <a:t>에서 </a:t>
            </a:r>
            <a:r>
              <a:rPr lang="en-US" altLang="ko-KR" sz="1000" dirty="0">
                <a:solidFill>
                  <a:schemeClr val="bg1"/>
                </a:solidFill>
              </a:rPr>
              <a:t>File Upload </a:t>
            </a:r>
            <a:r>
              <a:rPr lang="ko-KR" altLang="en-US" sz="1000" dirty="0">
                <a:solidFill>
                  <a:schemeClr val="bg1"/>
                </a:solidFill>
              </a:rPr>
              <a:t>메뉴 접속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en-US" altLang="ko-KR" sz="1000" dirty="0" err="1">
                <a:solidFill>
                  <a:schemeClr val="bg1"/>
                </a:solidFill>
              </a:rPr>
              <a:t>php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웹쉘</a:t>
            </a:r>
            <a:r>
              <a:rPr lang="ko-KR" altLang="en-US" sz="1000" dirty="0">
                <a:solidFill>
                  <a:schemeClr val="bg1"/>
                </a:solidFill>
              </a:rPr>
              <a:t> 파일 생성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</a:t>
            </a:r>
            <a:r>
              <a:rPr lang="en-US" altLang="ko-KR" sz="1000" dirty="0">
                <a:solidFill>
                  <a:schemeClr val="bg1"/>
                </a:solidFill>
              </a:rPr>
              <a:t>: &lt;?</a:t>
            </a:r>
            <a:r>
              <a:rPr lang="en-US" altLang="ko-KR" sz="1000" dirty="0" err="1">
                <a:solidFill>
                  <a:schemeClr val="bg1"/>
                </a:solidFill>
              </a:rPr>
              <a:t>php</a:t>
            </a:r>
            <a:r>
              <a:rPr lang="en-US" altLang="ko-KR" sz="1000" dirty="0">
                <a:solidFill>
                  <a:schemeClr val="bg1"/>
                </a:solidFill>
              </a:rPr>
              <a:t> system($_GET['</a:t>
            </a:r>
            <a:r>
              <a:rPr lang="en-US" altLang="ko-KR" sz="1000" dirty="0" err="1">
                <a:solidFill>
                  <a:schemeClr val="bg1"/>
                </a:solidFill>
              </a:rPr>
              <a:t>cmd</a:t>
            </a:r>
            <a:r>
              <a:rPr lang="en-US" altLang="ko-KR" sz="1000" dirty="0">
                <a:solidFill>
                  <a:schemeClr val="bg1"/>
                </a:solidFill>
              </a:rPr>
              <a:t>']); ?&gt;)</a:t>
            </a:r>
          </a:p>
          <a:p>
            <a:r>
              <a:rPr lang="ko-KR" altLang="en-US" sz="1000" dirty="0" err="1">
                <a:solidFill>
                  <a:schemeClr val="bg1"/>
                </a:solidFill>
              </a:rPr>
              <a:t>확장자를</a:t>
            </a:r>
            <a:r>
              <a:rPr lang="ko-KR" altLang="en-US" sz="1000" dirty="0">
                <a:solidFill>
                  <a:schemeClr val="bg1"/>
                </a:solidFill>
              </a:rPr>
              <a:t> 우회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</a:t>
            </a:r>
            <a:r>
              <a:rPr lang="en-US" altLang="ko-KR" sz="1000" dirty="0">
                <a:solidFill>
                  <a:schemeClr val="bg1"/>
                </a:solidFill>
              </a:rPr>
              <a:t>: shell.php.jpg, </a:t>
            </a:r>
            <a:r>
              <a:rPr lang="en-US" altLang="ko-KR" sz="1000" dirty="0" err="1">
                <a:solidFill>
                  <a:schemeClr val="bg1"/>
                </a:solidFill>
              </a:rPr>
              <a:t>shell.pHp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하거나 </a:t>
            </a:r>
            <a:r>
              <a:rPr lang="en-US" altLang="ko-KR" sz="1000" dirty="0">
                <a:solidFill>
                  <a:schemeClr val="bg1"/>
                </a:solidFill>
              </a:rPr>
              <a:t>MIME </a:t>
            </a:r>
            <a:r>
              <a:rPr lang="ko-KR" altLang="en-US" sz="1000" dirty="0">
                <a:solidFill>
                  <a:schemeClr val="bg1"/>
                </a:solidFill>
              </a:rPr>
              <a:t>속여서 업로드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업로드 성공 시 웹 경로에서 접근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</a:t>
            </a:r>
            <a:r>
              <a:rPr lang="en-US" altLang="ko-KR" sz="1000" dirty="0">
                <a:solidFill>
                  <a:schemeClr val="bg1"/>
                </a:solidFill>
              </a:rPr>
              <a:t>: /hackable/uploads/</a:t>
            </a:r>
            <a:r>
              <a:rPr lang="en-US" altLang="ko-KR" sz="1000" dirty="0" err="1">
                <a:solidFill>
                  <a:schemeClr val="bg1"/>
                </a:solidFill>
              </a:rPr>
              <a:t>shell.php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000" dirty="0" err="1">
                <a:solidFill>
                  <a:schemeClr val="bg1"/>
                </a:solidFill>
              </a:rPr>
              <a:t>주소창에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?</a:t>
            </a:r>
            <a:r>
              <a:rPr lang="en-US" altLang="ko-KR" sz="1000" dirty="0" err="1">
                <a:solidFill>
                  <a:schemeClr val="bg1"/>
                </a:solidFill>
              </a:rPr>
              <a:t>cmd</a:t>
            </a:r>
            <a:r>
              <a:rPr lang="en-US" altLang="ko-KR" sz="1000" dirty="0">
                <a:solidFill>
                  <a:schemeClr val="bg1"/>
                </a:solidFill>
              </a:rPr>
              <a:t>=</a:t>
            </a:r>
            <a:r>
              <a:rPr lang="en-US" altLang="ko-KR" sz="1000" dirty="0" err="1">
                <a:solidFill>
                  <a:schemeClr val="bg1"/>
                </a:solidFill>
              </a:rPr>
              <a:t>whoami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등 명령 실행 확인</a:t>
            </a: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의의</a:t>
            </a:r>
            <a:endParaRPr lang="ko-KR" altLang="en-US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업로드 기능이 취약하면 공격자가 서버를 장악할 수 있음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시스템 명령 실행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</a:rPr>
              <a:t>백도어</a:t>
            </a:r>
            <a:r>
              <a:rPr lang="ko-KR" altLang="en-US" sz="1000" dirty="0">
                <a:solidFill>
                  <a:schemeClr val="bg1"/>
                </a:solidFill>
              </a:rPr>
              <a:t> 설치</a:t>
            </a:r>
            <a:r>
              <a:rPr lang="en-US" altLang="ko-KR" sz="1000" dirty="0">
                <a:solidFill>
                  <a:schemeClr val="bg1"/>
                </a:solidFill>
              </a:rPr>
              <a:t>, DB </a:t>
            </a:r>
            <a:r>
              <a:rPr lang="ko-KR" altLang="en-US" sz="1000" dirty="0">
                <a:solidFill>
                  <a:schemeClr val="bg1"/>
                </a:solidFill>
              </a:rPr>
              <a:t>탈취 등 심각한 피해 발생 가능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파일 </a:t>
            </a:r>
            <a:r>
              <a:rPr lang="ko-KR" altLang="en-US" sz="1000" dirty="0" err="1">
                <a:solidFill>
                  <a:schemeClr val="bg1"/>
                </a:solidFill>
              </a:rPr>
              <a:t>확장자</a:t>
            </a:r>
            <a:r>
              <a:rPr lang="en-US" altLang="ko-KR" sz="1000" dirty="0">
                <a:solidFill>
                  <a:schemeClr val="bg1"/>
                </a:solidFill>
              </a:rPr>
              <a:t>, MIME, </a:t>
            </a:r>
            <a:r>
              <a:rPr lang="ko-KR" altLang="en-US" sz="1000" dirty="0">
                <a:solidFill>
                  <a:schemeClr val="bg1"/>
                </a:solidFill>
              </a:rPr>
              <a:t>경로 검증 등 다중 </a:t>
            </a:r>
            <a:r>
              <a:rPr lang="ko-KR" altLang="en-US" sz="1000" dirty="0" err="1">
                <a:solidFill>
                  <a:schemeClr val="bg1"/>
                </a:solidFill>
              </a:rPr>
              <a:t>필터링의</a:t>
            </a:r>
            <a:r>
              <a:rPr lang="ko-KR" altLang="en-US" sz="1000" dirty="0">
                <a:solidFill>
                  <a:schemeClr val="bg1"/>
                </a:solidFill>
              </a:rPr>
              <a:t> 중요성을 이해하는 데 </a:t>
            </a:r>
            <a:r>
              <a:rPr lang="ko-KR" altLang="en-US" sz="1000" dirty="0" smtClean="0">
                <a:solidFill>
                  <a:schemeClr val="bg1"/>
                </a:solidFill>
              </a:rPr>
              <a:t>유용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55301" y="1060422"/>
            <a:ext cx="4655975" cy="5170646"/>
          </a:xfrm>
          <a:prstGeom prst="rect">
            <a:avLst/>
          </a:prstGeom>
          <a:solidFill>
            <a:srgbClr val="132584">
              <a:alpha val="20000"/>
            </a:srgbClr>
          </a:soli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Injection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Prepared Statement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사용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PDO,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MySQLi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입력값을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쿼리에 직접 넣지 않고 바인딩 처리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stmt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= 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pdo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-&gt;prepare("SELECT * FROM users WHERE id = ?"); 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stmt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-&gt;execute([$id]);</a:t>
            </a:r>
          </a:p>
          <a:p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XSS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출력 시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htmlspecialchars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사용해 특수 문자 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인코딩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입력값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검증 함께 적용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echo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htmlspecialchars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($_POST['message'], ENT_QUOTES, 'UTF-8');</a:t>
            </a:r>
          </a:p>
          <a:p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Command Injection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사용자 입력을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shell_exec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등에 직접 전달하지 않음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허용된 명령어만 실행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화이트리스트 방식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if (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in_array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user_input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, ['eth0', 'lo'])) { ... }</a:t>
            </a:r>
          </a:p>
          <a:p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CSRF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각 폼에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CSRF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토큰 추가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세션 기반으로 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난수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생성 → 전송 시 토큰 비교로 검증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&lt;input type="hidden" name="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csrf_token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" value="..."&gt;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와 서버에서 토큰 비교</a:t>
            </a:r>
          </a:p>
          <a:p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헤더 설정 </a:t>
            </a:r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보안 강화</a:t>
            </a:r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X-Content-Type-Options: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nosniff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X-Frame-Options: DENY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Content-Security-Policy: default-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'self';</a:t>
            </a: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3018235">
            <a:off x="2982008" y="1714105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1115710"/>
            <a:ext cx="3030567" cy="5221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67" y="1628058"/>
            <a:ext cx="1918172" cy="10967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5" y="2754233"/>
            <a:ext cx="3737594" cy="665072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 rot="7647338">
            <a:off x="2895014" y="2326598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Sniffing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8640" y="1743231"/>
            <a:ext cx="4655975" cy="3604979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7970" y="4101715"/>
            <a:ext cx="4646645" cy="1246495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Sniffing </a:t>
            </a:r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이란</a:t>
            </a:r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네트워크를 통해 전송되는 데이터를 </a:t>
            </a:r>
            <a:r>
              <a:rPr lang="ko-KR" altLang="en-US" sz="1000" b="1" dirty="0">
                <a:solidFill>
                  <a:schemeClr val="bg1"/>
                </a:solidFill>
              </a:rPr>
              <a:t>몰래 가로채어 감청</a:t>
            </a:r>
            <a:r>
              <a:rPr lang="ko-KR" altLang="en-US" sz="1000" dirty="0">
                <a:solidFill>
                  <a:schemeClr val="bg1"/>
                </a:solidFill>
              </a:rPr>
              <a:t>하는 해킹 기법이다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공격자는 </a:t>
            </a:r>
            <a:r>
              <a:rPr lang="ko-KR" altLang="en-US" sz="1000" b="1" dirty="0">
                <a:solidFill>
                  <a:schemeClr val="bg1"/>
                </a:solidFill>
              </a:rPr>
              <a:t>중간에 위치한 네트워크 장비</a:t>
            </a:r>
            <a:r>
              <a:rPr lang="ko-KR" altLang="en-US" sz="1000" dirty="0">
                <a:solidFill>
                  <a:schemeClr val="bg1"/>
                </a:solidFill>
              </a:rPr>
              <a:t>처럼 가장하거나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같은 네트워크에 존재하면서 </a:t>
            </a:r>
            <a:r>
              <a:rPr lang="ko-KR" altLang="en-US" sz="1000" b="1" dirty="0">
                <a:solidFill>
                  <a:schemeClr val="bg1"/>
                </a:solidFill>
              </a:rPr>
              <a:t>전송 중인 패킷을 엿보거나 저장</a:t>
            </a:r>
            <a:r>
              <a:rPr lang="ko-KR" altLang="en-US" sz="1000" dirty="0">
                <a:solidFill>
                  <a:schemeClr val="bg1"/>
                </a:solidFill>
              </a:rPr>
              <a:t>할 수 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현재 </a:t>
            </a:r>
            <a:r>
              <a:rPr lang="en-US" altLang="ko-KR" sz="1000" dirty="0" smtClean="0">
                <a:solidFill>
                  <a:schemeClr val="bg1"/>
                </a:solidFill>
              </a:rPr>
              <a:t>TCP </a:t>
            </a:r>
            <a:r>
              <a:rPr lang="ko-KR" altLang="en-US" sz="1000" dirty="0" smtClean="0">
                <a:solidFill>
                  <a:schemeClr val="bg1"/>
                </a:solidFill>
              </a:rPr>
              <a:t>통신</a:t>
            </a:r>
            <a:r>
              <a:rPr lang="en-US" altLang="ko-KR" sz="1000" dirty="0" smtClean="0">
                <a:solidFill>
                  <a:schemeClr val="bg1"/>
                </a:solidFill>
              </a:rPr>
              <a:t>, ARP </a:t>
            </a:r>
            <a:r>
              <a:rPr lang="ko-KR" altLang="en-US" sz="1000" dirty="0" smtClean="0">
                <a:solidFill>
                  <a:schemeClr val="bg1"/>
                </a:solidFill>
              </a:rPr>
              <a:t>질의 등이 보인다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9772" y="1115710"/>
            <a:ext cx="4655975" cy="5016758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000" dirty="0" smtClean="0">
              <a:solidFill>
                <a:srgbClr val="FFFF00"/>
              </a:solidFill>
            </a:endParaRPr>
          </a:p>
          <a:p>
            <a:r>
              <a:rPr lang="ko-KR" altLang="en-US" sz="1000" dirty="0" smtClean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1. HTTPS </a:t>
            </a:r>
            <a:r>
              <a:rPr lang="ko-KR" altLang="en-US" sz="1000" dirty="0">
                <a:solidFill>
                  <a:srgbClr val="FFFF00"/>
                </a:solidFill>
              </a:rPr>
              <a:t>적용 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웹 로그인 정보를 암호화하여 탈취 방지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Apache </a:t>
            </a:r>
            <a:r>
              <a:rPr lang="ko-KR" altLang="en-US" sz="1000" dirty="0">
                <a:solidFill>
                  <a:schemeClr val="bg1"/>
                </a:solidFill>
              </a:rPr>
              <a:t>서버에 </a:t>
            </a:r>
            <a:r>
              <a:rPr lang="en-US" altLang="ko-KR" sz="1000" dirty="0">
                <a:solidFill>
                  <a:schemeClr val="bg1"/>
                </a:solidFill>
              </a:rPr>
              <a:t>HTTPS </a:t>
            </a:r>
            <a:r>
              <a:rPr lang="ko-KR" altLang="en-US" sz="1000" dirty="0">
                <a:solidFill>
                  <a:schemeClr val="bg1"/>
                </a:solidFill>
              </a:rPr>
              <a:t>설정 후 브라우저에서 </a:t>
            </a:r>
            <a:r>
              <a:rPr lang="en-US" altLang="ko-KR" sz="1000" dirty="0">
                <a:solidFill>
                  <a:schemeClr val="bg1"/>
                </a:solidFill>
              </a:rPr>
              <a:t>https</a:t>
            </a:r>
            <a:r>
              <a:rPr lang="ko-KR" altLang="en-US" sz="1000" dirty="0">
                <a:solidFill>
                  <a:schemeClr val="bg1"/>
                </a:solidFill>
              </a:rPr>
              <a:t>로 접속 → </a:t>
            </a:r>
            <a:r>
              <a:rPr lang="en-US" altLang="ko-KR" sz="1000" dirty="0">
                <a:solidFill>
                  <a:schemeClr val="bg1"/>
                </a:solidFill>
              </a:rPr>
              <a:t>Wireshark</a:t>
            </a:r>
            <a:r>
              <a:rPr lang="ko-KR" altLang="en-US" sz="1000" dirty="0">
                <a:solidFill>
                  <a:schemeClr val="bg1"/>
                </a:solidFill>
              </a:rPr>
              <a:t>에서 내용이 암호화되어 보이지 않음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민감 정보가 </a:t>
            </a:r>
            <a:r>
              <a:rPr lang="ko-KR" altLang="en-US" sz="1000" dirty="0" err="1">
                <a:solidFill>
                  <a:schemeClr val="bg1"/>
                </a:solidFill>
              </a:rPr>
              <a:t>평문으로</a:t>
            </a:r>
            <a:r>
              <a:rPr lang="ko-KR" altLang="en-US" sz="1000" dirty="0">
                <a:solidFill>
                  <a:schemeClr val="bg1"/>
                </a:solidFill>
              </a:rPr>
              <a:t> 전송되지 않도록 </a:t>
            </a:r>
            <a:r>
              <a:rPr lang="ko-KR" altLang="en-US" sz="1000" dirty="0" smtClean="0">
                <a:solidFill>
                  <a:schemeClr val="bg1"/>
                </a:solidFill>
              </a:rPr>
              <a:t>보호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2. Static ARP </a:t>
            </a:r>
            <a:r>
              <a:rPr lang="ko-KR" altLang="en-US" sz="1000" dirty="0">
                <a:solidFill>
                  <a:srgbClr val="FFFF00"/>
                </a:solidFill>
              </a:rPr>
              <a:t>설정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ARP Spoofing </a:t>
            </a:r>
            <a:r>
              <a:rPr lang="ko-KR" altLang="en-US" sz="1000" dirty="0">
                <a:solidFill>
                  <a:schemeClr val="bg1"/>
                </a:solidFill>
              </a:rPr>
              <a:t>방지로 중간자 공격 차단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클라이언트에서 게이트웨이의 </a:t>
            </a:r>
            <a:r>
              <a:rPr lang="en-US" altLang="ko-KR" sz="1000" dirty="0">
                <a:solidFill>
                  <a:schemeClr val="bg1"/>
                </a:solidFill>
              </a:rPr>
              <a:t>MAC </a:t>
            </a:r>
            <a:r>
              <a:rPr lang="ko-KR" altLang="en-US" sz="1000" dirty="0">
                <a:solidFill>
                  <a:schemeClr val="bg1"/>
                </a:solidFill>
              </a:rPr>
              <a:t>주소를 고정 등록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위조된 </a:t>
            </a:r>
            <a:r>
              <a:rPr lang="en-US" altLang="ko-KR" sz="1000" dirty="0">
                <a:solidFill>
                  <a:schemeClr val="bg1"/>
                </a:solidFill>
              </a:rPr>
              <a:t>ARP </a:t>
            </a:r>
            <a:r>
              <a:rPr lang="ko-KR" altLang="en-US" sz="1000" dirty="0">
                <a:solidFill>
                  <a:schemeClr val="bg1"/>
                </a:solidFill>
              </a:rPr>
              <a:t>응답을 무시하고 네트워크 무결성 </a:t>
            </a:r>
            <a:r>
              <a:rPr lang="ko-KR" altLang="en-US" sz="1000" dirty="0" smtClean="0">
                <a:solidFill>
                  <a:schemeClr val="bg1"/>
                </a:solidFill>
              </a:rPr>
              <a:t>유지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3. </a:t>
            </a:r>
            <a:r>
              <a:rPr lang="en-US" altLang="ko-KR" sz="1000" dirty="0" err="1">
                <a:solidFill>
                  <a:srgbClr val="FFFF00"/>
                </a:solidFill>
              </a:rPr>
              <a:t>ArpON</a:t>
            </a:r>
            <a:r>
              <a:rPr lang="en-US" altLang="ko-KR" sz="1000" dirty="0">
                <a:solidFill>
                  <a:srgbClr val="FFFF00"/>
                </a:solidFill>
              </a:rPr>
              <a:t> </a:t>
            </a:r>
            <a:r>
              <a:rPr lang="ko-KR" altLang="en-US" sz="1000" dirty="0">
                <a:solidFill>
                  <a:srgbClr val="FFFF00"/>
                </a:solidFill>
              </a:rPr>
              <a:t>도구 </a:t>
            </a:r>
            <a:r>
              <a:rPr lang="ko-KR" altLang="en-US" sz="1000" dirty="0" smtClean="0">
                <a:solidFill>
                  <a:srgbClr val="FFFF00"/>
                </a:solidFill>
              </a:rPr>
              <a:t>사용</a:t>
            </a:r>
            <a:endParaRPr lang="ko-KR" altLang="en-US" sz="1000" dirty="0">
              <a:solidFill>
                <a:srgbClr val="FFFF00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ARP </a:t>
            </a:r>
            <a:r>
              <a:rPr lang="ko-KR" altLang="en-US" sz="1000" dirty="0">
                <a:solidFill>
                  <a:schemeClr val="bg1"/>
                </a:solidFill>
              </a:rPr>
              <a:t>공격 탐지 및 자동 방어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en-US" altLang="ko-KR" sz="1000" dirty="0" err="1">
                <a:solidFill>
                  <a:schemeClr val="bg1"/>
                </a:solidFill>
              </a:rPr>
              <a:t>ArpON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데몬을</a:t>
            </a:r>
            <a:r>
              <a:rPr lang="ko-KR" altLang="en-US" sz="1000" dirty="0">
                <a:solidFill>
                  <a:schemeClr val="bg1"/>
                </a:solidFill>
              </a:rPr>
              <a:t> 설치하고 실행하여 실시간 </a:t>
            </a:r>
            <a:r>
              <a:rPr lang="en-US" altLang="ko-KR" sz="1000" dirty="0">
                <a:solidFill>
                  <a:schemeClr val="bg1"/>
                </a:solidFill>
              </a:rPr>
              <a:t>ARP </a:t>
            </a:r>
            <a:r>
              <a:rPr lang="ko-KR" altLang="en-US" sz="1000" dirty="0">
                <a:solidFill>
                  <a:schemeClr val="bg1"/>
                </a:solidFill>
              </a:rPr>
              <a:t>감시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ARP </a:t>
            </a:r>
            <a:r>
              <a:rPr lang="ko-KR" altLang="en-US" sz="1000" dirty="0">
                <a:solidFill>
                  <a:schemeClr val="bg1"/>
                </a:solidFill>
              </a:rPr>
              <a:t>기반 공격이 발생하면 자동으로 차단하거나 경고</a:t>
            </a:r>
          </a:p>
          <a:p>
            <a:r>
              <a:rPr lang="ko-KR" altLang="en-US" sz="1000" dirty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4. VPN </a:t>
            </a:r>
            <a:r>
              <a:rPr lang="ko-KR" altLang="en-US" sz="1000" dirty="0">
                <a:solidFill>
                  <a:srgbClr val="FFFF00"/>
                </a:solidFill>
              </a:rPr>
              <a:t>사용 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전체 네트워크 트래픽을 암호화된 터널로 보호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클라이언트에서 </a:t>
            </a:r>
            <a:r>
              <a:rPr lang="en-US" altLang="ko-KR" sz="1000" dirty="0">
                <a:solidFill>
                  <a:schemeClr val="bg1"/>
                </a:solidFill>
              </a:rPr>
              <a:t>VPN</a:t>
            </a:r>
            <a:r>
              <a:rPr lang="ko-KR" altLang="en-US" sz="1000" dirty="0">
                <a:solidFill>
                  <a:schemeClr val="bg1"/>
                </a:solidFill>
              </a:rPr>
              <a:t>에 연결 → </a:t>
            </a:r>
            <a:r>
              <a:rPr lang="en-US" altLang="ko-KR" sz="1000" dirty="0">
                <a:solidFill>
                  <a:schemeClr val="bg1"/>
                </a:solidFill>
              </a:rPr>
              <a:t>Wireshark</a:t>
            </a:r>
            <a:r>
              <a:rPr lang="ko-KR" altLang="en-US" sz="1000" dirty="0">
                <a:solidFill>
                  <a:schemeClr val="bg1"/>
                </a:solidFill>
              </a:rPr>
              <a:t>로 봐도 데이터가 암호화되어 내용 파악 불가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네트워크 내부에서도 </a:t>
            </a:r>
            <a:r>
              <a:rPr lang="ko-KR" altLang="en-US" sz="1000" dirty="0" err="1">
                <a:solidFill>
                  <a:schemeClr val="bg1"/>
                </a:solidFill>
              </a:rPr>
              <a:t>스니핑</a:t>
            </a:r>
            <a:r>
              <a:rPr lang="ko-KR" altLang="en-US" sz="1000" dirty="0">
                <a:solidFill>
                  <a:schemeClr val="bg1"/>
                </a:solidFill>
              </a:rPr>
              <a:t> 불가능한 환경 </a:t>
            </a:r>
            <a:r>
              <a:rPr lang="ko-KR" altLang="en-US" sz="1000" dirty="0" smtClean="0">
                <a:solidFill>
                  <a:schemeClr val="bg1"/>
                </a:solidFill>
              </a:rPr>
              <a:t>구축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5. SSH </a:t>
            </a:r>
            <a:r>
              <a:rPr lang="ko-KR" altLang="en-US" sz="1000" dirty="0">
                <a:solidFill>
                  <a:srgbClr val="FFFF00"/>
                </a:solidFill>
              </a:rPr>
              <a:t>사용</a:t>
            </a:r>
            <a:r>
              <a:rPr lang="en-US" altLang="ko-KR" sz="1000" dirty="0">
                <a:solidFill>
                  <a:srgbClr val="FFFF00"/>
                </a:solidFill>
              </a:rPr>
              <a:t>, Telnet </a:t>
            </a:r>
            <a:r>
              <a:rPr lang="ko-KR" altLang="en-US" sz="1000" dirty="0">
                <a:solidFill>
                  <a:srgbClr val="FFFF00"/>
                </a:solidFill>
              </a:rPr>
              <a:t>차단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원격 접속 시 </a:t>
            </a:r>
            <a:r>
              <a:rPr lang="ko-KR" altLang="en-US" sz="1000" dirty="0" err="1">
                <a:solidFill>
                  <a:schemeClr val="bg1"/>
                </a:solidFill>
              </a:rPr>
              <a:t>평문</a:t>
            </a:r>
            <a:r>
              <a:rPr lang="ko-KR" altLang="en-US" sz="1000" dirty="0">
                <a:solidFill>
                  <a:schemeClr val="bg1"/>
                </a:solidFill>
              </a:rPr>
              <a:t> 인증 방지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Telnet</a:t>
            </a:r>
            <a:r>
              <a:rPr lang="ko-KR" altLang="en-US" sz="1000" dirty="0">
                <a:solidFill>
                  <a:schemeClr val="bg1"/>
                </a:solidFill>
              </a:rPr>
              <a:t>은 비활성화하고 </a:t>
            </a:r>
            <a:r>
              <a:rPr lang="en-US" altLang="ko-KR" sz="1000" dirty="0">
                <a:solidFill>
                  <a:schemeClr val="bg1"/>
                </a:solidFill>
              </a:rPr>
              <a:t>SSH</a:t>
            </a:r>
            <a:r>
              <a:rPr lang="ko-KR" altLang="en-US" sz="1000" dirty="0">
                <a:solidFill>
                  <a:schemeClr val="bg1"/>
                </a:solidFill>
              </a:rPr>
              <a:t>만 허용 → </a:t>
            </a:r>
            <a:r>
              <a:rPr lang="ko-KR" altLang="en-US" sz="1000" dirty="0" err="1">
                <a:solidFill>
                  <a:schemeClr val="bg1"/>
                </a:solidFill>
              </a:rPr>
              <a:t>스니핑으로도</a:t>
            </a:r>
            <a:r>
              <a:rPr lang="ko-KR" altLang="en-US" sz="1000" dirty="0">
                <a:solidFill>
                  <a:schemeClr val="bg1"/>
                </a:solidFill>
              </a:rPr>
              <a:t> 로그인 정보 탈취 불가능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안전한 원격 관리 환경 </a:t>
            </a:r>
            <a:r>
              <a:rPr lang="ko-KR" altLang="en-US" sz="1000" dirty="0" smtClean="0">
                <a:solidFill>
                  <a:schemeClr val="bg1"/>
                </a:solidFill>
              </a:rPr>
              <a:t>제공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0" y="1748478"/>
            <a:ext cx="4646646" cy="22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Sniffing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8640" y="1743231"/>
            <a:ext cx="4655975" cy="3604979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7970" y="4101715"/>
            <a:ext cx="4646645" cy="1246495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Sniffing </a:t>
            </a:r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이란</a:t>
            </a:r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네트워크를 통해 전송되는 데이터를 </a:t>
            </a:r>
            <a:r>
              <a:rPr lang="ko-KR" altLang="en-US" sz="1000" b="1" dirty="0">
                <a:solidFill>
                  <a:schemeClr val="bg1"/>
                </a:solidFill>
              </a:rPr>
              <a:t>몰래 가로채어 감청</a:t>
            </a:r>
            <a:r>
              <a:rPr lang="ko-KR" altLang="en-US" sz="1000" dirty="0">
                <a:solidFill>
                  <a:schemeClr val="bg1"/>
                </a:solidFill>
              </a:rPr>
              <a:t>하는 해킹 기법이다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공격자는 </a:t>
            </a:r>
            <a:r>
              <a:rPr lang="ko-KR" altLang="en-US" sz="1000" b="1" dirty="0">
                <a:solidFill>
                  <a:schemeClr val="bg1"/>
                </a:solidFill>
              </a:rPr>
              <a:t>중간에 위치한 네트워크 장비</a:t>
            </a:r>
            <a:r>
              <a:rPr lang="ko-KR" altLang="en-US" sz="1000" dirty="0">
                <a:solidFill>
                  <a:schemeClr val="bg1"/>
                </a:solidFill>
              </a:rPr>
              <a:t>처럼 가장하거나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같은 네트워크에 존재하면서 </a:t>
            </a:r>
            <a:r>
              <a:rPr lang="ko-KR" altLang="en-US" sz="1000" b="1" dirty="0">
                <a:solidFill>
                  <a:schemeClr val="bg1"/>
                </a:solidFill>
              </a:rPr>
              <a:t>전송 중인 패킷을 엿보거나 저장</a:t>
            </a:r>
            <a:r>
              <a:rPr lang="ko-KR" altLang="en-US" sz="1000" dirty="0">
                <a:solidFill>
                  <a:schemeClr val="bg1"/>
                </a:solidFill>
              </a:rPr>
              <a:t>할 수 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현재 </a:t>
            </a:r>
            <a:r>
              <a:rPr lang="en-US" altLang="ko-KR" sz="1000" dirty="0" smtClean="0">
                <a:solidFill>
                  <a:schemeClr val="bg1"/>
                </a:solidFill>
              </a:rPr>
              <a:t>TCP </a:t>
            </a:r>
            <a:r>
              <a:rPr lang="ko-KR" altLang="en-US" sz="1000" dirty="0" smtClean="0">
                <a:solidFill>
                  <a:schemeClr val="bg1"/>
                </a:solidFill>
              </a:rPr>
              <a:t>통신</a:t>
            </a:r>
            <a:r>
              <a:rPr lang="en-US" altLang="ko-KR" sz="1000" dirty="0" smtClean="0">
                <a:solidFill>
                  <a:schemeClr val="bg1"/>
                </a:solidFill>
              </a:rPr>
              <a:t>, ARP </a:t>
            </a:r>
            <a:r>
              <a:rPr lang="ko-KR" altLang="en-US" sz="1000" dirty="0" smtClean="0">
                <a:solidFill>
                  <a:schemeClr val="bg1"/>
                </a:solidFill>
              </a:rPr>
              <a:t>질의 등이 보인다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9772" y="1115710"/>
            <a:ext cx="4655975" cy="5016758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000" dirty="0" smtClean="0">
              <a:solidFill>
                <a:srgbClr val="FFFF00"/>
              </a:solidFill>
            </a:endParaRPr>
          </a:p>
          <a:p>
            <a:r>
              <a:rPr lang="ko-KR" altLang="en-US" sz="1000" dirty="0" smtClean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1. HTTPS </a:t>
            </a:r>
            <a:r>
              <a:rPr lang="ko-KR" altLang="en-US" sz="1000" dirty="0">
                <a:solidFill>
                  <a:srgbClr val="FFFF00"/>
                </a:solidFill>
              </a:rPr>
              <a:t>적용 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웹 로그인 정보를 암호화하여 탈취 방지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Apache </a:t>
            </a:r>
            <a:r>
              <a:rPr lang="ko-KR" altLang="en-US" sz="1000" dirty="0">
                <a:solidFill>
                  <a:schemeClr val="bg1"/>
                </a:solidFill>
              </a:rPr>
              <a:t>서버에 </a:t>
            </a:r>
            <a:r>
              <a:rPr lang="en-US" altLang="ko-KR" sz="1000" dirty="0">
                <a:solidFill>
                  <a:schemeClr val="bg1"/>
                </a:solidFill>
              </a:rPr>
              <a:t>HTTPS </a:t>
            </a:r>
            <a:r>
              <a:rPr lang="ko-KR" altLang="en-US" sz="1000" dirty="0">
                <a:solidFill>
                  <a:schemeClr val="bg1"/>
                </a:solidFill>
              </a:rPr>
              <a:t>설정 후 브라우저에서 </a:t>
            </a:r>
            <a:r>
              <a:rPr lang="en-US" altLang="ko-KR" sz="1000" dirty="0">
                <a:solidFill>
                  <a:schemeClr val="bg1"/>
                </a:solidFill>
              </a:rPr>
              <a:t>https</a:t>
            </a:r>
            <a:r>
              <a:rPr lang="ko-KR" altLang="en-US" sz="1000" dirty="0">
                <a:solidFill>
                  <a:schemeClr val="bg1"/>
                </a:solidFill>
              </a:rPr>
              <a:t>로 접속 → </a:t>
            </a:r>
            <a:r>
              <a:rPr lang="en-US" altLang="ko-KR" sz="1000" dirty="0">
                <a:solidFill>
                  <a:schemeClr val="bg1"/>
                </a:solidFill>
              </a:rPr>
              <a:t>Wireshark</a:t>
            </a:r>
            <a:r>
              <a:rPr lang="ko-KR" altLang="en-US" sz="1000" dirty="0">
                <a:solidFill>
                  <a:schemeClr val="bg1"/>
                </a:solidFill>
              </a:rPr>
              <a:t>에서 내용이 암호화되어 보이지 않음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민감 정보가 </a:t>
            </a:r>
            <a:r>
              <a:rPr lang="ko-KR" altLang="en-US" sz="1000" dirty="0" err="1">
                <a:solidFill>
                  <a:schemeClr val="bg1"/>
                </a:solidFill>
              </a:rPr>
              <a:t>평문으로</a:t>
            </a:r>
            <a:r>
              <a:rPr lang="ko-KR" altLang="en-US" sz="1000" dirty="0">
                <a:solidFill>
                  <a:schemeClr val="bg1"/>
                </a:solidFill>
              </a:rPr>
              <a:t> 전송되지 않도록 </a:t>
            </a:r>
            <a:r>
              <a:rPr lang="ko-KR" altLang="en-US" sz="1000" dirty="0" smtClean="0">
                <a:solidFill>
                  <a:schemeClr val="bg1"/>
                </a:solidFill>
              </a:rPr>
              <a:t>보호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2. Static ARP </a:t>
            </a:r>
            <a:r>
              <a:rPr lang="ko-KR" altLang="en-US" sz="1000" dirty="0">
                <a:solidFill>
                  <a:srgbClr val="FFFF00"/>
                </a:solidFill>
              </a:rPr>
              <a:t>설정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ARP Spoofing </a:t>
            </a:r>
            <a:r>
              <a:rPr lang="ko-KR" altLang="en-US" sz="1000" dirty="0">
                <a:solidFill>
                  <a:schemeClr val="bg1"/>
                </a:solidFill>
              </a:rPr>
              <a:t>방지로 중간자 공격 차단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클라이언트에서 게이트웨이의 </a:t>
            </a:r>
            <a:r>
              <a:rPr lang="en-US" altLang="ko-KR" sz="1000" dirty="0">
                <a:solidFill>
                  <a:schemeClr val="bg1"/>
                </a:solidFill>
              </a:rPr>
              <a:t>MAC </a:t>
            </a:r>
            <a:r>
              <a:rPr lang="ko-KR" altLang="en-US" sz="1000" dirty="0">
                <a:solidFill>
                  <a:schemeClr val="bg1"/>
                </a:solidFill>
              </a:rPr>
              <a:t>주소를 고정 등록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위조된 </a:t>
            </a:r>
            <a:r>
              <a:rPr lang="en-US" altLang="ko-KR" sz="1000" dirty="0">
                <a:solidFill>
                  <a:schemeClr val="bg1"/>
                </a:solidFill>
              </a:rPr>
              <a:t>ARP </a:t>
            </a:r>
            <a:r>
              <a:rPr lang="ko-KR" altLang="en-US" sz="1000" dirty="0">
                <a:solidFill>
                  <a:schemeClr val="bg1"/>
                </a:solidFill>
              </a:rPr>
              <a:t>응답을 무시하고 네트워크 무결성 </a:t>
            </a:r>
            <a:r>
              <a:rPr lang="ko-KR" altLang="en-US" sz="1000" dirty="0" smtClean="0">
                <a:solidFill>
                  <a:schemeClr val="bg1"/>
                </a:solidFill>
              </a:rPr>
              <a:t>유지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3. </a:t>
            </a:r>
            <a:r>
              <a:rPr lang="en-US" altLang="ko-KR" sz="1000" dirty="0" err="1">
                <a:solidFill>
                  <a:srgbClr val="FFFF00"/>
                </a:solidFill>
              </a:rPr>
              <a:t>ArpON</a:t>
            </a:r>
            <a:r>
              <a:rPr lang="en-US" altLang="ko-KR" sz="1000" dirty="0">
                <a:solidFill>
                  <a:srgbClr val="FFFF00"/>
                </a:solidFill>
              </a:rPr>
              <a:t> </a:t>
            </a:r>
            <a:r>
              <a:rPr lang="ko-KR" altLang="en-US" sz="1000" dirty="0">
                <a:solidFill>
                  <a:srgbClr val="FFFF00"/>
                </a:solidFill>
              </a:rPr>
              <a:t>도구 </a:t>
            </a:r>
            <a:r>
              <a:rPr lang="ko-KR" altLang="en-US" sz="1000" dirty="0" smtClean="0">
                <a:solidFill>
                  <a:srgbClr val="FFFF00"/>
                </a:solidFill>
              </a:rPr>
              <a:t>사용</a:t>
            </a:r>
            <a:endParaRPr lang="ko-KR" altLang="en-US" sz="1000" dirty="0">
              <a:solidFill>
                <a:srgbClr val="FFFF00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ARP </a:t>
            </a:r>
            <a:r>
              <a:rPr lang="ko-KR" altLang="en-US" sz="1000" dirty="0">
                <a:solidFill>
                  <a:schemeClr val="bg1"/>
                </a:solidFill>
              </a:rPr>
              <a:t>공격 탐지 및 자동 방어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en-US" altLang="ko-KR" sz="1000" dirty="0" err="1">
                <a:solidFill>
                  <a:schemeClr val="bg1"/>
                </a:solidFill>
              </a:rPr>
              <a:t>ArpON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데몬을</a:t>
            </a:r>
            <a:r>
              <a:rPr lang="ko-KR" altLang="en-US" sz="1000" dirty="0">
                <a:solidFill>
                  <a:schemeClr val="bg1"/>
                </a:solidFill>
              </a:rPr>
              <a:t> 설치하고 실행하여 실시간 </a:t>
            </a:r>
            <a:r>
              <a:rPr lang="en-US" altLang="ko-KR" sz="1000" dirty="0">
                <a:solidFill>
                  <a:schemeClr val="bg1"/>
                </a:solidFill>
              </a:rPr>
              <a:t>ARP </a:t>
            </a:r>
            <a:r>
              <a:rPr lang="ko-KR" altLang="en-US" sz="1000" dirty="0">
                <a:solidFill>
                  <a:schemeClr val="bg1"/>
                </a:solidFill>
              </a:rPr>
              <a:t>감시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ARP </a:t>
            </a:r>
            <a:r>
              <a:rPr lang="ko-KR" altLang="en-US" sz="1000" dirty="0">
                <a:solidFill>
                  <a:schemeClr val="bg1"/>
                </a:solidFill>
              </a:rPr>
              <a:t>기반 공격이 발생하면 자동으로 차단하거나 경고</a:t>
            </a:r>
          </a:p>
          <a:p>
            <a:r>
              <a:rPr lang="ko-KR" altLang="en-US" sz="1000" dirty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4. VPN </a:t>
            </a:r>
            <a:r>
              <a:rPr lang="ko-KR" altLang="en-US" sz="1000" dirty="0">
                <a:solidFill>
                  <a:srgbClr val="FFFF00"/>
                </a:solidFill>
              </a:rPr>
              <a:t>사용 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전체 네트워크 트래픽을 암호화된 터널로 보호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클라이언트에서 </a:t>
            </a:r>
            <a:r>
              <a:rPr lang="en-US" altLang="ko-KR" sz="1000" dirty="0">
                <a:solidFill>
                  <a:schemeClr val="bg1"/>
                </a:solidFill>
              </a:rPr>
              <a:t>VPN</a:t>
            </a:r>
            <a:r>
              <a:rPr lang="ko-KR" altLang="en-US" sz="1000" dirty="0">
                <a:solidFill>
                  <a:schemeClr val="bg1"/>
                </a:solidFill>
              </a:rPr>
              <a:t>에 연결 → </a:t>
            </a:r>
            <a:r>
              <a:rPr lang="en-US" altLang="ko-KR" sz="1000" dirty="0">
                <a:solidFill>
                  <a:schemeClr val="bg1"/>
                </a:solidFill>
              </a:rPr>
              <a:t>Wireshark</a:t>
            </a:r>
            <a:r>
              <a:rPr lang="ko-KR" altLang="en-US" sz="1000" dirty="0">
                <a:solidFill>
                  <a:schemeClr val="bg1"/>
                </a:solidFill>
              </a:rPr>
              <a:t>로 봐도 데이터가 암호화되어 내용 파악 불가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네트워크 내부에서도 </a:t>
            </a:r>
            <a:r>
              <a:rPr lang="ko-KR" altLang="en-US" sz="1000" dirty="0" err="1">
                <a:solidFill>
                  <a:schemeClr val="bg1"/>
                </a:solidFill>
              </a:rPr>
              <a:t>스니핑</a:t>
            </a:r>
            <a:r>
              <a:rPr lang="ko-KR" altLang="en-US" sz="1000" dirty="0">
                <a:solidFill>
                  <a:schemeClr val="bg1"/>
                </a:solidFill>
              </a:rPr>
              <a:t> 불가능한 환경 </a:t>
            </a:r>
            <a:r>
              <a:rPr lang="ko-KR" altLang="en-US" sz="1000" dirty="0" smtClean="0">
                <a:solidFill>
                  <a:schemeClr val="bg1"/>
                </a:solidFill>
              </a:rPr>
              <a:t>구축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5. SSH </a:t>
            </a:r>
            <a:r>
              <a:rPr lang="ko-KR" altLang="en-US" sz="1000" dirty="0">
                <a:solidFill>
                  <a:srgbClr val="FFFF00"/>
                </a:solidFill>
              </a:rPr>
              <a:t>사용</a:t>
            </a:r>
            <a:r>
              <a:rPr lang="en-US" altLang="ko-KR" sz="1000" dirty="0">
                <a:solidFill>
                  <a:srgbClr val="FFFF00"/>
                </a:solidFill>
              </a:rPr>
              <a:t>, Telnet </a:t>
            </a:r>
            <a:r>
              <a:rPr lang="ko-KR" altLang="en-US" sz="1000" dirty="0">
                <a:solidFill>
                  <a:srgbClr val="FFFF00"/>
                </a:solidFill>
              </a:rPr>
              <a:t>차단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원격 접속 시 </a:t>
            </a:r>
            <a:r>
              <a:rPr lang="ko-KR" altLang="en-US" sz="1000" dirty="0" err="1">
                <a:solidFill>
                  <a:schemeClr val="bg1"/>
                </a:solidFill>
              </a:rPr>
              <a:t>평문</a:t>
            </a:r>
            <a:r>
              <a:rPr lang="ko-KR" altLang="en-US" sz="1000" dirty="0">
                <a:solidFill>
                  <a:schemeClr val="bg1"/>
                </a:solidFill>
              </a:rPr>
              <a:t> 인증 방지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Telnet</a:t>
            </a:r>
            <a:r>
              <a:rPr lang="ko-KR" altLang="en-US" sz="1000" dirty="0">
                <a:solidFill>
                  <a:schemeClr val="bg1"/>
                </a:solidFill>
              </a:rPr>
              <a:t>은 비활성화하고 </a:t>
            </a:r>
            <a:r>
              <a:rPr lang="en-US" altLang="ko-KR" sz="1000" dirty="0">
                <a:solidFill>
                  <a:schemeClr val="bg1"/>
                </a:solidFill>
              </a:rPr>
              <a:t>SSH</a:t>
            </a:r>
            <a:r>
              <a:rPr lang="ko-KR" altLang="en-US" sz="1000" dirty="0">
                <a:solidFill>
                  <a:schemeClr val="bg1"/>
                </a:solidFill>
              </a:rPr>
              <a:t>만 허용 → </a:t>
            </a:r>
            <a:r>
              <a:rPr lang="ko-KR" altLang="en-US" sz="1000" dirty="0" err="1">
                <a:solidFill>
                  <a:schemeClr val="bg1"/>
                </a:solidFill>
              </a:rPr>
              <a:t>스니핑으로도</a:t>
            </a:r>
            <a:r>
              <a:rPr lang="ko-KR" altLang="en-US" sz="1000" dirty="0">
                <a:solidFill>
                  <a:schemeClr val="bg1"/>
                </a:solidFill>
              </a:rPr>
              <a:t> 로그인 정보 탈취 불가능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안전한 원격 관리 환경 </a:t>
            </a:r>
            <a:r>
              <a:rPr lang="ko-KR" altLang="en-US" sz="1000" dirty="0" smtClean="0">
                <a:solidFill>
                  <a:schemeClr val="bg1"/>
                </a:solidFill>
              </a:rPr>
              <a:t>제공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747923"/>
            <a:ext cx="4655975" cy="16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1095" y="113782"/>
            <a:ext cx="5060301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Wazuh</a:t>
            </a:r>
            <a:r>
              <a:rPr lang="en-US" altLang="ko-KR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en-US" altLang="ko-KR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Monitoring)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1095" y="1127552"/>
            <a:ext cx="3225798" cy="32401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46891" y="1151620"/>
            <a:ext cx="7664441" cy="4997016"/>
          </a:xfrm>
          <a:prstGeom prst="rect">
            <a:avLst/>
          </a:prstGeom>
          <a:solidFill>
            <a:srgbClr val="3049EB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21095" y="4367750"/>
            <a:ext cx="3225797" cy="1780887"/>
          </a:xfrm>
          <a:prstGeom prst="rect">
            <a:avLst/>
          </a:prstGeom>
          <a:solidFill>
            <a:srgbClr val="3049EB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Wazuh</a:t>
            </a:r>
            <a:r>
              <a:rPr lang="ko-KR" altLang="en-US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란</a:t>
            </a:r>
            <a:r>
              <a:rPr lang="en-US" altLang="ko-KR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300" dirty="0" smtClean="0"/>
              <a:t>호스트 </a:t>
            </a:r>
            <a:r>
              <a:rPr lang="ko-KR" altLang="en-US" sz="1300" dirty="0"/>
              <a:t>기반 침입 탐지 시스템</a:t>
            </a:r>
            <a:r>
              <a:rPr lang="en-US" altLang="ko-KR" sz="1300" dirty="0"/>
              <a:t>(HIDS)</a:t>
            </a:r>
            <a:r>
              <a:rPr lang="ko-KR" altLang="en-US" sz="1300" dirty="0" smtClean="0"/>
              <a:t>로</a:t>
            </a:r>
            <a:endParaRPr lang="en-US" altLang="ko-KR" sz="1300" dirty="0"/>
          </a:p>
          <a:p>
            <a:r>
              <a:rPr lang="ko-KR" altLang="en-US" sz="1300" dirty="0" smtClean="0"/>
              <a:t>로그 </a:t>
            </a:r>
            <a:r>
              <a:rPr lang="ko-KR" altLang="en-US" sz="1300" dirty="0"/>
              <a:t>분석</a:t>
            </a:r>
            <a:r>
              <a:rPr lang="en-US" altLang="ko-KR" sz="1300" dirty="0"/>
              <a:t>, </a:t>
            </a:r>
            <a:r>
              <a:rPr lang="ko-KR" altLang="en-US" sz="1300" dirty="0"/>
              <a:t>실시간 모니터링</a:t>
            </a:r>
            <a:r>
              <a:rPr lang="en-US" altLang="ko-KR" sz="1300" dirty="0"/>
              <a:t>, </a:t>
            </a:r>
            <a:r>
              <a:rPr lang="ko-KR" altLang="en-US" sz="1300" dirty="0"/>
              <a:t>위협 탐지</a:t>
            </a:r>
            <a:r>
              <a:rPr lang="en-US" altLang="ko-KR" sz="1300" dirty="0"/>
              <a:t>, </a:t>
            </a:r>
            <a:r>
              <a:rPr lang="ko-KR" altLang="en-US" sz="1300" dirty="0"/>
              <a:t>규정 준수 점검 등을 수행하는 오픈소스 플랫폼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38636"/>
              </p:ext>
            </p:extLst>
          </p:nvPr>
        </p:nvGraphicFramePr>
        <p:xfrm>
          <a:off x="4046892" y="1151619"/>
          <a:ext cx="7664440" cy="502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157">
                  <a:extLst>
                    <a:ext uri="{9D8B030D-6E8A-4147-A177-3AD203B41FA5}">
                      <a16:colId xmlns:a16="http://schemas.microsoft.com/office/drawing/2014/main" val="1960454473"/>
                    </a:ext>
                  </a:extLst>
                </a:gridCol>
                <a:gridCol w="5021283">
                  <a:extLst>
                    <a:ext uri="{9D8B030D-6E8A-4147-A177-3AD203B41FA5}">
                      <a16:colId xmlns:a16="http://schemas.microsoft.com/office/drawing/2014/main" val="878572068"/>
                    </a:ext>
                  </a:extLst>
                </a:gridCol>
              </a:tblGrid>
              <a:tr h="73921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lt1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lt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16597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수집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및 분석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서버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 네트워크 장비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 애플리케이션의 로그를 중앙에서 수집 및 분석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09209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침입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탐지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비정상적인 행위나 보안 위협을 실시간 탐지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02144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파일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무결성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검사</a:t>
                      </a:r>
                      <a:r>
                        <a:rPr lang="en-US" altLang="ko-KR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(FIM)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시스템 파일 변경 감시 및 알림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360423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정책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감사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시스템 구성 상태를 보안 기준에 맞춰 평가 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(</a:t>
                      </a:r>
                      <a:r>
                        <a:rPr lang="en-US" altLang="ko-KR" sz="1300" dirty="0" err="1">
                          <a:solidFill>
                            <a:schemeClr val="lt1"/>
                          </a:solidFill>
                          <a:latin typeface="맑은 고딕"/>
                        </a:rPr>
                        <a:t>CISBenchmark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 등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06724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경고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및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대응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조건에 맞는 이벤트에 대해 이메일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, Slack 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등으로 알림 전송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7394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위협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인텔리전스</a:t>
                      </a:r>
                      <a:r>
                        <a:rPr lang="ko-KR" altLang="en-US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MITRE ATT&amp;CK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 기반 공격 패턴 매칭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2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 smtClean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🔍 로그 수집 확인</a:t>
            </a:r>
            <a:r>
              <a:rPr lang="ko-KR" altLang="en-US" sz="3000" dirty="0" smtClean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🚨 보안 이벤트 탐지 (</a:t>
            </a:r>
            <a:r>
              <a:rPr lang="ko-KR" altLang="en-US" sz="3000" dirty="0" err="1" smtClean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sudo</a:t>
            </a:r>
            <a:r>
              <a:rPr lang="ko-KR" altLang="en-US" sz="3000" dirty="0" smtClean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, 로그인 시도 등)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1135" y="1115710"/>
            <a:ext cx="4655975" cy="3681923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465" y="3474194"/>
            <a:ext cx="4646645" cy="1323439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ko-KR" sz="1000" dirty="0" smtClean="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lt1"/>
                </a:solidFill>
              </a:rPr>
              <a:t>logger </a:t>
            </a:r>
            <a:r>
              <a:rPr lang="en-US" altLang="ko-KR" sz="1000" dirty="0">
                <a:solidFill>
                  <a:schemeClr val="lt1"/>
                </a:solidFill>
              </a:rPr>
              <a:t>: </a:t>
            </a:r>
            <a:r>
              <a:rPr lang="ko-KR" altLang="en-US" sz="1000" dirty="0">
                <a:solidFill>
                  <a:schemeClr val="lt1"/>
                </a:solidFill>
              </a:rPr>
              <a:t>시스템 로그</a:t>
            </a:r>
            <a:r>
              <a:rPr lang="en-US" altLang="ko-KR" sz="1000" dirty="0">
                <a:solidFill>
                  <a:schemeClr val="lt1"/>
                </a:solidFill>
              </a:rPr>
              <a:t>(/</a:t>
            </a:r>
            <a:r>
              <a:rPr lang="en-US" altLang="ko-KR" sz="1000" dirty="0" err="1">
                <a:solidFill>
                  <a:schemeClr val="lt1"/>
                </a:solidFill>
              </a:rPr>
              <a:t>var</a:t>
            </a:r>
            <a:r>
              <a:rPr lang="en-US" altLang="ko-KR" sz="1000" dirty="0">
                <a:solidFill>
                  <a:schemeClr val="lt1"/>
                </a:solidFill>
              </a:rPr>
              <a:t>/log/syslog</a:t>
            </a:r>
            <a:r>
              <a:rPr lang="ko-KR" altLang="en-US" sz="1000" dirty="0">
                <a:solidFill>
                  <a:schemeClr val="lt1"/>
                </a:solidFill>
              </a:rPr>
              <a:t>등</a:t>
            </a:r>
            <a:r>
              <a:rPr lang="en-US" altLang="ko-KR" sz="1000" dirty="0">
                <a:solidFill>
                  <a:schemeClr val="lt1"/>
                </a:solidFill>
              </a:rPr>
              <a:t>)</a:t>
            </a:r>
            <a:r>
              <a:rPr lang="ko-KR" altLang="en-US" sz="1000" dirty="0">
                <a:solidFill>
                  <a:schemeClr val="lt1"/>
                </a:solidFill>
              </a:rPr>
              <a:t>에 </a:t>
            </a:r>
            <a:r>
              <a:rPr lang="ko-KR" altLang="en-US" sz="1000" dirty="0" err="1">
                <a:solidFill>
                  <a:schemeClr val="lt1"/>
                </a:solidFill>
              </a:rPr>
              <a:t>메세지</a:t>
            </a:r>
            <a:r>
              <a:rPr lang="ko-KR" altLang="en-US" sz="1000" dirty="0">
                <a:solidFill>
                  <a:schemeClr val="lt1"/>
                </a:solidFill>
              </a:rPr>
              <a:t> </a:t>
            </a:r>
            <a:r>
              <a:rPr lang="ko-KR" altLang="en-US" sz="1000" dirty="0" smtClean="0">
                <a:solidFill>
                  <a:schemeClr val="lt1"/>
                </a:solidFill>
              </a:rPr>
              <a:t>기록</a:t>
            </a:r>
            <a:endParaRPr lang="ko-KR" altLang="en-US" sz="1000" dirty="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000" dirty="0" err="1">
                <a:solidFill>
                  <a:schemeClr val="lt1"/>
                </a:solidFill>
              </a:rPr>
              <a:t>Wazuh</a:t>
            </a:r>
            <a:r>
              <a:rPr lang="ko-KR" altLang="en-US" sz="1000" dirty="0">
                <a:solidFill>
                  <a:schemeClr val="lt1"/>
                </a:solidFill>
              </a:rPr>
              <a:t>가 로그 수집 설정이 되어있다면</a:t>
            </a:r>
            <a:r>
              <a:rPr lang="en-US" altLang="ko-KR" sz="1000" dirty="0">
                <a:solidFill>
                  <a:schemeClr val="lt1"/>
                </a:solidFill>
              </a:rPr>
              <a:t>,</a:t>
            </a:r>
            <a:r>
              <a:rPr lang="ko-KR" altLang="en-US" sz="1000" dirty="0">
                <a:solidFill>
                  <a:schemeClr val="lt1"/>
                </a:solidFill>
              </a:rPr>
              <a:t> 이 메시지를 실시간으로 감지하게 됨</a:t>
            </a:r>
          </a:p>
          <a:p>
            <a:pPr>
              <a:defRPr/>
            </a:pPr>
            <a:endParaRPr lang="ko-KR" altLang="en-US" sz="1000" dirty="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lt1"/>
                </a:solidFill>
              </a:rPr>
              <a:t>May</a:t>
            </a:r>
            <a:r>
              <a:rPr lang="ko-KR" altLang="en-US" sz="1000" dirty="0">
                <a:solidFill>
                  <a:schemeClr val="lt1"/>
                </a:solidFill>
              </a:rPr>
              <a:t> 28 17:41:29: 로그 발생 시간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lt1"/>
                </a:solidFill>
              </a:rPr>
              <a:t>team4-virtual-machine: 호스트 이름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lt1"/>
                </a:solidFill>
              </a:rPr>
              <a:t>team4: 로그 기록 주체 (사용자 이름)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lt1"/>
                </a:solidFill>
              </a:rPr>
              <a:t>⚠️WAZUH TEST ALERT ...: </a:t>
            </a:r>
            <a:r>
              <a:rPr lang="ko-KR" altLang="en-US" sz="1000" dirty="0" err="1">
                <a:solidFill>
                  <a:schemeClr val="lt1"/>
                </a:solidFill>
              </a:rPr>
              <a:t>커스텀</a:t>
            </a:r>
            <a:r>
              <a:rPr lang="ko-KR" altLang="en-US" sz="1000" dirty="0">
                <a:solidFill>
                  <a:schemeClr val="lt1"/>
                </a:solidFill>
              </a:rPr>
              <a:t> 메시지 </a:t>
            </a:r>
            <a:r>
              <a:rPr lang="ko-KR" altLang="en-US" sz="1000" dirty="0" smtClean="0">
                <a:solidFill>
                  <a:schemeClr val="lt1"/>
                </a:solidFill>
              </a:rPr>
              <a:t>본문</a:t>
            </a:r>
            <a:endParaRPr lang="en-US" altLang="ko-KR" sz="1000" dirty="0" smtClean="0">
              <a:solidFill>
                <a:schemeClr val="lt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4425" y="1214988"/>
            <a:ext cx="4421388" cy="201155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683828" y="1112789"/>
            <a:ext cx="4655975" cy="502675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83828" y="4671432"/>
            <a:ext cx="4646645" cy="1477328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  <a:defRPr/>
            </a:pPr>
            <a:r>
              <a:rPr lang="ko-KR" altLang="en-US" sz="1000" dirty="0" err="1">
                <a:solidFill>
                  <a:schemeClr val="lt1"/>
                </a:solidFill>
              </a:rPr>
              <a:t>sudo를</a:t>
            </a:r>
            <a:r>
              <a:rPr lang="ko-KR" altLang="en-US" sz="1000" dirty="0">
                <a:solidFill>
                  <a:schemeClr val="lt1"/>
                </a:solidFill>
              </a:rPr>
              <a:t> 이용해 루트 디렉토리 </a:t>
            </a:r>
            <a:r>
              <a:rPr lang="ko-KR" altLang="en-US" sz="1000" dirty="0" smtClean="0">
                <a:solidFill>
                  <a:schemeClr val="lt1"/>
                </a:solidFill>
              </a:rPr>
              <a:t>접근이 </a:t>
            </a:r>
            <a:r>
              <a:rPr lang="ko-KR" altLang="en-US" sz="1000" dirty="0">
                <a:solidFill>
                  <a:schemeClr val="lt1"/>
                </a:solidFill>
              </a:rPr>
              <a:t>행위는 루트 권한 사용이므로 </a:t>
            </a:r>
            <a:r>
              <a:rPr lang="ko-KR" altLang="en-US" sz="1000" dirty="0" err="1">
                <a:solidFill>
                  <a:schemeClr val="lt1"/>
                </a:solidFill>
              </a:rPr>
              <a:t>Wazuh가</a:t>
            </a:r>
            <a:r>
              <a:rPr lang="ko-KR" altLang="en-US" sz="1000" dirty="0">
                <a:solidFill>
                  <a:schemeClr val="lt1"/>
                </a:solidFill>
              </a:rPr>
              <a:t> MITRE T1548.003으로 </a:t>
            </a:r>
            <a:r>
              <a:rPr lang="ko-KR" altLang="en-US" sz="1000" dirty="0" smtClean="0">
                <a:solidFill>
                  <a:schemeClr val="lt1"/>
                </a:solidFill>
              </a:rPr>
              <a:t>분류</a:t>
            </a:r>
            <a:endParaRPr lang="en-US" altLang="ko-KR" sz="1000" dirty="0" smtClean="0">
              <a:solidFill>
                <a:schemeClr val="lt1"/>
              </a:solidFill>
            </a:endParaRPr>
          </a:p>
          <a:p>
            <a:pPr marL="228600" indent="-228600">
              <a:buFont typeface="+mj-ea"/>
              <a:buAutoNum type="circleNumDbPlain"/>
              <a:defRPr/>
            </a:pPr>
            <a:endParaRPr lang="en-US" altLang="ko-KR" sz="1000" dirty="0">
              <a:solidFill>
                <a:schemeClr val="lt1"/>
              </a:solidFill>
            </a:endParaRPr>
          </a:p>
          <a:p>
            <a:pPr marL="228600" indent="-228600">
              <a:buFont typeface="+mj-ea"/>
              <a:buAutoNum type="circleNumDbPlain"/>
              <a:defRPr/>
            </a:pPr>
            <a:r>
              <a:rPr lang="ko-KR" altLang="en-US" sz="10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같은 네트워크에 있는 다른 서버에 SSH 접속 </a:t>
            </a:r>
            <a:r>
              <a:rPr lang="ko-KR" altLang="en-US" sz="1000" dirty="0" smtClean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시도</a:t>
            </a:r>
            <a:endParaRPr lang="en-US" altLang="ko-KR" sz="1000" dirty="0" smtClean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228600" indent="-228600">
              <a:buFont typeface="+mj-ea"/>
              <a:buAutoNum type="circleNumDbPlain"/>
              <a:defRPr/>
            </a:pPr>
            <a:endParaRPr lang="en-US" altLang="ko-KR" sz="1000" dirty="0">
              <a:solidFill>
                <a:srgbClr val="FFFFFF"/>
              </a:solidFill>
              <a:latin typeface="Calibri"/>
              <a:ea typeface="맑은 고딕"/>
            </a:endParaRPr>
          </a:p>
          <a:p>
            <a:pPr marL="228600" indent="-228600">
              <a:buFont typeface="+mj-ea"/>
              <a:buAutoNum type="circleNumDbPlain"/>
              <a:defRPr/>
            </a:pPr>
            <a:r>
              <a:rPr lang="ko-KR" altLang="en-US" sz="1000" dirty="0" err="1">
                <a:solidFill>
                  <a:schemeClr val="lt1"/>
                </a:solidFill>
              </a:rPr>
              <a:t>Wazuh에</a:t>
            </a:r>
            <a:r>
              <a:rPr lang="ko-KR" altLang="en-US" sz="1000" dirty="0">
                <a:solidFill>
                  <a:schemeClr val="lt1"/>
                </a:solidFill>
              </a:rPr>
              <a:t> 의해 MITRE T1548.003 권한 상승 시도로 탐지 및 </a:t>
            </a:r>
            <a:r>
              <a:rPr lang="ko-KR" altLang="en-US" sz="1000" dirty="0" smtClean="0">
                <a:solidFill>
                  <a:schemeClr val="lt1"/>
                </a:solidFill>
              </a:rPr>
              <a:t>시각화</a:t>
            </a:r>
            <a:r>
              <a:rPr lang="en-US" altLang="ko-KR" sz="1000" dirty="0" smtClean="0">
                <a:solidFill>
                  <a:schemeClr val="lt1"/>
                </a:solidFill>
              </a:rPr>
              <a:t/>
            </a:r>
            <a:br>
              <a:rPr lang="en-US" altLang="ko-KR" sz="1000" dirty="0" smtClean="0">
                <a:solidFill>
                  <a:schemeClr val="lt1"/>
                </a:solidFill>
              </a:rPr>
            </a:br>
            <a:r>
              <a:rPr lang="en-US" altLang="ko-KR" sz="1000" dirty="0" smtClean="0">
                <a:solidFill>
                  <a:schemeClr val="lt1"/>
                </a:solidFill>
              </a:rPr>
              <a:t/>
            </a:r>
            <a:br>
              <a:rPr lang="en-US" altLang="ko-KR" sz="1000" dirty="0" smtClean="0">
                <a:solidFill>
                  <a:schemeClr val="lt1"/>
                </a:solidFill>
              </a:rPr>
            </a:br>
            <a:r>
              <a:rPr lang="en-US" altLang="ko-KR" sz="1000" dirty="0" smtClean="0">
                <a:solidFill>
                  <a:schemeClr val="lt1"/>
                </a:solidFill>
              </a:rPr>
              <a:t/>
            </a:r>
            <a:br>
              <a:rPr lang="en-US" altLang="ko-KR" sz="1000" dirty="0" smtClean="0">
                <a:solidFill>
                  <a:schemeClr val="lt1"/>
                </a:solidFill>
              </a:rPr>
            </a:b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80925" y="1207043"/>
            <a:ext cx="4397147" cy="64250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80925" y="1852799"/>
            <a:ext cx="4397147" cy="24970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80925" y="4348479"/>
            <a:ext cx="4397147" cy="287020"/>
          </a:xfrm>
          <a:prstGeom prst="rect">
            <a:avLst/>
          </a:prstGeom>
        </p:spPr>
      </p:pic>
      <p:sp>
        <p:nvSpPr>
          <p:cNvPr id="8" name="타원 7"/>
          <p:cNvSpPr>
            <a:spLocks/>
          </p:cNvSpPr>
          <p:nvPr/>
        </p:nvSpPr>
        <p:spPr>
          <a:xfrm>
            <a:off x="6780925" y="1203397"/>
            <a:ext cx="180000" cy="18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1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>
            <a:spLocks/>
          </p:cNvSpPr>
          <p:nvPr/>
        </p:nvSpPr>
        <p:spPr>
          <a:xfrm>
            <a:off x="6780925" y="1857497"/>
            <a:ext cx="180000" cy="18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</a:rPr>
              <a:t>2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>
            <a:spLocks/>
          </p:cNvSpPr>
          <p:nvPr/>
        </p:nvSpPr>
        <p:spPr>
          <a:xfrm>
            <a:off x="6780925" y="4353061"/>
            <a:ext cx="180000" cy="18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3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🔐 로그인 실패/성공 탐지 실습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1135" y="1115710"/>
            <a:ext cx="4655975" cy="3189590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1135" y="3931057"/>
            <a:ext cx="4646645" cy="400110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bg1"/>
                </a:solidFill>
              </a:rPr>
              <a:t>SSH </a:t>
            </a:r>
            <a:r>
              <a:rPr lang="ko-KR" altLang="en-US" sz="1000" dirty="0" smtClean="0">
                <a:solidFill>
                  <a:schemeClr val="bg1"/>
                </a:solidFill>
              </a:rPr>
              <a:t>접속 성공 및 실패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3060000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4745690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4322" y="1115710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37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9438" y="1214988"/>
            <a:ext cx="4439368" cy="271606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7" y="1290832"/>
            <a:ext cx="4310925" cy="216753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43397" y="3473287"/>
            <a:ext cx="4310925" cy="25681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634321" y="1290831"/>
            <a:ext cx="4320001" cy="246221"/>
          </a:xfrm>
          <a:prstGeom prst="rect">
            <a:avLst/>
          </a:prstGeom>
          <a:solidFill>
            <a:srgbClr val="132584">
              <a:alpha val="20000"/>
            </a:srgb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SSH </a:t>
            </a:r>
            <a:r>
              <a:rPr lang="ko-KR" altLang="en-US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접속 성공 </a:t>
            </a:r>
            <a:endParaRPr lang="en-US" altLang="ko-KR" sz="100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4320" y="3473286"/>
            <a:ext cx="4320001" cy="246221"/>
          </a:xfrm>
          <a:prstGeom prst="rect">
            <a:avLst/>
          </a:prstGeom>
          <a:solidFill>
            <a:srgbClr val="132584">
              <a:alpha val="20000"/>
            </a:srgb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SSH </a:t>
            </a:r>
            <a:r>
              <a:rPr lang="ko-KR" altLang="en-US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접속 실패</a:t>
            </a:r>
            <a:endParaRPr lang="en-US" altLang="ko-KR" sz="100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0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049EB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1508</Words>
  <Application>Microsoft Office PowerPoint</Application>
  <PresentationFormat>와이드스크린</PresentationFormat>
  <Paragraphs>308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HY헤드라인M</vt:lpstr>
      <vt:lpstr>맑은 고딕</vt:lpstr>
      <vt:lpstr>Arial</vt:lpstr>
      <vt:lpstr>Arial Black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ITSC</cp:lastModifiedBy>
  <cp:revision>35</cp:revision>
  <dcterms:created xsi:type="dcterms:W3CDTF">2025-06-02T10:17:09Z</dcterms:created>
  <dcterms:modified xsi:type="dcterms:W3CDTF">2025-06-04T10:02:49Z</dcterms:modified>
</cp:coreProperties>
</file>