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256" r:id="rId5"/>
    <p:sldId id="272" r:id="rId6"/>
    <p:sldId id="274" r:id="rId7"/>
    <p:sldId id="279" r:id="rId8"/>
    <p:sldId id="273" r:id="rId9"/>
    <p:sldId id="275" r:id="rId10"/>
    <p:sldId id="276" r:id="rId11"/>
    <p:sldId id="283" r:id="rId12"/>
    <p:sldId id="278" r:id="rId13"/>
    <p:sldId id="277" r:id="rId14"/>
    <p:sldId id="280" r:id="rId15"/>
    <p:sldId id="282" r:id="rId16"/>
    <p:sldId id="284" r:id="rId17"/>
    <p:sldId id="285" r:id="rId18"/>
    <p:sldId id="28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0704" autoAdjust="0"/>
  </p:normalViewPr>
  <p:slideViewPr>
    <p:cSldViewPr snapToGrid="0">
      <p:cViewPr>
        <p:scale>
          <a:sx n="125" d="100"/>
          <a:sy n="125" d="100"/>
        </p:scale>
        <p:origin x="90" y="-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11/24/2023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11/24/2023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/>
          <a:lstStyle/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4AA03A-263D-4B5F-B05B-7D6923A9A4D3}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7A1CF8B-3479-49A3-A30E-2F2ECE962075}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148840"/>
            <a:ext cx="4179570" cy="171553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anchor="b">
            <a:norm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2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2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49282" y="4434840"/>
            <a:ext cx="6608529" cy="1122202"/>
          </a:xfrm>
        </p:spPr>
        <p:txBody>
          <a:bodyPr/>
          <a:lstStyle/>
          <a:p>
            <a:r>
              <a:rPr lang="en-US" dirty="0"/>
              <a:t>Pulus Widith Modulatoin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36A1B4-B8D1-4A72-8E20-0703F54BF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57042"/>
            <a:ext cx="4941770" cy="396660"/>
          </a:xfrm>
        </p:spPr>
        <p:txBody>
          <a:bodyPr>
            <a:normAutofit/>
          </a:bodyPr>
          <a:lstStyle/>
          <a:p>
            <a:r>
              <a:rPr lang="en-US" sz="2000" b="1" dirty="0"/>
              <a:t>Mostafa Wageh Mostafa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AE81C1E-A7C3-40CD-9C11-0C03A2221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03977D1B-82DD-A309-6166-DC7253B78F50}"/>
              </a:ext>
            </a:extLst>
          </p:cNvPr>
          <p:cNvSpPr txBox="1">
            <a:spLocks/>
          </p:cNvSpPr>
          <p:nvPr/>
        </p:nvSpPr>
        <p:spPr>
          <a:xfrm>
            <a:off x="1424797" y="1035168"/>
            <a:ext cx="10841965" cy="9332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b="1" u="sng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6-Project Flowchart: Describe the Main Functions</a:t>
            </a:r>
          </a:p>
        </p:txBody>
      </p:sp>
      <p:pic>
        <p:nvPicPr>
          <p:cNvPr id="1028" name="Picture 4" descr="The main flowchart of the PWM modulator, providing parameters (I),... |  Download Scientific Diagram">
            <a:extLst>
              <a:ext uri="{FF2B5EF4-FFF2-40B4-BE49-F238E27FC236}">
                <a16:creationId xmlns:a16="http://schemas.microsoft.com/office/drawing/2014/main" id="{5A5D2981-4EC8-DF5D-FDC1-81332F23B5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6335" y="2243769"/>
            <a:ext cx="9108394" cy="3579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86402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AE81C1E-A7C3-40CD-9C11-0C03A2221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03977D1B-82DD-A309-6166-DC7253B78F50}"/>
              </a:ext>
            </a:extLst>
          </p:cNvPr>
          <p:cNvSpPr txBox="1">
            <a:spLocks/>
          </p:cNvSpPr>
          <p:nvPr/>
        </p:nvSpPr>
        <p:spPr>
          <a:xfrm>
            <a:off x="1424797" y="1035168"/>
            <a:ext cx="10841965" cy="9332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b="1" u="sng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7-Layered Architecture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29AAAA1-7089-208C-B6DB-8B726C8E9A9F}"/>
              </a:ext>
            </a:extLst>
          </p:cNvPr>
          <p:cNvGrpSpPr/>
          <p:nvPr/>
        </p:nvGrpSpPr>
        <p:grpSpPr>
          <a:xfrm>
            <a:off x="2208362" y="2216988"/>
            <a:ext cx="8449046" cy="4196267"/>
            <a:chOff x="810126" y="1000330"/>
            <a:chExt cx="9847282" cy="5412926"/>
          </a:xfrm>
        </p:grpSpPr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53E61B8A-834A-8221-8015-D520B9AFB5EF}"/>
                </a:ext>
              </a:extLst>
            </p:cNvPr>
            <p:cNvSpPr/>
            <p:nvPr/>
          </p:nvSpPr>
          <p:spPr>
            <a:xfrm>
              <a:off x="4379494" y="1000330"/>
              <a:ext cx="2919663" cy="82847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>
                    <a:solidFill>
                      <a:sysClr val="windowText" lastClr="000000"/>
                    </a:solidFill>
                  </a:ln>
                  <a:latin typeface="Aharoni" panose="02010803020104030203" pitchFamily="2" charset="-79"/>
                  <a:cs typeface="Aharoni" panose="02010803020104030203" pitchFamily="2" charset="-79"/>
                </a:rPr>
                <a:t>Application Layer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DBCF89F9-9391-4A5E-D3D4-7A421D1E5B17}"/>
                </a:ext>
              </a:extLst>
            </p:cNvPr>
            <p:cNvSpPr/>
            <p:nvPr/>
          </p:nvSpPr>
          <p:spPr>
            <a:xfrm>
              <a:off x="4796589" y="2000660"/>
              <a:ext cx="2053390" cy="501908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PWM DRAWER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566259F-14D5-BE0D-6504-B265050301E5}"/>
                </a:ext>
              </a:extLst>
            </p:cNvPr>
            <p:cNvSpPr/>
            <p:nvPr/>
          </p:nvSpPr>
          <p:spPr>
            <a:xfrm>
              <a:off x="4796587" y="3870074"/>
              <a:ext cx="2053390" cy="501908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G</a:t>
              </a:r>
              <a:r>
                <a:rPr lang="en-US" dirty="0"/>
                <a:t>-LCD</a:t>
              </a:r>
            </a:p>
          </p:txBody>
        </p: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E5CFC0FD-66D6-1E99-D244-D3FD99E7396C}"/>
                </a:ext>
              </a:extLst>
            </p:cNvPr>
            <p:cNvSpPr/>
            <p:nvPr/>
          </p:nvSpPr>
          <p:spPr>
            <a:xfrm>
              <a:off x="3950848" y="2772086"/>
              <a:ext cx="3744869" cy="82847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>
                    <a:solidFill>
                      <a:sysClr val="windowText" lastClr="000000"/>
                    </a:solidFill>
                  </a:ln>
                  <a:latin typeface="Aharoni" panose="02010803020104030203" pitchFamily="2" charset="-79"/>
                  <a:cs typeface="Aharoni" panose="02010803020104030203" pitchFamily="2" charset="-79"/>
                </a:rPr>
                <a:t>Hardware Abstraction Layer</a:t>
              </a:r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E516F569-9933-C633-E3D6-B8ADAC0E810E}"/>
                </a:ext>
              </a:extLst>
            </p:cNvPr>
            <p:cNvSpPr/>
            <p:nvPr/>
          </p:nvSpPr>
          <p:spPr>
            <a:xfrm>
              <a:off x="3665619" y="4641500"/>
              <a:ext cx="4347411" cy="82847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>
                    <a:solidFill>
                      <a:sysClr val="windowText" lastClr="000000"/>
                    </a:solidFill>
                  </a:ln>
                  <a:latin typeface="Aharoni" panose="02010803020104030203" pitchFamily="2" charset="-79"/>
                  <a:cs typeface="Aharoni" panose="02010803020104030203" pitchFamily="2" charset="-79"/>
                </a:rPr>
                <a:t>Micro-Controller Abstraction Layer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47626D9-5480-5E3A-2131-601F08637C88}"/>
                </a:ext>
              </a:extLst>
            </p:cNvPr>
            <p:cNvSpPr/>
            <p:nvPr/>
          </p:nvSpPr>
          <p:spPr>
            <a:xfrm>
              <a:off x="6096000" y="5873376"/>
              <a:ext cx="2053390" cy="501908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PWM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50CA8CE2-1813-4B07-83A0-3FDC56E185CC}"/>
                </a:ext>
              </a:extLst>
            </p:cNvPr>
            <p:cNvSpPr/>
            <p:nvPr/>
          </p:nvSpPr>
          <p:spPr>
            <a:xfrm>
              <a:off x="3315262" y="5887117"/>
              <a:ext cx="2053390" cy="501908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GPT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1961CC21-62B2-97A9-BADE-A3AAF10D6983}"/>
                </a:ext>
              </a:extLst>
            </p:cNvPr>
            <p:cNvSpPr/>
            <p:nvPr/>
          </p:nvSpPr>
          <p:spPr>
            <a:xfrm>
              <a:off x="810126" y="5887846"/>
              <a:ext cx="2053390" cy="501908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DIO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349E6C3A-7ED6-BDAD-7193-B671BA8ABA7A}"/>
                </a:ext>
              </a:extLst>
            </p:cNvPr>
            <p:cNvSpPr/>
            <p:nvPr/>
          </p:nvSpPr>
          <p:spPr>
            <a:xfrm>
              <a:off x="8604018" y="5911348"/>
              <a:ext cx="2053390" cy="501908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ICU</a:t>
              </a:r>
            </a:p>
          </p:txBody>
        </p:sp>
        <p:cxnSp>
          <p:nvCxnSpPr>
            <p:cNvPr id="36" name="Connector: Elbow 35">
              <a:extLst>
                <a:ext uri="{FF2B5EF4-FFF2-40B4-BE49-F238E27FC236}">
                  <a16:creationId xmlns:a16="http://schemas.microsoft.com/office/drawing/2014/main" id="{957D13B7-6CBA-56B7-2033-021B9C061F96}"/>
                </a:ext>
              </a:extLst>
            </p:cNvPr>
            <p:cNvCxnSpPr/>
            <p:nvPr/>
          </p:nvCxnSpPr>
          <p:spPr>
            <a:xfrm rot="16200000" flipH="1">
              <a:off x="6455758" y="2645833"/>
              <a:ext cx="3569175" cy="2780736"/>
            </a:xfrm>
            <a:prstGeom prst="bentConnector3">
              <a:avLst>
                <a:gd name="adj1" fmla="val 1009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C0AED67-7B0D-5062-1812-5967E429C3E1}"/>
                </a:ext>
              </a:extLst>
            </p:cNvPr>
            <p:cNvCxnSpPr/>
            <p:nvPr/>
          </p:nvCxnSpPr>
          <p:spPr>
            <a:xfrm flipH="1">
              <a:off x="2679032" y="2251613"/>
              <a:ext cx="2117555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8B622E0-27F9-BF32-9CF4-239D09434FA1}"/>
                </a:ext>
              </a:extLst>
            </p:cNvPr>
            <p:cNvCxnSpPr>
              <a:cxnSpLocks/>
            </p:cNvCxnSpPr>
            <p:nvPr/>
          </p:nvCxnSpPr>
          <p:spPr>
            <a:xfrm>
              <a:off x="2679032" y="2251613"/>
              <a:ext cx="0" cy="186941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A6C899E5-3A91-0924-424C-525018922968}"/>
                </a:ext>
              </a:extLst>
            </p:cNvPr>
            <p:cNvCxnSpPr>
              <a:cxnSpLocks/>
            </p:cNvCxnSpPr>
            <p:nvPr/>
          </p:nvCxnSpPr>
          <p:spPr>
            <a:xfrm>
              <a:off x="2679032" y="4121028"/>
              <a:ext cx="211755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Connector: Elbow 39">
              <a:extLst>
                <a:ext uri="{FF2B5EF4-FFF2-40B4-BE49-F238E27FC236}">
                  <a16:creationId xmlns:a16="http://schemas.microsoft.com/office/drawing/2014/main" id="{79CEE65B-86AB-49BC-6067-E3055B03DFEE}"/>
                </a:ext>
              </a:extLst>
            </p:cNvPr>
            <p:cNvCxnSpPr/>
            <p:nvPr/>
          </p:nvCxnSpPr>
          <p:spPr>
            <a:xfrm rot="10800000" flipV="1">
              <a:off x="1836821" y="4251157"/>
              <a:ext cx="2959766" cy="1569631"/>
            </a:xfrm>
            <a:prstGeom prst="bentConnector3">
              <a:avLst>
                <a:gd name="adj1" fmla="val 99865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B2C12984-FFB8-DF9A-1556-9D4A112C231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79494" y="4371982"/>
              <a:ext cx="1353628" cy="148568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Connector: Elbow 41">
              <a:extLst>
                <a:ext uri="{FF2B5EF4-FFF2-40B4-BE49-F238E27FC236}">
                  <a16:creationId xmlns:a16="http://schemas.microsoft.com/office/drawing/2014/main" id="{EA40F12C-C3DB-F0FC-DB4C-4002C962A4DD}"/>
                </a:ext>
              </a:extLst>
            </p:cNvPr>
            <p:cNvCxnSpPr>
              <a:cxnSpLocks/>
              <a:stCxn id="27" idx="3"/>
            </p:cNvCxnSpPr>
            <p:nvPr/>
          </p:nvCxnSpPr>
          <p:spPr>
            <a:xfrm>
              <a:off x="7299157" y="1414565"/>
              <a:ext cx="796647" cy="4441312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345646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AE81C1E-A7C3-40CD-9C11-0C03A2221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03977D1B-82DD-A309-6166-DC7253B78F50}"/>
              </a:ext>
            </a:extLst>
          </p:cNvPr>
          <p:cNvSpPr txBox="1">
            <a:spLocks/>
          </p:cNvSpPr>
          <p:nvPr/>
        </p:nvSpPr>
        <p:spPr>
          <a:xfrm>
            <a:off x="1424797" y="1035168"/>
            <a:ext cx="10841965" cy="9332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b="1" u="sng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7-project Modularity </a:t>
            </a:r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A8D8A775-3095-E13F-53B2-41431C766C6A}"/>
              </a:ext>
            </a:extLst>
          </p:cNvPr>
          <p:cNvSpPr txBox="1"/>
          <p:nvPr/>
        </p:nvSpPr>
        <p:spPr>
          <a:xfrm>
            <a:off x="2536165" y="1969261"/>
            <a:ext cx="2713253" cy="3676006"/>
          </a:xfrm>
          <a:prstGeom prst="rect">
            <a:avLst/>
          </a:prstGeom>
        </p:spPr>
        <p:txBody>
          <a:bodyPr vert="horz" wrap="square" lIns="0" tIns="160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65"/>
              </a:spcBef>
            </a:pPr>
            <a:r>
              <a:rPr lang="en-US" sz="2400" b="1" spc="-10" dirty="0">
                <a:solidFill>
                  <a:schemeClr val="tx1"/>
                </a:solidFill>
                <a:latin typeface="Electrolize" panose="020B0604020202020204" charset="0"/>
                <a:cs typeface="Calibri"/>
              </a:rPr>
              <a:t>1-App</a:t>
            </a:r>
            <a:endParaRPr sz="2400" dirty="0">
              <a:solidFill>
                <a:schemeClr val="tx1"/>
              </a:solidFill>
              <a:latin typeface="Electrolize" panose="020B0604020202020204" charset="0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lang="en-US" sz="2400" b="1" spc="-5" dirty="0">
                <a:solidFill>
                  <a:schemeClr val="tx1"/>
                </a:solidFill>
                <a:latin typeface="Electrolize" panose="020B0604020202020204" charset="0"/>
                <a:cs typeface="Calibri"/>
              </a:rPr>
              <a:t>2-</a:t>
            </a:r>
            <a:r>
              <a:rPr sz="2400" b="1" spc="-5" dirty="0">
                <a:solidFill>
                  <a:schemeClr val="tx1"/>
                </a:solidFill>
                <a:latin typeface="Electrolize" panose="020B0604020202020204" charset="0"/>
                <a:cs typeface="Calibri"/>
              </a:rPr>
              <a:t>HAL</a:t>
            </a:r>
            <a:endParaRPr sz="2400" dirty="0">
              <a:solidFill>
                <a:schemeClr val="tx1"/>
              </a:solidFill>
              <a:latin typeface="Electrolize" panose="020B0604020202020204" charset="0"/>
              <a:cs typeface="Calibri"/>
            </a:endParaRPr>
          </a:p>
          <a:p>
            <a:pPr marL="68580">
              <a:lnSpc>
                <a:spcPct val="100000"/>
              </a:lnSpc>
              <a:spcBef>
                <a:spcPts val="509"/>
              </a:spcBef>
            </a:pPr>
            <a:r>
              <a:rPr sz="2000" spc="-10" dirty="0">
                <a:solidFill>
                  <a:schemeClr val="tx1"/>
                </a:solidFill>
                <a:latin typeface="Electrolize" panose="020B0604020202020204" charset="0"/>
                <a:cs typeface="Calibri"/>
              </a:rPr>
              <a:t>LCD</a:t>
            </a:r>
            <a:r>
              <a:rPr sz="2000" spc="-30" dirty="0">
                <a:solidFill>
                  <a:schemeClr val="tx1"/>
                </a:solidFill>
                <a:latin typeface="Electrolize" panose="020B0604020202020204" charset="0"/>
                <a:cs typeface="Calibri"/>
              </a:rPr>
              <a:t> </a:t>
            </a:r>
            <a:r>
              <a:rPr sz="2000" dirty="0">
                <a:solidFill>
                  <a:schemeClr val="tx1"/>
                </a:solidFill>
                <a:latin typeface="Electrolize" panose="020B0604020202020204" charset="0"/>
                <a:cs typeface="Calibri"/>
              </a:rPr>
              <a:t>(16x2)</a:t>
            </a:r>
            <a:r>
              <a:rPr sz="2000" spc="-50" dirty="0">
                <a:solidFill>
                  <a:schemeClr val="tx1"/>
                </a:solidFill>
                <a:latin typeface="Electrolize" panose="020B0604020202020204" charset="0"/>
                <a:cs typeface="Calibri"/>
              </a:rPr>
              <a:t> </a:t>
            </a:r>
            <a:r>
              <a:rPr sz="2000" spc="-5" dirty="0">
                <a:solidFill>
                  <a:schemeClr val="tx1"/>
                </a:solidFill>
                <a:latin typeface="Electrolize" panose="020B0604020202020204" charset="0"/>
                <a:cs typeface="Calibri"/>
              </a:rPr>
              <a:t>module</a:t>
            </a:r>
            <a:endParaRPr sz="2000" dirty="0">
              <a:solidFill>
                <a:schemeClr val="tx1"/>
              </a:solidFill>
              <a:latin typeface="Electrolize" panose="020B0604020202020204" charset="0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800" dirty="0">
              <a:solidFill>
                <a:schemeClr val="tx1"/>
              </a:solidFill>
              <a:latin typeface="Electrolize" panose="020B0604020202020204" charset="0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lang="en-US" sz="2400" b="1" spc="-5" dirty="0">
                <a:solidFill>
                  <a:schemeClr val="tx1"/>
                </a:solidFill>
                <a:latin typeface="Electrolize" panose="020B0604020202020204" charset="0"/>
                <a:cs typeface="Calibri"/>
              </a:rPr>
              <a:t>3-</a:t>
            </a:r>
            <a:r>
              <a:rPr sz="2400" b="1" spc="-5" dirty="0">
                <a:solidFill>
                  <a:schemeClr val="tx1"/>
                </a:solidFill>
                <a:latin typeface="Electrolize" panose="020B0604020202020204" charset="0"/>
                <a:cs typeface="Calibri"/>
              </a:rPr>
              <a:t>MCAL</a:t>
            </a:r>
            <a:endParaRPr sz="2400" dirty="0">
              <a:solidFill>
                <a:schemeClr val="tx1"/>
              </a:solidFill>
              <a:latin typeface="Electrolize" panose="020B0604020202020204" charset="0"/>
              <a:cs typeface="Calibri"/>
            </a:endParaRPr>
          </a:p>
          <a:p>
            <a:pPr marL="332740" indent="-264795">
              <a:lnSpc>
                <a:spcPct val="100000"/>
              </a:lnSpc>
              <a:spcBef>
                <a:spcPts val="509"/>
              </a:spcBef>
              <a:buAutoNum type="arabicParenR"/>
              <a:tabLst>
                <a:tab pos="333375" algn="l"/>
              </a:tabLst>
            </a:pPr>
            <a:r>
              <a:rPr sz="2000" spc="-5" dirty="0">
                <a:solidFill>
                  <a:schemeClr val="tx1"/>
                </a:solidFill>
                <a:latin typeface="Electrolize" panose="020B0604020202020204" charset="0"/>
                <a:cs typeface="Calibri"/>
              </a:rPr>
              <a:t>PWM</a:t>
            </a:r>
            <a:r>
              <a:rPr sz="2000" spc="-50" dirty="0">
                <a:solidFill>
                  <a:schemeClr val="tx1"/>
                </a:solidFill>
                <a:latin typeface="Electrolize" panose="020B0604020202020204" charset="0"/>
                <a:cs typeface="Calibri"/>
              </a:rPr>
              <a:t> </a:t>
            </a:r>
            <a:r>
              <a:rPr sz="2000" dirty="0">
                <a:solidFill>
                  <a:schemeClr val="tx1"/>
                </a:solidFill>
                <a:latin typeface="Electrolize" panose="020B0604020202020204" charset="0"/>
                <a:cs typeface="Calibri"/>
              </a:rPr>
              <a:t>(TIMER2</a:t>
            </a:r>
            <a:r>
              <a:rPr sz="2000" spc="-65" dirty="0">
                <a:solidFill>
                  <a:schemeClr val="tx1"/>
                </a:solidFill>
                <a:latin typeface="Electrolize" panose="020B0604020202020204" charset="0"/>
                <a:cs typeface="Calibri"/>
              </a:rPr>
              <a:t> </a:t>
            </a:r>
            <a:r>
              <a:rPr sz="2000" spc="-5" dirty="0">
                <a:solidFill>
                  <a:schemeClr val="tx1"/>
                </a:solidFill>
                <a:latin typeface="Electrolize" panose="020B0604020202020204" charset="0"/>
                <a:cs typeface="Calibri"/>
              </a:rPr>
              <a:t>peripheral)</a:t>
            </a:r>
            <a:endParaRPr sz="2000" dirty="0">
              <a:solidFill>
                <a:schemeClr val="tx1"/>
              </a:solidFill>
              <a:latin typeface="Electrolize" panose="020B0604020202020204" charset="0"/>
              <a:cs typeface="Calibri"/>
            </a:endParaRPr>
          </a:p>
          <a:p>
            <a:pPr marL="332740" indent="-264795">
              <a:lnSpc>
                <a:spcPct val="100000"/>
              </a:lnSpc>
              <a:buAutoNum type="arabicParenR"/>
              <a:tabLst>
                <a:tab pos="333375" algn="l"/>
              </a:tabLst>
            </a:pPr>
            <a:r>
              <a:rPr sz="2000" dirty="0">
                <a:solidFill>
                  <a:schemeClr val="tx1"/>
                </a:solidFill>
                <a:latin typeface="Electrolize" panose="020B0604020202020204" charset="0"/>
                <a:cs typeface="Calibri"/>
              </a:rPr>
              <a:t>ICU</a:t>
            </a:r>
            <a:r>
              <a:rPr sz="2000" spc="-50" dirty="0">
                <a:solidFill>
                  <a:schemeClr val="tx1"/>
                </a:solidFill>
                <a:latin typeface="Electrolize" panose="020B0604020202020204" charset="0"/>
                <a:cs typeface="Calibri"/>
              </a:rPr>
              <a:t> </a:t>
            </a:r>
            <a:r>
              <a:rPr sz="2000" dirty="0">
                <a:solidFill>
                  <a:schemeClr val="tx1"/>
                </a:solidFill>
                <a:latin typeface="Electrolize" panose="020B0604020202020204" charset="0"/>
                <a:cs typeface="Calibri"/>
              </a:rPr>
              <a:t>(</a:t>
            </a:r>
            <a:r>
              <a:rPr sz="2000" spc="-25" dirty="0">
                <a:solidFill>
                  <a:schemeClr val="tx1"/>
                </a:solidFill>
                <a:latin typeface="Electrolize" panose="020B0604020202020204" charset="0"/>
                <a:cs typeface="Calibri"/>
              </a:rPr>
              <a:t> </a:t>
            </a:r>
            <a:r>
              <a:rPr sz="2000" dirty="0">
                <a:solidFill>
                  <a:schemeClr val="tx1"/>
                </a:solidFill>
                <a:latin typeface="Electrolize" panose="020B0604020202020204" charset="0"/>
                <a:cs typeface="Calibri"/>
              </a:rPr>
              <a:t>TIMER1</a:t>
            </a:r>
            <a:r>
              <a:rPr sz="2000" spc="-60" dirty="0">
                <a:solidFill>
                  <a:schemeClr val="tx1"/>
                </a:solidFill>
                <a:latin typeface="Electrolize" panose="020B0604020202020204" charset="0"/>
                <a:cs typeface="Calibri"/>
              </a:rPr>
              <a:t> </a:t>
            </a:r>
            <a:r>
              <a:rPr sz="2000" spc="-5" dirty="0">
                <a:solidFill>
                  <a:schemeClr val="tx1"/>
                </a:solidFill>
                <a:latin typeface="Electrolize" panose="020B0604020202020204" charset="0"/>
                <a:cs typeface="Calibri"/>
              </a:rPr>
              <a:t>peripheral)</a:t>
            </a:r>
            <a:endParaRPr lang="en-US" sz="2000" spc="-5" dirty="0">
              <a:solidFill>
                <a:schemeClr val="tx1"/>
              </a:solidFill>
              <a:latin typeface="Electrolize" panose="020B0604020202020204" charset="0"/>
              <a:cs typeface="Calibri"/>
            </a:endParaRPr>
          </a:p>
          <a:p>
            <a:pPr marL="332740" indent="-264795">
              <a:lnSpc>
                <a:spcPct val="100000"/>
              </a:lnSpc>
              <a:buAutoNum type="arabicParenR"/>
              <a:tabLst>
                <a:tab pos="333375" algn="l"/>
              </a:tabLst>
            </a:pPr>
            <a:r>
              <a:rPr lang="en-US" sz="2000" spc="-5" dirty="0">
                <a:latin typeface="Electrolize" panose="020B0604020202020204" charset="0"/>
                <a:cs typeface="Calibri"/>
              </a:rPr>
              <a:t>4-Util</a:t>
            </a:r>
            <a:endParaRPr sz="2000" dirty="0">
              <a:solidFill>
                <a:schemeClr val="tx1"/>
              </a:solidFill>
              <a:latin typeface="Electrolize" panose="020B0604020202020204" charset="0"/>
              <a:cs typeface="Calibri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3AA0877-F2F8-2A78-E96E-B8BFFBA8D5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2689" y="2002141"/>
            <a:ext cx="2820536" cy="2853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5709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AE81C1E-A7C3-40CD-9C11-0C03A2221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03977D1B-82DD-A309-6166-DC7253B78F50}"/>
              </a:ext>
            </a:extLst>
          </p:cNvPr>
          <p:cNvSpPr txBox="1">
            <a:spLocks/>
          </p:cNvSpPr>
          <p:nvPr/>
        </p:nvSpPr>
        <p:spPr>
          <a:xfrm>
            <a:off x="1424797" y="1035168"/>
            <a:ext cx="10841965" cy="9332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b="1" u="sng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8-project Simulation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BC9D8C-2F8D-A0A6-BFD4-AD4CF9F05E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0498" y="2398584"/>
            <a:ext cx="7841660" cy="3078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9320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AE81C1E-A7C3-40CD-9C11-0C03A2221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03977D1B-82DD-A309-6166-DC7253B78F50}"/>
              </a:ext>
            </a:extLst>
          </p:cNvPr>
          <p:cNvSpPr txBox="1">
            <a:spLocks/>
          </p:cNvSpPr>
          <p:nvPr/>
        </p:nvSpPr>
        <p:spPr>
          <a:xfrm>
            <a:off x="1424797" y="1035168"/>
            <a:ext cx="10841965" cy="9332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b="1" u="sng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8-project Simulation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5CB9A22-47BD-7142-BA4E-1FDDF9C0B9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106" y="2091521"/>
            <a:ext cx="10470787" cy="3894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7685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AE81C1E-A7C3-40CD-9C11-0C03A2221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03977D1B-82DD-A309-6166-DC7253B78F50}"/>
              </a:ext>
            </a:extLst>
          </p:cNvPr>
          <p:cNvSpPr txBox="1">
            <a:spLocks/>
          </p:cNvSpPr>
          <p:nvPr/>
        </p:nvSpPr>
        <p:spPr>
          <a:xfrm>
            <a:off x="1424797" y="1035168"/>
            <a:ext cx="10841965" cy="9332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b="1" u="sng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Conclusion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577D44-52C6-13B3-0314-B27F0B183E16}"/>
              </a:ext>
            </a:extLst>
          </p:cNvPr>
          <p:cNvSpPr txBox="1"/>
          <p:nvPr/>
        </p:nvSpPr>
        <p:spPr>
          <a:xfrm>
            <a:off x="1311214" y="1828800"/>
            <a:ext cx="10403457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</a:rPr>
              <a:t>In conclusion, the Pulse Width Modulation (PWM) drawer project offers a versatile and efficient solution for controlling electronic devices and systems. The utilization of PWM technology provides several benefits and expands the range of applications across various domains.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</a:rPr>
              <a:t>Benefits: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</a:rPr>
              <a:t>Precision Control: PWM allows for precise control over the average power delivered to a load, enabling fine adjustments in various applications such as motor speed control, LED dimming, and temperature regulation.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</a:rPr>
              <a:t>Energy Efficiency: The ability to modulate power delivery efficiently contributes to energy savings, making PWM an environmentally friendly choice for systems where power consumption is a critical consideration.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</a:rPr>
              <a:t>Analog Signal Simulation: PWM enables the generation of analog-like signals through the manipulation of duty cycles, providing a digital means to simulate continuous voltage levels.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</a:rPr>
              <a:t>Versatility: The project's PWM drawer offers a flexible tool for diverse applications, ranging from motor speed regulation to audio signal generation, showcasing its adaptability in different electronic systems.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</a:rPr>
              <a:t>Reduced Heat Generation: In scenarios like LED dimming and switching power supplies, PWM helps minimize heat generation by allowing devices to operate at lower power levels when full power is unnecessary.</a:t>
            </a:r>
          </a:p>
        </p:txBody>
      </p:sp>
    </p:spTree>
    <p:extLst>
      <p:ext uri="{BB962C8B-B14F-4D97-AF65-F5344CB8AC3E}">
        <p14:creationId xmlns:p14="http://schemas.microsoft.com/office/powerpoint/2010/main" val="204810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A0637-CCAA-425E-A57A-6205AFDC8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6875" y="671713"/>
            <a:ext cx="6728603" cy="1325563"/>
          </a:xfrm>
        </p:spPr>
        <p:txBody>
          <a:bodyPr/>
          <a:lstStyle/>
          <a:p>
            <a:pPr algn="l"/>
            <a:r>
              <a:rPr lang="en-US" b="1" u="sng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1-Introduction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F939793-2181-4A3D-9C5A-CE676CC83EC0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1526875" y="1682149"/>
            <a:ext cx="10212953" cy="1500997"/>
          </a:xfrm>
        </p:spPr>
        <p:txBody>
          <a:bodyPr/>
          <a:lstStyle/>
          <a:p>
            <a:r>
              <a:rPr lang="en-US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1-Microcontroller is a digital device where the logic output is 0 or 1 which mean that the digital output voltage is either 0 or 5 voltage  </a:t>
            </a:r>
          </a:p>
          <a:p>
            <a:r>
              <a:rPr lang="en-US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2-here it more flexible to build electronic circuits , control algorithm and process the data digitally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AE81C1E-A7C3-40CD-9C11-0C03A2221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23" name="object 7">
            <a:extLst>
              <a:ext uri="{FF2B5EF4-FFF2-40B4-BE49-F238E27FC236}">
                <a16:creationId xmlns:a16="http://schemas.microsoft.com/office/drawing/2014/main" id="{73505064-7048-3A5A-0749-CF70F116A232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22680" y="3306646"/>
            <a:ext cx="5988407" cy="2757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286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AE81C1E-A7C3-40CD-9C11-0C03A2221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03977D1B-82DD-A309-6166-DC7253B78F50}"/>
              </a:ext>
            </a:extLst>
          </p:cNvPr>
          <p:cNvSpPr txBox="1">
            <a:spLocks/>
          </p:cNvSpPr>
          <p:nvPr/>
        </p:nvSpPr>
        <p:spPr>
          <a:xfrm>
            <a:off x="1424797" y="1035168"/>
            <a:ext cx="6728603" cy="9332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b="1" u="sng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2-Main Concept</a:t>
            </a:r>
          </a:p>
          <a:p>
            <a:pPr algn="l"/>
            <a:endParaRPr lang="en-US" b="1" u="sng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15FA63AC-52A8-3FC7-09A4-CBAC0C9784F3}"/>
              </a:ext>
            </a:extLst>
          </p:cNvPr>
          <p:cNvSpPr txBox="1">
            <a:spLocks/>
          </p:cNvSpPr>
          <p:nvPr/>
        </p:nvSpPr>
        <p:spPr>
          <a:xfrm>
            <a:off x="1260895" y="1501808"/>
            <a:ext cx="10212953" cy="460518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2" name="Google Shape;1023;p36">
            <a:extLst>
              <a:ext uri="{FF2B5EF4-FFF2-40B4-BE49-F238E27FC236}">
                <a16:creationId xmlns:a16="http://schemas.microsoft.com/office/drawing/2014/main" id="{0592E17F-8C07-DFD1-5F61-568C8DDFC031}"/>
              </a:ext>
            </a:extLst>
          </p:cNvPr>
          <p:cNvSpPr txBox="1">
            <a:spLocks/>
          </p:cNvSpPr>
          <p:nvPr/>
        </p:nvSpPr>
        <p:spPr>
          <a:xfrm>
            <a:off x="2489797" y="1689144"/>
            <a:ext cx="6911323" cy="12423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0"/>
              </a:spcBef>
            </a:pPr>
            <a:r>
              <a:rPr lang="en-US" sz="18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The duty cycle is simply how much of the overall pulse time is taken up by the ON time.</a:t>
            </a:r>
          </a:p>
        </p:txBody>
      </p:sp>
      <p:pic>
        <p:nvPicPr>
          <p:cNvPr id="5" name="object 6">
            <a:extLst>
              <a:ext uri="{FF2B5EF4-FFF2-40B4-BE49-F238E27FC236}">
                <a16:creationId xmlns:a16="http://schemas.microsoft.com/office/drawing/2014/main" id="{D3AB388F-52D7-3C44-D5CC-C0E8309F59D8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08833" y="2334983"/>
            <a:ext cx="5001767" cy="2371344"/>
          </a:xfrm>
          <a:prstGeom prst="rect">
            <a:avLst/>
          </a:prstGeom>
        </p:spPr>
      </p:pic>
      <p:sp>
        <p:nvSpPr>
          <p:cNvPr id="6" name="object 5">
            <a:extLst>
              <a:ext uri="{FF2B5EF4-FFF2-40B4-BE49-F238E27FC236}">
                <a16:creationId xmlns:a16="http://schemas.microsoft.com/office/drawing/2014/main" id="{7C30DD93-08DB-B16A-486B-7FD9778E0250}"/>
              </a:ext>
            </a:extLst>
          </p:cNvPr>
          <p:cNvSpPr txBox="1"/>
          <p:nvPr/>
        </p:nvSpPr>
        <p:spPr>
          <a:xfrm>
            <a:off x="4732507" y="4838120"/>
            <a:ext cx="2804160" cy="5810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Times New Roman"/>
                <a:cs typeface="Times New Roman"/>
              </a:rPr>
              <a:t>Duty</a:t>
            </a:r>
            <a:r>
              <a:rPr sz="1400" b="1" spc="-2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Cycle</a:t>
            </a:r>
            <a:r>
              <a:rPr sz="1400" b="1" spc="-2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=</a:t>
            </a:r>
            <a:r>
              <a:rPr sz="1400" b="1" spc="-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On</a:t>
            </a:r>
            <a:r>
              <a:rPr sz="1400" b="1" spc="-4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Time</a:t>
            </a:r>
            <a:r>
              <a:rPr sz="1400" b="1" spc="-3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/</a:t>
            </a:r>
            <a:r>
              <a:rPr sz="1400" b="1" spc="-30" dirty="0">
                <a:latin typeface="Times New Roman"/>
                <a:cs typeface="Times New Roman"/>
              </a:rPr>
              <a:t> </a:t>
            </a:r>
            <a:r>
              <a:rPr sz="1400" b="1" spc="-25" dirty="0">
                <a:latin typeface="Times New Roman"/>
                <a:cs typeface="Times New Roman"/>
              </a:rPr>
              <a:t>Total </a:t>
            </a:r>
            <a:r>
              <a:rPr sz="1400" b="1" dirty="0">
                <a:latin typeface="Times New Roman"/>
                <a:cs typeface="Times New Roman"/>
              </a:rPr>
              <a:t>Period</a:t>
            </a:r>
            <a:endParaRPr sz="1400" dirty="0">
              <a:latin typeface="Times New Roman"/>
              <a:cs typeface="Times New Roman"/>
            </a:endParaRPr>
          </a:p>
          <a:p>
            <a:pPr marL="515620">
              <a:lnSpc>
                <a:spcPct val="100000"/>
              </a:lnSpc>
              <a:spcBef>
                <a:spcPts val="1010"/>
              </a:spcBef>
            </a:pPr>
            <a:r>
              <a:rPr sz="1400" b="1" spc="-5" dirty="0">
                <a:latin typeface="Times New Roman"/>
                <a:cs typeface="Times New Roman"/>
              </a:rPr>
              <a:t>Frequency</a:t>
            </a:r>
            <a:r>
              <a:rPr sz="1400" b="1" spc="-3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=</a:t>
            </a:r>
            <a:r>
              <a:rPr sz="1400" b="1" spc="-1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1/</a:t>
            </a:r>
            <a:r>
              <a:rPr sz="1400" b="1" spc="-30" dirty="0">
                <a:latin typeface="Times New Roman"/>
                <a:cs typeface="Times New Roman"/>
              </a:rPr>
              <a:t> </a:t>
            </a:r>
            <a:r>
              <a:rPr sz="1400" b="1" spc="-25" dirty="0">
                <a:latin typeface="Times New Roman"/>
                <a:cs typeface="Times New Roman"/>
              </a:rPr>
              <a:t>Total</a:t>
            </a:r>
            <a:r>
              <a:rPr sz="1400" b="1" spc="-3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Period</a:t>
            </a:r>
            <a:endParaRPr sz="14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56216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AE81C1E-A7C3-40CD-9C11-0C03A2221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03977D1B-82DD-A309-6166-DC7253B78F50}"/>
              </a:ext>
            </a:extLst>
          </p:cNvPr>
          <p:cNvSpPr txBox="1">
            <a:spLocks/>
          </p:cNvSpPr>
          <p:nvPr/>
        </p:nvSpPr>
        <p:spPr>
          <a:xfrm>
            <a:off x="1424797" y="1035168"/>
            <a:ext cx="6728603" cy="9332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b="1" u="sng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2-Main Concept</a:t>
            </a:r>
          </a:p>
          <a:p>
            <a:pPr algn="l"/>
            <a:endParaRPr lang="en-US" b="1" u="sng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15FA63AC-52A8-3FC7-09A4-CBAC0C9784F3}"/>
              </a:ext>
            </a:extLst>
          </p:cNvPr>
          <p:cNvSpPr txBox="1">
            <a:spLocks/>
          </p:cNvSpPr>
          <p:nvPr/>
        </p:nvSpPr>
        <p:spPr>
          <a:xfrm>
            <a:off x="1260895" y="1501808"/>
            <a:ext cx="10212953" cy="460518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334ADA4-5E76-3D72-AEE0-2BF4CC2522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052" y="1792317"/>
            <a:ext cx="7151148" cy="4781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6246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AE81C1E-A7C3-40CD-9C11-0C03A2221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03977D1B-82DD-A309-6166-DC7253B78F50}"/>
              </a:ext>
            </a:extLst>
          </p:cNvPr>
          <p:cNvSpPr txBox="1">
            <a:spLocks/>
          </p:cNvSpPr>
          <p:nvPr/>
        </p:nvSpPr>
        <p:spPr>
          <a:xfrm>
            <a:off x="1424797" y="1035168"/>
            <a:ext cx="6728603" cy="9332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b="1" u="sng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3-Why To use PWM</a:t>
            </a:r>
          </a:p>
          <a:p>
            <a:pPr algn="l"/>
            <a:endParaRPr lang="en-US" b="1" u="sng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15FA63AC-52A8-3FC7-09A4-CBAC0C9784F3}"/>
              </a:ext>
            </a:extLst>
          </p:cNvPr>
          <p:cNvSpPr txBox="1">
            <a:spLocks/>
          </p:cNvSpPr>
          <p:nvPr/>
        </p:nvSpPr>
        <p:spPr>
          <a:xfrm>
            <a:off x="1260895" y="1501808"/>
            <a:ext cx="10212953" cy="460518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Analog Signal Generation: Varying duty cycle produces analog-like voltage control.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Motor Speed Control: Adjusting PWM duty cycle regulates motor speed.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LED Dimming: Control LED brightness by varying PWM duty cycle.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Switching Power Supplies: PWM crucial for efficient switching power supply designs.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Audio Signal Generation: PWM can be used for sound generation in audio applications.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Data Transmission: PWM employed in communication protocols, e.g., infrared remote control.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Efficiency: Enables efficient power control, especially in motor and power supply applications.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Temperature Control: Used to regulate power to heating elements for temperature control.</a:t>
            </a:r>
          </a:p>
        </p:txBody>
      </p:sp>
    </p:spTree>
    <p:extLst>
      <p:ext uri="{BB962C8B-B14F-4D97-AF65-F5344CB8AC3E}">
        <p14:creationId xmlns:p14="http://schemas.microsoft.com/office/powerpoint/2010/main" val="26278544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AE81C1E-A7C3-40CD-9C11-0C03A2221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03977D1B-82DD-A309-6166-DC7253B78F50}"/>
              </a:ext>
            </a:extLst>
          </p:cNvPr>
          <p:cNvSpPr txBox="1">
            <a:spLocks/>
          </p:cNvSpPr>
          <p:nvPr/>
        </p:nvSpPr>
        <p:spPr>
          <a:xfrm>
            <a:off x="1424797" y="1035168"/>
            <a:ext cx="6728603" cy="9332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b="1" u="sng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4-Project Configuration</a:t>
            </a:r>
          </a:p>
          <a:p>
            <a:pPr algn="l"/>
            <a:endParaRPr lang="en-US" b="1" u="sng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15FA63AC-52A8-3FC7-09A4-CBAC0C9784F3}"/>
              </a:ext>
            </a:extLst>
          </p:cNvPr>
          <p:cNvSpPr txBox="1">
            <a:spLocks/>
          </p:cNvSpPr>
          <p:nvPr/>
        </p:nvSpPr>
        <p:spPr>
          <a:xfrm>
            <a:off x="1140847" y="1457863"/>
            <a:ext cx="10212953" cy="8017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PD 7 is the Output Pin (internal PWM output) which Used PWM driver and Fast PWM for Not inverting mode , No Prescaling (PWM no Prescaling)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37E17D-0284-FC43-43FF-CC03199C92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6006" y="2298768"/>
            <a:ext cx="4957011" cy="1479884"/>
          </a:xfrm>
          <a:prstGeom prst="rect">
            <a:avLst/>
          </a:prstGeom>
        </p:spPr>
      </p:pic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F0761607-91FD-3328-95D4-EC0E6329CF56}"/>
              </a:ext>
            </a:extLst>
          </p:cNvPr>
          <p:cNvSpPr txBox="1">
            <a:spLocks/>
          </p:cNvSpPr>
          <p:nvPr/>
        </p:nvSpPr>
        <p:spPr>
          <a:xfrm>
            <a:off x="1319127" y="3615941"/>
            <a:ext cx="10212953" cy="8017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PD </a:t>
            </a:r>
            <a:r>
              <a:rPr lang="ar-EG" sz="18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6</a:t>
            </a:r>
            <a:r>
              <a:rPr lang="en-US" sz="18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is the Output Pin</a:t>
            </a:r>
            <a:r>
              <a:rPr lang="ar-EG" sz="18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US" sz="18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: TIMER1(ICU Driver) – Measuring with input Capture unit (ICU)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E088A22-6C98-262E-B763-1743FFE3CC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0894" y="4720353"/>
            <a:ext cx="4110223" cy="163599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29A5B50-D789-CD41-40EC-3E6A8C7698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4742" y="4588430"/>
            <a:ext cx="3496550" cy="1767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0415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AE81C1E-A7C3-40CD-9C11-0C03A2221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03977D1B-82DD-A309-6166-DC7253B78F50}"/>
              </a:ext>
            </a:extLst>
          </p:cNvPr>
          <p:cNvSpPr txBox="1">
            <a:spLocks/>
          </p:cNvSpPr>
          <p:nvPr/>
        </p:nvSpPr>
        <p:spPr>
          <a:xfrm>
            <a:off x="1424797" y="1035168"/>
            <a:ext cx="6728603" cy="9332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b="1" u="sng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4-Project Configuration</a:t>
            </a:r>
          </a:p>
          <a:p>
            <a:pPr algn="l"/>
            <a:endParaRPr lang="en-US" b="1" u="sng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15FA63AC-52A8-3FC7-09A4-CBAC0C9784F3}"/>
              </a:ext>
            </a:extLst>
          </p:cNvPr>
          <p:cNvSpPr txBox="1">
            <a:spLocks/>
          </p:cNvSpPr>
          <p:nvPr/>
        </p:nvSpPr>
        <p:spPr>
          <a:xfrm>
            <a:off x="1140847" y="1457863"/>
            <a:ext cx="10212953" cy="8017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PD 7 is the Output Pin (internal PWM output) which Used PWM driver and Fast PWM for Not inverting mode , No Prescaling (PWM no Prescaling)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37E17D-0284-FC43-43FF-CC03199C92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6006" y="2298768"/>
            <a:ext cx="4957011" cy="1479884"/>
          </a:xfrm>
          <a:prstGeom prst="rect">
            <a:avLst/>
          </a:prstGeom>
        </p:spPr>
      </p:pic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F0761607-91FD-3328-95D4-EC0E6329CF56}"/>
              </a:ext>
            </a:extLst>
          </p:cNvPr>
          <p:cNvSpPr txBox="1">
            <a:spLocks/>
          </p:cNvSpPr>
          <p:nvPr/>
        </p:nvSpPr>
        <p:spPr>
          <a:xfrm>
            <a:off x="1319127" y="3615941"/>
            <a:ext cx="10212953" cy="8017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PD </a:t>
            </a:r>
            <a:r>
              <a:rPr lang="ar-EG" sz="18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6</a:t>
            </a:r>
            <a:r>
              <a:rPr lang="en-US" sz="18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is the Output Pin</a:t>
            </a:r>
            <a:r>
              <a:rPr lang="ar-EG" sz="18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US" sz="18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: TIMER1(ICU Driver) – Measuring with input Capture unit (ICU)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E088A22-6C98-262E-B763-1743FFE3CC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0894" y="4720353"/>
            <a:ext cx="4110223" cy="163599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29A5B50-D789-CD41-40EC-3E6A8C7698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4742" y="4588430"/>
            <a:ext cx="3496550" cy="1767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3096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AE81C1E-A7C3-40CD-9C11-0C03A2221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03977D1B-82DD-A309-6166-DC7253B78F50}"/>
              </a:ext>
            </a:extLst>
          </p:cNvPr>
          <p:cNvSpPr txBox="1">
            <a:spLocks/>
          </p:cNvSpPr>
          <p:nvPr/>
        </p:nvSpPr>
        <p:spPr>
          <a:xfrm>
            <a:off x="1424797" y="1035168"/>
            <a:ext cx="6728603" cy="9332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b="1" u="sng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5-Project Steps</a:t>
            </a:r>
          </a:p>
          <a:p>
            <a:pPr algn="l"/>
            <a:endParaRPr lang="en-US" b="1" u="sng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2" name="Google Shape;938;p38">
            <a:extLst>
              <a:ext uri="{FF2B5EF4-FFF2-40B4-BE49-F238E27FC236}">
                <a16:creationId xmlns:a16="http://schemas.microsoft.com/office/drawing/2014/main" id="{DF4BDB62-BA4B-8F19-E7B5-2BAAC66EA94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540657" y="1803028"/>
            <a:ext cx="9813143" cy="360573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indent="-323850">
              <a:spcBef>
                <a:spcPts val="1000"/>
              </a:spcBef>
              <a:buSzPts val="1500"/>
            </a:pPr>
            <a:r>
              <a:rPr lang="en" dirty="0"/>
              <a:t>Collected the DIO, Timer, and LCD modules we wrote in the course </a:t>
            </a:r>
            <a:endParaRPr dirty="0"/>
          </a:p>
          <a:p>
            <a:pPr marL="457200" lvl="0" indent="-323850" algn="l" rtl="0">
              <a:spcBef>
                <a:spcPts val="1000"/>
              </a:spcBef>
              <a:spcAft>
                <a:spcPts val="0"/>
              </a:spcAft>
              <a:buSzPts val="1500"/>
              <a:buChar char="●"/>
            </a:pPr>
            <a:r>
              <a:rPr lang="en" dirty="0"/>
              <a:t>Write the LCD functions and define each pin</a:t>
            </a:r>
            <a:endParaRPr dirty="0"/>
          </a:p>
          <a:p>
            <a:pPr>
              <a:spcBef>
                <a:spcPts val="1000"/>
              </a:spcBef>
            </a:pPr>
            <a:r>
              <a:rPr lang="en" dirty="0"/>
              <a:t>Write the PWM function that calculates the frequency and the duty cycle and update the value on the LCD</a:t>
            </a:r>
            <a:endParaRPr dirty="0"/>
          </a:p>
          <a:p>
            <a:pPr>
              <a:spcBef>
                <a:spcPts val="1000"/>
              </a:spcBef>
            </a:pPr>
            <a:r>
              <a:rPr lang="en" dirty="0"/>
              <a:t>Write the PWM Drawer function that draws wave</a:t>
            </a:r>
          </a:p>
          <a:p>
            <a:pPr>
              <a:spcBef>
                <a:spcPts val="1000"/>
              </a:spcBef>
            </a:pPr>
            <a:r>
              <a:rPr lang="en" dirty="0"/>
              <a:t>Check for errors and debug</a:t>
            </a:r>
          </a:p>
          <a:p>
            <a:pPr>
              <a:spcBef>
                <a:spcPts val="1000"/>
              </a:spcBef>
            </a:pPr>
            <a:r>
              <a:rPr lang="en" dirty="0"/>
              <a:t>Flash the project on the microcontroller</a:t>
            </a:r>
          </a:p>
          <a:p>
            <a:pPr indent="0">
              <a:spcBef>
                <a:spcPts val="1000"/>
              </a:spcBef>
              <a:spcAft>
                <a:spcPts val="100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12734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AE81C1E-A7C3-40CD-9C11-0C03A2221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03977D1B-82DD-A309-6166-DC7253B78F50}"/>
              </a:ext>
            </a:extLst>
          </p:cNvPr>
          <p:cNvSpPr txBox="1">
            <a:spLocks/>
          </p:cNvSpPr>
          <p:nvPr/>
        </p:nvSpPr>
        <p:spPr>
          <a:xfrm>
            <a:off x="1424797" y="1035168"/>
            <a:ext cx="10841965" cy="9332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b="1" u="sng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6-Project Flowchart: Describe the Main Functions</a:t>
            </a:r>
          </a:p>
        </p:txBody>
      </p:sp>
      <p:pic>
        <p:nvPicPr>
          <p:cNvPr id="4" name="Picture 3" descr="A diagram of a process&#10;&#10;Description automatically generated">
            <a:extLst>
              <a:ext uri="{FF2B5EF4-FFF2-40B4-BE49-F238E27FC236}">
                <a16:creationId xmlns:a16="http://schemas.microsoft.com/office/drawing/2014/main" id="{36D24CE6-3327-1C88-5972-4711421561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680" y="1902759"/>
            <a:ext cx="3795901" cy="4955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8054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presentation" id="{11346FDE-2DA4-453A-ACF7-41117CE5C235}" vid="{A628C74B-DC45-4C37-9A15-B37206CA45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  <Background xmlns="71af3243-3dd4-4a8d-8c0d-dd76da1f02a5">false</Background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D5826B4-4DD2-4A9B-8D6D-E91CF9C2316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CC7F809-A434-4A8D-A127-1C50C2DB3890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00E6EE1E-660B-46C6-AC21-8E505FB9574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{BDE189BC-BECC-4927-B879-C3800D6E8BE5}tf67328976_win32</Template>
  <TotalTime>254</TotalTime>
  <Words>648</Words>
  <Application>Microsoft Office PowerPoint</Application>
  <PresentationFormat>Widescreen</PresentationFormat>
  <Paragraphs>78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ADLaM Display</vt:lpstr>
      <vt:lpstr>Aharoni</vt:lpstr>
      <vt:lpstr>Arial</vt:lpstr>
      <vt:lpstr>Calibri</vt:lpstr>
      <vt:lpstr>Electrolize</vt:lpstr>
      <vt:lpstr>Tenorite</vt:lpstr>
      <vt:lpstr>Times New Roman</vt:lpstr>
      <vt:lpstr>Office Theme</vt:lpstr>
      <vt:lpstr>Pulus Widith Modulatoin</vt:lpstr>
      <vt:lpstr>1-Introduction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Pulus Widith Modulatoin</dc:title>
  <dc:creator>مصطفى وجيه مصطفى</dc:creator>
  <cp:lastModifiedBy>مصطفى وجيه مصطفى</cp:lastModifiedBy>
  <cp:revision>7</cp:revision>
  <dcterms:created xsi:type="dcterms:W3CDTF">2023-11-24T13:26:34Z</dcterms:created>
  <dcterms:modified xsi:type="dcterms:W3CDTF">2023-11-24T17:41:03Z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