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4" r:id="rId7"/>
    <p:sldId id="260" r:id="rId8"/>
    <p:sldId id="263" r:id="rId9"/>
    <p:sldId id="266" r:id="rId10"/>
    <p:sldId id="267"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EE7D-F130-C2A9-F933-7148D6D80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A38A02-A78F-7AB1-A16B-07DD9F5B0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66C9AA-03C7-40F6-A0FE-D22CD4680ABD}"/>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5" name="Footer Placeholder 4">
            <a:extLst>
              <a:ext uri="{FF2B5EF4-FFF2-40B4-BE49-F238E27FC236}">
                <a16:creationId xmlns:a16="http://schemas.microsoft.com/office/drawing/2014/main" id="{625E2BDB-0E04-409F-C77D-613BC5665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654D4-E869-1422-785C-F515E7C566E0}"/>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177281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3298-B987-01F4-3AAB-CC71CFDBE7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0DA26C-D368-DFF4-3526-386714FEE4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CC3DF-833B-DB93-BBBF-55A1761C6604}"/>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5" name="Footer Placeholder 4">
            <a:extLst>
              <a:ext uri="{FF2B5EF4-FFF2-40B4-BE49-F238E27FC236}">
                <a16:creationId xmlns:a16="http://schemas.microsoft.com/office/drawing/2014/main" id="{942C74D4-5B30-2392-2F5F-C741BFDEE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1A493-D789-CBFB-3EA5-4783F8F7BFF2}"/>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4063397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A29D4E-83BF-4A4D-C6EC-4561148A5D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E4563-5D09-E68D-CCC8-0B8E3C5BF0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CC0EE-514C-A0B8-49A6-D9B34010C2F5}"/>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5" name="Footer Placeholder 4">
            <a:extLst>
              <a:ext uri="{FF2B5EF4-FFF2-40B4-BE49-F238E27FC236}">
                <a16:creationId xmlns:a16="http://schemas.microsoft.com/office/drawing/2014/main" id="{F1399970-0CCC-C5C2-7387-99140DDCC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82F6E-1831-EEEA-3D3A-23F373237BCF}"/>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420013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58C3-498C-3161-7796-EE64664256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6831A0-27B6-E0D8-9451-269FB357C7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CE399-408D-69ED-E71D-5B1573B2AD6E}"/>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5" name="Footer Placeholder 4">
            <a:extLst>
              <a:ext uri="{FF2B5EF4-FFF2-40B4-BE49-F238E27FC236}">
                <a16:creationId xmlns:a16="http://schemas.microsoft.com/office/drawing/2014/main" id="{1D761CF3-567D-E497-89F9-384F84101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17D4E-94AC-BD62-E781-09491C5E624F}"/>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72877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8D9B-AB1C-10F1-1476-0F3D163807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37D388-ADD4-1D0B-461C-0B1CDA3F5F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90FE56-AF32-DA4F-056F-F5E06DAFC087}"/>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5" name="Footer Placeholder 4">
            <a:extLst>
              <a:ext uri="{FF2B5EF4-FFF2-40B4-BE49-F238E27FC236}">
                <a16:creationId xmlns:a16="http://schemas.microsoft.com/office/drawing/2014/main" id="{D7850EE2-FCC3-E11B-08B0-0007A8146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8B217B-8174-5F9A-CA1F-5B3D13D93049}"/>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413820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03A3-160C-3A88-20C2-3E3ACE3BF4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007A3A-F05F-2978-A5E2-E7AB1BDDC0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061B96-18FF-72D9-7FB9-69E38EB5A4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B41C43-B287-7185-1482-F53BAD0D2CE1}"/>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6" name="Footer Placeholder 5">
            <a:extLst>
              <a:ext uri="{FF2B5EF4-FFF2-40B4-BE49-F238E27FC236}">
                <a16:creationId xmlns:a16="http://schemas.microsoft.com/office/drawing/2014/main" id="{F363E0A8-A0DA-0EF6-4073-A243390C8E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96047C-9B36-0AEC-0173-2E0AC007506E}"/>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320564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B975-AB2B-3821-C87E-2F3184186F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720D54-468A-D9D9-B532-C35B3B149E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D9EAF7-76BB-61F0-DD7B-A8C8D26B94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03DEFA-CBA5-F631-5E50-2D940A825E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0B85B-A668-BB89-DBC2-DF3711441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6590C7-75EE-8521-8F50-C8A1335E8278}"/>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8" name="Footer Placeholder 7">
            <a:extLst>
              <a:ext uri="{FF2B5EF4-FFF2-40B4-BE49-F238E27FC236}">
                <a16:creationId xmlns:a16="http://schemas.microsoft.com/office/drawing/2014/main" id="{6CF44691-DA08-563A-C798-7815447247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2F49B9-5828-02D8-CE5C-AC8AA56090CD}"/>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21240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780F-EF0B-CD06-EDDB-08A515DE28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202E04-742F-F688-6E03-499D78C7ECE6}"/>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4" name="Footer Placeholder 3">
            <a:extLst>
              <a:ext uri="{FF2B5EF4-FFF2-40B4-BE49-F238E27FC236}">
                <a16:creationId xmlns:a16="http://schemas.microsoft.com/office/drawing/2014/main" id="{CB18E9BE-AB43-8DAC-D840-831B575C1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DF1EA9-A093-1700-4F6B-14DA6B4415EE}"/>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793139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92D21F-CFEE-1255-A8A3-9EF0847096A1}"/>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3" name="Footer Placeholder 2">
            <a:extLst>
              <a:ext uri="{FF2B5EF4-FFF2-40B4-BE49-F238E27FC236}">
                <a16:creationId xmlns:a16="http://schemas.microsoft.com/office/drawing/2014/main" id="{9D399793-1E37-D9C2-7580-2A120BBF3D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C25833-22C7-961B-3347-64C8F7BF142D}"/>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3604624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5521-4389-52EA-0A0B-DF1E9C9559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D2E441-5ABD-3FD7-F87B-9E0647171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652946-02CE-1165-4097-FFB7CF1EB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271C94-101F-7A88-B387-C5C07DBFB86E}"/>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6" name="Footer Placeholder 5">
            <a:extLst>
              <a:ext uri="{FF2B5EF4-FFF2-40B4-BE49-F238E27FC236}">
                <a16:creationId xmlns:a16="http://schemas.microsoft.com/office/drawing/2014/main" id="{B566AD9F-F7A1-F9CA-4F90-8BB2363E1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F58DD-1DAA-E5BB-408B-842AB0902A2A}"/>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393604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AF85-43EF-B3BE-D151-E17283FE6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40B56C-5F58-0192-4D4B-554202EC45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AD7979-68F9-E6E9-53E3-669098655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BCCF72-E33B-84D3-75E7-692AF9CE3ADF}"/>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6" name="Footer Placeholder 5">
            <a:extLst>
              <a:ext uri="{FF2B5EF4-FFF2-40B4-BE49-F238E27FC236}">
                <a16:creationId xmlns:a16="http://schemas.microsoft.com/office/drawing/2014/main" id="{3F96A0F0-6BF4-DBE1-0468-0B5962F707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974F39-F9FA-020B-9FD2-F1DB92594C5C}"/>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195866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371CFB-7979-9495-A774-F4AA9DA0D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254933-CF0A-AD7A-8D35-5403DF69F0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DB9707-B72D-8016-5D95-620B997D55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E945C1-582F-434E-A5E4-01EE1CD4FADB}" type="datetimeFigureOut">
              <a:rPr lang="en-US" smtClean="0"/>
              <a:t>10/16/2024</a:t>
            </a:fld>
            <a:endParaRPr lang="en-US"/>
          </a:p>
        </p:txBody>
      </p:sp>
      <p:sp>
        <p:nvSpPr>
          <p:cNvPr id="5" name="Footer Placeholder 4">
            <a:extLst>
              <a:ext uri="{FF2B5EF4-FFF2-40B4-BE49-F238E27FC236}">
                <a16:creationId xmlns:a16="http://schemas.microsoft.com/office/drawing/2014/main" id="{372999AC-08DD-F1B9-2A2F-7CF0C034CA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689469-D4AF-72EA-AE9E-94EFCEA8A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CEF8F4-8759-41D3-AA86-15F602F0A2EA}" type="slidenum">
              <a:rPr lang="en-US" smtClean="0"/>
              <a:t>‹#›</a:t>
            </a:fld>
            <a:endParaRPr lang="en-US"/>
          </a:p>
        </p:txBody>
      </p:sp>
    </p:spTree>
    <p:extLst>
      <p:ext uri="{BB962C8B-B14F-4D97-AF65-F5344CB8AC3E}">
        <p14:creationId xmlns:p14="http://schemas.microsoft.com/office/powerpoint/2010/main" val="4281122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gov.uk/dataset/road-traffic-accide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A8A659-E58D-A25A-CD05-35C8800B1FEA}"/>
              </a:ext>
            </a:extLst>
          </p:cNvPr>
          <p:cNvSpPr>
            <a:spLocks noGrp="1"/>
          </p:cNvSpPr>
          <p:nvPr>
            <p:ph type="ctrTitle"/>
          </p:nvPr>
        </p:nvSpPr>
        <p:spPr>
          <a:xfrm>
            <a:off x="3545243" y="601770"/>
            <a:ext cx="5204489" cy="3160593"/>
          </a:xfrm>
        </p:spPr>
        <p:txBody>
          <a:bodyPr>
            <a:normAutofit/>
          </a:bodyPr>
          <a:lstStyle/>
          <a:p>
            <a:r>
              <a:rPr lang="en-US" sz="5400" dirty="0">
                <a:solidFill>
                  <a:schemeClr val="bg1"/>
                </a:solidFill>
              </a:rPr>
              <a:t>Traffic Accidents Analysis</a:t>
            </a:r>
          </a:p>
        </p:txBody>
      </p:sp>
      <p:sp>
        <p:nvSpPr>
          <p:cNvPr id="3" name="Subtitle 2">
            <a:extLst>
              <a:ext uri="{FF2B5EF4-FFF2-40B4-BE49-F238E27FC236}">
                <a16:creationId xmlns:a16="http://schemas.microsoft.com/office/drawing/2014/main" id="{BBBEF9E5-A324-D5D0-CADC-FAA2AE94A01F}"/>
              </a:ext>
            </a:extLst>
          </p:cNvPr>
          <p:cNvSpPr>
            <a:spLocks noGrp="1"/>
          </p:cNvSpPr>
          <p:nvPr>
            <p:ph type="subTitle" idx="1"/>
          </p:nvPr>
        </p:nvSpPr>
        <p:spPr>
          <a:xfrm>
            <a:off x="3931683" y="3943356"/>
            <a:ext cx="4508641" cy="2194901"/>
          </a:xfrm>
        </p:spPr>
        <p:txBody>
          <a:bodyPr>
            <a:normAutofit/>
          </a:bodyPr>
          <a:lstStyle/>
          <a:p>
            <a:r>
              <a:rPr lang="en-US" sz="2000" b="1" dirty="0">
                <a:solidFill>
                  <a:schemeClr val="bg1"/>
                </a:solidFill>
              </a:rPr>
              <a:t>Made By</a:t>
            </a:r>
          </a:p>
          <a:p>
            <a:pPr algn="l"/>
            <a:r>
              <a:rPr lang="en-US" sz="2000" b="1" dirty="0">
                <a:solidFill>
                  <a:schemeClr val="bg1"/>
                </a:solidFill>
              </a:rPr>
              <a:t>	Sherif Basem</a:t>
            </a:r>
          </a:p>
          <a:p>
            <a:pPr algn="l"/>
            <a:r>
              <a:rPr lang="en-US" sz="2000" b="1" dirty="0">
                <a:solidFill>
                  <a:schemeClr val="bg1"/>
                </a:solidFill>
              </a:rPr>
              <a:t>	Abd-</a:t>
            </a:r>
            <a:r>
              <a:rPr lang="en-US" sz="2000" b="1" dirty="0" err="1">
                <a:solidFill>
                  <a:schemeClr val="bg1"/>
                </a:solidFill>
              </a:rPr>
              <a:t>Alaziz</a:t>
            </a:r>
            <a:r>
              <a:rPr lang="en-US" sz="2000" b="1" dirty="0">
                <a:solidFill>
                  <a:schemeClr val="bg1"/>
                </a:solidFill>
              </a:rPr>
              <a:t> </a:t>
            </a:r>
            <a:r>
              <a:rPr lang="en-US" sz="2000" b="1" dirty="0" err="1">
                <a:solidFill>
                  <a:schemeClr val="bg1"/>
                </a:solidFill>
              </a:rPr>
              <a:t>Alsayed</a:t>
            </a:r>
            <a:endParaRPr lang="en-US" sz="2000" b="1" dirty="0">
              <a:solidFill>
                <a:schemeClr val="bg1"/>
              </a:solidFill>
            </a:endParaRPr>
          </a:p>
          <a:p>
            <a:pPr algn="l"/>
            <a:r>
              <a:rPr lang="en-US" sz="2000" b="1" dirty="0">
                <a:solidFill>
                  <a:schemeClr val="bg1"/>
                </a:solidFill>
              </a:rPr>
              <a:t>	Mostafa Mahmoud</a:t>
            </a:r>
          </a:p>
          <a:p>
            <a:pPr algn="l"/>
            <a:r>
              <a:rPr lang="en-US" sz="2000" b="1" dirty="0">
                <a:solidFill>
                  <a:schemeClr val="bg1"/>
                </a:solidFill>
              </a:rPr>
              <a:t>	Mohamed Hossam</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27693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0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par>
                                <p:cTn id="17" presetID="10" presetClass="entr" presetSubtype="0" fill="hold" grpId="0" nodeType="withEffect">
                                  <p:stCondLst>
                                    <p:cond delay="1000"/>
                                  </p:stCondLst>
                                  <p:iterate>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00"/>
                                        <p:tgtEl>
                                          <p:spTgt spid="3">
                                            <p:txEl>
                                              <p:pRg st="3" end="3"/>
                                            </p:txEl>
                                          </p:spTgt>
                                        </p:tgtEl>
                                      </p:cBhvr>
                                    </p:animEffect>
                                  </p:childTnLst>
                                </p:cTn>
                              </p:par>
                              <p:par>
                                <p:cTn id="20" presetID="10" presetClass="entr" presetSubtype="0" fill="hold" grpId="0" nodeType="withEffect">
                                  <p:stCondLst>
                                    <p:cond delay="1000"/>
                                  </p:stCondLst>
                                  <p:iterate>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7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C4C21-431C-C7E9-E7F5-A05781438AE1}"/>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Website</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78419DE9-85EF-6C2A-458F-02C3C4DCB6FC}"/>
              </a:ext>
            </a:extLst>
          </p:cNvPr>
          <p:cNvSpPr>
            <a:spLocks noGrp="1"/>
          </p:cNvSpPr>
          <p:nvPr>
            <p:ph idx="1"/>
          </p:nvPr>
        </p:nvSpPr>
        <p:spPr>
          <a:xfrm>
            <a:off x="5782794" y="248847"/>
            <a:ext cx="6276422" cy="5890617"/>
          </a:xfrm>
        </p:spPr>
        <p:txBody>
          <a:bodyPr>
            <a:normAutofit/>
          </a:bodyPr>
          <a:lstStyle/>
          <a:p>
            <a:endParaRPr lang="en-US"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226972D3-1BCD-E430-E90D-0BF233AAC2DD}"/>
              </a:ext>
            </a:extLst>
          </p:cNvPr>
          <p:cNvPicPr>
            <a:picLocks noChangeAspect="1"/>
          </p:cNvPicPr>
          <p:nvPr/>
        </p:nvPicPr>
        <p:blipFill>
          <a:blip r:embed="rId2"/>
          <a:stretch>
            <a:fillRect/>
          </a:stretch>
        </p:blipFill>
        <p:spPr>
          <a:xfrm>
            <a:off x="5990253" y="114186"/>
            <a:ext cx="6068963" cy="3314814"/>
          </a:xfrm>
          <a:prstGeom prst="rect">
            <a:avLst/>
          </a:prstGeom>
        </p:spPr>
      </p:pic>
      <p:pic>
        <p:nvPicPr>
          <p:cNvPr id="7" name="Picture 6">
            <a:extLst>
              <a:ext uri="{FF2B5EF4-FFF2-40B4-BE49-F238E27FC236}">
                <a16:creationId xmlns:a16="http://schemas.microsoft.com/office/drawing/2014/main" id="{511059A5-27ED-E2CA-8CEA-C06C2A30E19A}"/>
              </a:ext>
            </a:extLst>
          </p:cNvPr>
          <p:cNvPicPr>
            <a:picLocks noChangeAspect="1"/>
          </p:cNvPicPr>
          <p:nvPr/>
        </p:nvPicPr>
        <p:blipFill>
          <a:blip r:embed="rId3"/>
          <a:stretch>
            <a:fillRect/>
          </a:stretch>
        </p:blipFill>
        <p:spPr>
          <a:xfrm>
            <a:off x="5923049" y="3514408"/>
            <a:ext cx="6136167" cy="3156914"/>
          </a:xfrm>
          <a:prstGeom prst="rect">
            <a:avLst/>
          </a:prstGeom>
        </p:spPr>
      </p:pic>
    </p:spTree>
    <p:extLst>
      <p:ext uri="{BB962C8B-B14F-4D97-AF65-F5344CB8AC3E}">
        <p14:creationId xmlns:p14="http://schemas.microsoft.com/office/powerpoint/2010/main" val="81715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991CA-8061-7DF0-53C2-75E6968564CE}"/>
              </a:ext>
            </a:extLst>
          </p:cNvPr>
          <p:cNvSpPr>
            <a:spLocks noGrp="1"/>
          </p:cNvSpPr>
          <p:nvPr>
            <p:ph type="title"/>
          </p:nvPr>
        </p:nvSpPr>
        <p:spPr>
          <a:xfrm>
            <a:off x="1102368" y="1877492"/>
            <a:ext cx="4030132" cy="3215373"/>
          </a:xfrm>
        </p:spPr>
        <p:txBody>
          <a:bodyPr>
            <a:normAutofit/>
          </a:bodyPr>
          <a:lstStyle/>
          <a:p>
            <a:pPr algn="ctr"/>
            <a:r>
              <a:rPr lang="en-US" b="1" dirty="0">
                <a:solidFill>
                  <a:schemeClr val="bg1"/>
                </a:solidFill>
              </a:rPr>
              <a:t>Conclusion</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031C32CB-48D7-E857-F8BD-B5093A4E7C3D}"/>
              </a:ext>
            </a:extLst>
          </p:cNvPr>
          <p:cNvSpPr>
            <a:spLocks noGrp="1"/>
          </p:cNvSpPr>
          <p:nvPr>
            <p:ph idx="1"/>
          </p:nvPr>
        </p:nvSpPr>
        <p:spPr>
          <a:xfrm>
            <a:off x="5857316" y="457812"/>
            <a:ext cx="5966510" cy="5681652"/>
          </a:xfrm>
        </p:spPr>
        <p:txBody>
          <a:bodyPr>
            <a:noAutofit/>
          </a:bodyPr>
          <a:lstStyle/>
          <a:p>
            <a:r>
              <a:rPr lang="en-US" sz="2400" dirty="0">
                <a:solidFill>
                  <a:schemeClr val="bg1"/>
                </a:solidFill>
              </a:rPr>
              <a:t>The analysis reveals that weather conditions, lighting, and road surface significantly impact traffic accident frequency and severity.</a:t>
            </a:r>
          </a:p>
          <a:p>
            <a:r>
              <a:rPr lang="en-US" sz="2400" dirty="0">
                <a:solidFill>
                  <a:schemeClr val="bg1"/>
                </a:solidFill>
              </a:rPr>
              <a:t>Policymakers and road safety engineers should focus on enhancing road conditions and ensuring proper lighting in accident-prone areas. Additionally, introducing better traffic management systems and raising public awareness during adverse weather conditions can potentially reduce accident rates. By implementing data-driven strategies, we can mitigate future risks and enhance overall road safety.</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97839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86B49-BF57-F3AC-C60B-426EA7CE7B4C}"/>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Table of contents</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CD3492DC-9987-4BBB-FD02-1197037F7793}"/>
              </a:ext>
            </a:extLst>
          </p:cNvPr>
          <p:cNvSpPr>
            <a:spLocks noGrp="1"/>
          </p:cNvSpPr>
          <p:nvPr>
            <p:ph idx="1"/>
          </p:nvPr>
        </p:nvSpPr>
        <p:spPr>
          <a:xfrm>
            <a:off x="5999584" y="934854"/>
            <a:ext cx="5831632" cy="5204609"/>
          </a:xfrm>
        </p:spPr>
        <p:txBody>
          <a:bodyPr>
            <a:normAutofit/>
          </a:bodyPr>
          <a:lstStyle/>
          <a:p>
            <a:pPr marL="514350" indent="-514350">
              <a:buFont typeface="+mj-lt"/>
              <a:buAutoNum type="arabicPeriod"/>
            </a:pPr>
            <a:r>
              <a:rPr lang="en-US" dirty="0">
                <a:solidFill>
                  <a:schemeClr val="bg1"/>
                </a:solidFill>
              </a:rPr>
              <a:t>Introduction</a:t>
            </a:r>
          </a:p>
          <a:p>
            <a:pPr marL="514350" indent="-514350">
              <a:buFont typeface="+mj-lt"/>
              <a:buAutoNum type="arabicPeriod"/>
            </a:pPr>
            <a:r>
              <a:rPr lang="en-US" dirty="0">
                <a:solidFill>
                  <a:schemeClr val="bg1"/>
                </a:solidFill>
              </a:rPr>
              <a:t>Overview of data</a:t>
            </a:r>
          </a:p>
          <a:p>
            <a:pPr marL="514350" indent="-514350">
              <a:buFont typeface="+mj-lt"/>
              <a:buAutoNum type="arabicPeriod"/>
            </a:pPr>
            <a:r>
              <a:rPr lang="en-US" dirty="0">
                <a:solidFill>
                  <a:schemeClr val="bg1"/>
                </a:solidFill>
              </a:rPr>
              <a:t>Data Preprocessing</a:t>
            </a:r>
          </a:p>
          <a:p>
            <a:pPr marL="514350" indent="-514350">
              <a:buFont typeface="+mj-lt"/>
              <a:buAutoNum type="arabicPeriod"/>
            </a:pPr>
            <a:r>
              <a:rPr lang="en-US" dirty="0">
                <a:solidFill>
                  <a:schemeClr val="bg1"/>
                </a:solidFill>
              </a:rPr>
              <a:t>Analysis</a:t>
            </a:r>
          </a:p>
          <a:p>
            <a:pPr marL="514350" indent="-514350">
              <a:buFont typeface="+mj-lt"/>
              <a:buAutoNum type="arabicPeriod"/>
            </a:pPr>
            <a:r>
              <a:rPr lang="en-US" dirty="0">
                <a:solidFill>
                  <a:schemeClr val="bg1"/>
                </a:solidFill>
              </a:rPr>
              <a:t>Visualization</a:t>
            </a:r>
          </a:p>
          <a:p>
            <a:pPr marL="514350" indent="-514350">
              <a:buFont typeface="+mj-lt"/>
              <a:buAutoNum type="arabicPeriod"/>
            </a:pPr>
            <a:r>
              <a:rPr lang="en-US" dirty="0">
                <a:solidFill>
                  <a:schemeClr val="bg1"/>
                </a:solidFill>
              </a:rPr>
              <a:t>Website</a:t>
            </a:r>
          </a:p>
          <a:p>
            <a:pPr marL="514350" indent="-514350">
              <a:buFont typeface="+mj-lt"/>
              <a:buAutoNum type="arabicPeriod"/>
            </a:pPr>
            <a:r>
              <a:rPr lang="en-US" dirty="0">
                <a:solidFill>
                  <a:schemeClr val="bg1"/>
                </a:solidFill>
              </a:rPr>
              <a:t>Conclusion</a:t>
            </a:r>
          </a:p>
          <a:p>
            <a:pPr marL="514350" indent="-514350">
              <a:buFont typeface="+mj-lt"/>
              <a:buAutoNum type="arabicPeriod"/>
            </a:pPr>
            <a:endParaRPr lang="en-US" dirty="0">
              <a:solidFill>
                <a:schemeClr val="bg1"/>
              </a:solidFill>
            </a:endParaRPr>
          </a:p>
          <a:p>
            <a:pPr marL="514350" indent="-514350">
              <a:buFont typeface="+mj-lt"/>
              <a:buAutoNum type="arabicPeriod"/>
            </a:pPr>
            <a:endParaRPr lang="en-US"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766271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D4BAD-8F6A-BFF9-53D8-EA214BC4B31F}"/>
              </a:ext>
            </a:extLst>
          </p:cNvPr>
          <p:cNvSpPr>
            <a:spLocks noGrp="1"/>
          </p:cNvSpPr>
          <p:nvPr>
            <p:ph type="title"/>
          </p:nvPr>
        </p:nvSpPr>
        <p:spPr>
          <a:xfrm>
            <a:off x="1102368" y="1877492"/>
            <a:ext cx="4030132" cy="3215373"/>
          </a:xfrm>
        </p:spPr>
        <p:txBody>
          <a:bodyPr>
            <a:normAutofit/>
          </a:bodyPr>
          <a:lstStyle/>
          <a:p>
            <a:pPr algn="ctr"/>
            <a:r>
              <a:rPr lang="en-US" b="1">
                <a:solidFill>
                  <a:schemeClr val="bg1"/>
                </a:solidFill>
              </a:rPr>
              <a:t>Introduction</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1A24FB34-4E23-5B40-3BEF-1B338D621018}"/>
              </a:ext>
            </a:extLst>
          </p:cNvPr>
          <p:cNvSpPr>
            <a:spLocks noGrp="1"/>
          </p:cNvSpPr>
          <p:nvPr>
            <p:ph idx="1"/>
          </p:nvPr>
        </p:nvSpPr>
        <p:spPr>
          <a:xfrm>
            <a:off x="5857316" y="253986"/>
            <a:ext cx="6075151" cy="5885478"/>
          </a:xfrm>
        </p:spPr>
        <p:txBody>
          <a:bodyPr>
            <a:noAutofit/>
          </a:bodyPr>
          <a:lstStyle/>
          <a:p>
            <a:r>
              <a:rPr lang="en-US" sz="2400" dirty="0">
                <a:solidFill>
                  <a:schemeClr val="bg1"/>
                </a:solidFill>
              </a:rPr>
              <a:t>Traffic accidents are a pressing global issue, impacting public health, safety, and the economy. Each year, millions of accidents occur, leading to injuries, fatalities, and property damage. Identifying accident patterns and contributing factors is essential for policymakers, urban planners, and engineers to improve traffic systems and enhance road safety.</a:t>
            </a:r>
          </a:p>
          <a:p>
            <a:r>
              <a:rPr lang="en-US" sz="2400" dirty="0">
                <a:solidFill>
                  <a:schemeClr val="bg1"/>
                </a:solidFill>
              </a:rPr>
              <a:t>In this project, we analyze traffic accident data to uncover insights regarding accident frequency, and factors such as weather, time of day, and road conditions. The goal is to leverage data analysis and visualizations to identify trends, helping inform interventions to reduce accident rates and improve safety measures.</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23182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BC3F61-3FF1-D696-4F07-ED7D00D8620E}"/>
              </a:ext>
            </a:extLst>
          </p:cNvPr>
          <p:cNvSpPr>
            <a:spLocks noGrp="1"/>
          </p:cNvSpPr>
          <p:nvPr>
            <p:ph type="title"/>
          </p:nvPr>
        </p:nvSpPr>
        <p:spPr>
          <a:xfrm>
            <a:off x="1102368" y="1877492"/>
            <a:ext cx="4030132" cy="3215373"/>
          </a:xfrm>
        </p:spPr>
        <p:txBody>
          <a:bodyPr>
            <a:normAutofit/>
          </a:bodyPr>
          <a:lstStyle/>
          <a:p>
            <a:pPr algn="ctr"/>
            <a:r>
              <a:rPr lang="en-US" b="1">
                <a:solidFill>
                  <a:schemeClr val="bg1"/>
                </a:solidFill>
              </a:rPr>
              <a:t>Overview of Data</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C08FBAB8-A8DC-06A9-9CB0-DD0C7F0A11A1}"/>
              </a:ext>
            </a:extLst>
          </p:cNvPr>
          <p:cNvSpPr>
            <a:spLocks noGrp="1"/>
          </p:cNvSpPr>
          <p:nvPr>
            <p:ph idx="1"/>
          </p:nvPr>
        </p:nvSpPr>
        <p:spPr>
          <a:xfrm>
            <a:off x="5857316" y="457812"/>
            <a:ext cx="6111365" cy="5681652"/>
          </a:xfrm>
        </p:spPr>
        <p:txBody>
          <a:bodyPr>
            <a:normAutofit/>
          </a:bodyPr>
          <a:lstStyle/>
          <a:p>
            <a:r>
              <a:rPr lang="en-US" sz="2000" dirty="0">
                <a:solidFill>
                  <a:schemeClr val="bg1"/>
                </a:solidFill>
              </a:rPr>
              <a:t>Data Source: the dataset source is the gov.uk site  </a:t>
            </a:r>
            <a:r>
              <a:rPr lang="en-US" sz="2000" dirty="0">
                <a:solidFill>
                  <a:schemeClr val="bg1"/>
                </a:solidFill>
                <a:hlinkClick r:id="rId2"/>
              </a:rPr>
              <a:t>https://data.gov.uk/dataset/road-traffic-accidents</a:t>
            </a:r>
            <a:endParaRPr lang="en-US" sz="2000" dirty="0">
              <a:solidFill>
                <a:schemeClr val="bg1"/>
              </a:solidFill>
            </a:endParaRPr>
          </a:p>
          <a:p>
            <a:r>
              <a:rPr lang="en-US" sz="2000" dirty="0">
                <a:solidFill>
                  <a:schemeClr val="bg1"/>
                </a:solidFill>
              </a:rPr>
              <a:t>Data Parameters:</a:t>
            </a:r>
          </a:p>
          <a:p>
            <a:pPr lvl="1"/>
            <a:r>
              <a:rPr lang="en-US" sz="2000" dirty="0">
                <a:solidFill>
                  <a:schemeClr val="bg1"/>
                </a:solidFill>
              </a:rPr>
              <a:t>Reference Number,</a:t>
            </a:r>
          </a:p>
          <a:p>
            <a:pPr lvl="1"/>
            <a:r>
              <a:rPr lang="en-US" sz="2000" dirty="0">
                <a:solidFill>
                  <a:schemeClr val="bg1"/>
                </a:solidFill>
              </a:rPr>
              <a:t>Grid Ref: Easting, Northing,</a:t>
            </a:r>
          </a:p>
          <a:p>
            <a:pPr lvl="1"/>
            <a:r>
              <a:rPr lang="en-US" sz="2000" dirty="0">
                <a:solidFill>
                  <a:schemeClr val="bg1"/>
                </a:solidFill>
              </a:rPr>
              <a:t>Number of Vehicles, Casualties</a:t>
            </a:r>
          </a:p>
          <a:p>
            <a:pPr lvl="1"/>
            <a:r>
              <a:rPr lang="en-US" sz="2000" dirty="0">
                <a:solidFill>
                  <a:schemeClr val="bg1"/>
                </a:solidFill>
              </a:rPr>
              <a:t>Accident Date, Time (24hr) </a:t>
            </a:r>
          </a:p>
          <a:p>
            <a:pPr lvl="1"/>
            <a:r>
              <a:rPr lang="en-US" sz="2000" dirty="0">
                <a:solidFill>
                  <a:schemeClr val="bg1"/>
                </a:solidFill>
              </a:rPr>
              <a:t>Road Class, Road Surface</a:t>
            </a:r>
          </a:p>
          <a:p>
            <a:pPr lvl="1"/>
            <a:r>
              <a:rPr lang="en-US" sz="2000" dirty="0">
                <a:solidFill>
                  <a:schemeClr val="bg1"/>
                </a:solidFill>
              </a:rPr>
              <a:t>Lighting Conditions, Weather Conditions</a:t>
            </a:r>
          </a:p>
          <a:p>
            <a:pPr lvl="1"/>
            <a:r>
              <a:rPr lang="en-US" sz="2000" dirty="0">
                <a:solidFill>
                  <a:schemeClr val="bg1"/>
                </a:solidFill>
              </a:rPr>
              <a:t>Casualty Class, Casualty Severity, Sex of Casualty, Age of Casualty</a:t>
            </a:r>
          </a:p>
          <a:p>
            <a:pPr lvl="1"/>
            <a:r>
              <a:rPr lang="en-US" sz="2000" dirty="0">
                <a:solidFill>
                  <a:schemeClr val="bg1"/>
                </a:solidFill>
              </a:rPr>
              <a:t>Type of Vehicle</a:t>
            </a:r>
          </a:p>
          <a:p>
            <a:endParaRPr lang="en-US" sz="1300"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38894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 name="Rectangle 36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Oval 366">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D8767-8F32-393A-1B98-3E1AA3BB7917}"/>
              </a:ext>
            </a:extLst>
          </p:cNvPr>
          <p:cNvSpPr>
            <a:spLocks noGrp="1"/>
          </p:cNvSpPr>
          <p:nvPr>
            <p:ph type="title"/>
          </p:nvPr>
        </p:nvSpPr>
        <p:spPr>
          <a:xfrm>
            <a:off x="1102368" y="1877492"/>
            <a:ext cx="4030132" cy="3215373"/>
          </a:xfrm>
        </p:spPr>
        <p:txBody>
          <a:bodyPr>
            <a:normAutofit/>
          </a:bodyPr>
          <a:lstStyle/>
          <a:p>
            <a:pPr algn="ctr"/>
            <a:r>
              <a:rPr lang="en-US" b="1" dirty="0">
                <a:solidFill>
                  <a:schemeClr val="bg1"/>
                </a:solidFill>
              </a:rPr>
              <a:t>Data Processing</a:t>
            </a:r>
          </a:p>
        </p:txBody>
      </p:sp>
      <p:grpSp>
        <p:nvGrpSpPr>
          <p:cNvPr id="373" name="Group 372">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74" name="Freeform: Shape 37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75" name="Freeform: Shape 37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77"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9"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1" name="Oval 380">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3" name="Oval 382">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2A767E4A-88F9-F912-45F3-81431908B254}"/>
              </a:ext>
            </a:extLst>
          </p:cNvPr>
          <p:cNvSpPr>
            <a:spLocks noGrp="1"/>
          </p:cNvSpPr>
          <p:nvPr>
            <p:ph idx="1"/>
          </p:nvPr>
        </p:nvSpPr>
        <p:spPr>
          <a:xfrm>
            <a:off x="5857316" y="457812"/>
            <a:ext cx="5973900" cy="5607086"/>
          </a:xfrm>
        </p:spPr>
        <p:txBody>
          <a:bodyPr>
            <a:normAutofit/>
          </a:bodyPr>
          <a:lstStyle/>
          <a:p>
            <a:r>
              <a:rPr lang="en-US" sz="2400" dirty="0">
                <a:solidFill>
                  <a:schemeClr val="bg1"/>
                </a:solidFill>
              </a:rPr>
              <a:t>The data was initially stored in an Excel file we loaded it to </a:t>
            </a:r>
            <a:r>
              <a:rPr lang="en-US" sz="2400" dirty="0" err="1">
                <a:solidFill>
                  <a:schemeClr val="bg1"/>
                </a:solidFill>
              </a:rPr>
              <a:t>sqlserver</a:t>
            </a:r>
            <a:r>
              <a:rPr lang="en-US" sz="2400" dirty="0">
                <a:solidFill>
                  <a:schemeClr val="bg1"/>
                </a:solidFill>
              </a:rPr>
              <a:t> to prepare a table for the analysis then used python for transformation and The transformed data was then exported as a CSV file for analysis and visualization purposes.</a:t>
            </a:r>
          </a:p>
        </p:txBody>
      </p:sp>
      <p:grpSp>
        <p:nvGrpSpPr>
          <p:cNvPr id="385"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86" name="Freeform: Shape 385">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17" name="Picture 16">
            <a:extLst>
              <a:ext uri="{FF2B5EF4-FFF2-40B4-BE49-F238E27FC236}">
                <a16:creationId xmlns:a16="http://schemas.microsoft.com/office/drawing/2014/main" id="{7D8597AF-1412-8BB1-825F-9A4B84391FF2}"/>
              </a:ext>
            </a:extLst>
          </p:cNvPr>
          <p:cNvPicPr>
            <a:picLocks noChangeAspect="1"/>
          </p:cNvPicPr>
          <p:nvPr/>
        </p:nvPicPr>
        <p:blipFill>
          <a:blip r:embed="rId2"/>
          <a:stretch>
            <a:fillRect/>
          </a:stretch>
        </p:blipFill>
        <p:spPr>
          <a:xfrm>
            <a:off x="5782794" y="3261355"/>
            <a:ext cx="6273491" cy="2990986"/>
          </a:xfrm>
          <a:prstGeom prst="rect">
            <a:avLst/>
          </a:prstGeom>
        </p:spPr>
      </p:pic>
    </p:spTree>
    <p:extLst>
      <p:ext uri="{BB962C8B-B14F-4D97-AF65-F5344CB8AC3E}">
        <p14:creationId xmlns:p14="http://schemas.microsoft.com/office/powerpoint/2010/main" val="317499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EB6B6-A975-9A88-9C5D-398C2B424A8D}"/>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Analysis</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AF054CD5-C0AD-2E53-E462-D38E61C15B5C}"/>
              </a:ext>
            </a:extLst>
          </p:cNvPr>
          <p:cNvSpPr>
            <a:spLocks noGrp="1"/>
          </p:cNvSpPr>
          <p:nvPr>
            <p:ph idx="1"/>
          </p:nvPr>
        </p:nvSpPr>
        <p:spPr>
          <a:xfrm>
            <a:off x="5857316" y="457812"/>
            <a:ext cx="6113860" cy="5681652"/>
          </a:xfrm>
        </p:spPr>
        <p:txBody>
          <a:bodyPr>
            <a:normAutofit/>
          </a:bodyPr>
          <a:lstStyle/>
          <a:p>
            <a:pPr marL="0" indent="0">
              <a:buNone/>
            </a:pPr>
            <a:r>
              <a:rPr lang="en-US" sz="2400" dirty="0">
                <a:solidFill>
                  <a:schemeClr val="bg1"/>
                </a:solidFill>
              </a:rPr>
              <a:t>We conducted the following analyses:</a:t>
            </a:r>
          </a:p>
          <a:p>
            <a:r>
              <a:rPr lang="en-US" sz="2400" dirty="0">
                <a:solidFill>
                  <a:schemeClr val="bg1"/>
                </a:solidFill>
              </a:rPr>
              <a:t>Accident frequency by location</a:t>
            </a:r>
          </a:p>
          <a:p>
            <a:r>
              <a:rPr lang="en-US" sz="2400" dirty="0">
                <a:solidFill>
                  <a:schemeClr val="bg1"/>
                </a:solidFill>
              </a:rPr>
              <a:t>Correlation between weather and accident rates</a:t>
            </a:r>
          </a:p>
          <a:p>
            <a:r>
              <a:rPr lang="en-US" sz="2400" dirty="0">
                <a:solidFill>
                  <a:schemeClr val="bg1"/>
                </a:solidFill>
              </a:rPr>
              <a:t>Effect of lighting and road conditions on accident severity</a:t>
            </a:r>
          </a:p>
          <a:p>
            <a:r>
              <a:rPr lang="en-US" sz="2400" dirty="0">
                <a:solidFill>
                  <a:schemeClr val="bg1"/>
                </a:solidFill>
              </a:rPr>
              <a:t>Distribution of accidents over time (day/night, weekdays/weekends)</a:t>
            </a:r>
          </a:p>
          <a:p>
            <a:r>
              <a:rPr lang="en-US" sz="2400" dirty="0">
                <a:solidFill>
                  <a:schemeClr val="bg1"/>
                </a:solidFill>
              </a:rPr>
              <a:t>Casualty demographics and vehicle types</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6041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 name="Rectangle 36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Oval 366">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649D5-79EA-BAE3-430C-EC13324DA2EB}"/>
              </a:ext>
            </a:extLst>
          </p:cNvPr>
          <p:cNvSpPr>
            <a:spLocks noGrp="1"/>
          </p:cNvSpPr>
          <p:nvPr>
            <p:ph type="title"/>
          </p:nvPr>
        </p:nvSpPr>
        <p:spPr>
          <a:xfrm>
            <a:off x="1102368" y="1877492"/>
            <a:ext cx="4030132" cy="3215373"/>
          </a:xfrm>
        </p:spPr>
        <p:txBody>
          <a:bodyPr>
            <a:normAutofit/>
          </a:bodyPr>
          <a:lstStyle/>
          <a:p>
            <a:pPr algn="ctr"/>
            <a:r>
              <a:rPr lang="en-US" b="1" dirty="0">
                <a:solidFill>
                  <a:schemeClr val="bg1"/>
                </a:solidFill>
              </a:rPr>
              <a:t>Visualization</a:t>
            </a:r>
          </a:p>
        </p:txBody>
      </p:sp>
      <p:grpSp>
        <p:nvGrpSpPr>
          <p:cNvPr id="373" name="Group 372">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74" name="Freeform: Shape 37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75" name="Freeform: Shape 37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77"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9"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1" name="Oval 380">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3" name="Oval 382">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ACD8AE7A-94A4-4F39-5B60-BDDD6DBE1DA7}"/>
              </a:ext>
            </a:extLst>
          </p:cNvPr>
          <p:cNvSpPr>
            <a:spLocks noGrp="1"/>
          </p:cNvSpPr>
          <p:nvPr>
            <p:ph idx="1"/>
          </p:nvPr>
        </p:nvSpPr>
        <p:spPr>
          <a:xfrm>
            <a:off x="5857316" y="457812"/>
            <a:ext cx="5871264" cy="5607086"/>
          </a:xfrm>
        </p:spPr>
        <p:txBody>
          <a:bodyPr>
            <a:normAutofit/>
          </a:bodyPr>
          <a:lstStyle/>
          <a:p>
            <a:r>
              <a:rPr lang="en-US" sz="2400" dirty="0">
                <a:solidFill>
                  <a:schemeClr val="bg1"/>
                </a:solidFill>
              </a:rPr>
              <a:t>The visualizations helped us identify significant patterns:</a:t>
            </a:r>
          </a:p>
        </p:txBody>
      </p:sp>
      <p:grpSp>
        <p:nvGrpSpPr>
          <p:cNvPr id="385"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86" name="Freeform: Shape 385">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AB8F6CC8-9216-7148-0BB2-7FDBFEDE7B9F}"/>
              </a:ext>
            </a:extLst>
          </p:cNvPr>
          <p:cNvPicPr>
            <a:picLocks noChangeAspect="1"/>
          </p:cNvPicPr>
          <p:nvPr/>
        </p:nvPicPr>
        <p:blipFill>
          <a:blip r:embed="rId2"/>
          <a:stretch>
            <a:fillRect/>
          </a:stretch>
        </p:blipFill>
        <p:spPr>
          <a:xfrm>
            <a:off x="6374319" y="2209047"/>
            <a:ext cx="4615497" cy="3363890"/>
          </a:xfrm>
          <a:prstGeom prst="rect">
            <a:avLst/>
          </a:prstGeom>
        </p:spPr>
      </p:pic>
    </p:spTree>
    <p:extLst>
      <p:ext uri="{BB962C8B-B14F-4D97-AF65-F5344CB8AC3E}">
        <p14:creationId xmlns:p14="http://schemas.microsoft.com/office/powerpoint/2010/main" val="1421261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2FF5C-804B-3CBA-755C-AB004B955AE4}"/>
              </a:ext>
            </a:extLst>
          </p:cNvPr>
          <p:cNvSpPr>
            <a:spLocks noGrp="1"/>
          </p:cNvSpPr>
          <p:nvPr>
            <p:ph type="title"/>
          </p:nvPr>
        </p:nvSpPr>
        <p:spPr>
          <a:xfrm>
            <a:off x="1102368" y="1877492"/>
            <a:ext cx="4030132" cy="3215373"/>
          </a:xfrm>
        </p:spPr>
        <p:txBody>
          <a:bodyPr>
            <a:normAutofit/>
          </a:bodyPr>
          <a:lstStyle/>
          <a:p>
            <a:pPr algn="ctr"/>
            <a:r>
              <a:rPr lang="en-US" b="1" dirty="0">
                <a:solidFill>
                  <a:schemeClr val="bg1"/>
                </a:solidFill>
              </a:rPr>
              <a:t>Visualization</a:t>
            </a:r>
            <a:endParaRPr lang="en-US" dirty="0">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B98D7A7A-4A8E-DFE9-8EE8-2B0C336F6CFF}"/>
              </a:ext>
            </a:extLst>
          </p:cNvPr>
          <p:cNvSpPr>
            <a:spLocks noGrp="1"/>
          </p:cNvSpPr>
          <p:nvPr>
            <p:ph idx="1"/>
          </p:nvPr>
        </p:nvSpPr>
        <p:spPr>
          <a:xfrm>
            <a:off x="5857316" y="655671"/>
            <a:ext cx="5945908" cy="5953482"/>
          </a:xfrm>
        </p:spPr>
        <p:txBody>
          <a:bodyPr>
            <a:normAutofit/>
          </a:bodyPr>
          <a:lstStyle/>
          <a:p>
            <a:endParaRPr lang="en-US"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7" name="Picture 6">
            <a:extLst>
              <a:ext uri="{FF2B5EF4-FFF2-40B4-BE49-F238E27FC236}">
                <a16:creationId xmlns:a16="http://schemas.microsoft.com/office/drawing/2014/main" id="{C20CDCE3-59C3-DE31-83E1-1B24423E3660}"/>
              </a:ext>
            </a:extLst>
          </p:cNvPr>
          <p:cNvPicPr>
            <a:picLocks noChangeAspect="1"/>
          </p:cNvPicPr>
          <p:nvPr/>
        </p:nvPicPr>
        <p:blipFill>
          <a:blip r:embed="rId2"/>
          <a:stretch>
            <a:fillRect/>
          </a:stretch>
        </p:blipFill>
        <p:spPr>
          <a:xfrm>
            <a:off x="7225293" y="655671"/>
            <a:ext cx="4500954" cy="2897738"/>
          </a:xfrm>
          <a:prstGeom prst="rect">
            <a:avLst/>
          </a:prstGeom>
        </p:spPr>
      </p:pic>
      <p:pic>
        <p:nvPicPr>
          <p:cNvPr id="11" name="Picture 10">
            <a:extLst>
              <a:ext uri="{FF2B5EF4-FFF2-40B4-BE49-F238E27FC236}">
                <a16:creationId xmlns:a16="http://schemas.microsoft.com/office/drawing/2014/main" id="{86E60988-B7D8-A2B4-91B3-BDAABA953E7B}"/>
              </a:ext>
            </a:extLst>
          </p:cNvPr>
          <p:cNvPicPr>
            <a:picLocks noChangeAspect="1"/>
          </p:cNvPicPr>
          <p:nvPr/>
        </p:nvPicPr>
        <p:blipFill>
          <a:blip r:embed="rId3"/>
          <a:stretch>
            <a:fillRect/>
          </a:stretch>
        </p:blipFill>
        <p:spPr>
          <a:xfrm>
            <a:off x="7225294" y="3543713"/>
            <a:ext cx="4500954" cy="3065440"/>
          </a:xfrm>
          <a:prstGeom prst="rect">
            <a:avLst/>
          </a:prstGeom>
        </p:spPr>
      </p:pic>
    </p:spTree>
    <p:extLst>
      <p:ext uri="{BB962C8B-B14F-4D97-AF65-F5344CB8AC3E}">
        <p14:creationId xmlns:p14="http://schemas.microsoft.com/office/powerpoint/2010/main" val="101176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B8649E-FD12-9568-76FA-54687C40445B}"/>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Website</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1E6D614B-5EFA-3C00-BE63-10162889948D}"/>
              </a:ext>
            </a:extLst>
          </p:cNvPr>
          <p:cNvSpPr>
            <a:spLocks noGrp="1"/>
          </p:cNvSpPr>
          <p:nvPr>
            <p:ph idx="1"/>
          </p:nvPr>
        </p:nvSpPr>
        <p:spPr>
          <a:xfrm>
            <a:off x="5782794" y="457812"/>
            <a:ext cx="6225704" cy="5681652"/>
          </a:xfrm>
        </p:spPr>
        <p:txBody>
          <a:bodyPr>
            <a:normAutofit/>
          </a:bodyPr>
          <a:lstStyle/>
          <a:p>
            <a:r>
              <a:rPr lang="en-US" dirty="0">
                <a:solidFill>
                  <a:schemeClr val="bg1"/>
                </a:solidFill>
              </a:rPr>
              <a:t>A website where we can insert, delete update, and alter data and show visualization</a:t>
            </a:r>
          </a:p>
          <a:p>
            <a:endParaRPr lang="en-US"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8519C470-B7AF-5165-6E7E-0841B3D4978D}"/>
              </a:ext>
            </a:extLst>
          </p:cNvPr>
          <p:cNvPicPr>
            <a:picLocks noChangeAspect="1"/>
          </p:cNvPicPr>
          <p:nvPr/>
        </p:nvPicPr>
        <p:blipFill>
          <a:blip r:embed="rId2"/>
          <a:stretch>
            <a:fillRect/>
          </a:stretch>
        </p:blipFill>
        <p:spPr>
          <a:xfrm>
            <a:off x="5820358" y="2155371"/>
            <a:ext cx="6371642" cy="3534431"/>
          </a:xfrm>
          <a:prstGeom prst="rect">
            <a:avLst/>
          </a:prstGeom>
        </p:spPr>
      </p:pic>
    </p:spTree>
    <p:extLst>
      <p:ext uri="{BB962C8B-B14F-4D97-AF65-F5344CB8AC3E}">
        <p14:creationId xmlns:p14="http://schemas.microsoft.com/office/powerpoint/2010/main" val="1473667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TotalTime>
  <Words>419</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Traffic Accidents Analysis</vt:lpstr>
      <vt:lpstr>Table of contents</vt:lpstr>
      <vt:lpstr>Introduction</vt:lpstr>
      <vt:lpstr>Overview of Data</vt:lpstr>
      <vt:lpstr>Data Processing</vt:lpstr>
      <vt:lpstr>Analysis</vt:lpstr>
      <vt:lpstr>Visualization</vt:lpstr>
      <vt:lpstr>Visualization</vt:lpstr>
      <vt:lpstr>Website</vt:lpstr>
      <vt:lpstr>Website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Mostafa Mahmoud</dc:creator>
  <cp:lastModifiedBy>Mostafa Mahmoud</cp:lastModifiedBy>
  <cp:revision>4</cp:revision>
  <dcterms:created xsi:type="dcterms:W3CDTF">2024-10-15T12:12:31Z</dcterms:created>
  <dcterms:modified xsi:type="dcterms:W3CDTF">2024-10-16T14:02:07Z</dcterms:modified>
</cp:coreProperties>
</file>