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87" r:id="rId3"/>
    <p:sldId id="259" r:id="rId4"/>
    <p:sldId id="288" r:id="rId5"/>
    <p:sldId id="264" r:id="rId6"/>
    <p:sldId id="313" r:id="rId7"/>
    <p:sldId id="316" r:id="rId8"/>
    <p:sldId id="314" r:id="rId9"/>
    <p:sldId id="318" r:id="rId10"/>
    <p:sldId id="323" r:id="rId11"/>
    <p:sldId id="330" r:id="rId12"/>
    <p:sldId id="320" r:id="rId13"/>
    <p:sldId id="324" r:id="rId14"/>
    <p:sldId id="325" r:id="rId15"/>
    <p:sldId id="326" r:id="rId16"/>
    <p:sldId id="327" r:id="rId17"/>
    <p:sldId id="328" r:id="rId18"/>
    <p:sldId id="266" r:id="rId19"/>
    <p:sldId id="295" r:id="rId20"/>
    <p:sldId id="302" r:id="rId21"/>
    <p:sldId id="311" r:id="rId22"/>
    <p:sldId id="329" r:id="rId23"/>
    <p:sldId id="322"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874"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2EBF0A9-BE3F-4F93-A853-84674FB97599}" type="datetimeFigureOut">
              <a:rPr lang="en-US" smtClean="0"/>
              <a:pPr/>
              <a:t>2/17/2019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986CEEA-7BB9-4235-8CBF-7AD561C4CB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BF0A9-BE3F-4F93-A853-84674FB97599}" type="datetimeFigureOut">
              <a:rPr lang="en-US" smtClean="0"/>
              <a:pPr/>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EBF0A9-BE3F-4F93-A853-84674FB97599}" type="datetimeFigureOut">
              <a:rPr lang="en-US" smtClean="0"/>
              <a:pPr/>
              <a:t>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6CEEA-7BB9-4235-8CBF-7AD561C4CB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EBF0A9-BE3F-4F93-A853-84674FB97599}" type="datetimeFigureOut">
              <a:rPr lang="en-US" smtClean="0"/>
              <a:pPr/>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EBF0A9-BE3F-4F93-A853-84674FB97599}" type="datetimeFigureOut">
              <a:rPr lang="en-US" smtClean="0"/>
              <a:pPr/>
              <a:t>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2EBF0A9-BE3F-4F93-A853-84674FB97599}" type="datetimeFigureOut">
              <a:rPr lang="en-US" smtClean="0"/>
              <a:pPr/>
              <a:t>2/17/2019</a:t>
            </a:fld>
            <a:endParaRPr lang="en-US"/>
          </a:p>
        </p:txBody>
      </p:sp>
      <p:sp>
        <p:nvSpPr>
          <p:cNvPr id="8" name="Slide Number Placeholder 7"/>
          <p:cNvSpPr>
            <a:spLocks noGrp="1"/>
          </p:cNvSpPr>
          <p:nvPr>
            <p:ph type="sldNum" sz="quarter" idx="11"/>
          </p:nvPr>
        </p:nvSpPr>
        <p:spPr/>
        <p:txBody>
          <a:bodyPr/>
          <a:lstStyle/>
          <a:p>
            <a:fld id="{9986CEEA-7BB9-4235-8CBF-7AD561C4CBB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BF0A9-BE3F-4F93-A853-84674FB97599}" type="datetimeFigureOut">
              <a:rPr lang="en-US" smtClean="0"/>
              <a:pPr/>
              <a:t>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EBF0A9-BE3F-4F93-A853-84674FB97599}" type="datetimeFigureOut">
              <a:rPr lang="en-US" smtClean="0"/>
              <a:pPr/>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986CEEA-7BB9-4235-8CBF-7AD561C4CB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2EBF0A9-BE3F-4F93-A853-84674FB97599}" type="datetimeFigureOut">
              <a:rPr lang="en-US" smtClean="0"/>
              <a:pPr/>
              <a:t>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6CEEA-7BB9-4235-8CBF-7AD561C4CB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2EBF0A9-BE3F-4F93-A853-84674FB97599}" type="datetimeFigureOut">
              <a:rPr lang="en-US" smtClean="0"/>
              <a:pPr/>
              <a:t>2/17/2019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986CEEA-7BB9-4235-8CBF-7AD561C4CBB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8.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audio" Target="../media/audio5.wav"/><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audio" Target="../media/audio9.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7" Type="http://schemas.openxmlformats.org/officeDocument/2006/relationships/image" Target="../media/image4.jpg"/><Relationship Id="rId2" Type="http://schemas.openxmlformats.org/officeDocument/2006/relationships/audio" Target="../media/audio6.wav"/><Relationship Id="rId1" Type="http://schemas.openxmlformats.org/officeDocument/2006/relationships/slideLayout" Target="../slideLayouts/slideLayout2.xml"/><Relationship Id="rId6" Type="http://schemas.openxmlformats.org/officeDocument/2006/relationships/hyperlink" Target="https://en.wikipedia.org/wiki/Inventory" TargetMode="External"/><Relationship Id="rId5" Type="http://schemas.openxmlformats.org/officeDocument/2006/relationships/hyperlink" Target="https://en.wikipedia.org/wiki/Point_of_sale" TargetMode="External"/><Relationship Id="rId4" Type="http://schemas.openxmlformats.org/officeDocument/2006/relationships/hyperlink" Target="https://en.wikipedia.org/wiki/Restaurant" TargetMode="External"/></Relationships>
</file>

<file path=ppt/slides/_rels/slide7.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5.wav"/><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070C0"/>
                </a:solidFill>
              </a:rPr>
              <a:t>A presentation on…….</a:t>
            </a:r>
            <a:r>
              <a:rPr lang="en-US" sz="6000" b="1" dirty="0" smtClean="0">
                <a:solidFill>
                  <a:srgbClr val="0070C0"/>
                </a:solidFill>
              </a:rPr>
              <a:t/>
            </a:r>
            <a:br>
              <a:rPr lang="en-US" sz="6000" b="1" dirty="0" smtClean="0">
                <a:solidFill>
                  <a:srgbClr val="0070C0"/>
                </a:solidFill>
              </a:rPr>
            </a:br>
            <a:r>
              <a:rPr sz="3200" b="0" dirty="0" err="1" smtClean="0">
                <a:solidFill>
                  <a:srgbClr val="0070C0"/>
                </a:solidFill>
              </a:rPr>
              <a:t>C</a:t>
            </a:r>
            <a:r>
              <a:rPr lang="en-US" sz="3200" b="0" dirty="0" err="1" smtClean="0">
                <a:solidFill>
                  <a:srgbClr val="0070C0"/>
                </a:solidFill>
              </a:rPr>
              <a:t>s</a:t>
            </a:r>
            <a:r>
              <a:rPr sz="3200" b="0" dirty="0" err="1" smtClean="0">
                <a:solidFill>
                  <a:srgbClr val="0070C0"/>
                </a:solidFill>
              </a:rPr>
              <a:t>e</a:t>
            </a:r>
            <a:r>
              <a:rPr sz="3200" b="0" dirty="0" smtClean="0">
                <a:solidFill>
                  <a:srgbClr val="0070C0"/>
                </a:solidFill>
              </a:rPr>
              <a:t> : 200</a:t>
            </a:r>
            <a:br>
              <a:rPr sz="3200" b="0" dirty="0" smtClean="0">
                <a:solidFill>
                  <a:srgbClr val="0070C0"/>
                </a:solidFill>
              </a:rPr>
            </a:br>
            <a:endParaRPr lang="en-US" sz="6000" b="1" dirty="0">
              <a:solidFill>
                <a:srgbClr val="0070C0"/>
              </a:solidFill>
            </a:endParaRPr>
          </a:p>
        </p:txBody>
      </p:sp>
      <p:sp>
        <p:nvSpPr>
          <p:cNvPr id="3" name="Subtitle 2"/>
          <p:cNvSpPr>
            <a:spLocks noGrp="1"/>
          </p:cNvSpPr>
          <p:nvPr>
            <p:ph type="subTitle" idx="1"/>
          </p:nvPr>
        </p:nvSpPr>
        <p:spPr/>
        <p:txBody>
          <a:bodyPr>
            <a:normAutofit/>
          </a:bodyPr>
          <a:lstStyle/>
          <a:p>
            <a:r>
              <a:rPr lang="en-US" dirty="0" smtClean="0"/>
              <a:t>A Presentation on Software Development Project….</a:t>
            </a:r>
          </a:p>
          <a:p>
            <a:r>
              <a:rPr lang="en-US" b="1" dirty="0" smtClean="0">
                <a:solidFill>
                  <a:srgbClr val="FFFF00"/>
                </a:solidFill>
              </a:rPr>
              <a:t>Course  :  CSE-200</a:t>
            </a:r>
          </a:p>
          <a:p>
            <a:r>
              <a:rPr lang="en-US" dirty="0" smtClean="0"/>
              <a:t>…..</a:t>
            </a:r>
          </a:p>
          <a:p>
            <a:r>
              <a:rPr lang="en-US" dirty="0" smtClean="0"/>
              <a:t>Lets start……………………………..</a:t>
            </a:r>
            <a:endParaRPr lang="en-US" dirty="0"/>
          </a:p>
        </p:txBody>
      </p:sp>
      <p:pic>
        <p:nvPicPr>
          <p:cNvPr id="5" name="Picture 4" descr="JKKNIU.LOGO.png"/>
          <p:cNvPicPr>
            <a:picLocks noChangeAspect="1"/>
          </p:cNvPicPr>
          <p:nvPr/>
        </p:nvPicPr>
        <p:blipFill>
          <a:blip r:embed="rId3"/>
          <a:stretch>
            <a:fillRect/>
          </a:stretch>
        </p:blipFill>
        <p:spPr>
          <a:xfrm>
            <a:off x="6700500" y="152400"/>
            <a:ext cx="2321010" cy="1752600"/>
          </a:xfrm>
          <a:prstGeom prst="rect">
            <a:avLst/>
          </a:prstGeom>
        </p:spPr>
      </p:pic>
    </p:spTree>
  </p:cSld>
  <p:clrMapOvr>
    <a:masterClrMapping/>
  </p:clrMapOvr>
  <p:transition>
    <p:wheel spokes="8"/>
    <p:sndAc>
      <p:stSnd>
        <p:snd r:embed="rId2" name="push.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b="1" dirty="0" smtClean="0">
                <a:solidFill>
                  <a:srgbClr val="FF0000"/>
                </a:solidFill>
              </a:rPr>
              <a:t>Tools :</a:t>
            </a:r>
            <a:endParaRPr lang="en-US" sz="3200" b="1" dirty="0">
              <a:solidFill>
                <a:srgbClr val="FF0000"/>
              </a:solidFill>
            </a:endParaRPr>
          </a:p>
        </p:txBody>
      </p:sp>
      <p:sp>
        <p:nvSpPr>
          <p:cNvPr id="3" name="Content Placeholder 2"/>
          <p:cNvSpPr>
            <a:spLocks noGrp="1"/>
          </p:cNvSpPr>
          <p:nvPr>
            <p:ph idx="1"/>
          </p:nvPr>
        </p:nvSpPr>
        <p:spPr>
          <a:xfrm>
            <a:off x="457200" y="1219200"/>
            <a:ext cx="8382000" cy="4906963"/>
          </a:xfrm>
        </p:spPr>
        <p:txBody>
          <a:bodyPr/>
          <a:lstStyle/>
          <a:p>
            <a:pPr>
              <a:buAutoNum type="arabicParenBoth"/>
            </a:pPr>
            <a:r>
              <a:rPr lang="en-US" sz="1800" dirty="0" smtClean="0"/>
              <a:t>We used an IDE named </a:t>
            </a:r>
            <a:r>
              <a:rPr lang="en-US" sz="1800" dirty="0" err="1" smtClean="0"/>
              <a:t>NetBeans</a:t>
            </a:r>
            <a:r>
              <a:rPr lang="en-US" sz="1800" dirty="0" smtClean="0"/>
              <a:t> v.8.2 to implement, build and operate the code.</a:t>
            </a:r>
          </a:p>
          <a:p>
            <a:pPr>
              <a:buFont typeface="Wingdings 2"/>
              <a:buAutoNum type="arabicParenBoth"/>
            </a:pPr>
            <a:r>
              <a:rPr lang="en-US" sz="1800" dirty="0" smtClean="0"/>
              <a:t>We took the help of JAVA language to build our software project.</a:t>
            </a:r>
          </a:p>
          <a:p>
            <a:pPr>
              <a:buNone/>
            </a:pPr>
            <a:endParaRPr lang="en-US" sz="1800" dirty="0" smtClean="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endParaRPr lang="en-US" sz="1200" dirty="0" smtClean="0"/>
          </a:p>
          <a:p>
            <a:pPr>
              <a:buNone/>
            </a:pPr>
            <a:endParaRPr lang="en-US" sz="1200" dirty="0"/>
          </a:p>
          <a:p>
            <a:pPr>
              <a:buNone/>
            </a:pPr>
            <a:r>
              <a:rPr lang="en-US" sz="1400" dirty="0" smtClean="0"/>
              <a:t>     FIG </a:t>
            </a:r>
            <a:r>
              <a:rPr lang="en-US" sz="1400" dirty="0"/>
              <a:t>5: JAVA language theme		</a:t>
            </a:r>
            <a:r>
              <a:rPr lang="en-US" sz="1400" dirty="0"/>
              <a:t> </a:t>
            </a:r>
            <a:r>
              <a:rPr lang="en-US" sz="1400" dirty="0" smtClean="0"/>
              <a:t>                                 FIG </a:t>
            </a:r>
            <a:r>
              <a:rPr lang="en-US" sz="1400" dirty="0"/>
              <a:t>6: JAVA </a:t>
            </a:r>
            <a:r>
              <a:rPr lang="en-US" sz="1400" dirty="0" smtClean="0"/>
              <a:t>language Symbol </a:t>
            </a:r>
            <a:endParaRPr lang="en-US" sz="1400" dirty="0"/>
          </a:p>
          <a:p>
            <a:pPr>
              <a:buNone/>
            </a:pPr>
            <a:endParaRPr lang="en-US" sz="1400" dirty="0" smtClean="0"/>
          </a:p>
          <a:p>
            <a:pPr>
              <a:buAutoNum type="arabicParenBoth"/>
            </a:pPr>
            <a:endParaRPr lang="en-US" sz="1800" dirty="0" smtClean="0"/>
          </a:p>
          <a:p>
            <a:pPr>
              <a:buNone/>
            </a:pPr>
            <a:endParaRPr lang="en-US" dirty="0" smtClean="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09600" y="3488150"/>
            <a:ext cx="3581400" cy="1405699"/>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029200" y="3294893"/>
            <a:ext cx="3067050" cy="1716014"/>
          </a:xfrm>
          <a:prstGeom prst="rect">
            <a:avLst/>
          </a:prstGeom>
        </p:spPr>
      </p:pic>
    </p:spTree>
  </p:cSld>
  <p:clrMapOvr>
    <a:masterClrMapping/>
  </p:clrMapOvr>
  <p:transition>
    <p:sndAc>
      <p:stSnd>
        <p:snd r:embed="rId2" name="breeze.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b="1" dirty="0" smtClean="0">
                <a:solidFill>
                  <a:srgbClr val="FF0000"/>
                </a:solidFill>
              </a:rPr>
              <a:t>Tools :</a:t>
            </a:r>
            <a:endParaRPr lang="en-US" sz="3200" b="1" dirty="0">
              <a:solidFill>
                <a:srgbClr val="FF0000"/>
              </a:solidFill>
            </a:endParaRPr>
          </a:p>
        </p:txBody>
      </p:sp>
      <p:sp>
        <p:nvSpPr>
          <p:cNvPr id="3" name="Content Placeholder 2"/>
          <p:cNvSpPr>
            <a:spLocks noGrp="1"/>
          </p:cNvSpPr>
          <p:nvPr>
            <p:ph idx="1"/>
          </p:nvPr>
        </p:nvSpPr>
        <p:spPr>
          <a:xfrm>
            <a:off x="457200" y="1219200"/>
            <a:ext cx="8382000" cy="4906963"/>
          </a:xfrm>
        </p:spPr>
        <p:txBody>
          <a:bodyPr/>
          <a:lstStyle/>
          <a:p>
            <a:pPr>
              <a:buNone/>
            </a:pPr>
            <a:endParaRPr lang="en-US" sz="1400" dirty="0" smtClean="0"/>
          </a:p>
          <a:p>
            <a:pPr>
              <a:buAutoNum type="arabicParenBoth"/>
            </a:pPr>
            <a:endParaRPr lang="en-US" sz="1800" dirty="0" smtClean="0"/>
          </a:p>
          <a:p>
            <a:pPr>
              <a:buNone/>
            </a:pPr>
            <a:endParaRPr lang="en-US" dirty="0" smtClean="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494183" y="1524000"/>
            <a:ext cx="5287617" cy="2008188"/>
          </a:xfrm>
          <a:prstGeom prst="rect">
            <a:avLst/>
          </a:prstGeom>
        </p:spPr>
      </p:pic>
      <p:sp>
        <p:nvSpPr>
          <p:cNvPr id="4" name="Rectangle 3"/>
          <p:cNvSpPr/>
          <p:nvPr/>
        </p:nvSpPr>
        <p:spPr>
          <a:xfrm>
            <a:off x="9277" y="2057400"/>
            <a:ext cx="2057400" cy="369332"/>
          </a:xfrm>
          <a:prstGeom prst="rect">
            <a:avLst/>
          </a:prstGeom>
        </p:spPr>
        <p:txBody>
          <a:bodyPr wrap="square">
            <a:spAutoFit/>
          </a:bodyPr>
          <a:lstStyle/>
          <a:p>
            <a:pPr lvl="4"/>
            <a:r>
              <a:rPr lang="en-US" dirty="0" smtClean="0"/>
              <a:t> </a:t>
            </a:r>
            <a:endParaRPr lang="en-US" dirty="0"/>
          </a:p>
        </p:txBody>
      </p:sp>
      <p:sp>
        <p:nvSpPr>
          <p:cNvPr id="5" name="Rectangle 4"/>
          <p:cNvSpPr/>
          <p:nvPr/>
        </p:nvSpPr>
        <p:spPr>
          <a:xfrm>
            <a:off x="2897908" y="3902304"/>
            <a:ext cx="2480166" cy="369332"/>
          </a:xfrm>
          <a:prstGeom prst="rect">
            <a:avLst/>
          </a:prstGeom>
        </p:spPr>
        <p:txBody>
          <a:bodyPr wrap="none">
            <a:spAutoFit/>
          </a:bodyPr>
          <a:lstStyle/>
          <a:p>
            <a:r>
              <a:rPr lang="en-US" dirty="0"/>
              <a:t>FIG 4: </a:t>
            </a:r>
            <a:r>
              <a:rPr lang="en-US" dirty="0" err="1"/>
              <a:t>NetBeans</a:t>
            </a:r>
            <a:r>
              <a:rPr lang="en-US" dirty="0"/>
              <a:t> IDE. </a:t>
            </a:r>
          </a:p>
        </p:txBody>
      </p:sp>
    </p:spTree>
    <p:extLst>
      <p:ext uri="{BB962C8B-B14F-4D97-AF65-F5344CB8AC3E}">
        <p14:creationId xmlns:p14="http://schemas.microsoft.com/office/powerpoint/2010/main" val="2046173804"/>
      </p:ext>
    </p:extLst>
  </p:cSld>
  <p:clrMapOvr>
    <a:masterClrMapping/>
  </p:clrMapOvr>
  <p:transition>
    <p:sndAc>
      <p:stSnd>
        <p:snd r:embed="rId2" name="breeze.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 </a:t>
            </a:r>
            <a:endParaRPr lang="en-US" sz="3200"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800" dirty="0"/>
              <a:t>The software we developed here is simple to use. Whenever the authority needs to calculate the customer’s total bill after order they just have to click the software icon. Then the software will ask them the required username and password. If the authority is legal they will enter the correct username and password and can get access to the main function of the software. The software then asks them the amount of each food and drink item. There are options for VAT and also delivery. If clicked delivery button it asks for customers Name, Address and Contact number. After taking all data this program calculates them and shows the total Bill of the customer and when clicking Receipt Button it automatically generates a Bill receipt in a nice formation pattern including current date and time. Finally we get the exact cost that the customer has to pay in the printed Bill Receipt.</a:t>
            </a:r>
          </a:p>
          <a:p>
            <a:r>
              <a:rPr lang="en-US" sz="1800" dirty="0"/>
              <a:t>Another thing is in Office panel, we can calculate if the owners of the Restaurants have achieved Big-profit or Loss with the print out facility also.</a:t>
            </a:r>
          </a:p>
          <a:p>
            <a:r>
              <a:rPr lang="en-US" sz="1800" dirty="0"/>
              <a:t>The additional feature of this project is Aided general Calculator, Aided Currency Conversion Calculator and so on.</a:t>
            </a:r>
          </a:p>
          <a:p>
            <a:endParaRPr lang="en-US" dirty="0" smtClean="0"/>
          </a:p>
        </p:txBody>
      </p:sp>
    </p:spTree>
  </p:cSld>
  <p:clrMapOvr>
    <a:masterClrMapping/>
  </p:clrMapOvr>
  <p:transition>
    <p:sndAc>
      <p:stSnd>
        <p:snd r:embed="rId2" name="breeze.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5" name="Content Placeholder 4"/>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screenshot 1</a:t>
            </a:r>
            <a:r>
              <a:rPr lang="en-US" dirty="0" smtClean="0"/>
              <a:t>				</a:t>
            </a:r>
            <a:r>
              <a:rPr lang="en-US" sz="1800" dirty="0" smtClean="0"/>
              <a:t>screenshot 2</a:t>
            </a:r>
            <a:endParaRPr lang="en-US" sz="18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52400" y="2146300"/>
            <a:ext cx="3733800" cy="2489200"/>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876800" y="2215579"/>
            <a:ext cx="3810000" cy="2350642"/>
          </a:xfrm>
          <a:prstGeom prst="rect">
            <a:avLst/>
          </a:prstGeom>
        </p:spPr>
      </p:pic>
    </p:spTree>
  </p:cSld>
  <p:clrMapOvr>
    <a:masterClrMapping/>
  </p:clrMapOvr>
  <p:transition>
    <p:zoom/>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screenshot 3				screenshot 4</a:t>
            </a:r>
          </a:p>
          <a:p>
            <a:pPr>
              <a:buNone/>
            </a:pPr>
            <a:endParaRPr lang="en-US" sz="1800"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28600" y="2262688"/>
            <a:ext cx="3429000" cy="2104024"/>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800600" y="2234206"/>
            <a:ext cx="3505200" cy="2160987"/>
          </a:xfrm>
          <a:prstGeom prst="rect">
            <a:avLst/>
          </a:prstGeom>
        </p:spPr>
      </p:pic>
    </p:spTree>
  </p:cSld>
  <p:clrMapOvr>
    <a:masterClrMapping/>
  </p:clrMapOvr>
  <p:transition>
    <p:zoom/>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screenshot 5				screenshot 6</a:t>
            </a:r>
          </a:p>
          <a:p>
            <a:pPr>
              <a:buNone/>
            </a:pPr>
            <a:endParaRPr lang="en-US" sz="1800"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52400" y="2206241"/>
            <a:ext cx="3429000" cy="2216917"/>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5029200" y="2139134"/>
            <a:ext cx="3619500" cy="2274932"/>
          </a:xfrm>
          <a:prstGeom prst="rect">
            <a:avLst/>
          </a:prstGeom>
        </p:spPr>
      </p:pic>
    </p:spTree>
  </p:cSld>
  <p:clrMapOvr>
    <a:masterClrMapping/>
  </p:clrMapOvr>
  <p:transition>
    <p:zoom/>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endParaRPr lang="en-US" sz="1800" dirty="0" smtClean="0"/>
          </a:p>
          <a:p>
            <a:pPr>
              <a:buNone/>
            </a:pPr>
            <a:r>
              <a:rPr lang="en-US" sz="1800" dirty="0" smtClean="0"/>
              <a:t>		 screenshot 7				screenshot 8</a:t>
            </a:r>
          </a:p>
          <a:p>
            <a:pPr>
              <a:buNone/>
            </a:pPr>
            <a:endParaRPr lang="en-US" sz="1800" dirty="0" smtClean="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152400" y="2180062"/>
            <a:ext cx="3505200" cy="2193076"/>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953000" y="2159178"/>
            <a:ext cx="3581400" cy="2234844"/>
          </a:xfrm>
          <a:prstGeom prst="rect">
            <a:avLst/>
          </a:prstGeom>
        </p:spPr>
      </p:pic>
    </p:spTree>
  </p:cSld>
  <p:clrMapOvr>
    <a:masterClrMapping/>
  </p:clrMapOvr>
  <p:transition>
    <p:zoom/>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Overview of the Software (screenshots): </a:t>
            </a:r>
            <a:endParaRPr lang="en-US" sz="3200" dirty="0"/>
          </a:p>
        </p:txBody>
      </p:sp>
      <p:sp>
        <p:nvSpPr>
          <p:cNvPr id="3" name="Content Placeholder 2"/>
          <p:cNvSpPr>
            <a:spLocks noGrp="1"/>
          </p:cNvSpPr>
          <p:nvPr>
            <p:ph idx="1"/>
          </p:nvPr>
        </p:nvSpPr>
        <p:spPr/>
        <p:txBody>
          <a:bodyPr>
            <a:normAutofit lnSpcReduction="10000"/>
          </a:bodyPr>
          <a:lstStyle/>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a:t>
            </a:r>
          </a:p>
          <a:p>
            <a:pPr>
              <a:buNone/>
            </a:pPr>
            <a:r>
              <a:rPr lang="en-US" sz="1800" dirty="0" smtClean="0"/>
              <a:t>				screenshot 9</a:t>
            </a:r>
          </a:p>
          <a:p>
            <a:pPr>
              <a:buNone/>
            </a:pPr>
            <a:endParaRPr lang="en-US" sz="1800"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20608" y="1143000"/>
            <a:ext cx="6626583" cy="4238625"/>
          </a:xfrm>
          <a:prstGeom prst="rect">
            <a:avLst/>
          </a:prstGeom>
        </p:spPr>
      </p:pic>
    </p:spTree>
  </p:cSld>
  <p:clrMapOvr>
    <a:masterClrMapping/>
  </p:clrMapOvr>
  <p:transition>
    <p:zoom/>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Flowchart :</a:t>
            </a:r>
            <a:endParaRPr lang="en-US" sz="3200"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85800" y="1143000"/>
            <a:ext cx="7315200" cy="5715000"/>
          </a:xfrm>
          <a:prstGeom prst="rect">
            <a:avLst/>
          </a:prstGeom>
        </p:spPr>
      </p:pic>
    </p:spTree>
  </p:cSld>
  <p:clrMapOvr>
    <a:masterClrMapping/>
  </p:clrMapOvr>
  <p:transition>
    <p:wedge/>
    <p:sndAc>
      <p:stSnd>
        <p:snd r:embed="rId2" name="breeze.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Data Validation :</a:t>
            </a:r>
            <a:endParaRPr lang="en-US" sz="3200" dirty="0"/>
          </a:p>
        </p:txBody>
      </p:sp>
      <p:sp>
        <p:nvSpPr>
          <p:cNvPr id="3" name="Content Placeholder 2"/>
          <p:cNvSpPr>
            <a:spLocks noGrp="1"/>
          </p:cNvSpPr>
          <p:nvPr>
            <p:ph idx="1"/>
          </p:nvPr>
        </p:nvSpPr>
        <p:spPr/>
        <p:txBody>
          <a:bodyPr>
            <a:normAutofit/>
          </a:bodyPr>
          <a:lstStyle/>
          <a:p>
            <a:pPr marL="36576" indent="0">
              <a:buNone/>
            </a:pPr>
            <a:r>
              <a:rPr lang="en-US" sz="1800" dirty="0"/>
              <a:t>The software project also has the feature of data validation. That means whenever you enter any illegal data specially type mistakes it denies to access these data and sound beep for entering the correct information until it receives the legal data.</a:t>
            </a:r>
          </a:p>
          <a:p>
            <a:pPr marL="36576" indent="0">
              <a:buNone/>
            </a:pPr>
            <a:r>
              <a:rPr lang="en-US" sz="1800" dirty="0"/>
              <a:t> </a:t>
            </a:r>
            <a:r>
              <a:rPr lang="en-US" sz="1800" dirty="0" smtClean="0"/>
              <a:t>Data </a:t>
            </a:r>
            <a:r>
              <a:rPr lang="en-US" sz="1800" dirty="0"/>
              <a:t>validation mainly appears whenever we mistakenly enters unauthorized data value like number value in the sector of alphabetical value and alphabetical value in the </a:t>
            </a:r>
            <a:r>
              <a:rPr lang="en-US" sz="1800" dirty="0" smtClean="0"/>
              <a:t>sector </a:t>
            </a:r>
            <a:r>
              <a:rPr lang="en-US" sz="1800" dirty="0"/>
              <a:t>of number value and so on</a:t>
            </a:r>
            <a:r>
              <a:rPr lang="en-US" sz="1800" dirty="0" smtClean="0"/>
              <a:t>.</a:t>
            </a:r>
          </a:p>
          <a:p>
            <a:pPr marL="36576" indent="0">
              <a:buNone/>
            </a:pPr>
            <a:r>
              <a:rPr lang="en-US" sz="1800" dirty="0"/>
              <a:t>	</a:t>
            </a:r>
            <a:r>
              <a:rPr lang="en-US" sz="1800" dirty="0" smtClean="0"/>
              <a:t>	</a:t>
            </a: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3733800"/>
            <a:ext cx="2057400" cy="2163741"/>
          </a:xfrm>
          <a:prstGeom prst="rect">
            <a:avLst/>
          </a:prstGeom>
        </p:spPr>
      </p:pic>
      <p:sp>
        <p:nvSpPr>
          <p:cNvPr id="5" name="Rectangle 4"/>
          <p:cNvSpPr/>
          <p:nvPr/>
        </p:nvSpPr>
        <p:spPr>
          <a:xfrm>
            <a:off x="533400" y="6160836"/>
            <a:ext cx="7010400" cy="369332"/>
          </a:xfrm>
          <a:prstGeom prst="rect">
            <a:avLst/>
          </a:prstGeom>
        </p:spPr>
        <p:txBody>
          <a:bodyPr wrap="square">
            <a:spAutoFit/>
          </a:bodyPr>
          <a:lstStyle/>
          <a:p>
            <a:r>
              <a:rPr lang="en-US" dirty="0"/>
              <a:t> </a:t>
            </a:r>
            <a:r>
              <a:rPr lang="en-US" dirty="0" smtClean="0"/>
              <a:t>           FIG </a:t>
            </a:r>
            <a:r>
              <a:rPr lang="en-US" dirty="0"/>
              <a:t>18 : Data validation whether its correct or wrong.</a:t>
            </a:r>
            <a:endParaRPr lang="en-US" dirty="0"/>
          </a:p>
        </p:txBody>
      </p:sp>
    </p:spTree>
  </p:cSld>
  <p:clrMapOvr>
    <a:masterClrMapping/>
  </p:clrMapOvr>
  <p:transition>
    <p:pull dir="ru"/>
    <p:sndAc>
      <p:stSnd>
        <p:snd r:embed="rId2" name="suction.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PRESENTATION :</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sz="2400" dirty="0" smtClean="0"/>
              <a:t>Course : CSE-200.</a:t>
            </a:r>
          </a:p>
          <a:p>
            <a:r>
              <a:rPr lang="en-US" sz="2400" dirty="0" smtClean="0"/>
              <a:t>SESSION : 2016-17.</a:t>
            </a:r>
          </a:p>
          <a:p>
            <a:r>
              <a:rPr lang="en-US" sz="2400" dirty="0" smtClean="0"/>
              <a:t>DEPARTMENT : C.S.E.</a:t>
            </a:r>
          </a:p>
          <a:p>
            <a:r>
              <a:rPr lang="en-US" sz="2400" dirty="0" smtClean="0"/>
              <a:t>Supervised By: </a:t>
            </a:r>
            <a:r>
              <a:rPr lang="en-US" sz="2400" dirty="0" err="1" smtClean="0"/>
              <a:t>Kazi</a:t>
            </a:r>
            <a:r>
              <a:rPr lang="en-US" sz="2400" dirty="0" smtClean="0"/>
              <a:t> </a:t>
            </a:r>
            <a:r>
              <a:rPr lang="en-US" sz="2400" dirty="0" err="1" smtClean="0"/>
              <a:t>Mahmudul</a:t>
            </a:r>
            <a:r>
              <a:rPr lang="en-US" sz="2400" dirty="0" smtClean="0"/>
              <a:t> Hassan.</a:t>
            </a:r>
          </a:p>
          <a:p>
            <a:r>
              <a:rPr lang="en-US" sz="2200" dirty="0" smtClean="0"/>
              <a:t>Project Name : </a:t>
            </a:r>
            <a:r>
              <a:rPr lang="en-US" sz="2200" dirty="0"/>
              <a:t>Restaurant Management </a:t>
            </a:r>
            <a:r>
              <a:rPr lang="en-US" sz="2200" dirty="0" smtClean="0"/>
              <a:t>System.</a:t>
            </a:r>
            <a:endParaRPr lang="en-US" sz="2200" dirty="0"/>
          </a:p>
        </p:txBody>
      </p:sp>
      <p:pic>
        <p:nvPicPr>
          <p:cNvPr id="6" name="Picture 5" descr="JKKNIU.ANGLE VIEW.jpg"/>
          <p:cNvPicPr>
            <a:picLocks noChangeAspect="1"/>
          </p:cNvPicPr>
          <p:nvPr/>
        </p:nvPicPr>
        <p:blipFill>
          <a:blip r:embed="rId3"/>
          <a:stretch>
            <a:fillRect/>
          </a:stretch>
        </p:blipFill>
        <p:spPr>
          <a:xfrm>
            <a:off x="4648200" y="0"/>
            <a:ext cx="4495800" cy="3048000"/>
          </a:xfrm>
          <a:prstGeom prst="rect">
            <a:avLst/>
          </a:prstGeom>
        </p:spPr>
      </p:pic>
    </p:spTree>
  </p:cSld>
  <p:clrMapOvr>
    <a:masterClrMapping/>
  </p:clrMapOvr>
  <p:transition>
    <p:blinds/>
    <p:sndAc>
      <p:stSnd>
        <p:snd r:embed="rId2" name="coin.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Limitations :</a:t>
            </a:r>
            <a:endParaRPr lang="en-US" sz="3200" dirty="0"/>
          </a:p>
        </p:txBody>
      </p:sp>
      <p:sp>
        <p:nvSpPr>
          <p:cNvPr id="3" name="Content Placeholder 2"/>
          <p:cNvSpPr>
            <a:spLocks noGrp="1"/>
          </p:cNvSpPr>
          <p:nvPr>
            <p:ph idx="1"/>
          </p:nvPr>
        </p:nvSpPr>
        <p:spPr/>
        <p:txBody>
          <a:bodyPr>
            <a:normAutofit/>
          </a:bodyPr>
          <a:lstStyle/>
          <a:p>
            <a:pPr>
              <a:buNone/>
            </a:pPr>
            <a:r>
              <a:rPr lang="en-US" sz="1600" dirty="0" smtClean="0"/>
              <a:t>	</a:t>
            </a:r>
            <a:r>
              <a:rPr lang="en-US" sz="1400" dirty="0" smtClean="0"/>
              <a:t>Though the project helps us calculating total bill and saves our time it has some limitations which are described below:</a:t>
            </a:r>
          </a:p>
          <a:p>
            <a:pPr>
              <a:buNone/>
            </a:pPr>
            <a:endParaRPr lang="en-US" sz="1400" dirty="0" smtClean="0"/>
          </a:p>
          <a:p>
            <a:r>
              <a:rPr lang="en-US" sz="1400" dirty="0" smtClean="0"/>
              <a:t>This </a:t>
            </a:r>
            <a:r>
              <a:rPr lang="en-US" sz="1400" dirty="0"/>
              <a:t>software is unable to web connectivity so that it has the lacking whenever a    restaurant has different branch in different place.</a:t>
            </a:r>
          </a:p>
          <a:p>
            <a:r>
              <a:rPr lang="en-US" sz="1400" dirty="0" smtClean="0"/>
              <a:t> </a:t>
            </a:r>
            <a:r>
              <a:rPr lang="en-US" sz="1400" dirty="0"/>
              <a:t>This software is unable to store a customer’s information in a file for future query.</a:t>
            </a:r>
          </a:p>
          <a:p>
            <a:r>
              <a:rPr lang="en-US" sz="1400" dirty="0" smtClean="0"/>
              <a:t>The </a:t>
            </a:r>
            <a:r>
              <a:rPr lang="en-US" sz="1400" dirty="0"/>
              <a:t>software is not build up as web connected so that someone can keep web   contact through the software</a:t>
            </a:r>
            <a:r>
              <a:rPr lang="en-US" sz="1400" dirty="0" smtClean="0"/>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36576" indent="0">
              <a:buNone/>
            </a:pPr>
            <a:r>
              <a:rPr lang="en-US" sz="1400" dirty="0" smtClean="0"/>
              <a:t>        </a:t>
            </a:r>
            <a:r>
              <a:rPr lang="en-US" sz="1400" dirty="0"/>
              <a:t>FIG 19: WEB connectivity Icon </a:t>
            </a:r>
            <a:r>
              <a:rPr lang="en-US" sz="1400" dirty="0" smtClean="0"/>
              <a:t>		</a:t>
            </a:r>
            <a:r>
              <a:rPr lang="en-US" sz="1400" dirty="0"/>
              <a:t>FIG 20: Storage Icon</a:t>
            </a:r>
          </a:p>
          <a:p>
            <a:pPr>
              <a:buNone/>
            </a:pPr>
            <a:endParaRPr lang="en-US" sz="1800"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838200" y="3694375"/>
            <a:ext cx="2336800" cy="1752600"/>
          </a:xfrm>
          <a:prstGeom prst="rect">
            <a:avLst/>
          </a:prstGeom>
        </p:spPr>
      </p:pic>
      <p:pic>
        <p:nvPicPr>
          <p:cNvPr id="5" name="Picture 4"/>
          <p:cNvPicPr/>
          <p:nvPr/>
        </p:nvPicPr>
        <p:blipFill>
          <a:blip r:embed="rId4" cstate="print">
            <a:extLst>
              <a:ext uri="{28A0092B-C50C-407E-A947-70E740481C1C}">
                <a14:useLocalDpi xmlns:a14="http://schemas.microsoft.com/office/drawing/2010/main" val="0"/>
              </a:ext>
            </a:extLst>
          </a:blip>
          <a:stretch>
            <a:fillRect/>
          </a:stretch>
        </p:blipFill>
        <p:spPr>
          <a:xfrm>
            <a:off x="4800600" y="3691062"/>
            <a:ext cx="1981200" cy="1642938"/>
          </a:xfrm>
          <a:prstGeom prst="rect">
            <a:avLst/>
          </a:prstGeom>
        </p:spPr>
      </p:pic>
    </p:spTree>
  </p:cSld>
  <p:clrMapOvr>
    <a:masterClrMapping/>
  </p:clrMapOvr>
  <p:transition>
    <p:dissolve/>
    <p:sndAc>
      <p:stSnd>
        <p:snd r:embed="rId2" name="breeze.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b="1" dirty="0" smtClean="0">
                <a:solidFill>
                  <a:srgbClr val="FF0000"/>
                </a:solidFill>
              </a:rPr>
              <a:t>Further Development (future work):</a:t>
            </a:r>
            <a:endParaRPr lang="en-US" sz="3200" b="1" dirty="0">
              <a:solidFill>
                <a:srgbClr val="FF0000"/>
              </a:solidFill>
            </a:endParaRPr>
          </a:p>
        </p:txBody>
      </p:sp>
      <p:sp>
        <p:nvSpPr>
          <p:cNvPr id="3" name="Content Placeholder 2"/>
          <p:cNvSpPr>
            <a:spLocks noGrp="1"/>
          </p:cNvSpPr>
          <p:nvPr>
            <p:ph idx="1"/>
          </p:nvPr>
        </p:nvSpPr>
        <p:spPr>
          <a:xfrm>
            <a:off x="457200" y="1295400"/>
            <a:ext cx="7924800" cy="5410200"/>
          </a:xfrm>
        </p:spPr>
        <p:txBody>
          <a:bodyPr/>
          <a:lstStyle/>
          <a:p>
            <a:pPr marL="36576" indent="0">
              <a:buNone/>
            </a:pPr>
            <a:r>
              <a:rPr lang="en-US" sz="1800" dirty="0"/>
              <a:t>Our system has all the functionalities to manage a Restaurant Management process. But we have some plan to make it more efficient, reliable.</a:t>
            </a:r>
          </a:p>
          <a:p>
            <a:pPr marL="36576" indent="0">
              <a:buNone/>
            </a:pPr>
            <a:r>
              <a:rPr lang="en-US" sz="1800" dirty="0"/>
              <a:t>Our expectation is that in future we can make sure to add some important features i.e.:</a:t>
            </a:r>
          </a:p>
          <a:p>
            <a:r>
              <a:rPr lang="en-US" sz="1800" dirty="0"/>
              <a:t>(1) Nutritional Analysis aided interface in this software so that authority can easily get the nutritional information of their food item easily.</a:t>
            </a:r>
          </a:p>
          <a:p>
            <a:r>
              <a:rPr lang="en-US" sz="1800" dirty="0"/>
              <a:t>(2) Also, we expect to add the facility for storing customer’s data and information in a file for the purpose of later query.</a:t>
            </a:r>
          </a:p>
          <a:p>
            <a:r>
              <a:rPr lang="en-US" sz="1800" dirty="0"/>
              <a:t>(3) We also expect to add a web base interface in this software project so that different   branch of a Restaurant can directly connect to the each other through Web by the help of this software project and can share each one’s </a:t>
            </a:r>
            <a:r>
              <a:rPr lang="en-US" sz="1800" dirty="0" err="1"/>
              <a:t>updation</a:t>
            </a:r>
            <a:r>
              <a:rPr lang="en-US" sz="1800" dirty="0"/>
              <a:t> in a specific moment.</a:t>
            </a:r>
          </a:p>
          <a:p>
            <a:r>
              <a:rPr lang="en-US" sz="1800" dirty="0" smtClean="0"/>
              <a:t>(</a:t>
            </a:r>
            <a:r>
              <a:rPr lang="en-US" sz="1800" dirty="0"/>
              <a:t>4) A feature of data analytic.</a:t>
            </a:r>
          </a:p>
          <a:p>
            <a:pPr lvl="0">
              <a:buNone/>
            </a:pPr>
            <a:endParaRPr lang="en-US" sz="1800" dirty="0" smtClean="0"/>
          </a:p>
          <a:p>
            <a:pPr>
              <a:buFont typeface="Wingdings" pitchFamily="2" charset="2"/>
              <a:buChar char="Ø"/>
            </a:pPr>
            <a:endParaRPr lang="en-US" dirty="0"/>
          </a:p>
        </p:txBody>
      </p:sp>
    </p:spTree>
  </p:cSld>
  <p:clrMapOvr>
    <a:masterClrMapping/>
  </p:clrMapOvr>
  <p:transition>
    <p:dissolve/>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normAutofit/>
          </a:bodyPr>
          <a:lstStyle/>
          <a:p>
            <a:r>
              <a:rPr lang="en-US" sz="3200" b="1" dirty="0" smtClean="0">
                <a:solidFill>
                  <a:srgbClr val="FF0000"/>
                </a:solidFill>
              </a:rPr>
              <a:t>Further Development (future work):</a:t>
            </a:r>
            <a:endParaRPr lang="en-US" sz="3200" b="1" dirty="0">
              <a:solidFill>
                <a:srgbClr val="FF0000"/>
              </a:solidFill>
            </a:endParaRPr>
          </a:p>
        </p:txBody>
      </p:sp>
      <p:sp>
        <p:nvSpPr>
          <p:cNvPr id="3" name="Content Placeholder 2"/>
          <p:cNvSpPr>
            <a:spLocks noGrp="1"/>
          </p:cNvSpPr>
          <p:nvPr>
            <p:ph idx="1"/>
          </p:nvPr>
        </p:nvSpPr>
        <p:spPr>
          <a:xfrm>
            <a:off x="457200" y="990600"/>
            <a:ext cx="7848600" cy="5135563"/>
          </a:xfrm>
        </p:spPr>
        <p:txBody>
          <a:bodyPr>
            <a:normAutofit/>
          </a:bodyPr>
          <a:lstStyle/>
          <a:p>
            <a:pPr lvl="0">
              <a:buNone/>
            </a:pPr>
            <a:endParaRPr lang="en-US" sz="1800" dirty="0" smtClean="0"/>
          </a:p>
          <a:p>
            <a:pPr marL="36576" indent="0">
              <a:buNone/>
            </a:pPr>
            <a:endParaRPr lang="en-US" dirty="0"/>
          </a:p>
          <a:p>
            <a:pPr marL="36576" indent="0">
              <a:buNone/>
            </a:pPr>
            <a:endParaRPr lang="en-US" dirty="0" smtClean="0"/>
          </a:p>
          <a:p>
            <a:pPr marL="36576" indent="0">
              <a:buNone/>
            </a:pPr>
            <a:endParaRPr lang="en-US" dirty="0"/>
          </a:p>
          <a:p>
            <a:pPr marL="36576" indent="0">
              <a:buNone/>
            </a:pPr>
            <a:endParaRPr lang="en-US" sz="1400" dirty="0" smtClean="0"/>
          </a:p>
          <a:p>
            <a:pPr marL="36576" indent="0">
              <a:buNone/>
            </a:pPr>
            <a:r>
              <a:rPr lang="en-US" sz="1400" dirty="0"/>
              <a:t> </a:t>
            </a:r>
            <a:r>
              <a:rPr lang="en-US" sz="1400" dirty="0" smtClean="0"/>
              <a:t>              FIG </a:t>
            </a:r>
            <a:r>
              <a:rPr lang="en-US" sz="1400" dirty="0"/>
              <a:t>21(a) : Nutrition Analysis                      </a:t>
            </a:r>
            <a:r>
              <a:rPr lang="en-US" sz="1400" dirty="0" smtClean="0"/>
              <a:t>              </a:t>
            </a:r>
            <a:r>
              <a:rPr lang="en-US" sz="1400" dirty="0"/>
              <a:t>FIG 21(b) : Nutrition </a:t>
            </a:r>
            <a:r>
              <a:rPr lang="en-US" sz="1400" dirty="0" smtClean="0"/>
              <a:t>Analysis</a:t>
            </a:r>
          </a:p>
          <a:p>
            <a:pPr marL="36576" indent="0">
              <a:buNone/>
            </a:pPr>
            <a:endParaRPr lang="en-US" sz="1400" dirty="0"/>
          </a:p>
          <a:p>
            <a:pPr marL="36576" indent="0">
              <a:buNone/>
            </a:pPr>
            <a:endParaRPr lang="en-US" sz="1400" dirty="0" smtClean="0"/>
          </a:p>
          <a:p>
            <a:pPr marL="36576" indent="0">
              <a:buNone/>
            </a:pPr>
            <a:endParaRPr lang="en-US" sz="1400" dirty="0"/>
          </a:p>
          <a:p>
            <a:pPr marL="36576" indent="0">
              <a:buNone/>
            </a:pPr>
            <a:endParaRPr lang="en-US" sz="1400" dirty="0" smtClean="0"/>
          </a:p>
          <a:p>
            <a:pPr marL="36576" indent="0">
              <a:buNone/>
            </a:pPr>
            <a:endParaRPr lang="en-US" sz="1400" dirty="0"/>
          </a:p>
          <a:p>
            <a:pPr marL="36576" indent="0">
              <a:buNone/>
            </a:pPr>
            <a:endParaRPr lang="en-US" sz="1400" dirty="0" smtClean="0"/>
          </a:p>
          <a:p>
            <a:pPr marL="36576" indent="0">
              <a:buNone/>
            </a:pPr>
            <a:endParaRPr lang="en-US" sz="1400" dirty="0"/>
          </a:p>
          <a:p>
            <a:pPr marL="36576" indent="0">
              <a:buNone/>
            </a:pPr>
            <a:endParaRPr lang="en-US" sz="1400" dirty="0" smtClean="0"/>
          </a:p>
          <a:p>
            <a:pPr marL="36576" indent="0">
              <a:buNone/>
            </a:pPr>
            <a:r>
              <a:rPr lang="en-US" sz="1400" dirty="0" smtClean="0"/>
              <a:t>                </a:t>
            </a:r>
          </a:p>
          <a:p>
            <a:pPr marL="36576" indent="0">
              <a:buNone/>
            </a:pPr>
            <a:r>
              <a:rPr lang="en-US" sz="1400" dirty="0"/>
              <a:t> </a:t>
            </a:r>
            <a:r>
              <a:rPr lang="en-US" sz="1400" dirty="0" smtClean="0"/>
              <a:t>         FIG </a:t>
            </a:r>
            <a:r>
              <a:rPr lang="en-US" sz="1400" dirty="0"/>
              <a:t>22: Data Storage	</a:t>
            </a:r>
            <a:r>
              <a:rPr lang="en-US" sz="1400" dirty="0"/>
              <a:t>	</a:t>
            </a:r>
            <a:r>
              <a:rPr lang="en-US" sz="1400" dirty="0" smtClean="0"/>
              <a:t>                  FIG </a:t>
            </a:r>
            <a:r>
              <a:rPr lang="en-US" sz="1400" dirty="0"/>
              <a:t>23: Symbol for Web Connectivity</a:t>
            </a:r>
          </a:p>
          <a:p>
            <a:pPr marL="36576" indent="0">
              <a:buNone/>
            </a:pPr>
            <a:endParaRPr lang="en-US" sz="14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316540" y="1120471"/>
            <a:ext cx="1858752" cy="207993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334000" y="1143000"/>
            <a:ext cx="1711187" cy="2057401"/>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1256999" y="4264827"/>
            <a:ext cx="2184400" cy="1393976"/>
          </a:xfrm>
          <a:prstGeom prst="rect">
            <a:avLst/>
          </a:prstGeom>
        </p:spPr>
      </p:pic>
      <p:pic>
        <p:nvPicPr>
          <p:cNvPr id="7" name="Picture 6" descr="14821565-internet-world-wide-web-concept-earth-globe-with-www-text-and-computer-hand-cursor-isolated-on-white.jpg"/>
          <p:cNvPicPr/>
          <p:nvPr/>
        </p:nvPicPr>
        <p:blipFill>
          <a:blip r:embed="rId6" cstate="print"/>
          <a:stretch>
            <a:fillRect/>
          </a:stretch>
        </p:blipFill>
        <p:spPr>
          <a:xfrm>
            <a:off x="5132732" y="4264827"/>
            <a:ext cx="2320290" cy="1393976"/>
          </a:xfrm>
          <a:prstGeom prst="rect">
            <a:avLst/>
          </a:prstGeom>
        </p:spPr>
      </p:pic>
    </p:spTree>
    <p:extLst>
      <p:ext uri="{BB962C8B-B14F-4D97-AF65-F5344CB8AC3E}">
        <p14:creationId xmlns:p14="http://schemas.microsoft.com/office/powerpoint/2010/main" val="2230326372"/>
      </p:ext>
    </p:extLst>
  </p:cSld>
  <p:clrMapOvr>
    <a:masterClrMapping/>
  </p:clrMapOvr>
  <p:transition>
    <p:dissolve/>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Result and Discussion :</a:t>
            </a:r>
            <a:endParaRPr lang="en-US" sz="32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36576" indent="0">
              <a:buNone/>
            </a:pPr>
            <a:r>
              <a:rPr lang="en-US" sz="2000" dirty="0"/>
              <a:t>We tried to develop the efficient and advance software for calculating the Bill of a customer, generating its receipt, printing out the receipt and also calculating the Restaurant owner’s profit-loss(included personnel salary, neat total cost etc. ) of a customer. Our system can successfully do calculations and data validations for the customer and also for the authority (owner). It has a very simplified and easy to use user interface. It is a GUI application and designed to support computer devices, it has different layout for devices having different screen sizes. It is kept secure with a username and default password. It has a nice and ordered architectural formation with structure and </a:t>
            </a:r>
            <a:r>
              <a:rPr lang="en-US" sz="2000" dirty="0" err="1"/>
              <a:t>colour</a:t>
            </a:r>
            <a:r>
              <a:rPr lang="en-US" sz="2000" dirty="0"/>
              <a:t>. It’s easily understandable and executable as we have implemented </a:t>
            </a:r>
            <a:r>
              <a:rPr lang="en-US" sz="2000" b="1" dirty="0" err="1"/>
              <a:t>toolTip</a:t>
            </a:r>
            <a:r>
              <a:rPr lang="en-US" sz="2000" b="1" dirty="0"/>
              <a:t> text</a:t>
            </a:r>
            <a:r>
              <a:rPr lang="en-US" sz="2000" dirty="0"/>
              <a:t> at every point of the overall software. It can save enormous amount of time and energy of the necessary calculations and generation instead of providing manual receipt. Also, manual calculations are error prone which can be a great problem, but this system ensures error free, validation featured calculations. Reports can be generated in seconds and invoice is created dynamically. Besides the existing features and functionalities, it will be more advanced as we have lots of features planned for further development.</a:t>
            </a:r>
          </a:p>
          <a:p>
            <a:pPr marL="36576" indent="0">
              <a:buNone/>
            </a:pPr>
            <a:r>
              <a:rPr lang="en-US" sz="2000" dirty="0"/>
              <a:t/>
            </a:r>
            <a:br>
              <a:rPr lang="en-US" sz="2000" dirty="0"/>
            </a:br>
            <a:endParaRPr lang="en-US" dirty="0"/>
          </a:p>
        </p:txBody>
      </p:sp>
    </p:spTree>
  </p:cSld>
  <p:clrMapOvr>
    <a:masterClrMapping/>
  </p:clrMapOvr>
  <p:transition>
    <p:wheel spokes="3"/>
    <p:sndAc>
      <p:stSnd>
        <p:snd r:embed="rId2" name="voltage.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CONCLUSION :</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solidFill>
                  <a:srgbClr val="C00000"/>
                </a:solidFill>
              </a:rPr>
              <a:t>THANK YOU,         TO ALL..  </a:t>
            </a:r>
            <a:r>
              <a:rPr lang="en-US" b="1" dirty="0" smtClean="0">
                <a:solidFill>
                  <a:srgbClr val="C00000"/>
                </a:solidFill>
                <a:sym typeface="Wingdings" pitchFamily="2" charset="2"/>
              </a:rPr>
              <a:t>    </a:t>
            </a:r>
          </a:p>
          <a:p>
            <a:endParaRPr lang="en-US" b="1" dirty="0">
              <a:solidFill>
                <a:srgbClr val="C00000"/>
              </a:solidFill>
            </a:endParaRPr>
          </a:p>
        </p:txBody>
      </p:sp>
      <p:pic>
        <p:nvPicPr>
          <p:cNvPr id="4" name="Picture 3" descr="IMG_0385.JPG"/>
          <p:cNvPicPr>
            <a:picLocks noChangeAspect="1"/>
          </p:cNvPicPr>
          <p:nvPr/>
        </p:nvPicPr>
        <p:blipFill>
          <a:blip r:embed="rId3" cstate="print"/>
          <a:stretch>
            <a:fillRect/>
          </a:stretch>
        </p:blipFill>
        <p:spPr>
          <a:xfrm>
            <a:off x="0" y="2743200"/>
            <a:ext cx="9144000" cy="3505200"/>
          </a:xfrm>
          <a:prstGeom prst="rect">
            <a:avLst/>
          </a:prstGeom>
        </p:spPr>
      </p:pic>
    </p:spTree>
  </p:cSld>
  <p:clrMapOvr>
    <a:masterClrMapping/>
  </p:clrMapOvr>
  <p:transition>
    <p:checker dir="vert"/>
    <p:sndAc>
      <p:stSnd>
        <p:snd r:embed="rId2" name="applaus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 :</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sz="2400" dirty="0" smtClean="0"/>
              <a:t>Name: MD. MONTASIR AMIN.</a:t>
            </a:r>
          </a:p>
          <a:p>
            <a:pPr>
              <a:buNone/>
            </a:pPr>
            <a:r>
              <a:rPr lang="en-US" sz="2400" dirty="0" smtClean="0"/>
              <a:t>Roll:17102033</a:t>
            </a:r>
          </a:p>
          <a:p>
            <a:endParaRPr lang="en-US" dirty="0" smtClean="0"/>
          </a:p>
          <a:p>
            <a:endParaRPr lang="en-US" dirty="0" smtClean="0"/>
          </a:p>
          <a:p>
            <a:endParaRPr lang="en-US" dirty="0" smtClean="0"/>
          </a:p>
          <a:p>
            <a:pPr>
              <a:buNone/>
            </a:pPr>
            <a:r>
              <a:rPr lang="en-US" sz="2400" dirty="0" smtClean="0"/>
              <a:t>Name: MOSTAFA  AHMED AN-NUR</a:t>
            </a:r>
          </a:p>
          <a:p>
            <a:pPr>
              <a:buNone/>
            </a:pPr>
            <a:r>
              <a:rPr lang="en-US" sz="2400" dirty="0" smtClean="0"/>
              <a:t>Roll: 17102024</a:t>
            </a:r>
            <a:endParaRPr lang="en-US" sz="2400" dirty="0"/>
          </a:p>
        </p:txBody>
      </p:sp>
    </p:spTree>
  </p:cSld>
  <p:clrMapOvr>
    <a:masterClrMapping/>
  </p:clrMapOvr>
  <p:transition>
    <p:newsflash/>
    <p:sndAc>
      <p:stSnd>
        <p:snd r:embed="rId2" name="explode.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1143000"/>
          </a:xfrm>
        </p:spPr>
        <p:txBody>
          <a:bodyPr/>
          <a:lstStyle/>
          <a:p>
            <a:r>
              <a:rPr lang="en-US" b="1" dirty="0" smtClean="0">
                <a:solidFill>
                  <a:srgbClr val="C00000"/>
                </a:solidFill>
              </a:rPr>
              <a:t>LET’S BEGIN :</a:t>
            </a:r>
            <a:endParaRPr lang="en-US" b="1" dirty="0">
              <a:solidFill>
                <a:srgbClr val="C0000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transition>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3200" b="1" dirty="0" smtClean="0">
                <a:solidFill>
                  <a:srgbClr val="FF0000"/>
                </a:solidFill>
              </a:rPr>
              <a:t>INTRODUCTION :</a:t>
            </a:r>
            <a:endParaRPr lang="en-US" sz="3200" b="1" dirty="0">
              <a:solidFill>
                <a:srgbClr val="FF0000"/>
              </a:solidFill>
            </a:endParaRPr>
          </a:p>
        </p:txBody>
      </p:sp>
      <p:sp>
        <p:nvSpPr>
          <p:cNvPr id="3" name="Content Placeholder 2"/>
          <p:cNvSpPr>
            <a:spLocks noGrp="1"/>
          </p:cNvSpPr>
          <p:nvPr>
            <p:ph idx="1"/>
          </p:nvPr>
        </p:nvSpPr>
        <p:spPr>
          <a:xfrm>
            <a:off x="457200" y="1143000"/>
            <a:ext cx="8305800" cy="5486400"/>
          </a:xfrm>
        </p:spPr>
        <p:txBody>
          <a:bodyPr>
            <a:normAutofit/>
          </a:bodyPr>
          <a:lstStyle/>
          <a:p>
            <a:pPr marL="36576" indent="0">
              <a:buNone/>
            </a:pPr>
            <a:r>
              <a:rPr lang="en-US" sz="1800" dirty="0" smtClean="0"/>
              <a:t>A </a:t>
            </a:r>
            <a:r>
              <a:rPr lang="en-US" sz="1800" dirty="0"/>
              <a:t>restaurant management system is POS software designed for the foodservice industry. Like a standard POS system, restaurant management system helps us capture transactions and manage inventory with accuracy and generally run everyday processes more efficiently. A setup may include both software and hardware, too, like the cash register, barcode scanner, and receipt printer</a:t>
            </a:r>
            <a:r>
              <a:rPr lang="en-US" sz="1800" dirty="0" smtClean="0"/>
              <a:t>.</a:t>
            </a:r>
          </a:p>
          <a:p>
            <a:pPr marL="36576" indent="0">
              <a:buNone/>
            </a:pPr>
            <a:endParaRPr lang="en-US" sz="1800" dirty="0"/>
          </a:p>
          <a:p>
            <a:pPr marL="36576" indent="0">
              <a:buNone/>
            </a:pPr>
            <a:endParaRPr lang="en-US" sz="1800" dirty="0" smtClean="0"/>
          </a:p>
          <a:p>
            <a:pPr marL="36576" indent="0">
              <a:buNone/>
            </a:pPr>
            <a:endParaRPr lang="en-US" sz="1800" dirty="0"/>
          </a:p>
          <a:p>
            <a:pPr marL="36576" indent="0">
              <a:buNone/>
            </a:pPr>
            <a:endParaRPr lang="en-US" sz="1800" dirty="0" smtClean="0"/>
          </a:p>
          <a:p>
            <a:pPr marL="36576" indent="0">
              <a:buNone/>
            </a:pPr>
            <a:endParaRPr lang="en-US" sz="1800" dirty="0"/>
          </a:p>
          <a:p>
            <a:pPr marL="36576" indent="0">
              <a:buNone/>
            </a:pPr>
            <a:endParaRPr lang="en-US" sz="1800" dirty="0" smtClean="0"/>
          </a:p>
          <a:p>
            <a:pPr marL="36576" indent="0">
              <a:buNone/>
            </a:pPr>
            <a:endParaRPr lang="en-US" sz="1800" dirty="0"/>
          </a:p>
          <a:p>
            <a:pPr marL="36576" indent="0">
              <a:buNone/>
            </a:pPr>
            <a:endParaRPr lang="en-US" sz="1800" dirty="0" smtClean="0"/>
          </a:p>
          <a:p>
            <a:pPr marL="36576" indent="0">
              <a:buNone/>
            </a:pPr>
            <a:endParaRPr lang="en-US" sz="1800" dirty="0"/>
          </a:p>
          <a:p>
            <a:pPr marL="36576" indent="0">
              <a:buNone/>
            </a:pPr>
            <a:endParaRPr lang="en-US" sz="1800" dirty="0" smtClean="0"/>
          </a:p>
          <a:p>
            <a:pPr marL="36576" indent="0">
              <a:buNone/>
            </a:pPr>
            <a:endParaRPr lang="en-US" sz="1800" dirty="0"/>
          </a:p>
          <a:p>
            <a:pPr marL="36576" indent="0">
              <a:buNone/>
            </a:pPr>
            <a:r>
              <a:rPr lang="en-US" sz="1800" dirty="0" smtClean="0"/>
              <a:t>                                         </a:t>
            </a:r>
            <a:r>
              <a:rPr lang="en-US" sz="1600" dirty="0" smtClean="0"/>
              <a:t>FIG </a:t>
            </a:r>
            <a:r>
              <a:rPr lang="en-US" sz="1600" dirty="0"/>
              <a:t>1: A typical Restaurant.</a:t>
            </a:r>
          </a:p>
          <a:p>
            <a:pPr marL="36576" indent="0">
              <a:buNone/>
            </a:pPr>
            <a:endParaRPr lang="en-US" sz="1800" dirty="0"/>
          </a:p>
          <a:p>
            <a:pPr>
              <a:buNone/>
            </a:pPr>
            <a:endParaRPr lang="en-US" b="1" dirty="0">
              <a:solidFill>
                <a:srgbClr val="FF0000"/>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09600" y="2971799"/>
            <a:ext cx="7924800" cy="3200401"/>
          </a:xfrm>
          <a:prstGeom prst="rect">
            <a:avLst/>
          </a:prstGeom>
        </p:spPr>
      </p:pic>
    </p:spTree>
  </p:cSld>
  <p:clrMapOvr>
    <a:masterClrMapping/>
  </p:clrMapOvr>
  <p:transition>
    <p:dissolve/>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INTRODUCTION :</a:t>
            </a:r>
            <a:endParaRPr lang="en-US" sz="3200" dirty="0"/>
          </a:p>
        </p:txBody>
      </p:sp>
      <p:sp>
        <p:nvSpPr>
          <p:cNvPr id="3" name="Content Placeholder 2"/>
          <p:cNvSpPr>
            <a:spLocks noGrp="1"/>
          </p:cNvSpPr>
          <p:nvPr>
            <p:ph idx="1"/>
          </p:nvPr>
        </p:nvSpPr>
        <p:spPr/>
        <p:txBody>
          <a:bodyPr>
            <a:normAutofit/>
          </a:bodyPr>
          <a:lstStyle/>
          <a:p>
            <a:pPr marL="36576" indent="0">
              <a:buNone/>
            </a:pPr>
            <a:r>
              <a:rPr lang="en-US" sz="1600" b="1" dirty="0"/>
              <a:t>Restaurant management software</a:t>
            </a:r>
            <a:r>
              <a:rPr lang="en-US" sz="1600" dirty="0"/>
              <a:t> is the collective term for </a:t>
            </a:r>
            <a:r>
              <a:rPr lang="en-US" sz="1600" u="sng" dirty="0">
                <a:hlinkClick r:id="rId3" tooltip="Software"/>
              </a:rPr>
              <a:t>software</a:t>
            </a:r>
            <a:r>
              <a:rPr lang="en-US" sz="1600" dirty="0"/>
              <a:t> that is used to aid in </a:t>
            </a:r>
            <a:r>
              <a:rPr lang="en-US" sz="1600" u="sng" dirty="0">
                <a:hlinkClick r:id="rId4" tooltip="Restaurant"/>
              </a:rPr>
              <a:t>restaurant</a:t>
            </a:r>
            <a:r>
              <a:rPr lang="en-US" sz="1600" dirty="0"/>
              <a:t> operations. This is mainly </a:t>
            </a:r>
            <a:r>
              <a:rPr lang="en-US" sz="1600" u="sng" dirty="0">
                <a:hlinkClick r:id="rId5" tooltip="Point of sale"/>
              </a:rPr>
              <a:t>POS software</a:t>
            </a:r>
            <a:r>
              <a:rPr lang="en-US" sz="1600" dirty="0"/>
              <a:t>, but can include other types of software as well. Such software usually assists with ordering, billing, </a:t>
            </a:r>
            <a:r>
              <a:rPr lang="en-US" sz="1600" u="sng" dirty="0">
                <a:hlinkClick r:id="rId6" tooltip="Inventory"/>
              </a:rPr>
              <a:t>inventory</a:t>
            </a:r>
            <a:r>
              <a:rPr lang="en-US" sz="1600" dirty="0"/>
              <a:t> management, and queue management, and can be broadly divided into FOH (front of house) and BOH (back of house) software. Benefits of using software to manage aspects of restaurant operations include efficiency and a reduction in customer wait times, as well as preventing employee scams. </a:t>
            </a:r>
            <a:endParaRPr lang="en-US" sz="1600" dirty="0" smtClean="0"/>
          </a:p>
          <a:p>
            <a:pPr marL="36576" indent="0">
              <a:buNone/>
            </a:pPr>
            <a:endParaRPr lang="en-US" sz="1600" dirty="0"/>
          </a:p>
          <a:p>
            <a:pPr marL="36576" indent="0">
              <a:buNone/>
            </a:pPr>
            <a:endParaRPr lang="en-US" dirty="0"/>
          </a:p>
        </p:txBody>
      </p:sp>
      <p:pic>
        <p:nvPicPr>
          <p:cNvPr id="4" name="Picture 3"/>
          <p:cNvPicPr/>
          <p:nvPr/>
        </p:nvPicPr>
        <p:blipFill>
          <a:blip r:embed="rId7">
            <a:extLst>
              <a:ext uri="{28A0092B-C50C-407E-A947-70E740481C1C}">
                <a14:useLocalDpi xmlns:a14="http://schemas.microsoft.com/office/drawing/2010/main" val="0"/>
              </a:ext>
            </a:extLst>
          </a:blip>
          <a:stretch>
            <a:fillRect/>
          </a:stretch>
        </p:blipFill>
        <p:spPr>
          <a:xfrm>
            <a:off x="1752600" y="3657600"/>
            <a:ext cx="4953000" cy="2895600"/>
          </a:xfrm>
          <a:prstGeom prst="rect">
            <a:avLst/>
          </a:prstGeom>
        </p:spPr>
      </p:pic>
    </p:spTree>
  </p:cSld>
  <p:clrMapOvr>
    <a:masterClrMapping/>
  </p:clrMapOvr>
  <p:transition>
    <p:wheel spokes="1"/>
    <p:sndAc>
      <p:stSnd>
        <p:snd r:embed="rId2" name="lase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Objectives :</a:t>
            </a:r>
            <a:endParaRPr lang="en-US" sz="3200" dirty="0"/>
          </a:p>
        </p:txBody>
      </p:sp>
      <p:sp>
        <p:nvSpPr>
          <p:cNvPr id="3" name="Content Placeholder 2"/>
          <p:cNvSpPr>
            <a:spLocks noGrp="1"/>
          </p:cNvSpPr>
          <p:nvPr>
            <p:ph idx="1"/>
          </p:nvPr>
        </p:nvSpPr>
        <p:spPr/>
        <p:txBody>
          <a:bodyPr>
            <a:normAutofit/>
          </a:bodyPr>
          <a:lstStyle/>
          <a:p>
            <a:pPr marL="36576" indent="0">
              <a:buNone/>
            </a:pPr>
            <a:r>
              <a:rPr lang="en-US" sz="1800" dirty="0"/>
              <a:t>Manually it is very difficult to handle Restaurant Management System manually in individual customer’s relevant information and total cost of the customer counting the total bill along with VAT and delivery charge if necessary.  With the help of computer it becomes easy and faster to manage the system. In this project, it is the facilities to take all information and calculate a customer’s total bill calculation in the system. The main objective of the system is which target to put a security to the user of the software and calculate his total bill of food purchasing and also automatically generating a receipt and printing out feature of this along with calculating Restaurants owners monthly Evaluation whether he is in Loss or in Big-profit environment. The extra feature here exists are aided general calculator, currency conversion calculator, automatic date and time feature in the receipt paper and other related things.</a:t>
            </a:r>
          </a:p>
        </p:txBody>
      </p:sp>
    </p:spTree>
  </p:cSld>
  <p:clrMapOvr>
    <a:masterClrMapping/>
  </p:clrMapOvr>
  <p:transition>
    <p:split orient="vert"/>
    <p:sndAc>
      <p:stSnd>
        <p:snd r:embed="rId2" name="lase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a:bodyPr>
          <a:lstStyle/>
          <a:p>
            <a:r>
              <a:rPr lang="en-US" sz="3200" b="1" dirty="0" smtClean="0">
                <a:solidFill>
                  <a:srgbClr val="FF0000"/>
                </a:solidFill>
              </a:rPr>
              <a:t>Background Study :</a:t>
            </a:r>
            <a:endParaRPr lang="en-US" sz="3200" dirty="0"/>
          </a:p>
        </p:txBody>
      </p:sp>
      <p:sp>
        <p:nvSpPr>
          <p:cNvPr id="3" name="Content Placeholder 2"/>
          <p:cNvSpPr>
            <a:spLocks noGrp="1"/>
          </p:cNvSpPr>
          <p:nvPr>
            <p:ph idx="1"/>
          </p:nvPr>
        </p:nvSpPr>
        <p:spPr>
          <a:xfrm>
            <a:off x="457200" y="1219200"/>
            <a:ext cx="8077200" cy="5334000"/>
          </a:xfrm>
        </p:spPr>
        <p:txBody>
          <a:bodyPr>
            <a:normAutofit/>
          </a:bodyPr>
          <a:lstStyle/>
          <a:p>
            <a:r>
              <a:rPr lang="en-US" sz="1800" dirty="0"/>
              <a:t>Before developing a software like Restaurant Management System, We have to study a little about what is management system in Restaurant sector and the related term in this. Restaurant management system software is the software by which we can easily calculate the total bill along with VAT and delivery charge of a customer. We can also Generate the receipt of bill automatically and further can print out the bill receipt by the help of a printer device. This facility can also be applied in calculating total salary of waiters and others cost in order to get the point whether in a specific month a restaurant has achieved its Big-profit or Loss.</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r>
              <a:rPr lang="en-US" sz="1800" dirty="0"/>
              <a:t> </a:t>
            </a:r>
            <a:r>
              <a:rPr lang="en-US" sz="1800" dirty="0" smtClean="0"/>
              <a:t>  </a:t>
            </a:r>
            <a:r>
              <a:rPr lang="en-US" sz="1400" dirty="0" smtClean="0"/>
              <a:t>FIG </a:t>
            </a:r>
            <a:r>
              <a:rPr lang="en-US" sz="1400" dirty="0"/>
              <a:t>2(a): Typical Logo of a Restaurant		    FIG 2(b): Typical Logo of a Restaurant</a:t>
            </a:r>
            <a:endParaRPr lang="en-US" sz="12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4106186"/>
            <a:ext cx="3276600" cy="18374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106186"/>
            <a:ext cx="3276600" cy="1837414"/>
          </a:xfrm>
          <a:prstGeom prst="rect">
            <a:avLst/>
          </a:prstGeom>
        </p:spPr>
      </p:pic>
    </p:spTree>
  </p:cSld>
  <p:clrMapOvr>
    <a:masterClrMapping/>
  </p:clrMapOvr>
  <p:transition>
    <p:dissolve/>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r>
              <a:rPr lang="en-US" sz="3200" b="1" dirty="0" smtClean="0">
                <a:solidFill>
                  <a:srgbClr val="FF0000"/>
                </a:solidFill>
              </a:rPr>
              <a:t>Keywords :</a:t>
            </a:r>
            <a:endParaRPr lang="en-US" sz="3200" dirty="0"/>
          </a:p>
        </p:txBody>
      </p:sp>
      <p:sp>
        <p:nvSpPr>
          <p:cNvPr id="3" name="Content Placeholder 2"/>
          <p:cNvSpPr>
            <a:spLocks noGrp="1"/>
          </p:cNvSpPr>
          <p:nvPr>
            <p:ph idx="1"/>
          </p:nvPr>
        </p:nvSpPr>
        <p:spPr>
          <a:xfrm>
            <a:off x="457200" y="1600200"/>
            <a:ext cx="8077200" cy="4876800"/>
          </a:xfrm>
        </p:spPr>
        <p:txBody>
          <a:bodyPr>
            <a:normAutofit fontScale="85000" lnSpcReduction="10000"/>
          </a:bodyPr>
          <a:lstStyle/>
          <a:p>
            <a:pPr>
              <a:buNone/>
            </a:pPr>
            <a:r>
              <a:rPr lang="en-US" sz="2900" b="1" dirty="0" smtClean="0"/>
              <a:t>The keywords related to our projects are as follow:</a:t>
            </a:r>
          </a:p>
          <a:p>
            <a:pPr>
              <a:buNone/>
            </a:pPr>
            <a:r>
              <a:rPr lang="en-US" sz="2900" b="1" dirty="0" smtClean="0"/>
              <a:t>	</a:t>
            </a:r>
          </a:p>
          <a:p>
            <a:pPr lvl="0"/>
            <a:r>
              <a:rPr lang="en-US" sz="1600" dirty="0"/>
              <a:t>User Name</a:t>
            </a:r>
          </a:p>
          <a:p>
            <a:pPr lvl="0"/>
            <a:r>
              <a:rPr lang="en-US" sz="1600" dirty="0"/>
              <a:t>Password(Log In)</a:t>
            </a:r>
          </a:p>
          <a:p>
            <a:pPr lvl="0"/>
            <a:r>
              <a:rPr lang="en-US" sz="1600" dirty="0"/>
              <a:t>Name and Address of the Customer</a:t>
            </a:r>
          </a:p>
          <a:p>
            <a:pPr lvl="0"/>
            <a:r>
              <a:rPr lang="en-US" sz="1600" dirty="0"/>
              <a:t>Cost of Meal and Drinks</a:t>
            </a:r>
          </a:p>
          <a:p>
            <a:pPr lvl="0"/>
            <a:r>
              <a:rPr lang="en-US" sz="1600" dirty="0"/>
              <a:t>Delivery Cost</a:t>
            </a:r>
          </a:p>
          <a:p>
            <a:pPr lvl="0"/>
            <a:r>
              <a:rPr lang="en-US" sz="1600" dirty="0"/>
              <a:t>TAX</a:t>
            </a:r>
          </a:p>
          <a:p>
            <a:pPr lvl="0"/>
            <a:r>
              <a:rPr lang="en-US" sz="1600" dirty="0"/>
              <a:t>Data Validation</a:t>
            </a:r>
          </a:p>
          <a:p>
            <a:pPr lvl="0"/>
            <a:r>
              <a:rPr lang="en-US" sz="1600" dirty="0"/>
              <a:t>Total Bill of Customer</a:t>
            </a:r>
          </a:p>
          <a:p>
            <a:pPr lvl="0"/>
            <a:r>
              <a:rPr lang="en-US" sz="1600" dirty="0"/>
              <a:t>Reset all items</a:t>
            </a:r>
          </a:p>
          <a:p>
            <a:pPr lvl="0"/>
            <a:r>
              <a:rPr lang="en-US" sz="1600" dirty="0"/>
              <a:t>Print Customers Bill Receipt</a:t>
            </a:r>
          </a:p>
          <a:p>
            <a:pPr lvl="0"/>
            <a:r>
              <a:rPr lang="en-US" sz="1600" dirty="0"/>
              <a:t>Small General Calculator</a:t>
            </a:r>
          </a:p>
          <a:p>
            <a:pPr lvl="0"/>
            <a:r>
              <a:rPr lang="en-US" sz="1600" dirty="0"/>
              <a:t>Currency Converter</a:t>
            </a:r>
          </a:p>
          <a:p>
            <a:pPr lvl="0"/>
            <a:r>
              <a:rPr lang="en-US" sz="1600" dirty="0"/>
              <a:t>Admins Debit-Credit Calculation</a:t>
            </a:r>
          </a:p>
          <a:p>
            <a:pPr lvl="0"/>
            <a:r>
              <a:rPr lang="en-US" sz="1600" dirty="0"/>
              <a:t>Printable Cash Memo</a:t>
            </a:r>
          </a:p>
          <a:p>
            <a:pPr lvl="0"/>
            <a:r>
              <a:rPr lang="en-US" sz="1600" dirty="0"/>
              <a:t>Printable Authorities Debit-Credit Calculation and Profit</a:t>
            </a:r>
          </a:p>
          <a:p>
            <a:pPr lvl="0"/>
            <a:r>
              <a:rPr lang="en-US" sz="1600" dirty="0"/>
              <a:t>Time and Date</a:t>
            </a:r>
          </a:p>
          <a:p>
            <a:r>
              <a:rPr lang="en-US" sz="1600" dirty="0"/>
              <a:t>Resetting all items for further use.</a:t>
            </a:r>
            <a:endParaRPr lang="en-US" sz="3200" dirty="0"/>
          </a:p>
        </p:txBody>
      </p:sp>
    </p:spTree>
  </p:cSld>
  <p:clrMapOvr>
    <a:masterClrMapping/>
  </p:clrMapOvr>
  <p:transition>
    <p:zoom/>
    <p:sndAc>
      <p:stSnd>
        <p:snd r:embed="rId2" name="laser.wav"/>
      </p:stSnd>
    </p:sndAc>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TotalTime>
  <Words>1330</Words>
  <Application>Microsoft Office PowerPoint</Application>
  <PresentationFormat>On-screen Show (4:3)</PresentationFormat>
  <Paragraphs>211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A presentation on……. Cse : 200 </vt:lpstr>
      <vt:lpstr>PRESENTATION :</vt:lpstr>
      <vt:lpstr>INTRODUCTION :</vt:lpstr>
      <vt:lpstr>LET’S BEGIN :</vt:lpstr>
      <vt:lpstr>INTRODUCTION :</vt:lpstr>
      <vt:lpstr>INTRODUCTION :</vt:lpstr>
      <vt:lpstr>Objectives :</vt:lpstr>
      <vt:lpstr>Background Study :</vt:lpstr>
      <vt:lpstr>Keywords :</vt:lpstr>
      <vt:lpstr>Tools :</vt:lpstr>
      <vt:lpstr>Tools :</vt:lpstr>
      <vt:lpstr>Overview of the Software : </vt:lpstr>
      <vt:lpstr>Overview of the Software (screenshots): </vt:lpstr>
      <vt:lpstr>Overview of the Software (screenshots): </vt:lpstr>
      <vt:lpstr>Overview of the Software (screenshots): </vt:lpstr>
      <vt:lpstr>Overview of the Software (screenshots): </vt:lpstr>
      <vt:lpstr>Overview of the Software (screenshots): </vt:lpstr>
      <vt:lpstr>Flowchart :</vt:lpstr>
      <vt:lpstr>Data Validation :</vt:lpstr>
      <vt:lpstr>Limitations :</vt:lpstr>
      <vt:lpstr>Further Development (future work):</vt:lpstr>
      <vt:lpstr>Further Development (future work):</vt:lpstr>
      <vt:lpstr>Result and Discussion :</vt:lpstr>
      <vt:lpstr>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…….FILE……..</dc:title>
  <dc:creator>Lotus</dc:creator>
  <cp:lastModifiedBy>LOTUS</cp:lastModifiedBy>
  <cp:revision>82</cp:revision>
  <dcterms:created xsi:type="dcterms:W3CDTF">2017-11-17T19:12:04Z</dcterms:created>
  <dcterms:modified xsi:type="dcterms:W3CDTF">2019-02-17T06:34:43Z</dcterms:modified>
</cp:coreProperties>
</file>