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4" r:id="rId6"/>
    <p:sldId id="266" r:id="rId7"/>
    <p:sldId id="26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7" r:id="rId16"/>
    <p:sldId id="258" r:id="rId17"/>
    <p:sldId id="260" r:id="rId18"/>
    <p:sldId id="261" r:id="rId19"/>
    <p:sldId id="262" r:id="rId20"/>
    <p:sldId id="263" r:id="rId21"/>
    <p:sldId id="279" r:id="rId22"/>
    <p:sldId id="265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VQA for order-finding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3200" dirty="0">
                <a:latin typeface="Rockwell" panose="02060603020205020403" pitchFamily="18" charset="0"/>
              </a:rPr>
              <a:t>Thesis by </a:t>
            </a:r>
            <a:r>
              <a:rPr lang="en-US" sz="3200" dirty="0" err="1">
                <a:latin typeface="Rockwell" panose="02060603020205020403" pitchFamily="18" charset="0"/>
              </a:rPr>
              <a:t>Karolis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Spukas</a:t>
            </a:r>
            <a:br>
              <a:rPr lang="en-US" sz="5400" dirty="0">
                <a:latin typeface="Rockwell" panose="02060603020205020403" pitchFamily="18" charset="0"/>
              </a:rPr>
            </a:b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n-IN" sz="2000" dirty="0"/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Haemanth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Rohan Sharma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654F-08D0-E110-9644-6A3840D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Issue 3: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44287-9A1E-86AC-10E0-88A747B1C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It is now a PBF.</a:t>
                </a:r>
              </a:p>
              <a:p>
                <a:r>
                  <a:rPr lang="en-IN" dirty="0"/>
                  <a:t>It is a HOBO mod N and we have to convert it to a QUBO mod N using </a:t>
                </a:r>
                <a:r>
                  <a:rPr lang="en-IN" dirty="0" err="1"/>
                  <a:t>Quadrization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So we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𝑎𝑢𝑥𝑖𝑙𝑖𝑎𝑟𝑦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HOBO version whereas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the QUBO version of the cost function.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44287-9A1E-86AC-10E0-88A747B1C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2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649-772E-B88D-CA2D-54A1C51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But…….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80B0-139B-F374-484D-157EBCA79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48051"/>
                <a:ext cx="9905999" cy="45334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While we address the issue 2, we should note the fact that on expanding the product we will end up with </a:t>
                </a:r>
                <a:r>
                  <a:rPr lang="en-US" dirty="0" err="1"/>
                  <a:t>exponenetially</a:t>
                </a:r>
                <a:r>
                  <a:rPr lang="en-US" dirty="0"/>
                  <a:t> increasing number of terms (depicting interactions within multiple variables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would directly harm the complexity of our algorithm.</a:t>
                </a:r>
              </a:p>
              <a:p>
                <a:r>
                  <a:rPr lang="en-US" dirty="0"/>
                  <a:t>Turns out, there’s no way of reducing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 polynomial with </a:t>
                </a:r>
                <a:r>
                  <a:rPr lang="en-US" dirty="0" err="1"/>
                  <a:t>polynomially</a:t>
                </a:r>
                <a:r>
                  <a:rPr lang="en-US" dirty="0"/>
                  <a:t> many terms.</a:t>
                </a:r>
              </a:p>
              <a:p>
                <a:r>
                  <a:rPr lang="en-IN" dirty="0"/>
                  <a:t>Taylor series </a:t>
                </a:r>
                <a:r>
                  <a:rPr lang="en-IN" dirty="0" err="1"/>
                  <a:t>ain’t</a:t>
                </a:r>
                <a:r>
                  <a:rPr lang="en-IN" dirty="0"/>
                  <a:t> a good idea either. (It approximates in the neighbourhood)</a:t>
                </a:r>
              </a:p>
              <a:p>
                <a:r>
                  <a:rPr lang="en-IN" dirty="0"/>
                  <a:t>And while addressing issue 3, we realise that the traditional </a:t>
                </a:r>
                <a:r>
                  <a:rPr lang="en-IN" dirty="0" err="1"/>
                  <a:t>quadratization</a:t>
                </a:r>
                <a:r>
                  <a:rPr lang="en-IN" dirty="0"/>
                  <a:t> methods (Freedman &amp; </a:t>
                </a:r>
                <a:r>
                  <a:rPr lang="en-IN" dirty="0" err="1"/>
                  <a:t>Drineas</a:t>
                </a:r>
                <a:r>
                  <a:rPr lang="en-IN" dirty="0"/>
                  <a:t> and Ishikawa) do not work with the modulo operation…. So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80B0-139B-F374-484D-157EBCA79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48051"/>
                <a:ext cx="9905999" cy="4533498"/>
              </a:xfrm>
              <a:blipFill>
                <a:blip r:embed="rId2"/>
                <a:stretch>
                  <a:fillRect l="-1046" t="-2151" r="-1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4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BED6-5013-7107-EC65-B2DE842B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lines: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30EE-4E30-260C-27FB-43DF89B4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Without first converting the PBF to its unique polynomial representation, we can’t convert C to a QUBO. Thich introduces additional overhead.</a:t>
            </a:r>
          </a:p>
          <a:p>
            <a:r>
              <a:rPr lang="en-IN" dirty="0"/>
              <a:t>C* (the QUBO version of the cost function) cannot be obtained due to lack of </a:t>
            </a:r>
            <a:r>
              <a:rPr lang="en-IN" dirty="0" err="1"/>
              <a:t>quadratization</a:t>
            </a:r>
            <a:r>
              <a:rPr lang="en-IN" dirty="0"/>
              <a:t> methods that  deal with modular valued stuff.</a:t>
            </a:r>
          </a:p>
          <a:p>
            <a:r>
              <a:rPr lang="en-IN" dirty="0"/>
              <a:t>So the paper concludes that this algorithm based on QAOA can’t be used to solve the order finding problem.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83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46729"/>
                <a:ext cx="9905999" cy="431683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Drawbacks of Algorithm 1</a:t>
                </a:r>
              </a:p>
              <a:p>
                <a:pPr lvl="1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Uses modulo operation</a:t>
                </a:r>
              </a:p>
              <a:p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Modified cost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−1 −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𝑘𝑁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ϵ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</m:sub>
                    </m:sSub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𝑎𝑛𝑑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𝑠𝑜𝑚𝑒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𝑝𝑜𝑠𝑖𝑡𝑖𝑣𝑒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𝑖𝑛𝑡𝑒𝑔𝑒𝑟</m:t>
                    </m:r>
                  </m:oMath>
                </a14:m>
                <a:endParaRPr lang="en-IN" b="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Squaring is chosen over absolute value because </a:t>
                </a:r>
                <a:r>
                  <a:rPr lang="en-US" dirty="0" err="1">
                    <a:ea typeface="Tahoma" panose="020B0604030504040204" pitchFamily="34" charset="0"/>
                    <a:cs typeface="Tahoma" panose="020B0604030504040204" pitchFamily="34" charset="0"/>
                  </a:rPr>
                  <a:t>quadratization</a:t>
                </a:r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methods like those of Freedman &amp; </a:t>
                </a:r>
                <a:r>
                  <a:rPr lang="en-US" dirty="0" err="1">
                    <a:ea typeface="Tahoma" panose="020B0604030504040204" pitchFamily="34" charset="0"/>
                    <a:cs typeface="Tahoma" panose="020B0604030504040204" pitchFamily="34" charset="0"/>
                  </a:rPr>
                  <a:t>Drineas</a:t>
                </a:r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and Ishikawa do not work with absolute value operation</a:t>
                </a:r>
              </a:p>
              <a:p>
                <a:pPr lvl="1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Why it works?</a:t>
                </a:r>
              </a:p>
              <a:p>
                <a:pPr lvl="2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Aim to find order </a:t>
                </a:r>
                <a14:m>
                  <m:oMath xmlns:m="http://schemas.openxmlformats.org/officeDocument/2006/math"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𝑟</m:t>
                    </m:r>
                  </m:oMath>
                </a14:m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sup>
                    </m:sSup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≡1(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𝑚𝑜𝑑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Minimum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is 0 and is obtained only when </a:t>
                </a:r>
                <a14:m>
                  <m:oMath xmlns:m="http://schemas.openxmlformats.org/officeDocument/2006/math"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−1=</m:t>
                    </m:r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𝑘𝑁</m:t>
                    </m:r>
                  </m:oMath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Should impose an extra constraint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b="0" i="1" smtClean="0"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≠0</m:t>
                    </m:r>
                  </m:oMath>
                </a14:m>
                <a:r>
                  <a:rPr lang="en-US" dirty="0">
                    <a:ea typeface="Tahoma" panose="020B0604030504040204" pitchFamily="34" charset="0"/>
                    <a:cs typeface="Tahoma" panose="020B0604030504040204" pitchFamily="34" charset="0"/>
                  </a:rPr>
                  <a:t> to ensure we find a multiple of the order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46729"/>
                <a:ext cx="9905999" cy="4316831"/>
              </a:xfrm>
              <a:blipFill>
                <a:blip r:embed="rId2"/>
                <a:stretch>
                  <a:fillRect l="-1231" t="-1977"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to PBF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4718" y="2097088"/>
                <a:ext cx="10614581" cy="428485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As discussed before, we convert integers x and k to their binary forms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200" b="0" i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…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  <m:r>
                      <a:rPr lang="en-IN" sz="2200" b="0" i="0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20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…</m:t>
                    </m:r>
                    <m:sSub>
                      <m:sSubPr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in binary for some integer 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2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nary>
                          <m:naryPr>
                            <m:chr m:val="∑"/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20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𝑁</m:t>
                                </m:r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e>
                            </m:d>
                          </m:sup>
                          <m:e>
                            <m:sSup>
                              <m:sSupPr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200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200" b="0" i="1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200" b="0" i="1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  <m:e>
                            <m:sSup>
                              <m:sSupPr>
                                <m:ctrlP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sSub>
                          <m:sSub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22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+1,  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ϵ</m:t>
                    </m:r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{0,1}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2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+1)</m:t>
                        </m:r>
                      </m:e>
                    </m:nary>
                  </m:oMath>
                </a14:m>
                <a:endParaRPr lang="en-US" sz="22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Cost function as PBF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</m:t>
                    </m:r>
                    <m:d>
                      <m:d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=( </m:t>
                    </m:r>
                    <m:sSup>
                      <m:s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20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  <m:e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+1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−1−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nary>
                              <m:naryPr>
                                <m:chr m:val="∑"/>
                                <m:ctrl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IN" sz="22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=0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IN" sz="22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20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sz="2200" i="1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i="1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sup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sz="22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4718" y="2097088"/>
                <a:ext cx="10614581" cy="4284858"/>
              </a:xfrm>
              <a:blipFill>
                <a:blip r:embed="rId2"/>
                <a:stretch>
                  <a:fillRect t="-1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3699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AnalyZing</a:t>
            </a:r>
            <a:r>
              <a:rPr lang="en-US" sz="4000" dirty="0"/>
              <a:t> the cost function</a:t>
            </a:r>
            <a:br>
              <a:rPr lang="en-US" sz="4000" dirty="0"/>
            </a:br>
            <a:br>
              <a:rPr lang="en-US" sz="4400" dirty="0"/>
            </a:br>
            <a:r>
              <a:rPr lang="en-US" sz="3100" dirty="0"/>
              <a:t>Before Squaring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340" y="3054284"/>
                <a:ext cx="10576071" cy="3667027"/>
              </a:xfrm>
            </p:spPr>
            <p:txBody>
              <a:bodyPr>
                <a:noAutofit/>
              </a:bodyPr>
              <a:lstStyle/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IN" sz="2400" b="0" i="1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0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sz="24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4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number of positive terms –&gt; consider all possible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…, </m:t>
                    </m:r>
                    <m:sSub>
                      <m:sSubPr>
                        <m:ctrl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obtained from </a:t>
                </a:r>
                <a:br>
                  <a:rPr lang="en-IN" sz="2400" i="1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IN" sz="2400" i="1" dirty="0">
                    <a:ea typeface="Tahoma" panose="020B0604030504040204" pitchFamily="34" charset="0"/>
                    <a:cs typeface="Tahoma" panose="020B060403050404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+1)</m:t>
                        </m:r>
                      </m:e>
                    </m:nary>
                  </m:oMath>
                </a14:m>
                <a:endParaRPr lang="en-US" sz="24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log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number of negative terms –&gt; obtained from </a:t>
                </a:r>
                <a:b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400" b="0" i="0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Nk</m:t>
                    </m:r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340" y="3054284"/>
                <a:ext cx="10576071" cy="36670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3435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AnalyZing</a:t>
            </a:r>
            <a:r>
              <a:rPr lang="en-US" sz="4000" dirty="0"/>
              <a:t> the cost function</a:t>
            </a:r>
            <a:br>
              <a:rPr lang="en-US" sz="4400" dirty="0"/>
            </a:br>
            <a:br>
              <a:rPr lang="en-US" sz="4400" dirty="0"/>
            </a:br>
            <a:r>
              <a:rPr lang="en-US" sz="3100" dirty="0"/>
              <a:t>After squaring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682" y="2856322"/>
                <a:ext cx="10877730" cy="3582185"/>
              </a:xfrm>
            </p:spPr>
            <p:txBody>
              <a:bodyPr>
                <a:normAutofit lnSpcReduction="10000"/>
              </a:bodyPr>
              <a:lstStyle/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number of positive terms -&gt; from </a:t>
                </a:r>
                <a:b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b="0" i="1" dirty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IN" sz="2400" i="1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400" i="1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IN" sz="2400" i="1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sz="24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b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2∗(−1)∗</m:t>
                    </m:r>
                    <m:sSup>
                      <m:sSupPr>
                        <m:ctrl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 both of which will again contain all possible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…, </m:t>
                    </m:r>
                    <m:sSub>
                      <m:sSubPr>
                        <m:ctrlP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4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400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</m:oMath>
                </a14:m>
                <a:endParaRPr lang="en-IN" sz="2400" i="1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=3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0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0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0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sz="20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00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sz="20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sz="20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sz="20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 terms have more than 2 variables</a:t>
                </a:r>
              </a:p>
              <a:p>
                <a:pPr lvl="3"/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The terms are considered positive though we have the negative term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−2</m:t>
                    </m:r>
                    <m:sSub>
                      <m:sSubPr>
                        <m:ctrlP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 because </a:t>
                </a:r>
                <a:b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IN" sz="20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0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IN" sz="20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−1&lt;2 </m:t>
                    </m:r>
                  </m:oMath>
                </a14:m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only when a=2, </a:t>
                </a:r>
                <a:r>
                  <a:rPr lang="en-US" sz="2000" dirty="0" err="1">
                    <a:ea typeface="Tahoma" panose="020B0604030504040204" pitchFamily="34" charset="0"/>
                    <a:cs typeface="Tahoma" panose="020B0604030504040204" pitchFamily="34" charset="0"/>
                  </a:rPr>
                  <a:t>i</a:t>
                </a:r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=0(so we ignore this only case for the sake of generality)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682" y="2856322"/>
                <a:ext cx="10877730" cy="3582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799760"/>
                <a:ext cx="9905999" cy="3535051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log</m:t>
                        </m:r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d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</m:t>
                    </m:r>
                  </m:oMath>
                </a14:m>
                <a: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60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600" b="0" i="0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  <m:r>
                                  <a:rPr lang="en-IN" sz="26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IN" sz="26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IN" sz="26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IN" sz="2600" b="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600" b="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  <a:t> number of positive terms –&gt; from </a:t>
                </a:r>
                <a:br>
                  <a:rPr lang="en-IN" sz="2600" i="1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IN" sz="2600" i="1" dirty="0">
                    <a:ea typeface="Tahoma" panose="020B0604030504040204" pitchFamily="34" charset="0"/>
                    <a:cs typeface="Tahom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p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6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6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e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sz="26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IN" sz="2600" b="0" i="1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600" b="0" i="0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sz="26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6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sup>
                            </m:sSup>
                            <m:sSub>
                              <m:sSubPr>
                                <m:ctrlP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𝑘</m:t>
                                </m:r>
                              </m:e>
                              <m:sub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sz="26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IN" sz="2600" b="0" i="1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600" b="0" i="0" smtClean="0"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sz="26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600" b="0" i="1" smtClean="0">
                                                <a:ea typeface="Tahoma" panose="020B0604030504040204" pitchFamily="34" charset="0"/>
                                                <a:cs typeface="Tahoma" panose="020B0604030504040204" pitchFamily="34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b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  <a:t>which yields all possible two variable permutations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6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…, </m:t>
                    </m:r>
                    <m:sSub>
                      <m:sSubPr>
                        <m:ctrlP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6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6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6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IN" sz="26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600" dirty="0">
                    <a:ea typeface="Tahoma" panose="020B0604030504040204" pitchFamily="34" charset="0"/>
                    <a:cs typeface="Tahoma" panose="020B0604030504040204" pitchFamily="34" charset="0"/>
                  </a:rPr>
                  <a:t> and from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2∗</m:t>
                    </m:r>
                    <m:d>
                      <m:dPr>
                        <m:ctrlP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∗(−</m:t>
                    </m:r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𝑁𝑘</m:t>
                    </m:r>
                    <m:r>
                      <a:rPr lang="en-IN" sz="26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26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2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200" b="0" i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log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d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for all terms involving only one variable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…, 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2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IN" sz="22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∈{0,1}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and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bSup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20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200" b="0" i="0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  <m:r>
                                  <a:rPr lang="en-IN" sz="22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IN" sz="22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IN" sz="2200" b="0" i="1" dirty="0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IN" sz="2200" b="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200" b="0" i="1" dirty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for all possible combinations of two distinct variables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IN" sz="2200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…, </m:t>
                    </m:r>
                    <m:sSub>
                      <m:sSubPr>
                        <m:ctrlP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IN" sz="2200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IN" sz="2200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</m:sub>
                    </m:sSub>
                  </m:oMath>
                </a14:m>
                <a:endParaRPr lang="en-US" sz="22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All terms have </a:t>
                </a:r>
                <a:r>
                  <a:rPr lang="en-US" sz="2200" dirty="0" err="1">
                    <a:ea typeface="Tahoma" panose="020B0604030504040204" pitchFamily="34" charset="0"/>
                    <a:cs typeface="Tahoma" panose="020B0604030504040204" pitchFamily="34" charset="0"/>
                  </a:rPr>
                  <a:t>atmost</a:t>
                </a:r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2 variables(</a:t>
                </a:r>
                <a:r>
                  <a:rPr lang="en-US" sz="2200" dirty="0" err="1">
                    <a:ea typeface="Tahoma" panose="020B0604030504040204" pitchFamily="34" charset="0"/>
                    <a:cs typeface="Tahoma" panose="020B0604030504040204" pitchFamily="34" charset="0"/>
                  </a:rPr>
                  <a:t>quadratized</a:t>
                </a:r>
                <a:r>
                  <a:rPr lang="en-US" sz="2200" dirty="0">
                    <a:ea typeface="Tahoma" panose="020B0604030504040204" pitchFamily="34" charset="0"/>
                    <a:cs typeface="Tahoma" panose="020B0604030504040204" pitchFamily="34" charset="0"/>
                  </a:rPr>
                  <a:t> already)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799760"/>
                <a:ext cx="9905999" cy="3535051"/>
              </a:xfrm>
              <a:blipFill>
                <a:blip r:embed="rId2"/>
                <a:stretch>
                  <a:fillRect r="-1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D611A62-BF51-E21C-FA64-A9B17CB975FA}"/>
              </a:ext>
            </a:extLst>
          </p:cNvPr>
          <p:cNvSpPr txBox="1">
            <a:spLocks/>
          </p:cNvSpPr>
          <p:nvPr/>
        </p:nvSpPr>
        <p:spPr>
          <a:xfrm>
            <a:off x="1141412" y="110607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AnalyZing</a:t>
            </a:r>
            <a:r>
              <a:rPr lang="en-US" sz="4000" dirty="0"/>
              <a:t> the cost function</a:t>
            </a:r>
            <a:br>
              <a:rPr lang="en-US" sz="4400" dirty="0"/>
            </a:br>
            <a:br>
              <a:rPr lang="en-US" sz="4400" dirty="0"/>
            </a:br>
            <a:r>
              <a:rPr lang="en-US" sz="3100" dirty="0"/>
              <a:t>After squaring(</a:t>
            </a:r>
            <a:r>
              <a:rPr lang="en-US" sz="3100" dirty="0" err="1"/>
              <a:t>CONTd.</a:t>
            </a:r>
            <a:r>
              <a:rPr lang="en-US" sz="3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6662A-0468-ACF5-8E07-8745A7708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856320"/>
                <a:ext cx="9905999" cy="38461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/>
                          <m:t>log</m:t>
                        </m:r>
                        <m:r>
                          <a:rPr lang="en-IN" b="0" i="1" smtClean="0"/>
                          <m:t>(</m:t>
                        </m:r>
                        <m:r>
                          <a:rPr lang="en-IN" b="0" i="1" smtClean="0"/>
                          <m:t>𝑑</m:t>
                        </m:r>
                        <m:r>
                          <a:rPr lang="en-IN" b="0" i="1" smtClean="0"/>
                          <m:t>)</m:t>
                        </m:r>
                      </m:e>
                    </m:d>
                    <m:r>
                      <a:rPr lang="en-IN" b="0" i="1" smtClean="0"/>
                      <m:t>+1)</m:t>
                    </m:r>
                    <m:nary>
                      <m:naryPr>
                        <m:chr m:val="∑"/>
                        <m:ctrlPr>
                          <a:rPr lang="en-IN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/>
                          <m:t>𝑖</m:t>
                        </m:r>
                        <m:r>
                          <a:rPr lang="en-IN" b="0" i="1" smtClean="0"/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i="1" smtClean="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  <m:r>
                              <a:rPr lang="en-IN" b="0" i="1" smtClean="0"/>
                              <m:t>(</m:t>
                            </m:r>
                            <m:r>
                              <a:rPr lang="en-IN" b="0" i="1" smtClean="0"/>
                              <m:t>𝑁</m:t>
                            </m:r>
                            <m:r>
                              <a:rPr lang="en-IN" b="0" i="1" smtClean="0"/>
                              <m:t>)</m:t>
                            </m:r>
                          </m:e>
                        </m:d>
                        <m:r>
                          <a:rPr lang="en-IN" b="0" i="1" smtClean="0"/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IN" i="1" smtClean="0"/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N" i="1" smtClean="0"/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i="1" smtClean="0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/>
                                      <m:t>log</m:t>
                                    </m:r>
                                    <m:r>
                                      <a:rPr lang="en-IN" b="0" i="1" smtClean="0"/>
                                      <m:t>(</m:t>
                                    </m:r>
                                    <m:r>
                                      <a:rPr lang="en-IN" b="0" i="1" smtClean="0"/>
                                      <m:t>𝑁</m:t>
                                    </m:r>
                                    <m:r>
                                      <a:rPr lang="en-IN" b="0" i="1" smtClean="0"/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/>
                                  <m:t>+1</m:t>
                                </m:r>
                              </m:num>
                              <m:den>
                                <m:r>
                                  <a:rPr lang="en-IN" b="0" i="1" smtClean="0"/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dirty="0"/>
                  <a:t> number of negative terms –&gt; from 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/>
                      <m:t>2∗</m:t>
                    </m:r>
                    <m:sSup>
                      <m:sSupPr>
                        <m:ctrlPr>
                          <a:rPr lang="en-IN" b="0" i="1" smtClean="0"/>
                        </m:ctrlPr>
                      </m:sSupPr>
                      <m:e>
                        <m:r>
                          <a:rPr lang="en-IN" b="0" i="1" smtClean="0"/>
                          <m:t>𝑎</m:t>
                        </m:r>
                      </m:e>
                      <m:sup>
                        <m:r>
                          <a:rPr lang="en-IN" b="0" i="1" smtClean="0"/>
                          <m:t>𝑥</m:t>
                        </m:r>
                      </m:sup>
                    </m:sSup>
                    <m:r>
                      <a:rPr lang="en-IN" b="0" i="1" smtClean="0"/>
                      <m:t>∗</m:t>
                    </m:r>
                    <m:d>
                      <m:dPr>
                        <m:ctrlPr>
                          <a:rPr lang="en-IN" b="0" i="1" smtClean="0"/>
                        </m:ctrlPr>
                      </m:dPr>
                      <m:e>
                        <m:r>
                          <a:rPr lang="en-IN" b="0" i="1" smtClean="0"/>
                          <m:t>−</m:t>
                        </m:r>
                        <m:r>
                          <a:rPr lang="en-IN" b="0" i="1" smtClean="0"/>
                          <m:t>𝑁𝑘</m:t>
                        </m:r>
                      </m:e>
                    </m:d>
                    <m:r>
                      <a:rPr lang="en-IN" b="0" i="1" smtClean="0"/>
                      <m:t>=−2</m:t>
                    </m:r>
                    <m:r>
                      <a:rPr lang="en-IN" b="0" i="1" smtClean="0"/>
                      <m:t>𝑁</m:t>
                    </m:r>
                    <m:r>
                      <a:rPr lang="en-IN" b="0" i="1" smtClean="0"/>
                      <m:t>∗</m:t>
                    </m:r>
                    <m:nary>
                      <m:naryPr>
                        <m:chr m:val="∑"/>
                        <m:ctrlPr>
                          <a:rPr lang="en-IN" b="0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/>
                          <m:t>𝑖</m:t>
                        </m:r>
                        <m:r>
                          <a:rPr lang="en-IN" b="0" i="1" smtClean="0"/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IN" b="0" i="1" smtClean="0"/>
                            </m:ctrlPr>
                          </m:sSupPr>
                          <m:e>
                            <m:r>
                              <a:rPr lang="en-IN" b="0" i="1" smtClean="0"/>
                              <m:t>2</m:t>
                            </m:r>
                          </m:e>
                          <m:sup>
                            <m:r>
                              <a:rPr lang="en-IN" b="0" i="1" smtClean="0"/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/>
                            </m:ctrlPr>
                          </m:sSubPr>
                          <m:e>
                            <m:r>
                              <a:rPr lang="en-IN" b="0" i="1" smtClean="0"/>
                              <m:t>𝑘</m:t>
                            </m:r>
                          </m:e>
                          <m:sub>
                            <m:r>
                              <a:rPr lang="en-IN" b="0" i="1" smtClean="0"/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1" smtClean="0"/>
                      <m:t>∗</m:t>
                    </m:r>
                    <m:nary>
                      <m:naryPr>
                        <m:chr m:val="∏"/>
                        <m:ctrlPr>
                          <a:rPr lang="en-IN" b="0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/>
                          <m:t>𝑗</m:t>
                        </m:r>
                        <m:r>
                          <a:rPr lang="en-IN" b="0" i="1" smtClean="0"/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  <m:r>
                              <a:rPr lang="en-IN" b="0" i="1" smtClean="0"/>
                              <m:t>(</m:t>
                            </m:r>
                            <m:r>
                              <a:rPr lang="en-IN" b="0" i="1" smtClean="0"/>
                              <m:t>𝑁</m:t>
                            </m:r>
                            <m:r>
                              <a:rPr lang="en-IN" b="0" i="1" smtClean="0"/>
                              <m:t>)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IN" b="0" i="1" smtClean="0"/>
                            </m:ctrlPr>
                          </m:sSubPr>
                          <m:e>
                            <m:r>
                              <a:rPr lang="en-IN" b="0" i="1" smtClean="0"/>
                              <m:t>𝑥</m:t>
                            </m:r>
                          </m:e>
                          <m:sub>
                            <m:r>
                              <a:rPr lang="en-IN" b="0" i="1" smtClean="0"/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/>
                                </m:ctrlPr>
                              </m:sSupPr>
                              <m:e>
                                <m:r>
                                  <a:rPr lang="en-IN" b="0" i="1" smtClean="0"/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b="0" i="1" smtClean="0"/>
                                    </m:ctrlPr>
                                  </m:sSupPr>
                                  <m:e>
                                    <m:r>
                                      <a:rPr lang="en-IN" b="0" i="1" smtClean="0"/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/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IN" b="0" i="1" smtClean="0"/>
                              <m:t>−1</m:t>
                            </m:r>
                          </m:e>
                        </m:d>
                        <m:r>
                          <a:rPr lang="en-IN" b="0" i="1" smtClean="0"/>
                          <m:t>+1</m:t>
                        </m:r>
                      </m:e>
                    </m:nary>
                  </m:oMath>
                </a14:m>
                <a:r>
                  <a:rPr lang="en-IN" dirty="0"/>
                  <a:t>  </a:t>
                </a:r>
                <a:br>
                  <a:rPr lang="en-IN" dirty="0"/>
                </a:br>
                <a:r>
                  <a:rPr lang="en-IN" dirty="0"/>
                  <a:t>which yields all possible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r>
                          <a:rPr lang="en-IN" b="0" i="1" smtClean="0"/>
                          <m:t>0</m:t>
                        </m:r>
                      </m:sub>
                    </m:sSub>
                    <m:r>
                      <a:rPr lang="en-IN" b="0" i="1" smtClean="0"/>
                      <m:t>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r>
                          <a:rPr lang="en-IN" b="0" i="1" smtClean="0"/>
                          <m:t>1</m:t>
                        </m:r>
                      </m:sub>
                    </m:sSub>
                    <m:r>
                      <a:rPr lang="en-IN" b="0" i="1" smtClean="0"/>
                      <m:t>, …,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</m:oMath>
                </a14:m>
                <a:r>
                  <a:rPr lang="en-IN" dirty="0"/>
                  <a:t> and any 1 variable </a:t>
                </a:r>
                <a:r>
                  <a:rPr lang="en-IN" dirty="0" err="1"/>
                  <a:t>fro</a:t>
                </a:r>
                <a:r>
                  <a:rPr lang="en-IN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r>
                          <a:rPr lang="en-IN" b="0" i="1" smtClean="0"/>
                          <m:t>0</m:t>
                        </m:r>
                      </m:sub>
                    </m:sSub>
                    <m:r>
                      <a:rPr lang="en-IN" b="0" i="1" smtClean="0"/>
                      <m:t>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r>
                          <a:rPr lang="en-IN" b="0" i="1" smtClean="0"/>
                          <m:t>1</m:t>
                        </m:r>
                      </m:sub>
                    </m:sSub>
                    <m:r>
                      <a:rPr lang="en-IN" b="0" i="1" smtClean="0"/>
                      <m:t>, …,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</m:oMath>
                </a14:m>
                <a:r>
                  <a:rPr lang="en-IN" dirty="0"/>
                  <a:t>  </a:t>
                </a:r>
              </a:p>
              <a:p>
                <a:pPr lvl="1"/>
                <a:r>
                  <a:rPr lang="en-IN" dirty="0"/>
                  <a:t>Of these terms,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/>
                          <m:t>log</m:t>
                        </m:r>
                        <m:r>
                          <a:rPr lang="en-IN" b="0" i="1" smtClean="0"/>
                          <m:t>(</m:t>
                        </m:r>
                        <m:r>
                          <a:rPr lang="en-IN" b="0" i="1" smtClean="0"/>
                          <m:t>𝑑</m:t>
                        </m:r>
                        <m:r>
                          <a:rPr lang="en-IN" b="0" i="1" smtClean="0"/>
                          <m:t>)</m:t>
                        </m:r>
                      </m:e>
                    </m:d>
                    <m:r>
                      <a:rPr lang="en-IN" b="0" i="1" smtClean="0"/>
                      <m:t>+1)</m:t>
                    </m:r>
                    <m:nary>
                      <m:naryPr>
                        <m:chr m:val="∑"/>
                        <m:ctrlPr>
                          <a:rPr lang="en-IN" i="1" smtClean="0"/>
                        </m:ctrlPr>
                      </m:naryPr>
                      <m:sub>
                        <m:r>
                          <a:rPr lang="en-IN" b="0" i="1" smtClean="0"/>
                          <m:t>𝑖</m:t>
                        </m:r>
                        <m:r>
                          <a:rPr lang="en-IN" b="0" i="1" smtClean="0"/>
                          <m:t>=2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i="1" smtClean="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  <m:r>
                              <a:rPr lang="en-IN" b="0" i="1" smtClean="0"/>
                              <m:t>(</m:t>
                            </m:r>
                            <m:r>
                              <a:rPr lang="en-IN" b="0" i="1" smtClean="0"/>
                              <m:t>𝑁</m:t>
                            </m:r>
                            <m:r>
                              <a:rPr lang="en-IN" b="0" i="1" smtClean="0"/>
                              <m:t>)</m:t>
                            </m:r>
                          </m:e>
                        </m:d>
                        <m:r>
                          <a:rPr lang="en-IN" b="0" i="1" smtClean="0"/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IN" i="1" smtClean="0"/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N" i="1" smtClean="0"/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i="1" smtClean="0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/>
                                      <m:t>log</m:t>
                                    </m:r>
                                    <m:r>
                                      <a:rPr lang="en-IN" b="0" i="1" smtClean="0"/>
                                      <m:t>(</m:t>
                                    </m:r>
                                    <m:r>
                                      <a:rPr lang="en-IN" b="0" i="1" smtClean="0"/>
                                      <m:t>𝑁</m:t>
                                    </m:r>
                                    <m:r>
                                      <a:rPr lang="en-IN" b="0" i="1" smtClean="0"/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/>
                                  <m:t>+1</m:t>
                                </m:r>
                              </m:num>
                              <m:den>
                                <m:r>
                                  <a:rPr lang="en-IN" b="0" i="1" smtClean="0"/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dirty="0"/>
                  <a:t> number of terms have more than 2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6662A-0468-ACF5-8E07-8745A7708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856320"/>
                <a:ext cx="9905999" cy="3846138"/>
              </a:xfrm>
              <a:blipFill>
                <a:blip r:embed="rId2"/>
                <a:stretch>
                  <a:fillRect l="-1231" r="-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7D6FD59-C7AC-AEBB-37E3-0DD2A4ECFE02}"/>
              </a:ext>
            </a:extLst>
          </p:cNvPr>
          <p:cNvSpPr txBox="1">
            <a:spLocks/>
          </p:cNvSpPr>
          <p:nvPr/>
        </p:nvSpPr>
        <p:spPr>
          <a:xfrm>
            <a:off x="1141412" y="11249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err="1"/>
              <a:t>AnalyZing</a:t>
            </a:r>
            <a:r>
              <a:rPr lang="en-US" sz="3700" dirty="0"/>
              <a:t> the cost function</a:t>
            </a:r>
            <a:br>
              <a:rPr lang="en-US" sz="3700" dirty="0"/>
            </a:br>
            <a:br>
              <a:rPr lang="en-US" sz="2900" dirty="0"/>
            </a:br>
            <a:r>
              <a:rPr lang="en-US" sz="2900" dirty="0"/>
              <a:t>After squaring(</a:t>
            </a:r>
            <a:r>
              <a:rPr lang="en-US" sz="2900" dirty="0" err="1"/>
              <a:t>CONTd.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307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2A94-EEBF-229D-8F9F-3160D8F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auxiliary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Using </a:t>
                </a:r>
                <a:r>
                  <a:rPr lang="en-US" dirty="0"/>
                  <a:t>Ishikawa’s method, </a:t>
                </a:r>
                <a:r>
                  <a:rPr lang="en-US" dirty="0" err="1"/>
                  <a:t>quadratizing</a:t>
                </a:r>
                <a:r>
                  <a:rPr lang="en-US" dirty="0"/>
                  <a:t> a positive term of degree l requires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/>
                        </m:ctrlPr>
                      </m:dPr>
                      <m:e>
                        <m:f>
                          <m:fPr>
                            <m:ctrlPr>
                              <a:rPr lang="en-IN" b="0" i="1" smtClean="0"/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r>
                                  <a:rPr lang="en-IN" b="0" i="1" smtClean="0"/>
                                  <m:t>𝑙</m:t>
                                </m:r>
                                <m:r>
                                  <a:rPr lang="en-IN" b="0" i="1" smtClean="0"/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IN" b="0" i="1" smtClean="0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variables</a:t>
                </a:r>
              </a:p>
              <a:p>
                <a:r>
                  <a:rPr lang="en-IN" dirty="0"/>
                  <a:t>Total number of positive terms of degree more than 2 =</a:t>
                </a:r>
                <a:br>
                  <a:rPr lang="en-IN" dirty="0"/>
                </a:br>
                <a:r>
                  <a:rPr lang="en-IN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=3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Thus number of auxiliary variables for positive terms =</a:t>
                </a:r>
                <a:br>
                  <a:rPr lang="en-IN" dirty="0"/>
                </a:br>
                <a:r>
                  <a:rPr lang="en-IN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=3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/>
                                </m:ctrlPr>
                              </m:dPr>
                              <m:e>
                                <m:r>
                                  <a:rPr lang="en-IN" b="0" i="1" smtClean="0"/>
                                  <m:t>𝑖</m:t>
                                </m:r>
                                <m:r>
                                  <a:rPr lang="en-IN" i="1"/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IN" i="1"/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b="-17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09D9-0FEE-5568-A0F1-AD3D0976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154003"/>
            <a:ext cx="8791575" cy="2560320"/>
          </a:xfrm>
        </p:spPr>
        <p:txBody>
          <a:bodyPr/>
          <a:lstStyle/>
          <a:p>
            <a:r>
              <a:rPr lang="en-US" dirty="0"/>
              <a:t>The order Finding Problem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A384082-0890-811C-57FB-0D94032B220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76424" y="2050181"/>
                <a:ext cx="8791575" cy="3685456"/>
              </a:xfrm>
            </p:spPr>
            <p:txBody>
              <a:bodyPr>
                <a:normAutofit/>
              </a:bodyPr>
              <a:lstStyle/>
              <a:p>
                <a:r>
                  <a:rPr lang="en-US" cap="small" dirty="0"/>
                  <a:t>It can be formally shown that factorization problem gets </a:t>
                </a:r>
                <a:r>
                  <a:rPr lang="en-US" cap="small" dirty="0" err="1"/>
                  <a:t>polynomially</a:t>
                </a:r>
                <a:r>
                  <a:rPr lang="en-US" cap="small" dirty="0"/>
                  <a:t> reduced to the Modular Order finding problem (Described below).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cap="small" dirty="0"/>
                  <a:t>For a given </a:t>
                </a:r>
                <a:r>
                  <a:rPr lang="en-US" cap="small" dirty="0" err="1"/>
                  <a:t>SemiPrime</a:t>
                </a:r>
                <a:r>
                  <a:rPr lang="en-US" cap="small" dirty="0"/>
                  <a:t> N:</a:t>
                </a:r>
                <a:endParaRPr lang="en-IN" cap="smal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cap="small" dirty="0"/>
                  <a:t>Let the function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small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cap="small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small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cap="small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cap="small" dirty="0"/>
                  <a:t>: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cap="small" dirty="0"/>
                  <a:t>{where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cap="small" dirty="0"/>
                  <a:t> is a coprime with N and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cap="sm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sm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cap="sm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cap="small" dirty="0">
                    <a:ea typeface="Cambria Math" panose="02040503050406030204" pitchFamily="18" charset="0"/>
                  </a:rPr>
                  <a:t>}</a:t>
                </a:r>
                <a:endParaRPr lang="en-US" cap="smal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cap="small" dirty="0"/>
                  <a:t>Then the order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cap="small" dirty="0"/>
                  <a:t> is defined as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small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small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cap="small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cap="smal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cap="small" dirty="0"/>
                  <a:t>Intuition: The order is some sort of a period.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cap="small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A384082-0890-811C-57FB-0D94032B2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76424" y="2050181"/>
                <a:ext cx="8791575" cy="3685456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12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2A94-EEBF-229D-8F9F-3160D8F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auxiliary variables(CONTD.)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Freedman &amp; </a:t>
                </a:r>
                <a:r>
                  <a:rPr lang="en-US" dirty="0" err="1"/>
                  <a:t>Dinneas</a:t>
                </a:r>
                <a:r>
                  <a:rPr lang="en-US" dirty="0"/>
                  <a:t> method, </a:t>
                </a:r>
                <a:r>
                  <a:rPr lang="en-US" dirty="0" err="1"/>
                  <a:t>quadratizing</a:t>
                </a:r>
                <a:r>
                  <a:rPr lang="en-US" dirty="0"/>
                  <a:t> a negative term requires 1</a:t>
                </a:r>
                <a:r>
                  <a:rPr lang="en-IN" dirty="0"/>
                  <a:t> variables</a:t>
                </a:r>
              </a:p>
              <a:p>
                <a:r>
                  <a:rPr lang="en-IN" dirty="0"/>
                  <a:t>Total number of negative terms of degree more than 2 = </a:t>
                </a:r>
                <a:br>
                  <a:rPr lang="en-IN" dirty="0"/>
                </a:br>
                <a:r>
                  <a:rPr lang="en-IN" dirty="0"/>
                  <a:t>	    	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+1)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Thus number of auxiliary variables for negative terms = </a:t>
                </a:r>
                <a:br>
                  <a:rPr lang="en-IN" dirty="0"/>
                </a:br>
                <a:r>
                  <a:rPr lang="en-IN" dirty="0"/>
                  <a:t>		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sz="2400" b="0" i="1" smtClean="0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+1)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sz="2400" b="0" i="1" smtClean="0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sz="2400" b="0" i="1" smtClean="0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2A94-EEBF-229D-8F9F-3160D8F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Number of variables/QUBITs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07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We use 1 qubit for each variable</a:t>
                </a:r>
              </a:p>
              <a:p>
                <a:pPr lvl="1"/>
                <a:r>
                  <a:rPr lang="en-IN" dirty="0"/>
                  <a:t>For x,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r>
                          <a:rPr lang="en-IN" b="0" i="1" smtClean="0"/>
                          <m:t>0</m:t>
                        </m:r>
                      </m:sub>
                    </m:sSub>
                    <m:r>
                      <a:rPr lang="en-IN" b="0" i="1" smtClean="0"/>
                      <m:t>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r>
                          <a:rPr lang="en-IN" b="0" i="1" smtClean="0"/>
                          <m:t>1</m:t>
                        </m:r>
                      </m:sub>
                    </m:sSub>
                    <m:r>
                      <a:rPr lang="en-IN" b="0" i="1" smtClean="0"/>
                      <m:t>, …,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  <m:r>
                      <a:rPr lang="en-IN" b="0" i="1" smtClean="0"/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IN" b="0" i="1" smtClean="0"/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r>
                                  <a:rPr lang="en-IN" b="0" i="1" smtClean="0"/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/>
                      <m:t>+1</m:t>
                    </m:r>
                  </m:oMath>
                </a14:m>
                <a:r>
                  <a:rPr lang="en-IN" dirty="0"/>
                  <a:t> variables</a:t>
                </a:r>
              </a:p>
              <a:p>
                <a:pPr lvl="1"/>
                <a:r>
                  <a:rPr lang="en-IN" dirty="0"/>
                  <a:t>For k,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r>
                          <a:rPr lang="en-IN" b="0" i="1" smtClean="0"/>
                          <m:t>0</m:t>
                        </m:r>
                      </m:sub>
                    </m:sSub>
                    <m:r>
                      <a:rPr lang="en-IN" b="0" i="1" smtClean="0"/>
                      <m:t>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r>
                          <a:rPr lang="en-IN" b="0" i="1" smtClean="0"/>
                          <m:t>1</m:t>
                        </m:r>
                      </m:sub>
                    </m:sSub>
                    <m:r>
                      <a:rPr lang="en-IN" b="0" i="1" smtClean="0"/>
                      <m:t>, …, </m:t>
                    </m:r>
                    <m:sSub>
                      <m:sSubPr>
                        <m:ctrlPr>
                          <a:rPr lang="en-IN" b="0" i="1" smtClean="0"/>
                        </m:ctrlPr>
                      </m:sSubPr>
                      <m:e>
                        <m:r>
                          <a:rPr lang="en-IN" b="0" i="1" smtClean="0"/>
                          <m:t>𝑘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  <m:r>
                      <a:rPr lang="en-IN" b="0" i="1" smtClean="0"/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IN" b="0" i="1" smtClean="0"/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r>
                                  <a:rPr lang="en-IN" b="0" i="1" smtClean="0"/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/>
                      <m:t>+1</m:t>
                    </m:r>
                  </m:oMath>
                </a14:m>
                <a:r>
                  <a:rPr lang="en-IN" dirty="0"/>
                  <a:t> variables</a:t>
                </a:r>
              </a:p>
              <a:p>
                <a:r>
                  <a:rPr lang="en-IN" dirty="0"/>
                  <a:t>Thus total number of qubits required(including auxiliary qubits) are 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b="0" i="1" smtClean="0"/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r>
                                  <a:rPr lang="en-IN" b="0" i="1" smtClean="0"/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/>
                      <m:t>+1+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i="1"/>
                        </m:ctrlPr>
                      </m:dPr>
                      <m:e>
                        <m:func>
                          <m:funcPr>
                            <m:ctrlPr>
                              <a:rPr lang="en-IN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/>
                                </m:ctrlPr>
                              </m:dPr>
                              <m:e>
                                <m:r>
                                  <a:rPr lang="en-IN" i="1"/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i="1"/>
                      <m:t>+1</m:t>
                    </m:r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=3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/>
                                </m:ctrlPr>
                              </m:dPr>
                              <m:e>
                                <m:r>
                                  <a:rPr lang="en-IN" i="1"/>
                                  <m:t>𝑖</m:t>
                                </m:r>
                                <m:r>
                                  <a:rPr lang="en-IN" i="1"/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IN" i="1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+ </a:t>
                </a:r>
                <a:br>
                  <a:rPr lang="en-IN" dirty="0"/>
                </a:br>
                <a:r>
                  <a:rPr lang="en-IN" dirty="0"/>
                  <a:t>		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i="1"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+1)</m:t>
                    </m:r>
                    <m:nary>
                      <m:naryPr>
                        <m:chr m:val="∑"/>
                        <m:ctrlPr>
                          <a:rPr lang="en-US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IN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IN" i="1"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IN" i="1"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i="1"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Note: Adding a constraint to ensure </a:t>
                </a:r>
                <a14:m>
                  <m:oMath xmlns:m="http://schemas.openxmlformats.org/officeDocument/2006/math">
                    <m:r>
                      <a:rPr lang="en-IN" b="0" i="1" smtClean="0"/>
                      <m:t>𝑥</m:t>
                    </m:r>
                    <m:r>
                      <a:rPr lang="en-IN" b="0" i="1" smtClean="0"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 will not introduce new terms and will only affect the scalar coefficients of existing terms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D240E-D24D-AE4E-F2B6-602BDF532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075899"/>
              </a:xfrm>
              <a:blipFill>
                <a:blip r:embed="rId2"/>
                <a:stretch>
                  <a:fillRect l="-1231" t="-2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A190-8C33-A183-88E4-1BF00477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24CD3-31AE-7462-3E77-141C911C0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Algorithm works but it introduces exponentially many variables – </a:t>
                </a:r>
                <a14:m>
                  <m:oMath xmlns:m="http://schemas.openxmlformats.org/officeDocument/2006/math">
                    <m:r>
                      <a:rPr lang="en-IN" b="0" i="1" smtClean="0"/>
                      <m:t>𝑂</m:t>
                    </m:r>
                    <m:d>
                      <m:dPr>
                        <m:ctrlPr>
                          <a:rPr lang="en-IN" b="0" i="1" smtClean="0"/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IN" b="0" i="1" smtClean="0"/>
                          <m:t>∗</m:t>
                        </m:r>
                        <m:sSup>
                          <m:sSupPr>
                            <m:ctrlPr>
                              <a:rPr lang="en-IN" b="0" i="1" smtClean="0"/>
                            </m:ctrlPr>
                          </m:sSupPr>
                          <m:e>
                            <m:r>
                              <a:rPr lang="en-IN" b="0" i="1" smtClean="0"/>
                              <m:t>2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b="0" i="1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/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/>
                                        </m:ctrlPr>
                                      </m:dPr>
                                      <m:e>
                                        <m:r>
                                          <a:rPr lang="en-IN" b="0" i="1" smtClean="0"/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</m:sSup>
                      </m:e>
                    </m:d>
                    <m:r>
                      <a:rPr lang="en-IN" b="0" i="1" smtClean="0"/>
                      <m:t>=</m:t>
                    </m:r>
                    <m:r>
                      <a:rPr lang="en-IN" b="0" i="1" smtClean="0"/>
                      <m:t>𝑂</m:t>
                    </m:r>
                    <m:r>
                      <a:rPr lang="en-IN" b="0" i="1" smtClean="0"/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IN" b="0" i="1" smtClean="0"/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/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/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IN" b="0" i="1" smtClean="0"/>
                                          <m:t>𝑁</m:t>
                                        </m:r>
                                        <m:r>
                                          <a:rPr lang="en-IN" b="0" i="1" smtClean="0"/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IN" b="0" i="1" smtClean="0"/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IN" b="0" i="1" smtClean="0"/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/>
                      <m:t>∗</m:t>
                    </m:r>
                    <m:sSup>
                      <m:sSupPr>
                        <m:ctrlPr>
                          <a:rPr lang="en-IN" b="0" i="1" smtClean="0"/>
                        </m:ctrlPr>
                      </m:sSupPr>
                      <m:e>
                        <m:r>
                          <a:rPr lang="en-IN" b="0" i="1" smtClean="0"/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/>
                                    </m:ctrlPr>
                                  </m:dPr>
                                  <m:e>
                                    <m:r>
                                      <a:rPr lang="en-IN" b="0" i="1" smtClean="0"/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</m:sSup>
                    <m:r>
                      <a:rPr lang="en-IN" b="0" i="1" smtClean="0"/>
                      <m:t>)</m:t>
                    </m:r>
                  </m:oMath>
                </a14:m>
                <a:r>
                  <a:rPr lang="en-IN" dirty="0"/>
                  <a:t> but our goal is to only find the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/>
                          <m:t>log</m:t>
                        </m:r>
                        <m:r>
                          <a:rPr lang="en-IN" b="0" i="1" smtClean="0"/>
                          <m:t>(</m:t>
                        </m:r>
                        <m:r>
                          <a:rPr lang="en-IN" b="0" i="1" smtClean="0"/>
                          <m:t>𝑁</m:t>
                        </m:r>
                        <m:r>
                          <a:rPr lang="en-IN" b="0" i="1" smtClean="0"/>
                          <m:t>)</m:t>
                        </m:r>
                      </m:e>
                    </m:d>
                    <m:r>
                      <a:rPr lang="en-IN" b="0" i="1" smtClean="0"/>
                      <m:t>+1</m:t>
                    </m:r>
                  </m:oMath>
                </a14:m>
                <a:r>
                  <a:rPr lang="en-IN" dirty="0"/>
                  <a:t> variables in the binary representation of x. The smallest instance considered in the chapter, uses 8 qubits of which only 2 qubits encode x.</a:t>
                </a:r>
              </a:p>
              <a:p>
                <a:r>
                  <a:rPr lang="en-IN" dirty="0"/>
                  <a:t>Hence it is not suitable for practical applications(has scaling limitations)</a:t>
                </a:r>
              </a:p>
              <a:p>
                <a:r>
                  <a:rPr lang="en-IN" dirty="0"/>
                  <a:t>Moreover, this algorithm may give us a multiple of the order and not the order itself.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24CD3-31AE-7462-3E77-141C911C0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1846" b="-21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8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8F53-4814-EF3E-4D5C-7C24D2D9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understand Order better.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A959E-1194-FBCD-516C-1BCB4013A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293"/>
                <a:ext cx="9905999" cy="42319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i="1" dirty="0">
                    <a:latin typeface="Corbel" panose="020B0503020204020204" pitchFamily="34" charset="0"/>
                  </a:rPr>
                  <a:t>Consider the following 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               1       2       3       4       5       6       7       8       9………… 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1       2       0       1       2       0       1       2       0…………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It is clear from here that there is an associated periodicity with the way numbers appear in the modular arithmetic.</a:t>
                </a:r>
              </a:p>
              <a:p>
                <a:r>
                  <a:rPr lang="en-IN" dirty="0"/>
                  <a:t>This very period is what we call order. In the above </a:t>
                </a:r>
                <a:r>
                  <a:rPr lang="en-IN" dirty="0" err="1"/>
                  <a:t>eg.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= 3</a:t>
                </a:r>
              </a:p>
              <a:p>
                <a:r>
                  <a:rPr lang="en-IN" dirty="0"/>
                  <a:t>In SHOR’s factoring algorithm, order finding is the central idea.</a:t>
                </a:r>
              </a:p>
              <a:p>
                <a:r>
                  <a:rPr lang="en-IN" dirty="0"/>
                  <a:t>The Problem: For the implementation of Shor’s Algorithm, we need 1000’s of fault tolerant qubits and Deep circuits, but we live in the NISQ era.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A959E-1194-FBCD-516C-1BCB4013A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293"/>
                <a:ext cx="9905999" cy="4231908"/>
              </a:xfrm>
              <a:blipFill>
                <a:blip r:embed="rId2"/>
                <a:stretch>
                  <a:fillRect l="-1046" t="-2305" b="-2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5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2D52-A96D-675A-C6BA-11AFB881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31D1-DC94-422A-85EC-382F55C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well versed with the fact that VQAs are best suited for NISQ era hardware</a:t>
            </a:r>
          </a:p>
          <a:p>
            <a:r>
              <a:rPr lang="en-US" dirty="0"/>
              <a:t>This paper does exactly that.</a:t>
            </a:r>
          </a:p>
          <a:p>
            <a:r>
              <a:rPr lang="en-US" dirty="0"/>
              <a:t>It discusses implementation of Variational Quantum Algorithms to tackle the Modular Order finding problem.</a:t>
            </a:r>
          </a:p>
          <a:p>
            <a:r>
              <a:rPr lang="en-US" dirty="0"/>
              <a:t>We shall be discussing 2 of those that involve QAOA.</a:t>
            </a:r>
          </a:p>
        </p:txBody>
      </p:sp>
    </p:spTree>
    <p:extLst>
      <p:ext uri="{BB962C8B-B14F-4D97-AF65-F5344CB8AC3E}">
        <p14:creationId xmlns:p14="http://schemas.microsoft.com/office/powerpoint/2010/main" val="9130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5D5-7F5C-EC4E-D98A-AC42394B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A189F-DFF5-5615-78B5-FD1856549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first have to convert the order finding problem into an optimization problem for it to be solved using QAOA.</a:t>
                </a:r>
              </a:p>
              <a:p>
                <a:r>
                  <a:rPr lang="en-US" dirty="0"/>
                  <a:t>Then introduce a basic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This will always be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so we don’t have to square it.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Thus our goal becomes to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that is as close to a multiple of r as possible.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A189F-DFF5-5615-78B5-FD1856549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 r="-492" b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FBCA-4EF1-659F-F0CF-4D71DD1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E2F85-A1D9-FA9D-0715-496AD3AF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97" y="1713298"/>
            <a:ext cx="9038122" cy="4360243"/>
          </a:xfrm>
        </p:spPr>
      </p:pic>
    </p:spTree>
    <p:extLst>
      <p:ext uri="{BB962C8B-B14F-4D97-AF65-F5344CB8AC3E}">
        <p14:creationId xmlns:p14="http://schemas.microsoft.com/office/powerpoint/2010/main" val="150593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F87-B2F6-D914-07BF-A6822086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Hamiltonian.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A922A-2459-6458-538E-A3292F6D1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51798"/>
                <a:ext cx="9905999" cy="42928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Once we have the cost function, the next obvious step is to map it to a Hamiltonian.</a:t>
                </a:r>
              </a:p>
              <a:p>
                <a:r>
                  <a:rPr lang="en-US" dirty="0"/>
                  <a:t>In order to do that, we need to rewrite it as a PBF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] and convert it to a QUBO.</a:t>
                </a:r>
              </a:p>
              <a:p>
                <a:r>
                  <a:rPr lang="en-US" dirty="0"/>
                  <a:t>Therefore there are three issues to be tackled in order to achieve H:</a:t>
                </a:r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0" dirty="0"/>
                  <a:t>The input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1600" dirty="0"/>
                  <a:t>but we want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ea typeface="Cambria Math" panose="02040503050406030204" pitchFamily="18" charset="0"/>
                  </a:rPr>
                  <a:t>The exponential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needs to be expressed as a polynomial.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ea typeface="Cambria Math" panose="02040503050406030204" pitchFamily="18" charset="0"/>
                  </a:rPr>
                  <a:t>The cost function is expressed in terms of modulo N.</a:t>
                </a:r>
              </a:p>
              <a:p>
                <a:r>
                  <a:rPr lang="en-IN" dirty="0"/>
                  <a:t>To Summarize: the idea is to have a cost function which is QUBO modulo N. Such QUBO could be converted to a Hamiltonian. Modulo would be applied classically after calculating Hamiltonian expectation value and before adjusting circuit parameters.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IN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A922A-2459-6458-538E-A3292F6D1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51798"/>
                <a:ext cx="9905999" cy="4292867"/>
              </a:xfrm>
              <a:blipFill>
                <a:blip r:embed="rId2"/>
                <a:stretch>
                  <a:fillRect l="-1046" t="-2553" b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CA4E-AB01-D52C-3A64-9DF44C8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issue 1: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C21FF-7788-8A42-3BE8-F4BC680B6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in binary, </a:t>
                </a:r>
                <a:r>
                  <a:rPr lang="en-IN" dirty="0" err="1"/>
                  <a:t>i.e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can now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b>
                        </m:sSub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in compact notation.</a:t>
                </a:r>
              </a:p>
              <a:p>
                <a:r>
                  <a:rPr lang="en-IN" dirty="0"/>
                  <a:t>So now it’s become a PBF as the x’s take value from {0,1}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C21FF-7788-8A42-3BE8-F4BC680B6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7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9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E857-A348-402C-3908-B9EA1A79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Issue 2: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56EF-0999-EF8E-E5D3-4CF037A8A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advantage of exponentiating with binary variables can be used to convert the function to a polynomial.</a:t>
                </a:r>
              </a:p>
              <a:p>
                <a:r>
                  <a:rPr lang="en-US" dirty="0"/>
                  <a:t>The advantage: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𝑟𝑒𝑠𝑝𝑒𝑐𝑡𝑖𝑣𝑒𝑙𝑦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; 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can write: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pt-BR" dirty="0"/>
                  <a:t>So our original equation becomes: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E56EF-0999-EF8E-E5D3-4CF037A8A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5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584</TotalTime>
  <Words>1706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Rockwell</vt:lpstr>
      <vt:lpstr>Tahoma</vt:lpstr>
      <vt:lpstr>Tw Cen MT</vt:lpstr>
      <vt:lpstr>Circuit</vt:lpstr>
      <vt:lpstr>VQA for order-finding Thesis by Karolis Spukas </vt:lpstr>
      <vt:lpstr>The order Finding Problem </vt:lpstr>
      <vt:lpstr>TO understand Order better.</vt:lpstr>
      <vt:lpstr>What now?</vt:lpstr>
      <vt:lpstr>Algorithm 1:</vt:lpstr>
      <vt:lpstr>Graph:</vt:lpstr>
      <vt:lpstr>Constructing the Hamiltonian.</vt:lpstr>
      <vt:lpstr>Tackling issue 1:</vt:lpstr>
      <vt:lpstr>Tackling Issue 2:</vt:lpstr>
      <vt:lpstr>Tackling Issue 3:</vt:lpstr>
      <vt:lpstr>But…….</vt:lpstr>
      <vt:lpstr>Concluding lines:</vt:lpstr>
      <vt:lpstr>Algorithm 2</vt:lpstr>
      <vt:lpstr>Converting to PBF</vt:lpstr>
      <vt:lpstr>AnalyZing the cost function  Before Squaring</vt:lpstr>
      <vt:lpstr>AnalyZing the cost function  After squaring</vt:lpstr>
      <vt:lpstr>PowerPoint Presentation</vt:lpstr>
      <vt:lpstr>PowerPoint Presentation</vt:lpstr>
      <vt:lpstr>Number of auxiliary variables</vt:lpstr>
      <vt:lpstr>Number of auxiliary variables(CONTD.)</vt:lpstr>
      <vt:lpstr>TOTAL Number of variables/QUBITs</vt:lpstr>
      <vt:lpstr>Challenges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Haemanth V</dc:creator>
  <cp:lastModifiedBy>HAEMANTH V</cp:lastModifiedBy>
  <cp:revision>4</cp:revision>
  <dcterms:created xsi:type="dcterms:W3CDTF">2022-07-06T06:41:57Z</dcterms:created>
  <dcterms:modified xsi:type="dcterms:W3CDTF">2022-07-19T14:48:45Z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