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Tauri"/>
      <p:regular r:id="rId23"/>
    </p:embeddedFont>
    <p:embeddedFont>
      <p:font typeface="Cairo"/>
      <p:regular r:id="rId24"/>
      <p:bold r:id="rId25"/>
    </p:embeddedFont>
    <p:embeddedFont>
      <p:font typeface="Exo 2 ExtraBold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v/hssVlHO/JI0CIIb3Yl1UCKY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airo-regular.fntdata"/><Relationship Id="rId23" Type="http://schemas.openxmlformats.org/officeDocument/2006/relationships/font" Target="fonts/Tauri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xo2ExtraBold-bold.fntdata"/><Relationship Id="rId25" Type="http://schemas.openxmlformats.org/officeDocument/2006/relationships/font" Target="fonts/Cairo-bold.fntdata"/><Relationship Id="rId28" Type="http://customschemas.google.com/relationships/presentationmetadata" Target="metadata"/><Relationship Id="rId27" Type="http://schemas.openxmlformats.org/officeDocument/2006/relationships/font" Target="fonts/Exo2Extra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d932e7558_0_5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d932e7558_0_5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6d932e7558_0_5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932e7558_0_468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6d932e7558_0_468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6d932e7558_0_4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932e7558_0_503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6d932e7558_0_503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6d932e7558_0_5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d932e7558_0_50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932e7558_0_472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6d932e7558_0_47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932e7558_0_47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6d932e7558_0_47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6d932e7558_0_4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d932e7558_0_47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g6d932e7558_0_479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6d932e7558_0_479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6d932e7558_0_4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6d932e7558_0_48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6d932e7558_0_4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6d932e7558_0_48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6d932e7558_0_48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6d932e7558_0_48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6d932e7558_0_491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g6d932e7558_0_49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932e7558_0_494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6d932e7558_0_494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6d932e7558_0_494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6d932e7558_0_494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6d932e7558_0_4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6d932e7558_0_50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g6d932e7558_0_50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932e7558_0_46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6d932e7558_0_46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g6d932e7558_0_4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975921" y="2767280"/>
            <a:ext cx="62403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0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السلام عليكم 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2"/>
          <p:cNvSpPr txBox="1"/>
          <p:nvPr/>
        </p:nvSpPr>
        <p:spPr>
          <a:xfrm>
            <a:off x="1883375" y="2611613"/>
            <a:ext cx="84252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Swapping</a:t>
            </a:r>
            <a:r>
              <a:rPr lang="en-US" sz="6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 </a:t>
            </a:r>
            <a:endParaRPr sz="6000">
              <a:solidFill>
                <a:schemeClr val="dk1"/>
              </a:solidFill>
              <a:latin typeface="Tauri"/>
              <a:ea typeface="Tauri"/>
              <a:cs typeface="Tauri"/>
              <a:sym typeface="Tau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703435" y="909685"/>
            <a:ext cx="878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Let us have an example </a:t>
            </a:r>
            <a:endParaRPr sz="5000">
              <a:solidFill>
                <a:schemeClr val="dk1"/>
              </a:solidFill>
              <a:latin typeface="Tauri"/>
              <a:ea typeface="Tauri"/>
              <a:cs typeface="Tauri"/>
              <a:sym typeface="Tauri"/>
            </a:endParaRPr>
          </a:p>
        </p:txBody>
      </p:sp>
      <p:pic>
        <p:nvPicPr>
          <p:cNvPr id="125" name="Google Shape;125;p14"/>
          <p:cNvPicPr preferRelativeResize="0"/>
          <p:nvPr/>
        </p:nvPicPr>
        <p:blipFill rotWithShape="1">
          <a:blip r:embed="rId3">
            <a:alphaModFix/>
          </a:blip>
          <a:srcRect b="35997" l="0" r="0" t="0"/>
          <a:stretch/>
        </p:blipFill>
        <p:spPr>
          <a:xfrm>
            <a:off x="1703423" y="2491921"/>
            <a:ext cx="8785153" cy="1581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1883367" y="502776"/>
            <a:ext cx="84252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code</a:t>
            </a:r>
            <a:endParaRPr sz="8000">
              <a:solidFill>
                <a:schemeClr val="dk1"/>
              </a:solidFill>
              <a:latin typeface="Tauri"/>
              <a:ea typeface="Tauri"/>
              <a:cs typeface="Tauri"/>
              <a:sym typeface="Tauri"/>
            </a:endParaRPr>
          </a:p>
        </p:txBody>
      </p:sp>
      <p:pic>
        <p:nvPicPr>
          <p:cNvPr id="132" name="Google Shape;132;p15"/>
          <p:cNvPicPr preferRelativeResize="0"/>
          <p:nvPr/>
        </p:nvPicPr>
        <p:blipFill rotWithShape="1">
          <a:blip r:embed="rId3">
            <a:alphaModFix/>
          </a:blip>
          <a:srcRect b="30910" l="2628" r="27996" t="14495"/>
          <a:stretch/>
        </p:blipFill>
        <p:spPr>
          <a:xfrm>
            <a:off x="1277989" y="1834974"/>
            <a:ext cx="9636025" cy="428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6"/>
          <p:cNvPicPr preferRelativeResize="0"/>
          <p:nvPr/>
        </p:nvPicPr>
        <p:blipFill rotWithShape="1">
          <a:blip r:embed="rId3">
            <a:alphaModFix/>
          </a:blip>
          <a:srcRect b="32223" l="2418" r="35045" t="14259"/>
          <a:stretch/>
        </p:blipFill>
        <p:spPr>
          <a:xfrm>
            <a:off x="575075" y="760854"/>
            <a:ext cx="11041850" cy="5336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 b="37222" l="2209" r="27203" t="19260"/>
          <a:stretch/>
        </p:blipFill>
        <p:spPr>
          <a:xfrm>
            <a:off x="275049" y="1402446"/>
            <a:ext cx="11641899" cy="4053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d932e7558_0_50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g6d932e7558_0_509"/>
          <p:cNvSpPr/>
          <p:nvPr/>
        </p:nvSpPr>
        <p:spPr>
          <a:xfrm>
            <a:off x="939777" y="2921167"/>
            <a:ext cx="10312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Practical Example</a:t>
            </a:r>
            <a:endParaRPr sz="6000">
              <a:solidFill>
                <a:schemeClr val="dk1"/>
              </a:solidFill>
              <a:latin typeface="Tauri"/>
              <a:ea typeface="Tauri"/>
              <a:cs typeface="Tauri"/>
              <a:sym typeface="Tau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939777" y="2921167"/>
            <a:ext cx="10312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Suggestions for edits </a:t>
            </a:r>
            <a:endParaRPr sz="6000">
              <a:solidFill>
                <a:schemeClr val="dk1"/>
              </a:solidFill>
              <a:latin typeface="Tauri"/>
              <a:ea typeface="Tauri"/>
              <a:cs typeface="Tauri"/>
              <a:sym typeface="Tau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1851453" y="1487785"/>
            <a:ext cx="5152768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Mohammed Hassan </a:t>
            </a:r>
            <a:endParaRPr/>
          </a:p>
          <a:p>
            <a:pPr indent="-1905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Mohammed Moussa</a:t>
            </a:r>
            <a:endParaRPr/>
          </a:p>
          <a:p>
            <a:pPr indent="-1905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Mostafa Ebrahim </a:t>
            </a:r>
            <a:endParaRPr/>
          </a:p>
          <a:p>
            <a:pPr indent="-1905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Mostafa Elshiekh</a:t>
            </a:r>
            <a:endParaRPr sz="3000">
              <a:solidFill>
                <a:schemeClr val="dk1"/>
              </a:solidFill>
              <a:latin typeface="Tauri"/>
              <a:ea typeface="Tauri"/>
              <a:cs typeface="Tauri"/>
              <a:sym typeface="Tauri"/>
            </a:endParaRPr>
          </a:p>
          <a:p>
            <a:pPr indent="-1905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Mohamed Elzorkany</a:t>
            </a:r>
            <a:endParaRPr sz="3000">
              <a:solidFill>
                <a:schemeClr val="dk1"/>
              </a:solidFill>
              <a:latin typeface="Tauri"/>
              <a:ea typeface="Tauri"/>
              <a:cs typeface="Tauri"/>
              <a:sym typeface="Tauri"/>
            </a:endParaRPr>
          </a:p>
          <a:p>
            <a:pPr indent="-1905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Moimen Ezzeldeen</a:t>
            </a:r>
            <a:endParaRPr sz="3000">
              <a:solidFill>
                <a:schemeClr val="dk1"/>
              </a:solidFill>
              <a:latin typeface="Tauri"/>
              <a:ea typeface="Tauri"/>
              <a:cs typeface="Tauri"/>
              <a:sym typeface="Tauri"/>
            </a:endParaRPr>
          </a:p>
          <a:p>
            <a:pPr indent="-1905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Youssef Belal </a:t>
            </a:r>
            <a:endParaRPr/>
          </a:p>
          <a:p>
            <a:pPr indent="-1905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Mohammed Mourad </a:t>
            </a:r>
            <a:endParaRPr/>
          </a:p>
          <a:p>
            <a:pPr indent="-1905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Moaz Waleed </a:t>
            </a:r>
            <a:endParaRPr/>
          </a:p>
          <a:p>
            <a:pPr indent="-1905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Mostafa Mosaad</a:t>
            </a:r>
            <a:endParaRPr sz="3000">
              <a:solidFill>
                <a:schemeClr val="dk1"/>
              </a:solidFill>
              <a:latin typeface="Tauri"/>
              <a:ea typeface="Tauri"/>
              <a:cs typeface="Tauri"/>
              <a:sym typeface="Tauri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976460" y="472122"/>
            <a:ext cx="23897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Team</a:t>
            </a:r>
            <a:endParaRPr sz="6000">
              <a:solidFill>
                <a:schemeClr val="dk1"/>
              </a:solidFill>
              <a:latin typeface="Tauri"/>
              <a:ea typeface="Tauri"/>
              <a:cs typeface="Tauri"/>
              <a:sym typeface="Tau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519618" y="2921168"/>
            <a:ext cx="5152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Thank You</a:t>
            </a:r>
            <a:endParaRPr sz="6000">
              <a:solidFill>
                <a:schemeClr val="dk1"/>
              </a:solidFill>
              <a:latin typeface="Tauri"/>
              <a:ea typeface="Tauri"/>
              <a:cs typeface="Tauri"/>
              <a:sym typeface="Tau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1224000" y="2921168"/>
            <a:ext cx="974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Our Project Or Task</a:t>
            </a:r>
            <a:endParaRPr sz="6000">
              <a:solidFill>
                <a:schemeClr val="dk1"/>
              </a:solidFill>
              <a:latin typeface="Tauri"/>
              <a:ea typeface="Tauri"/>
              <a:cs typeface="Tauri"/>
              <a:sym typeface="Tau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-630195" y="699756"/>
            <a:ext cx="793303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Main points </a:t>
            </a:r>
            <a:endParaRPr sz="6000">
              <a:solidFill>
                <a:schemeClr val="dk1"/>
              </a:solidFill>
              <a:latin typeface="Tauri"/>
              <a:ea typeface="Tauri"/>
              <a:cs typeface="Tauri"/>
              <a:sym typeface="Tauri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1354094" y="1973875"/>
            <a:ext cx="7933038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Selection sort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Linked lists 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How to sort linked list using selection sort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Example 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Practical Example</a:t>
            </a:r>
            <a:r>
              <a:rPr lang="en-US" sz="35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 </a:t>
            </a:r>
            <a:endParaRPr sz="3500">
              <a:solidFill>
                <a:schemeClr val="dk1"/>
              </a:solidFill>
              <a:latin typeface="Tauri"/>
              <a:ea typeface="Tauri"/>
              <a:cs typeface="Tauri"/>
              <a:sym typeface="Tau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1474576" y="2273245"/>
            <a:ext cx="9243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Selection Sort </a:t>
            </a:r>
            <a:endParaRPr sz="8000">
              <a:solidFill>
                <a:schemeClr val="dk1"/>
              </a:solidFill>
              <a:latin typeface="Tauri"/>
              <a:ea typeface="Tauri"/>
              <a:cs typeface="Tauri"/>
              <a:sym typeface="Tauri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3519619" y="3520348"/>
            <a:ext cx="515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You Remember It </a:t>
            </a:r>
            <a:r>
              <a:rPr b="1" lang="en-US" sz="3000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rPr>
              <a:t>?!</a:t>
            </a:r>
            <a:endParaRPr b="1" sz="3000">
              <a:solidFill>
                <a:schemeClr val="dk1"/>
              </a:solidFill>
              <a:latin typeface="Exo 2 ExtraBold"/>
              <a:ea typeface="Exo 2 ExtraBold"/>
              <a:cs typeface="Exo 2 ExtraBold"/>
              <a:sym typeface="Exo 2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5594" y="1407282"/>
            <a:ext cx="5660811" cy="4043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7"/>
          <p:cNvSpPr txBox="1"/>
          <p:nvPr/>
        </p:nvSpPr>
        <p:spPr>
          <a:xfrm>
            <a:off x="2649490" y="2429862"/>
            <a:ext cx="68931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Linked Lists</a:t>
            </a:r>
            <a:endParaRPr sz="8000">
              <a:solidFill>
                <a:schemeClr val="dk1"/>
              </a:solidFill>
              <a:latin typeface="Tauri"/>
              <a:ea typeface="Tauri"/>
              <a:cs typeface="Tauri"/>
              <a:sym typeface="Tauri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3519613" y="3712704"/>
            <a:ext cx="515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You Remember It </a:t>
            </a:r>
            <a:r>
              <a:rPr b="1" lang="en-US" sz="3000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rPr>
              <a:t>?!</a:t>
            </a:r>
            <a:endParaRPr b="1" sz="3000">
              <a:solidFill>
                <a:schemeClr val="dk1"/>
              </a:solidFill>
              <a:latin typeface="Exo 2 ExtraBold"/>
              <a:ea typeface="Exo 2 ExtraBold"/>
              <a:cs typeface="Exo 2 ExtraBold"/>
              <a:sym typeface="Exo 2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نتيجة بحث الصور عن ‪linked list example‬‏" id="98" name="Google Shape;9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940" y="2257118"/>
            <a:ext cx="8526107" cy="1898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 txBox="1"/>
          <p:nvPr/>
        </p:nvSpPr>
        <p:spPr>
          <a:xfrm>
            <a:off x="1017373" y="1161704"/>
            <a:ext cx="10157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Steps To solve the problem </a:t>
            </a:r>
            <a:endParaRPr sz="5000">
              <a:solidFill>
                <a:schemeClr val="dk1"/>
              </a:solidFill>
              <a:latin typeface="Tauri"/>
              <a:ea typeface="Tauri"/>
              <a:cs typeface="Tauri"/>
              <a:sym typeface="Tauri"/>
            </a:endParaRPr>
          </a:p>
        </p:txBody>
      </p:sp>
      <p:sp>
        <p:nvSpPr>
          <p:cNvPr id="105" name="Google Shape;105;p9"/>
          <p:cNvSpPr txBox="1"/>
          <p:nvPr/>
        </p:nvSpPr>
        <p:spPr>
          <a:xfrm>
            <a:off x="2061432" y="2459507"/>
            <a:ext cx="68931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Creating linked list class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Creating node class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 txBox="1"/>
          <p:nvPr/>
        </p:nvSpPr>
        <p:spPr>
          <a:xfrm>
            <a:off x="951467" y="1260558"/>
            <a:ext cx="10289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Steps To solve the problem </a:t>
            </a:r>
            <a:endParaRPr sz="5000">
              <a:solidFill>
                <a:schemeClr val="dk1"/>
              </a:solidFill>
              <a:latin typeface="Tauri"/>
              <a:ea typeface="Tauri"/>
              <a:cs typeface="Tauri"/>
              <a:sym typeface="Tauri"/>
            </a:endParaRPr>
          </a:p>
        </p:txBody>
      </p:sp>
      <p:sp>
        <p:nvSpPr>
          <p:cNvPr id="112" name="Google Shape;112;p11"/>
          <p:cNvSpPr txBox="1"/>
          <p:nvPr/>
        </p:nvSpPr>
        <p:spPr>
          <a:xfrm>
            <a:off x="2094507" y="2421032"/>
            <a:ext cx="68931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Find the smallest element in the linked list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Tauri"/>
                <a:ea typeface="Tauri"/>
                <a:cs typeface="Tauri"/>
                <a:sym typeface="Tauri"/>
              </a:rPr>
              <a:t>Swapping it </a:t>
            </a:r>
            <a:endParaRPr sz="4000">
              <a:solidFill>
                <a:schemeClr val="dk1"/>
              </a:solidFill>
              <a:latin typeface="Tauri"/>
              <a:ea typeface="Tauri"/>
              <a:cs typeface="Tauri"/>
              <a:sym typeface="Tau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2019-11-30T21:57:39Z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