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8" r:id="rId2"/>
    <p:sldId id="295" r:id="rId3"/>
    <p:sldId id="296" r:id="rId4"/>
    <p:sldId id="299" r:id="rId5"/>
    <p:sldId id="302" r:id="rId6"/>
    <p:sldId id="304" r:id="rId7"/>
    <p:sldId id="307" r:id="rId8"/>
    <p:sldId id="308" r:id="rId9"/>
    <p:sldId id="309" r:id="rId10"/>
    <p:sldId id="256" r:id="rId11"/>
    <p:sldId id="313" r:id="rId12"/>
    <p:sldId id="259" r:id="rId13"/>
    <p:sldId id="310" r:id="rId14"/>
    <p:sldId id="311" r:id="rId15"/>
    <p:sldId id="312" r:id="rId16"/>
    <p:sldId id="314"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Lst>
  <p:sldSz cx="9144000" cy="5143500" type="screen16x9"/>
  <p:notesSz cx="6858000" cy="9144000"/>
  <p:embeddedFontLst>
    <p:embeddedFont>
      <p:font typeface="Helvetica Neue" panose="020B0604020202020204" charset="0"/>
      <p:regular r:id="rId31"/>
      <p:bold r:id="rId32"/>
      <p:italic r:id="rId33"/>
      <p:boldItalic r:id="rId34"/>
    </p:embeddedFont>
    <p:embeddedFont>
      <p:font typeface="Muli" panose="020B0604020202020204" charset="0"/>
      <p:regular r:id="rId35"/>
      <p:bold r:id="rId36"/>
      <p:italic r:id="rId37"/>
      <p:boldItalic r:id="rId38"/>
    </p:embeddedFont>
    <p:embeddedFont>
      <p:font typeface="Nixie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F1D3B-2F3B-4BFE-9217-1F39F4C115A1}">
  <a:tblStyle styleId="{DE4F1D3B-2F3B-4BFE-9217-1F39F4C115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64"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06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46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02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92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98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91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98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37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834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38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130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580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071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44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916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81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5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42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47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27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01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79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86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42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7853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555328" y="1411950"/>
            <a:ext cx="6420883" cy="1386334"/>
          </a:xfrm>
          <a:prstGeom prst="rect">
            <a:avLst/>
          </a:prstGeom>
        </p:spPr>
        <p:txBody>
          <a:bodyPr spcFirstLastPara="1" wrap="square" lIns="91425" tIns="91425" rIns="91425" bIns="91425" anchor="b" anchorCtr="0">
            <a:noAutofit/>
          </a:bodyPr>
          <a:lstStyle/>
          <a:p>
            <a:pPr lvl="0" algn="ctr"/>
            <a:r>
              <a:rPr lang="en-GB" dirty="0"/>
              <a:t>“</a:t>
            </a:r>
            <a:r>
              <a:rPr lang="en-GB" i="1" dirty="0"/>
              <a:t>Code smell detection using Deep learning”</a:t>
            </a:r>
            <a:endParaRPr dirty="0"/>
          </a:p>
        </p:txBody>
      </p:sp>
      <p:sp>
        <p:nvSpPr>
          <p:cNvPr id="352" name="Google Shape;352;p13"/>
          <p:cNvSpPr txBox="1">
            <a:spLocks noGrp="1"/>
          </p:cNvSpPr>
          <p:nvPr>
            <p:ph type="body" idx="4294967295"/>
          </p:nvPr>
        </p:nvSpPr>
        <p:spPr>
          <a:xfrm>
            <a:off x="554411" y="3151404"/>
            <a:ext cx="7286311" cy="1468555"/>
          </a:xfrm>
          <a:prstGeom prst="rect">
            <a:avLst/>
          </a:prstGeom>
        </p:spPr>
        <p:txBody>
          <a:bodyPr spcFirstLastPara="1" wrap="square" lIns="91425" tIns="91425" rIns="91425" bIns="91425" anchor="t" anchorCtr="0">
            <a:noAutofit/>
          </a:bodyPr>
          <a:lstStyle/>
          <a:p>
            <a:r>
              <a:rPr lang="en-US" sz="1800" dirty="0">
                <a:solidFill>
                  <a:schemeClr val="tx1"/>
                </a:solidFill>
              </a:rPr>
              <a:t>Name: Mostafa Wagih El Tazy</a:t>
            </a:r>
          </a:p>
          <a:p>
            <a:r>
              <a:rPr lang="en-US" sz="1800" dirty="0">
                <a:solidFill>
                  <a:schemeClr val="tx1"/>
                </a:solidFill>
              </a:rPr>
              <a:t>ID: 142864	</a:t>
            </a:r>
          </a:p>
          <a:p>
            <a:r>
              <a:rPr lang="en-US" sz="1800" dirty="0">
                <a:solidFill>
                  <a:schemeClr val="tx1"/>
                </a:solidFill>
              </a:rPr>
              <a:t>Major: Software engineering </a:t>
            </a:r>
          </a:p>
          <a:p>
            <a:r>
              <a:rPr lang="en-US" sz="1800" dirty="0">
                <a:solidFill>
                  <a:schemeClr val="tx1"/>
                </a:solidFill>
              </a:rPr>
              <a:t>Supervisor: Associate Professor. Abeer Hamdy</a:t>
            </a: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a:t>
            </a:fld>
            <a:endParaRPr/>
          </a:p>
        </p:txBody>
      </p:sp>
      <p:grpSp>
        <p:nvGrpSpPr>
          <p:cNvPr id="6" name="Google Shape;743;p38">
            <a:extLst>
              <a:ext uri="{FF2B5EF4-FFF2-40B4-BE49-F238E27FC236}">
                <a16:creationId xmlns:a16="http://schemas.microsoft.com/office/drawing/2014/main" id="{62592199-7838-42D1-98DD-972F4D22256C}"/>
              </a:ext>
            </a:extLst>
          </p:cNvPr>
          <p:cNvGrpSpPr/>
          <p:nvPr/>
        </p:nvGrpSpPr>
        <p:grpSpPr>
          <a:xfrm>
            <a:off x="712119" y="523541"/>
            <a:ext cx="318996" cy="307211"/>
            <a:chOff x="2583325" y="2972875"/>
            <a:chExt cx="462850" cy="445750"/>
          </a:xfrm>
        </p:grpSpPr>
        <p:sp>
          <p:nvSpPr>
            <p:cNvPr id="7" name="Google Shape;744;p38">
              <a:extLst>
                <a:ext uri="{FF2B5EF4-FFF2-40B4-BE49-F238E27FC236}">
                  <a16:creationId xmlns:a16="http://schemas.microsoft.com/office/drawing/2014/main" id="{A150E0CD-7317-4827-886E-39B97E513002}"/>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5;p38">
              <a:extLst>
                <a:ext uri="{FF2B5EF4-FFF2-40B4-BE49-F238E27FC236}">
                  <a16:creationId xmlns:a16="http://schemas.microsoft.com/office/drawing/2014/main" id="{E61B3B00-A250-4B85-BCDB-584FE468DD9F}"/>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53;p38">
            <a:extLst>
              <a:ext uri="{FF2B5EF4-FFF2-40B4-BE49-F238E27FC236}">
                <a16:creationId xmlns:a16="http://schemas.microsoft.com/office/drawing/2014/main" id="{6A3E71A4-01EB-4878-84E8-C103FAD66406}"/>
              </a:ext>
            </a:extLst>
          </p:cNvPr>
          <p:cNvGrpSpPr/>
          <p:nvPr/>
        </p:nvGrpSpPr>
        <p:grpSpPr>
          <a:xfrm>
            <a:off x="8397268" y="4299321"/>
            <a:ext cx="285329" cy="291204"/>
            <a:chOff x="3955900" y="2984500"/>
            <a:chExt cx="414000" cy="422525"/>
          </a:xfrm>
        </p:grpSpPr>
        <p:sp>
          <p:nvSpPr>
            <p:cNvPr id="10" name="Google Shape;754;p38">
              <a:extLst>
                <a:ext uri="{FF2B5EF4-FFF2-40B4-BE49-F238E27FC236}">
                  <a16:creationId xmlns:a16="http://schemas.microsoft.com/office/drawing/2014/main" id="{EE9E39E5-AFCC-4CEA-9E13-871B63A30B5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5;p38">
              <a:extLst>
                <a:ext uri="{FF2B5EF4-FFF2-40B4-BE49-F238E27FC236}">
                  <a16:creationId xmlns:a16="http://schemas.microsoft.com/office/drawing/2014/main" id="{ACF58F07-35D6-48A8-A2D7-10FA798EA223}"/>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6;p38">
              <a:extLst>
                <a:ext uri="{FF2B5EF4-FFF2-40B4-BE49-F238E27FC236}">
                  <a16:creationId xmlns:a16="http://schemas.microsoft.com/office/drawing/2014/main" id="{D2422851-501E-4A4F-8771-9373699A8F5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lvl="0"/>
            <a:r>
              <a:rPr lang="en-GB" sz="3600" dirty="0"/>
              <a:t>“</a:t>
            </a:r>
            <a:r>
              <a:rPr lang="en-GB" sz="3600" i="1" dirty="0"/>
              <a:t>Code smell detection using Deep learning”</a:t>
            </a:r>
            <a:endParaRPr sz="3600" dirty="0"/>
          </a:p>
        </p:txBody>
      </p:sp>
      <p:sp>
        <p:nvSpPr>
          <p:cNvPr id="4" name="Google Shape;379;p17">
            <a:extLst>
              <a:ext uri="{FF2B5EF4-FFF2-40B4-BE49-F238E27FC236}">
                <a16:creationId xmlns:a16="http://schemas.microsoft.com/office/drawing/2014/main" id="{B198CE47-AF19-4FD3-AD71-A9379ACF2FC7}"/>
              </a:ext>
            </a:extLst>
          </p:cNvPr>
          <p:cNvSpPr/>
          <p:nvPr/>
        </p:nvSpPr>
        <p:spPr>
          <a:xfrm>
            <a:off x="5419994" y="890817"/>
            <a:ext cx="676006" cy="756685"/>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chemeClr val="accent1">
              <a:lumMod val="40000"/>
              <a:lumOff val="60000"/>
            </a:scheme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r>
              <a:rPr lang="en-US" b="0" i="0" u="none" strike="noStrike" cap="none" dirty="0">
                <a:solidFill>
                  <a:srgbClr val="FFFFFF"/>
                </a:solidFill>
                <a:latin typeface="Helvetica Neue"/>
                <a:ea typeface="Helvetica Neue"/>
                <a:cs typeface="Helvetica Neue"/>
                <a:sym typeface="Helvetica Neue"/>
              </a:rPr>
              <a:t>[OOM]</a:t>
            </a:r>
            <a:endParaRPr b="0" i="0" u="none" strike="noStrike" cap="none" dirty="0">
              <a:solidFill>
                <a:srgbClr val="FFFFFF"/>
              </a:solidFill>
              <a:latin typeface="Helvetica Neue"/>
              <a:ea typeface="Helvetica Neue"/>
              <a:cs typeface="Helvetica Neue"/>
              <a:sym typeface="Helvetica Neue"/>
            </a:endParaRPr>
          </a:p>
        </p:txBody>
      </p:sp>
      <p:sp>
        <p:nvSpPr>
          <p:cNvPr id="8" name="Google Shape;379;p17">
            <a:extLst>
              <a:ext uri="{FF2B5EF4-FFF2-40B4-BE49-F238E27FC236}">
                <a16:creationId xmlns:a16="http://schemas.microsoft.com/office/drawing/2014/main" id="{FB9D7303-7C25-4BDA-B8AB-69D5BBB8B67B}"/>
              </a:ext>
            </a:extLst>
          </p:cNvPr>
          <p:cNvSpPr/>
          <p:nvPr/>
        </p:nvSpPr>
        <p:spPr>
          <a:xfrm>
            <a:off x="4051759" y="3870002"/>
            <a:ext cx="1040481" cy="12827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chemeClr val="accent1">
              <a:lumMod val="40000"/>
              <a:lumOff val="60000"/>
            </a:scheme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b="0"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459693"/>
            <a:ext cx="4944300"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Contribution</a:t>
            </a:r>
            <a:endParaRPr dirty="0"/>
          </a:p>
        </p:txBody>
      </p:sp>
      <p:sp>
        <p:nvSpPr>
          <p:cNvPr id="373" name="Google Shape;373;p16"/>
          <p:cNvSpPr txBox="1">
            <a:spLocks noGrp="1"/>
          </p:cNvSpPr>
          <p:nvPr>
            <p:ph type="body" idx="1"/>
          </p:nvPr>
        </p:nvSpPr>
        <p:spPr>
          <a:xfrm>
            <a:off x="871339" y="1436417"/>
            <a:ext cx="6667021" cy="2901665"/>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GB" dirty="0">
                <a:solidFill>
                  <a:schemeClr val="tx1">
                    <a:lumMod val="95000"/>
                    <a:lumOff val="5000"/>
                  </a:schemeClr>
                </a:solidFill>
              </a:rPr>
              <a:t>Implementing Deep Learning models for detecting “God Class” code smell.</a:t>
            </a:r>
          </a:p>
          <a:p>
            <a:pPr marL="457200" lvl="0" indent="-317500" algn="l" rtl="0">
              <a:spcBef>
                <a:spcPts val="600"/>
              </a:spcBef>
              <a:spcAft>
                <a:spcPts val="0"/>
              </a:spcAft>
              <a:buSzPts val="1400"/>
              <a:buChar char="◇"/>
            </a:pPr>
            <a:endParaRPr dirty="0">
              <a:solidFill>
                <a:schemeClr val="tx1">
                  <a:lumMod val="95000"/>
                  <a:lumOff val="5000"/>
                </a:schemeClr>
              </a:solidFill>
            </a:endParaRPr>
          </a:p>
          <a:p>
            <a:pPr lvl="0">
              <a:spcBef>
                <a:spcPts val="0"/>
              </a:spcBef>
            </a:pPr>
            <a:r>
              <a:rPr lang="en-US" dirty="0">
                <a:solidFill>
                  <a:schemeClr val="tx1">
                    <a:lumMod val="95000"/>
                    <a:lumOff val="5000"/>
                  </a:schemeClr>
                </a:solidFill>
              </a:rPr>
              <a:t>Assess the capacities of the “Textually Extracted Features” in defining the problem</a:t>
            </a:r>
            <a:endParaRPr dirty="0">
              <a:solidFill>
                <a:schemeClr val="tx1">
                  <a:lumMod val="95000"/>
                  <a:lumOff val="5000"/>
                </a:schemeClr>
              </a:solidFill>
            </a:endParaRPr>
          </a:p>
          <a:p>
            <a:pPr lvl="0">
              <a:spcBef>
                <a:spcPts val="0"/>
              </a:spcBef>
            </a:pPr>
            <a:endParaRPr lang="en-GB" dirty="0">
              <a:solidFill>
                <a:schemeClr val="tx1">
                  <a:lumMod val="95000"/>
                  <a:lumOff val="5000"/>
                </a:schemeClr>
              </a:solidFill>
            </a:endParaRPr>
          </a:p>
          <a:p>
            <a:pPr lvl="0">
              <a:spcBef>
                <a:spcPts val="0"/>
              </a:spcBef>
            </a:pPr>
            <a:r>
              <a:rPr lang="en-GB" dirty="0">
                <a:solidFill>
                  <a:schemeClr val="tx1">
                    <a:lumMod val="95000"/>
                    <a:lumOff val="5000"/>
                  </a:schemeClr>
                </a:solidFill>
              </a:rPr>
              <a:t>Parametric Study on the Input Parameter to the models being Object Oriented Metrics and Textual Features.</a:t>
            </a:r>
          </a:p>
          <a:p>
            <a:pPr lvl="0">
              <a:spcBef>
                <a:spcPts val="0"/>
              </a:spcBef>
            </a:pPr>
            <a:endParaRPr lang="en-GB" dirty="0">
              <a:solidFill>
                <a:schemeClr val="tx1">
                  <a:lumMod val="95000"/>
                  <a:lumOff val="5000"/>
                </a:schemeClr>
              </a:solidFill>
            </a:endParaRPr>
          </a:p>
          <a:p>
            <a:pPr>
              <a:spcBef>
                <a:spcPts val="0"/>
              </a:spcBef>
            </a:pPr>
            <a:r>
              <a:rPr lang="en-GB" dirty="0">
                <a:solidFill>
                  <a:schemeClr val="tx1">
                    <a:lumMod val="95000"/>
                    <a:lumOff val="5000"/>
                  </a:schemeClr>
                </a:solidFill>
              </a:rPr>
              <a:t>How effective will be the deep learning in the code smell detection if the input features where textually extracted features rather than object-oriented metrics.</a:t>
            </a:r>
          </a:p>
          <a:p>
            <a:pPr lvl="0">
              <a:spcBef>
                <a:spcPts val="0"/>
              </a:spcBef>
            </a:pPr>
            <a:endParaRPr dirty="0">
              <a:solidFill>
                <a:schemeClr val="tx1">
                  <a:lumMod val="95000"/>
                  <a:lumOff val="5000"/>
                </a:schemeClr>
              </a:solidFill>
            </a:endParaRPr>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9219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603500" y="1685850"/>
            <a:ext cx="6299200" cy="1771800"/>
          </a:xfrm>
          <a:prstGeom prst="rect">
            <a:avLst/>
          </a:prstGeom>
        </p:spPr>
        <p:txBody>
          <a:bodyPr spcFirstLastPara="1" wrap="square" lIns="91425" tIns="91425" rIns="91425" bIns="91425" anchor="b" anchorCtr="0">
            <a:noAutofit/>
          </a:bodyPr>
          <a:lstStyle/>
          <a:p>
            <a:r>
              <a:rPr lang="en-GB" sz="3200" b="1" dirty="0"/>
              <a:t>How effective will be to use deep learning in the context  of code smell detection.</a:t>
            </a:r>
            <a:endParaRPr lang="en-GB"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Q1</a:t>
            </a:r>
            <a:endParaRPr b="1" dirty="0">
              <a:solidFill>
                <a:srgbClr val="FFFFFF"/>
              </a:solidFil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9" y="1352256"/>
            <a:ext cx="7204911" cy="3433269"/>
          </a:xfrm>
          <a:prstGeom prst="rect">
            <a:avLst/>
          </a:prstGeom>
        </p:spPr>
        <p:txBody>
          <a:bodyPr spcFirstLastPara="1" wrap="square" lIns="91425" tIns="91425" rIns="91425" bIns="91425" anchor="t" anchorCtr="0">
            <a:noAutofit/>
          </a:bodyPr>
          <a:lstStyle/>
          <a:p>
            <a:pPr marL="139700" indent="0">
              <a:buNone/>
            </a:pPr>
            <a:r>
              <a:rPr lang="en-US" sz="1800" b="1" i="1" dirty="0">
                <a:solidFill>
                  <a:schemeClr val="bg1"/>
                </a:solidFill>
              </a:rPr>
              <a:t>Solution Approach</a:t>
            </a:r>
          </a:p>
          <a:p>
            <a:pPr marL="139700" indent="0">
              <a:buNone/>
            </a:pPr>
            <a:endParaRPr lang="en-US" sz="1800" b="1" i="1" dirty="0">
              <a:solidFill>
                <a:schemeClr val="bg1"/>
              </a:solidFill>
            </a:endParaRPr>
          </a:p>
          <a:p>
            <a:r>
              <a:rPr lang="en-GB" sz="1600" i="1" dirty="0">
                <a:solidFill>
                  <a:schemeClr val="tx1">
                    <a:lumMod val="95000"/>
                    <a:lumOff val="5000"/>
                  </a:schemeClr>
                </a:solidFill>
              </a:rPr>
              <a:t>Acquire </a:t>
            </a:r>
            <a:r>
              <a:rPr lang="en-GB" sz="1600" b="1" i="1" dirty="0">
                <a:solidFill>
                  <a:schemeClr val="tx1">
                    <a:lumMod val="95000"/>
                    <a:lumOff val="5000"/>
                  </a:schemeClr>
                </a:solidFill>
              </a:rPr>
              <a:t>“God Class”</a:t>
            </a:r>
            <a:r>
              <a:rPr lang="en-GB" sz="1600" i="1" dirty="0">
                <a:solidFill>
                  <a:schemeClr val="tx1">
                    <a:lumMod val="95000"/>
                    <a:lumOff val="5000"/>
                  </a:schemeClr>
                </a:solidFill>
              </a:rPr>
              <a:t> object oriented metrics.</a:t>
            </a:r>
          </a:p>
          <a:p>
            <a:r>
              <a:rPr lang="en-GB" sz="1600" i="1" dirty="0">
                <a:solidFill>
                  <a:schemeClr val="tx1">
                    <a:lumMod val="95000"/>
                    <a:lumOff val="5000"/>
                  </a:schemeClr>
                </a:solidFill>
              </a:rPr>
              <a:t>Develop a </a:t>
            </a:r>
            <a:r>
              <a:rPr lang="en-GB" sz="1600" b="1" i="1" dirty="0">
                <a:solidFill>
                  <a:schemeClr val="tx1">
                    <a:lumMod val="95000"/>
                    <a:lumOff val="5000"/>
                  </a:schemeClr>
                </a:solidFill>
              </a:rPr>
              <a:t>Deep convolutional neural network.</a:t>
            </a:r>
          </a:p>
          <a:p>
            <a:r>
              <a:rPr lang="en-GB" sz="1600" i="1" dirty="0">
                <a:solidFill>
                  <a:schemeClr val="tx1">
                    <a:lumMod val="95000"/>
                    <a:lumOff val="5000"/>
                  </a:schemeClr>
                </a:solidFill>
              </a:rPr>
              <a:t>Develop a </a:t>
            </a:r>
            <a:r>
              <a:rPr lang="en-GB" sz="1600" b="1" i="1" dirty="0">
                <a:solidFill>
                  <a:schemeClr val="tx1">
                    <a:lumMod val="95000"/>
                    <a:lumOff val="5000"/>
                  </a:schemeClr>
                </a:solidFill>
              </a:rPr>
              <a:t>Deep Recurrent neural network.</a:t>
            </a: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grpSp>
        <p:nvGrpSpPr>
          <p:cNvPr id="13" name="Google Shape;649;p38">
            <a:extLst>
              <a:ext uri="{FF2B5EF4-FFF2-40B4-BE49-F238E27FC236}">
                <a16:creationId xmlns:a16="http://schemas.microsoft.com/office/drawing/2014/main" id="{DF0F48BA-92EE-4850-AFE3-6FCF277B6F0E}"/>
              </a:ext>
            </a:extLst>
          </p:cNvPr>
          <p:cNvGrpSpPr/>
          <p:nvPr/>
        </p:nvGrpSpPr>
        <p:grpSpPr>
          <a:xfrm>
            <a:off x="587499" y="3593806"/>
            <a:ext cx="1060777" cy="1343093"/>
            <a:chOff x="1246775" y="910975"/>
            <a:chExt cx="439650" cy="523900"/>
          </a:xfrm>
        </p:grpSpPr>
        <p:sp>
          <p:nvSpPr>
            <p:cNvPr id="14" name="Google Shape;650;p38">
              <a:extLst>
                <a:ext uri="{FF2B5EF4-FFF2-40B4-BE49-F238E27FC236}">
                  <a16:creationId xmlns:a16="http://schemas.microsoft.com/office/drawing/2014/main" id="{6D8C35FA-888F-4BF1-92C6-D1341BC82B3D}"/>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1;p38">
              <a:extLst>
                <a:ext uri="{FF2B5EF4-FFF2-40B4-BE49-F238E27FC236}">
                  <a16:creationId xmlns:a16="http://schemas.microsoft.com/office/drawing/2014/main" id="{6274FF29-F90A-4129-AD03-3241A3BCF7D7}"/>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dirty="0"/>
                <a:t>Metric Features</a:t>
              </a:r>
              <a:endParaRPr dirty="0"/>
            </a:p>
          </p:txBody>
        </p:sp>
        <p:sp>
          <p:nvSpPr>
            <p:cNvPr id="16" name="Google Shape;652;p38">
              <a:extLst>
                <a:ext uri="{FF2B5EF4-FFF2-40B4-BE49-F238E27FC236}">
                  <a16:creationId xmlns:a16="http://schemas.microsoft.com/office/drawing/2014/main" id="{DB0B6DB4-1DB8-48D9-BE2E-04FBDEE32E4F}"/>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Arrow Connector 2">
            <a:extLst>
              <a:ext uri="{FF2B5EF4-FFF2-40B4-BE49-F238E27FC236}">
                <a16:creationId xmlns:a16="http://schemas.microsoft.com/office/drawing/2014/main" id="{539053EE-65D6-421F-BE50-921442CA3E76}"/>
              </a:ext>
            </a:extLst>
          </p:cNvPr>
          <p:cNvCxnSpPr>
            <a:cxnSpLocks/>
          </p:cNvCxnSpPr>
          <p:nvPr/>
        </p:nvCxnSpPr>
        <p:spPr>
          <a:xfrm>
            <a:off x="1799389" y="3744835"/>
            <a:ext cx="1783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D63013-2129-4CC6-9181-1834BB4A5BA8}"/>
              </a:ext>
            </a:extLst>
          </p:cNvPr>
          <p:cNvCxnSpPr>
            <a:cxnSpLocks/>
          </p:cNvCxnSpPr>
          <p:nvPr/>
        </p:nvCxnSpPr>
        <p:spPr>
          <a:xfrm>
            <a:off x="1799389" y="4590525"/>
            <a:ext cx="1783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AE36DE35-3CA4-4790-A08A-C16D68B47719}"/>
              </a:ext>
            </a:extLst>
          </p:cNvPr>
          <p:cNvSpPr/>
          <p:nvPr/>
        </p:nvSpPr>
        <p:spPr>
          <a:xfrm>
            <a:off x="3817088" y="3359888"/>
            <a:ext cx="1052624" cy="5316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Process 28">
            <a:extLst>
              <a:ext uri="{FF2B5EF4-FFF2-40B4-BE49-F238E27FC236}">
                <a16:creationId xmlns:a16="http://schemas.microsoft.com/office/drawing/2014/main" id="{CC51C748-1018-4A77-B807-2F50225994FC}"/>
              </a:ext>
            </a:extLst>
          </p:cNvPr>
          <p:cNvSpPr/>
          <p:nvPr/>
        </p:nvSpPr>
        <p:spPr>
          <a:xfrm>
            <a:off x="3969488" y="3512288"/>
            <a:ext cx="1052624" cy="5316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a:t>
            </a:r>
          </a:p>
          <a:p>
            <a:pPr algn="ctr"/>
            <a:r>
              <a:rPr lang="en-US" dirty="0"/>
              <a:t>Model</a:t>
            </a:r>
            <a:endParaRPr lang="en-GB" dirty="0"/>
          </a:p>
        </p:txBody>
      </p:sp>
      <p:sp>
        <p:nvSpPr>
          <p:cNvPr id="30" name="Flowchart: Process 29">
            <a:extLst>
              <a:ext uri="{FF2B5EF4-FFF2-40B4-BE49-F238E27FC236}">
                <a16:creationId xmlns:a16="http://schemas.microsoft.com/office/drawing/2014/main" id="{03D906FF-96E8-48DB-8E3E-D7964CC968AB}"/>
              </a:ext>
            </a:extLst>
          </p:cNvPr>
          <p:cNvSpPr/>
          <p:nvPr/>
        </p:nvSpPr>
        <p:spPr>
          <a:xfrm>
            <a:off x="3817088" y="4210340"/>
            <a:ext cx="1052624" cy="5316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a:extLst>
              <a:ext uri="{FF2B5EF4-FFF2-40B4-BE49-F238E27FC236}">
                <a16:creationId xmlns:a16="http://schemas.microsoft.com/office/drawing/2014/main" id="{45607DC3-542A-4C9B-9D14-C27735FBA116}"/>
              </a:ext>
            </a:extLst>
          </p:cNvPr>
          <p:cNvSpPr/>
          <p:nvPr/>
        </p:nvSpPr>
        <p:spPr>
          <a:xfrm>
            <a:off x="3969488" y="4362740"/>
            <a:ext cx="1052624" cy="5316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a:t>
            </a:r>
          </a:p>
          <a:p>
            <a:pPr algn="ctr"/>
            <a:r>
              <a:rPr lang="en-US" dirty="0"/>
              <a:t>Model</a:t>
            </a:r>
            <a:endParaRPr lang="en-GB" dirty="0"/>
          </a:p>
        </p:txBody>
      </p:sp>
      <p:grpSp>
        <p:nvGrpSpPr>
          <p:cNvPr id="32" name="Google Shape;778;p38">
            <a:extLst>
              <a:ext uri="{FF2B5EF4-FFF2-40B4-BE49-F238E27FC236}">
                <a16:creationId xmlns:a16="http://schemas.microsoft.com/office/drawing/2014/main" id="{450EAD45-D455-4864-82DB-D7A9FC9337FF}"/>
              </a:ext>
            </a:extLst>
          </p:cNvPr>
          <p:cNvGrpSpPr/>
          <p:nvPr/>
        </p:nvGrpSpPr>
        <p:grpSpPr>
          <a:xfrm>
            <a:off x="6262577" y="3512288"/>
            <a:ext cx="1405269" cy="1207421"/>
            <a:chOff x="3936375" y="3703750"/>
            <a:chExt cx="453050" cy="332175"/>
          </a:xfrm>
          <a:solidFill>
            <a:schemeClr val="bg1"/>
          </a:solidFill>
        </p:grpSpPr>
        <p:sp>
          <p:nvSpPr>
            <p:cNvPr id="33" name="Google Shape;779;p38">
              <a:extLst>
                <a:ext uri="{FF2B5EF4-FFF2-40B4-BE49-F238E27FC236}">
                  <a16:creationId xmlns:a16="http://schemas.microsoft.com/office/drawing/2014/main" id="{84278967-2676-4966-BC4D-0B60BC6374A7}"/>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80;p38">
              <a:extLst>
                <a:ext uri="{FF2B5EF4-FFF2-40B4-BE49-F238E27FC236}">
                  <a16:creationId xmlns:a16="http://schemas.microsoft.com/office/drawing/2014/main" id="{AFE41705-2AC5-4553-B755-8766EF1C9206}"/>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81;p38">
              <a:extLst>
                <a:ext uri="{FF2B5EF4-FFF2-40B4-BE49-F238E27FC236}">
                  <a16:creationId xmlns:a16="http://schemas.microsoft.com/office/drawing/2014/main" id="{0D7A7E18-9E44-4326-8736-EF2FA4D6C34E}"/>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2;p38">
              <a:extLst>
                <a:ext uri="{FF2B5EF4-FFF2-40B4-BE49-F238E27FC236}">
                  <a16:creationId xmlns:a16="http://schemas.microsoft.com/office/drawing/2014/main" id="{6654ECF0-E1B0-4F01-89B2-580E3EB0ECCB}"/>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83;p38">
              <a:extLst>
                <a:ext uri="{FF2B5EF4-FFF2-40B4-BE49-F238E27FC236}">
                  <a16:creationId xmlns:a16="http://schemas.microsoft.com/office/drawing/2014/main" id="{DCF996AA-A756-4DD5-9286-5379483C8493}"/>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 name="Straight Arrow Connector 37">
            <a:extLst>
              <a:ext uri="{FF2B5EF4-FFF2-40B4-BE49-F238E27FC236}">
                <a16:creationId xmlns:a16="http://schemas.microsoft.com/office/drawing/2014/main" id="{7AD415DF-112B-4597-8552-FC36D43E204D}"/>
              </a:ext>
            </a:extLst>
          </p:cNvPr>
          <p:cNvCxnSpPr>
            <a:cxnSpLocks/>
          </p:cNvCxnSpPr>
          <p:nvPr/>
        </p:nvCxnSpPr>
        <p:spPr>
          <a:xfrm>
            <a:off x="5189699" y="3792444"/>
            <a:ext cx="953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2EBA3F9-B27C-4268-9801-2DE7E316CB6A}"/>
              </a:ext>
            </a:extLst>
          </p:cNvPr>
          <p:cNvCxnSpPr>
            <a:cxnSpLocks/>
          </p:cNvCxnSpPr>
          <p:nvPr/>
        </p:nvCxnSpPr>
        <p:spPr>
          <a:xfrm>
            <a:off x="5151218" y="4628553"/>
            <a:ext cx="953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Q1</a:t>
            </a:r>
            <a:endParaRPr b="1" dirty="0">
              <a:solidFill>
                <a:srgbClr val="FFFFFF"/>
              </a:solidFill>
            </a:endParaRPr>
          </a:p>
        </p:txBody>
      </p:sp>
    </p:spTree>
    <p:extLst>
      <p:ext uri="{BB962C8B-B14F-4D97-AF65-F5344CB8AC3E}">
        <p14:creationId xmlns:p14="http://schemas.microsoft.com/office/powerpoint/2010/main" val="140268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81">
                                            <p:txEl>
                                              <p:pRg st="2" end="2"/>
                                            </p:txEl>
                                          </p:spTgt>
                                        </p:tgtEl>
                                        <p:attrNameLst>
                                          <p:attrName>style.visibility</p:attrName>
                                        </p:attrNameLst>
                                      </p:cBhvr>
                                      <p:to>
                                        <p:strVal val="visible"/>
                                      </p:to>
                                    </p:set>
                                    <p:animEffect transition="in" filter="fade">
                                      <p:cBhvr>
                                        <p:cTn id="7" dur="500"/>
                                        <p:tgtEl>
                                          <p:spTgt spid="381">
                                            <p:txEl>
                                              <p:pRg st="2" end="2"/>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381">
                                            <p:txEl>
                                              <p:pRg st="3" end="3"/>
                                            </p:txEl>
                                          </p:spTgt>
                                        </p:tgtEl>
                                        <p:attrNameLst>
                                          <p:attrName>style.visibility</p:attrName>
                                        </p:attrNameLst>
                                      </p:cBhvr>
                                      <p:to>
                                        <p:strVal val="visible"/>
                                      </p:to>
                                    </p:set>
                                    <p:animEffect transition="in" filter="fade">
                                      <p:cBhvr>
                                        <p:cTn id="10" dur="500"/>
                                        <p:tgtEl>
                                          <p:spTgt spid="381">
                                            <p:txEl>
                                              <p:pRg st="3" end="3"/>
                                            </p:txEl>
                                          </p:spTgt>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381">
                                            <p:txEl>
                                              <p:pRg st="4" end="4"/>
                                            </p:txEl>
                                          </p:spTgt>
                                        </p:tgtEl>
                                        <p:attrNameLst>
                                          <p:attrName>style.visibility</p:attrName>
                                        </p:attrNameLst>
                                      </p:cBhvr>
                                      <p:to>
                                        <p:strVal val="visible"/>
                                      </p:to>
                                    </p:set>
                                    <p:animEffect transition="in" filter="fade">
                                      <p:cBhvr>
                                        <p:cTn id="13" dur="500"/>
                                        <p:tgtEl>
                                          <p:spTgt spid="381">
                                            <p:txEl>
                                              <p:pRg st="4" end="4"/>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5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125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175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nodeType="withEffect">
                                  <p:stCondLst>
                                    <p:cond delay="175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nodeType="withEffect">
                                  <p:stCondLst>
                                    <p:cond delay="200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uiExpand="1" build="p"/>
      <p:bldP spid="7" grpId="0" animBg="1"/>
      <p:bldP spid="29"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9" y="1352256"/>
            <a:ext cx="7204911" cy="3433269"/>
          </a:xfrm>
          <a:prstGeom prst="rect">
            <a:avLst/>
          </a:prstGeom>
        </p:spPr>
        <p:txBody>
          <a:bodyPr spcFirstLastPara="1" wrap="square" lIns="91425" tIns="91425" rIns="91425" bIns="91425" anchor="t" anchorCtr="0">
            <a:noAutofit/>
          </a:bodyPr>
          <a:lstStyle/>
          <a:p>
            <a:pPr marL="139700" indent="0">
              <a:buNone/>
            </a:pPr>
            <a:r>
              <a:rPr lang="en-US" sz="1800" b="1" dirty="0">
                <a:solidFill>
                  <a:schemeClr val="tx1">
                    <a:lumMod val="95000"/>
                    <a:lumOff val="5000"/>
                  </a:schemeClr>
                </a:solidFill>
              </a:rPr>
              <a:t>Convolutional</a:t>
            </a:r>
            <a:r>
              <a:rPr lang="en-GB" sz="1800" b="1" i="1" dirty="0">
                <a:solidFill>
                  <a:schemeClr val="tx1">
                    <a:lumMod val="95000"/>
                    <a:lumOff val="5000"/>
                  </a:schemeClr>
                </a:solidFill>
              </a:rPr>
              <a:t> Network Architecture</a:t>
            </a:r>
            <a:endParaRPr lang="en-US" sz="1800" b="1" i="1" dirty="0">
              <a:solidFill>
                <a:schemeClr val="tx1">
                  <a:lumMod val="95000"/>
                  <a:lumOff val="5000"/>
                </a:schemeClr>
              </a:solidFill>
            </a:endParaRPr>
          </a:p>
          <a:p>
            <a:pPr marL="139700" indent="0">
              <a:buNone/>
            </a:pPr>
            <a:r>
              <a:rPr lang="en-US" sz="1600" i="1" dirty="0">
                <a:solidFill>
                  <a:schemeClr val="tx1">
                    <a:lumMod val="95000"/>
                    <a:lumOff val="5000"/>
                  </a:schemeClr>
                </a:solidFill>
              </a:rPr>
              <a:t>Hyper Parameters used:</a:t>
            </a:r>
          </a:p>
          <a:p>
            <a:pPr marL="139700" indent="0">
              <a:buNone/>
            </a:pPr>
            <a:endParaRPr lang="en-GB" sz="1600" i="1" dirty="0">
              <a:solidFill>
                <a:schemeClr val="tx1">
                  <a:lumMod val="95000"/>
                  <a:lumOff val="5000"/>
                </a:schemeClr>
              </a:solidFill>
            </a:endParaRPr>
          </a:p>
          <a:p>
            <a:pPr lvl="0"/>
            <a:r>
              <a:rPr lang="en-GB" dirty="0">
                <a:solidFill>
                  <a:schemeClr val="tx1">
                    <a:lumMod val="95000"/>
                    <a:lumOff val="5000"/>
                  </a:schemeClr>
                </a:solidFill>
              </a:rPr>
              <a:t>Epochs=100</a:t>
            </a:r>
          </a:p>
          <a:p>
            <a:pPr lvl="0"/>
            <a:r>
              <a:rPr lang="en-GB" dirty="0">
                <a:solidFill>
                  <a:schemeClr val="tx1">
                    <a:lumMod val="95000"/>
                    <a:lumOff val="5000"/>
                  </a:schemeClr>
                </a:solidFill>
              </a:rPr>
              <a:t>Batch size = 20</a:t>
            </a:r>
          </a:p>
          <a:p>
            <a:pPr lvl="0"/>
            <a:r>
              <a:rPr lang="en-GB" dirty="0">
                <a:solidFill>
                  <a:schemeClr val="tx1">
                    <a:lumMod val="95000"/>
                    <a:lumOff val="5000"/>
                  </a:schemeClr>
                </a:solidFill>
              </a:rPr>
              <a:t>Optimizer = Adam</a:t>
            </a:r>
          </a:p>
          <a:p>
            <a:pPr lvl="0"/>
            <a:r>
              <a:rPr lang="en-GB" dirty="0">
                <a:solidFill>
                  <a:schemeClr val="tx1">
                    <a:lumMod val="95000"/>
                    <a:lumOff val="5000"/>
                  </a:schemeClr>
                </a:solidFill>
              </a:rPr>
              <a:t>Learning rate = {1x10}^(-4)</a:t>
            </a:r>
          </a:p>
          <a:p>
            <a:pPr lvl="0"/>
            <a:r>
              <a:rPr lang="en-GB" dirty="0">
                <a:solidFill>
                  <a:schemeClr val="tx1">
                    <a:lumMod val="95000"/>
                    <a:lumOff val="5000"/>
                  </a:schemeClr>
                </a:solidFill>
              </a:rPr>
              <a:t>Loss = Binary Cross entropy </a:t>
            </a: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Q1</a:t>
            </a:r>
            <a:endParaRPr b="1" dirty="0">
              <a:solidFill>
                <a:srgbClr val="FFFFFF"/>
              </a:solidFill>
            </a:endParaRPr>
          </a:p>
        </p:txBody>
      </p:sp>
      <p:sp>
        <p:nvSpPr>
          <p:cNvPr id="2" name="Rectangle: Rounded Corners 1">
            <a:extLst>
              <a:ext uri="{FF2B5EF4-FFF2-40B4-BE49-F238E27FC236}">
                <a16:creationId xmlns:a16="http://schemas.microsoft.com/office/drawing/2014/main" id="{8B26A719-8CE4-45C1-B31D-4BDC2F1BF472}"/>
              </a:ext>
            </a:extLst>
          </p:cNvPr>
          <p:cNvSpPr/>
          <p:nvPr/>
        </p:nvSpPr>
        <p:spPr>
          <a:xfrm>
            <a:off x="5989097" y="1517983"/>
            <a:ext cx="1967024" cy="3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Convolutional Layer</a:t>
            </a:r>
          </a:p>
          <a:p>
            <a:pPr algn="ctr"/>
            <a:endParaRPr lang="en-GB" dirty="0"/>
          </a:p>
        </p:txBody>
      </p:sp>
      <p:sp>
        <p:nvSpPr>
          <p:cNvPr id="42" name="Rectangle: Rounded Corners 41">
            <a:extLst>
              <a:ext uri="{FF2B5EF4-FFF2-40B4-BE49-F238E27FC236}">
                <a16:creationId xmlns:a16="http://schemas.microsoft.com/office/drawing/2014/main" id="{95FC600B-8A7D-4D9D-B710-7CA32126C75C}"/>
              </a:ext>
            </a:extLst>
          </p:cNvPr>
          <p:cNvSpPr/>
          <p:nvPr/>
        </p:nvSpPr>
        <p:spPr>
          <a:xfrm>
            <a:off x="5836316" y="1964718"/>
            <a:ext cx="1967024" cy="3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Convolutional Layer</a:t>
            </a:r>
          </a:p>
          <a:p>
            <a:pPr algn="ctr"/>
            <a:endParaRPr lang="en-GB" dirty="0"/>
          </a:p>
        </p:txBody>
      </p:sp>
      <p:sp>
        <p:nvSpPr>
          <p:cNvPr id="44" name="Rectangle: Rounded Corners 43">
            <a:extLst>
              <a:ext uri="{FF2B5EF4-FFF2-40B4-BE49-F238E27FC236}">
                <a16:creationId xmlns:a16="http://schemas.microsoft.com/office/drawing/2014/main" id="{11C9C64E-D0DA-428E-A84D-3F1A12536EBF}"/>
              </a:ext>
            </a:extLst>
          </p:cNvPr>
          <p:cNvSpPr/>
          <p:nvPr/>
        </p:nvSpPr>
        <p:spPr>
          <a:xfrm>
            <a:off x="5710574" y="2411453"/>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a:t>
            </a:r>
          </a:p>
        </p:txBody>
      </p:sp>
      <p:sp>
        <p:nvSpPr>
          <p:cNvPr id="45" name="Rectangle: Rounded Corners 44">
            <a:extLst>
              <a:ext uri="{FF2B5EF4-FFF2-40B4-BE49-F238E27FC236}">
                <a16:creationId xmlns:a16="http://schemas.microsoft.com/office/drawing/2014/main" id="{6EB8C7E8-B5E1-408C-8C04-AD15F6A9EFF5}"/>
              </a:ext>
            </a:extLst>
          </p:cNvPr>
          <p:cNvSpPr/>
          <p:nvPr/>
        </p:nvSpPr>
        <p:spPr>
          <a:xfrm>
            <a:off x="5600338" y="2793240"/>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Dense(16)</a:t>
            </a:r>
          </a:p>
        </p:txBody>
      </p:sp>
      <p:sp>
        <p:nvSpPr>
          <p:cNvPr id="47" name="Rectangle: Rounded Corners 46">
            <a:extLst>
              <a:ext uri="{FF2B5EF4-FFF2-40B4-BE49-F238E27FC236}">
                <a16:creationId xmlns:a16="http://schemas.microsoft.com/office/drawing/2014/main" id="{E9D957A8-FB69-4A64-9027-362240D0EC3C}"/>
              </a:ext>
            </a:extLst>
          </p:cNvPr>
          <p:cNvSpPr/>
          <p:nvPr/>
        </p:nvSpPr>
        <p:spPr>
          <a:xfrm>
            <a:off x="5465175" y="3187635"/>
            <a:ext cx="1967024" cy="295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Dropout(0.5)</a:t>
            </a:r>
          </a:p>
        </p:txBody>
      </p:sp>
      <p:sp>
        <p:nvSpPr>
          <p:cNvPr id="48" name="Rectangle: Rounded Corners 47">
            <a:extLst>
              <a:ext uri="{FF2B5EF4-FFF2-40B4-BE49-F238E27FC236}">
                <a16:creationId xmlns:a16="http://schemas.microsoft.com/office/drawing/2014/main" id="{E22AABF8-38D2-44FB-B47A-578C4E7D9353}"/>
              </a:ext>
            </a:extLst>
          </p:cNvPr>
          <p:cNvSpPr/>
          <p:nvPr/>
        </p:nvSpPr>
        <p:spPr>
          <a:xfrm>
            <a:off x="5325913" y="3558953"/>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Dense(1)</a:t>
            </a:r>
          </a:p>
        </p:txBody>
      </p:sp>
      <p:sp>
        <p:nvSpPr>
          <p:cNvPr id="49" name="Rectangle: Rounded Corners 48">
            <a:extLst>
              <a:ext uri="{FF2B5EF4-FFF2-40B4-BE49-F238E27FC236}">
                <a16:creationId xmlns:a16="http://schemas.microsoft.com/office/drawing/2014/main" id="{8E94DB8A-CF74-4CAD-B825-43BCDAF5C073}"/>
              </a:ext>
            </a:extLst>
          </p:cNvPr>
          <p:cNvSpPr/>
          <p:nvPr/>
        </p:nvSpPr>
        <p:spPr>
          <a:xfrm>
            <a:off x="5181371" y="3951209"/>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Sigmoid</a:t>
            </a:r>
          </a:p>
        </p:txBody>
      </p:sp>
      <p:sp>
        <p:nvSpPr>
          <p:cNvPr id="60" name="Google Shape;379;p17">
            <a:extLst>
              <a:ext uri="{FF2B5EF4-FFF2-40B4-BE49-F238E27FC236}">
                <a16:creationId xmlns:a16="http://schemas.microsoft.com/office/drawing/2014/main" id="{139AEAEC-2D4B-4484-9A29-F27490E71D41}"/>
              </a:ext>
            </a:extLst>
          </p:cNvPr>
          <p:cNvSpPr/>
          <p:nvPr/>
        </p:nvSpPr>
        <p:spPr>
          <a:xfrm>
            <a:off x="3748380" y="4510408"/>
            <a:ext cx="463611" cy="46651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0B0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61" name="Google Shape;379;p17">
            <a:extLst>
              <a:ext uri="{FF2B5EF4-FFF2-40B4-BE49-F238E27FC236}">
                <a16:creationId xmlns:a16="http://schemas.microsoft.com/office/drawing/2014/main" id="{1B23AA1D-4FFE-4330-BEC2-0F89DA3CDCA1}"/>
              </a:ext>
            </a:extLst>
          </p:cNvPr>
          <p:cNvSpPr/>
          <p:nvPr/>
        </p:nvSpPr>
        <p:spPr>
          <a:xfrm>
            <a:off x="5301532" y="4497923"/>
            <a:ext cx="463611" cy="46651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FF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62" name="Google Shape;343;p12">
            <a:extLst>
              <a:ext uri="{FF2B5EF4-FFF2-40B4-BE49-F238E27FC236}">
                <a16:creationId xmlns:a16="http://schemas.microsoft.com/office/drawing/2014/main" id="{9937244C-FB7F-48DB-9E72-40EFEF62026B}"/>
              </a:ext>
            </a:extLst>
          </p:cNvPr>
          <p:cNvSpPr txBox="1"/>
          <p:nvPr/>
        </p:nvSpPr>
        <p:spPr>
          <a:xfrm>
            <a:off x="3770491" y="4461357"/>
            <a:ext cx="1542086" cy="22662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rgbClr val="00E1C6"/>
                </a:solidFill>
                <a:latin typeface="Muli"/>
                <a:ea typeface="Muli"/>
                <a:cs typeface="Muli"/>
                <a:sym typeface="Muli"/>
              </a:rPr>
              <a:t>Smelly Code </a:t>
            </a:r>
          </a:p>
          <a:p>
            <a:pPr marL="0" lvl="0" indent="0" algn="l" rtl="0">
              <a:spcBef>
                <a:spcPts val="600"/>
              </a:spcBef>
              <a:spcAft>
                <a:spcPts val="0"/>
              </a:spcAft>
              <a:buNone/>
            </a:pPr>
            <a:endParaRPr dirty="0">
              <a:solidFill>
                <a:srgbClr val="00E1C6"/>
              </a:solidFill>
              <a:latin typeface="Muli"/>
              <a:ea typeface="Muli"/>
              <a:cs typeface="Muli"/>
              <a:sym typeface="Muli"/>
            </a:endParaRPr>
          </a:p>
        </p:txBody>
      </p:sp>
      <p:sp>
        <p:nvSpPr>
          <p:cNvPr id="63" name="Google Shape;343;p12">
            <a:extLst>
              <a:ext uri="{FF2B5EF4-FFF2-40B4-BE49-F238E27FC236}">
                <a16:creationId xmlns:a16="http://schemas.microsoft.com/office/drawing/2014/main" id="{175008B9-138F-4712-BC37-98EF81F2C0C6}"/>
              </a:ext>
            </a:extLst>
          </p:cNvPr>
          <p:cNvSpPr txBox="1"/>
          <p:nvPr/>
        </p:nvSpPr>
        <p:spPr>
          <a:xfrm>
            <a:off x="5342576" y="4432241"/>
            <a:ext cx="2163306" cy="31656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accent6">
                    <a:lumMod val="60000"/>
                    <a:lumOff val="40000"/>
                  </a:schemeClr>
                </a:solidFill>
                <a:latin typeface="Muli"/>
                <a:ea typeface="Muli"/>
                <a:cs typeface="Muli"/>
                <a:sym typeface="Muli"/>
              </a:rPr>
              <a:t>Non Smelly Code </a:t>
            </a:r>
          </a:p>
          <a:p>
            <a:pPr marL="0" lvl="0" indent="0" algn="l" rtl="0">
              <a:spcBef>
                <a:spcPts val="600"/>
              </a:spcBef>
              <a:spcAft>
                <a:spcPts val="0"/>
              </a:spcAft>
              <a:buNone/>
            </a:pPr>
            <a:endParaRPr dirty="0">
              <a:solidFill>
                <a:srgbClr val="00E1C6"/>
              </a:solidFill>
              <a:latin typeface="Muli"/>
              <a:ea typeface="Muli"/>
              <a:cs typeface="Muli"/>
              <a:sym typeface="Muli"/>
            </a:endParaRPr>
          </a:p>
        </p:txBody>
      </p:sp>
    </p:spTree>
    <p:extLst>
      <p:ext uri="{BB962C8B-B14F-4D97-AF65-F5344CB8AC3E}">
        <p14:creationId xmlns:p14="http://schemas.microsoft.com/office/powerpoint/2010/main" val="148522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81">
                                            <p:txEl>
                                              <p:pRg st="1" end="1"/>
                                            </p:txEl>
                                          </p:spTgt>
                                        </p:tgtEl>
                                        <p:attrNameLst>
                                          <p:attrName>style.visibility</p:attrName>
                                        </p:attrNameLst>
                                      </p:cBhvr>
                                      <p:to>
                                        <p:strVal val="visible"/>
                                      </p:to>
                                    </p:set>
                                    <p:animEffect transition="in" filter="fade">
                                      <p:cBhvr>
                                        <p:cTn id="7" dur="500"/>
                                        <p:tgtEl>
                                          <p:spTgt spid="381">
                                            <p:txEl>
                                              <p:pRg st="1" end="1"/>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3" end="3"/>
                                            </p:txEl>
                                          </p:spTgt>
                                        </p:tgtEl>
                                        <p:attrNameLst>
                                          <p:attrName>style.visibility</p:attrName>
                                        </p:attrNameLst>
                                      </p:cBhvr>
                                      <p:to>
                                        <p:strVal val="visible"/>
                                      </p:to>
                                    </p:set>
                                    <p:animEffect transition="in" filter="fade">
                                      <p:cBhvr>
                                        <p:cTn id="10" dur="500"/>
                                        <p:tgtEl>
                                          <p:spTgt spid="381">
                                            <p:txEl>
                                              <p:pRg st="3" end="3"/>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381">
                                            <p:txEl>
                                              <p:pRg st="4" end="4"/>
                                            </p:txEl>
                                          </p:spTgt>
                                        </p:tgtEl>
                                        <p:attrNameLst>
                                          <p:attrName>style.visibility</p:attrName>
                                        </p:attrNameLst>
                                      </p:cBhvr>
                                      <p:to>
                                        <p:strVal val="visible"/>
                                      </p:to>
                                    </p:set>
                                    <p:animEffect transition="in" filter="fade">
                                      <p:cBhvr>
                                        <p:cTn id="13" dur="500"/>
                                        <p:tgtEl>
                                          <p:spTgt spid="381">
                                            <p:txEl>
                                              <p:pRg st="4" end="4"/>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381">
                                            <p:txEl>
                                              <p:pRg st="5" end="5"/>
                                            </p:txEl>
                                          </p:spTgt>
                                        </p:tgtEl>
                                        <p:attrNameLst>
                                          <p:attrName>style.visibility</p:attrName>
                                        </p:attrNameLst>
                                      </p:cBhvr>
                                      <p:to>
                                        <p:strVal val="visible"/>
                                      </p:to>
                                    </p:set>
                                    <p:animEffect transition="in" filter="fade">
                                      <p:cBhvr>
                                        <p:cTn id="16" dur="500"/>
                                        <p:tgtEl>
                                          <p:spTgt spid="381">
                                            <p:txEl>
                                              <p:pRg st="5" end="5"/>
                                            </p:txEl>
                                          </p:spTgt>
                                        </p:tgtEl>
                                      </p:cBhvr>
                                    </p:animEffect>
                                  </p:childTnLst>
                                </p:cTn>
                              </p:par>
                              <p:par>
                                <p:cTn id="17" presetID="10" presetClass="entr" presetSubtype="0" fill="hold" nodeType="withEffect">
                                  <p:stCondLst>
                                    <p:cond delay="250"/>
                                  </p:stCondLst>
                                  <p:childTnLst>
                                    <p:set>
                                      <p:cBhvr>
                                        <p:cTn id="18" dur="1" fill="hold">
                                          <p:stCondLst>
                                            <p:cond delay="0"/>
                                          </p:stCondLst>
                                        </p:cTn>
                                        <p:tgtEl>
                                          <p:spTgt spid="381">
                                            <p:txEl>
                                              <p:pRg st="6" end="6"/>
                                            </p:txEl>
                                          </p:spTgt>
                                        </p:tgtEl>
                                        <p:attrNameLst>
                                          <p:attrName>style.visibility</p:attrName>
                                        </p:attrNameLst>
                                      </p:cBhvr>
                                      <p:to>
                                        <p:strVal val="visible"/>
                                      </p:to>
                                    </p:set>
                                    <p:animEffect transition="in" filter="fade">
                                      <p:cBhvr>
                                        <p:cTn id="19" dur="500"/>
                                        <p:tgtEl>
                                          <p:spTgt spid="381">
                                            <p:txEl>
                                              <p:pRg st="6" end="6"/>
                                            </p:txEl>
                                          </p:spTgt>
                                        </p:tgtEl>
                                      </p:cBhvr>
                                    </p:animEffect>
                                  </p:childTnLst>
                                </p:cTn>
                              </p:par>
                              <p:par>
                                <p:cTn id="20" presetID="10" presetClass="entr" presetSubtype="0" fill="hold" nodeType="withEffect">
                                  <p:stCondLst>
                                    <p:cond delay="250"/>
                                  </p:stCondLst>
                                  <p:childTnLst>
                                    <p:set>
                                      <p:cBhvr>
                                        <p:cTn id="21" dur="1" fill="hold">
                                          <p:stCondLst>
                                            <p:cond delay="0"/>
                                          </p:stCondLst>
                                        </p:cTn>
                                        <p:tgtEl>
                                          <p:spTgt spid="381">
                                            <p:txEl>
                                              <p:pRg st="7" end="7"/>
                                            </p:txEl>
                                          </p:spTgt>
                                        </p:tgtEl>
                                        <p:attrNameLst>
                                          <p:attrName>style.visibility</p:attrName>
                                        </p:attrNameLst>
                                      </p:cBhvr>
                                      <p:to>
                                        <p:strVal val="visible"/>
                                      </p:to>
                                    </p:set>
                                    <p:animEffect transition="in" filter="fade">
                                      <p:cBhvr>
                                        <p:cTn id="22" dur="500"/>
                                        <p:tgtEl>
                                          <p:spTgt spid="381">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175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grpId="0" nodeType="withEffect">
                                  <p:stCondLst>
                                    <p:cond delay="250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4" grpId="0" animBg="1"/>
      <p:bldP spid="45" grpId="0" animBg="1"/>
      <p:bldP spid="47" grpId="0" animBg="1"/>
      <p:bldP spid="48" grpId="0" animBg="1"/>
      <p:bldP spid="49" grpId="0" animBg="1"/>
      <p:bldP spid="60" grpId="0" animBg="1"/>
      <p:bldP spid="61" grpId="0" animBg="1"/>
      <p:bldP spid="62"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9" y="1352256"/>
            <a:ext cx="7204911" cy="3433269"/>
          </a:xfrm>
          <a:prstGeom prst="rect">
            <a:avLst/>
          </a:prstGeom>
        </p:spPr>
        <p:txBody>
          <a:bodyPr spcFirstLastPara="1" wrap="square" lIns="91425" tIns="91425" rIns="91425" bIns="91425" anchor="t" anchorCtr="0">
            <a:noAutofit/>
          </a:bodyPr>
          <a:lstStyle/>
          <a:p>
            <a:pPr marL="139700" indent="0">
              <a:buNone/>
            </a:pPr>
            <a:r>
              <a:rPr lang="en-US" sz="1800" b="1" dirty="0">
                <a:solidFill>
                  <a:schemeClr val="tx1">
                    <a:lumMod val="95000"/>
                    <a:lumOff val="5000"/>
                  </a:schemeClr>
                </a:solidFill>
              </a:rPr>
              <a:t>Recurrent</a:t>
            </a:r>
            <a:r>
              <a:rPr lang="en-GB" sz="1800" b="1" i="1" dirty="0">
                <a:solidFill>
                  <a:schemeClr val="tx1">
                    <a:lumMod val="95000"/>
                    <a:lumOff val="5000"/>
                  </a:schemeClr>
                </a:solidFill>
              </a:rPr>
              <a:t> Network Architecture</a:t>
            </a:r>
            <a:endParaRPr lang="en-US" sz="1800" b="1" i="1" dirty="0">
              <a:solidFill>
                <a:schemeClr val="tx1">
                  <a:lumMod val="95000"/>
                  <a:lumOff val="5000"/>
                </a:schemeClr>
              </a:solidFill>
            </a:endParaRPr>
          </a:p>
          <a:p>
            <a:pPr marL="139700" indent="0">
              <a:buNone/>
            </a:pPr>
            <a:r>
              <a:rPr lang="en-US" sz="1600" i="1" dirty="0">
                <a:solidFill>
                  <a:schemeClr val="tx1">
                    <a:lumMod val="95000"/>
                    <a:lumOff val="5000"/>
                  </a:schemeClr>
                </a:solidFill>
              </a:rPr>
              <a:t>Hyper Parameters used:</a:t>
            </a:r>
          </a:p>
          <a:p>
            <a:pPr marL="139700" indent="0">
              <a:buNone/>
            </a:pPr>
            <a:endParaRPr lang="en-GB" sz="1600" i="1" dirty="0">
              <a:solidFill>
                <a:schemeClr val="tx1">
                  <a:lumMod val="95000"/>
                  <a:lumOff val="5000"/>
                </a:schemeClr>
              </a:solidFill>
            </a:endParaRPr>
          </a:p>
          <a:p>
            <a:pPr lvl="0"/>
            <a:r>
              <a:rPr lang="en-GB" dirty="0">
                <a:solidFill>
                  <a:schemeClr val="tx1">
                    <a:lumMod val="95000"/>
                    <a:lumOff val="5000"/>
                  </a:schemeClr>
                </a:solidFill>
              </a:rPr>
              <a:t>Epochs=100</a:t>
            </a:r>
          </a:p>
          <a:p>
            <a:pPr lvl="0"/>
            <a:r>
              <a:rPr lang="en-GB" dirty="0">
                <a:solidFill>
                  <a:schemeClr val="tx1">
                    <a:lumMod val="95000"/>
                    <a:lumOff val="5000"/>
                  </a:schemeClr>
                </a:solidFill>
              </a:rPr>
              <a:t>Batch size = 20</a:t>
            </a:r>
          </a:p>
          <a:p>
            <a:pPr lvl="0"/>
            <a:r>
              <a:rPr lang="en-GB" dirty="0">
                <a:solidFill>
                  <a:schemeClr val="tx1">
                    <a:lumMod val="95000"/>
                    <a:lumOff val="5000"/>
                  </a:schemeClr>
                </a:solidFill>
              </a:rPr>
              <a:t>Optimizer = Adam</a:t>
            </a:r>
          </a:p>
          <a:p>
            <a:pPr lvl="0"/>
            <a:r>
              <a:rPr lang="en-GB" dirty="0">
                <a:solidFill>
                  <a:schemeClr val="tx1">
                    <a:lumMod val="95000"/>
                    <a:lumOff val="5000"/>
                  </a:schemeClr>
                </a:solidFill>
              </a:rPr>
              <a:t>Learning rate = {1x10}^(-4)</a:t>
            </a:r>
          </a:p>
          <a:p>
            <a:pPr lvl="0"/>
            <a:r>
              <a:rPr lang="en-GB" dirty="0">
                <a:solidFill>
                  <a:schemeClr val="tx1">
                    <a:lumMod val="95000"/>
                    <a:lumOff val="5000"/>
                  </a:schemeClr>
                </a:solidFill>
              </a:rPr>
              <a:t>Loss = Binary Cross entropy </a:t>
            </a: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Q1</a:t>
            </a:r>
            <a:endParaRPr b="1" dirty="0">
              <a:solidFill>
                <a:srgbClr val="FFFFFF"/>
              </a:solidFill>
            </a:endParaRPr>
          </a:p>
        </p:txBody>
      </p:sp>
      <p:sp>
        <p:nvSpPr>
          <p:cNvPr id="2" name="Rectangle: Rounded Corners 1">
            <a:extLst>
              <a:ext uri="{FF2B5EF4-FFF2-40B4-BE49-F238E27FC236}">
                <a16:creationId xmlns:a16="http://schemas.microsoft.com/office/drawing/2014/main" id="{8B26A719-8CE4-45C1-B31D-4BDC2F1BF472}"/>
              </a:ext>
            </a:extLst>
          </p:cNvPr>
          <p:cNvSpPr/>
          <p:nvPr/>
        </p:nvSpPr>
        <p:spPr>
          <a:xfrm>
            <a:off x="5989097" y="1517983"/>
            <a:ext cx="1967024" cy="3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LSTM</a:t>
            </a:r>
          </a:p>
          <a:p>
            <a:pPr algn="ctr"/>
            <a:endParaRPr lang="en-GB" dirty="0"/>
          </a:p>
        </p:txBody>
      </p:sp>
      <p:sp>
        <p:nvSpPr>
          <p:cNvPr id="42" name="Rectangle: Rounded Corners 41">
            <a:extLst>
              <a:ext uri="{FF2B5EF4-FFF2-40B4-BE49-F238E27FC236}">
                <a16:creationId xmlns:a16="http://schemas.microsoft.com/office/drawing/2014/main" id="{95FC600B-8A7D-4D9D-B710-7CA32126C75C}"/>
              </a:ext>
            </a:extLst>
          </p:cNvPr>
          <p:cNvSpPr/>
          <p:nvPr/>
        </p:nvSpPr>
        <p:spPr>
          <a:xfrm>
            <a:off x="5836316" y="1964718"/>
            <a:ext cx="1967024" cy="3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Dropout(0.5)</a:t>
            </a:r>
          </a:p>
          <a:p>
            <a:pPr algn="ctr"/>
            <a:endParaRPr lang="en-GB" dirty="0"/>
          </a:p>
        </p:txBody>
      </p:sp>
      <p:sp>
        <p:nvSpPr>
          <p:cNvPr id="44" name="Rectangle: Rounded Corners 43">
            <a:extLst>
              <a:ext uri="{FF2B5EF4-FFF2-40B4-BE49-F238E27FC236}">
                <a16:creationId xmlns:a16="http://schemas.microsoft.com/office/drawing/2014/main" id="{11C9C64E-D0DA-428E-A84D-3F1A12536EBF}"/>
              </a:ext>
            </a:extLst>
          </p:cNvPr>
          <p:cNvSpPr/>
          <p:nvPr/>
        </p:nvSpPr>
        <p:spPr>
          <a:xfrm>
            <a:off x="5710574" y="2411453"/>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Dense(16)</a:t>
            </a:r>
          </a:p>
        </p:txBody>
      </p:sp>
      <p:sp>
        <p:nvSpPr>
          <p:cNvPr id="45" name="Rectangle: Rounded Corners 44">
            <a:extLst>
              <a:ext uri="{FF2B5EF4-FFF2-40B4-BE49-F238E27FC236}">
                <a16:creationId xmlns:a16="http://schemas.microsoft.com/office/drawing/2014/main" id="{6EB8C7E8-B5E1-408C-8C04-AD15F6A9EFF5}"/>
              </a:ext>
            </a:extLst>
          </p:cNvPr>
          <p:cNvSpPr/>
          <p:nvPr/>
        </p:nvSpPr>
        <p:spPr>
          <a:xfrm>
            <a:off x="5600338" y="2793240"/>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Dropout(0.5)</a:t>
            </a:r>
          </a:p>
        </p:txBody>
      </p:sp>
      <p:sp>
        <p:nvSpPr>
          <p:cNvPr id="47" name="Rectangle: Rounded Corners 46">
            <a:extLst>
              <a:ext uri="{FF2B5EF4-FFF2-40B4-BE49-F238E27FC236}">
                <a16:creationId xmlns:a16="http://schemas.microsoft.com/office/drawing/2014/main" id="{E9D957A8-FB69-4A64-9027-362240D0EC3C}"/>
              </a:ext>
            </a:extLst>
          </p:cNvPr>
          <p:cNvSpPr/>
          <p:nvPr/>
        </p:nvSpPr>
        <p:spPr>
          <a:xfrm>
            <a:off x="5465175" y="3187635"/>
            <a:ext cx="1967024" cy="295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Dense(1)</a:t>
            </a:r>
          </a:p>
        </p:txBody>
      </p:sp>
      <p:sp>
        <p:nvSpPr>
          <p:cNvPr id="49" name="Rectangle: Rounded Corners 48">
            <a:extLst>
              <a:ext uri="{FF2B5EF4-FFF2-40B4-BE49-F238E27FC236}">
                <a16:creationId xmlns:a16="http://schemas.microsoft.com/office/drawing/2014/main" id="{8E94DB8A-CF74-4CAD-B825-43BCDAF5C073}"/>
              </a:ext>
            </a:extLst>
          </p:cNvPr>
          <p:cNvSpPr/>
          <p:nvPr/>
        </p:nvSpPr>
        <p:spPr>
          <a:xfrm>
            <a:off x="5296037" y="3568891"/>
            <a:ext cx="1967024" cy="316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Sigmoid</a:t>
            </a:r>
          </a:p>
        </p:txBody>
      </p:sp>
      <p:sp>
        <p:nvSpPr>
          <p:cNvPr id="60" name="Google Shape;379;p17">
            <a:extLst>
              <a:ext uri="{FF2B5EF4-FFF2-40B4-BE49-F238E27FC236}">
                <a16:creationId xmlns:a16="http://schemas.microsoft.com/office/drawing/2014/main" id="{139AEAEC-2D4B-4484-9A29-F27490E71D41}"/>
              </a:ext>
            </a:extLst>
          </p:cNvPr>
          <p:cNvSpPr/>
          <p:nvPr/>
        </p:nvSpPr>
        <p:spPr>
          <a:xfrm>
            <a:off x="4045838" y="4086162"/>
            <a:ext cx="463611" cy="46651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0B0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61" name="Google Shape;379;p17">
            <a:extLst>
              <a:ext uri="{FF2B5EF4-FFF2-40B4-BE49-F238E27FC236}">
                <a16:creationId xmlns:a16="http://schemas.microsoft.com/office/drawing/2014/main" id="{1B23AA1D-4FFE-4330-BEC2-0F89DA3CDCA1}"/>
              </a:ext>
            </a:extLst>
          </p:cNvPr>
          <p:cNvSpPr/>
          <p:nvPr/>
        </p:nvSpPr>
        <p:spPr>
          <a:xfrm>
            <a:off x="5598990" y="4073677"/>
            <a:ext cx="463611" cy="46651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FF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62" name="Google Shape;343;p12">
            <a:extLst>
              <a:ext uri="{FF2B5EF4-FFF2-40B4-BE49-F238E27FC236}">
                <a16:creationId xmlns:a16="http://schemas.microsoft.com/office/drawing/2014/main" id="{9937244C-FB7F-48DB-9E72-40EFEF62026B}"/>
              </a:ext>
            </a:extLst>
          </p:cNvPr>
          <p:cNvSpPr txBox="1"/>
          <p:nvPr/>
        </p:nvSpPr>
        <p:spPr>
          <a:xfrm>
            <a:off x="4067949" y="4037111"/>
            <a:ext cx="1542086" cy="22662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rgbClr val="00E1C6"/>
                </a:solidFill>
                <a:latin typeface="Muli"/>
                <a:ea typeface="Muli"/>
                <a:cs typeface="Muli"/>
                <a:sym typeface="Muli"/>
              </a:rPr>
              <a:t>Smelly Code </a:t>
            </a:r>
          </a:p>
          <a:p>
            <a:pPr marL="0" lvl="0" indent="0" algn="l" rtl="0">
              <a:spcBef>
                <a:spcPts val="600"/>
              </a:spcBef>
              <a:spcAft>
                <a:spcPts val="0"/>
              </a:spcAft>
              <a:buNone/>
            </a:pPr>
            <a:endParaRPr dirty="0">
              <a:solidFill>
                <a:srgbClr val="00E1C6"/>
              </a:solidFill>
              <a:latin typeface="Muli"/>
              <a:ea typeface="Muli"/>
              <a:cs typeface="Muli"/>
              <a:sym typeface="Muli"/>
            </a:endParaRPr>
          </a:p>
        </p:txBody>
      </p:sp>
      <p:sp>
        <p:nvSpPr>
          <p:cNvPr id="63" name="Google Shape;343;p12">
            <a:extLst>
              <a:ext uri="{FF2B5EF4-FFF2-40B4-BE49-F238E27FC236}">
                <a16:creationId xmlns:a16="http://schemas.microsoft.com/office/drawing/2014/main" id="{175008B9-138F-4712-BC37-98EF81F2C0C6}"/>
              </a:ext>
            </a:extLst>
          </p:cNvPr>
          <p:cNvSpPr txBox="1"/>
          <p:nvPr/>
        </p:nvSpPr>
        <p:spPr>
          <a:xfrm>
            <a:off x="5640034" y="4007995"/>
            <a:ext cx="2163306" cy="31656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accent6">
                    <a:lumMod val="60000"/>
                    <a:lumOff val="40000"/>
                  </a:schemeClr>
                </a:solidFill>
                <a:latin typeface="Muli"/>
                <a:ea typeface="Muli"/>
                <a:cs typeface="Muli"/>
                <a:sym typeface="Muli"/>
              </a:rPr>
              <a:t>None Smelly Code </a:t>
            </a:r>
          </a:p>
          <a:p>
            <a:pPr marL="0" lvl="0" indent="0" algn="l" rtl="0">
              <a:spcBef>
                <a:spcPts val="600"/>
              </a:spcBef>
              <a:spcAft>
                <a:spcPts val="0"/>
              </a:spcAft>
              <a:buNone/>
            </a:pPr>
            <a:endParaRPr dirty="0">
              <a:solidFill>
                <a:srgbClr val="00E1C6"/>
              </a:solidFill>
              <a:latin typeface="Muli"/>
              <a:ea typeface="Muli"/>
              <a:cs typeface="Muli"/>
              <a:sym typeface="Muli"/>
            </a:endParaRPr>
          </a:p>
        </p:txBody>
      </p:sp>
    </p:spTree>
    <p:extLst>
      <p:ext uri="{BB962C8B-B14F-4D97-AF65-F5344CB8AC3E}">
        <p14:creationId xmlns:p14="http://schemas.microsoft.com/office/powerpoint/2010/main" val="42341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81">
                                            <p:txEl>
                                              <p:pRg st="1" end="1"/>
                                            </p:txEl>
                                          </p:spTgt>
                                        </p:tgtEl>
                                        <p:attrNameLst>
                                          <p:attrName>style.visibility</p:attrName>
                                        </p:attrNameLst>
                                      </p:cBhvr>
                                      <p:to>
                                        <p:strVal val="visible"/>
                                      </p:to>
                                    </p:set>
                                    <p:animEffect transition="in" filter="fade">
                                      <p:cBhvr>
                                        <p:cTn id="7" dur="500"/>
                                        <p:tgtEl>
                                          <p:spTgt spid="381">
                                            <p:txEl>
                                              <p:pRg st="1" end="1"/>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3" end="3"/>
                                            </p:txEl>
                                          </p:spTgt>
                                        </p:tgtEl>
                                        <p:attrNameLst>
                                          <p:attrName>style.visibility</p:attrName>
                                        </p:attrNameLst>
                                      </p:cBhvr>
                                      <p:to>
                                        <p:strVal val="visible"/>
                                      </p:to>
                                    </p:set>
                                    <p:animEffect transition="in" filter="fade">
                                      <p:cBhvr>
                                        <p:cTn id="10" dur="500"/>
                                        <p:tgtEl>
                                          <p:spTgt spid="381">
                                            <p:txEl>
                                              <p:pRg st="3" end="3"/>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381">
                                            <p:txEl>
                                              <p:pRg st="4" end="4"/>
                                            </p:txEl>
                                          </p:spTgt>
                                        </p:tgtEl>
                                        <p:attrNameLst>
                                          <p:attrName>style.visibility</p:attrName>
                                        </p:attrNameLst>
                                      </p:cBhvr>
                                      <p:to>
                                        <p:strVal val="visible"/>
                                      </p:to>
                                    </p:set>
                                    <p:animEffect transition="in" filter="fade">
                                      <p:cBhvr>
                                        <p:cTn id="13" dur="500"/>
                                        <p:tgtEl>
                                          <p:spTgt spid="381">
                                            <p:txEl>
                                              <p:pRg st="4" end="4"/>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381">
                                            <p:txEl>
                                              <p:pRg st="5" end="5"/>
                                            </p:txEl>
                                          </p:spTgt>
                                        </p:tgtEl>
                                        <p:attrNameLst>
                                          <p:attrName>style.visibility</p:attrName>
                                        </p:attrNameLst>
                                      </p:cBhvr>
                                      <p:to>
                                        <p:strVal val="visible"/>
                                      </p:to>
                                    </p:set>
                                    <p:animEffect transition="in" filter="fade">
                                      <p:cBhvr>
                                        <p:cTn id="16" dur="500"/>
                                        <p:tgtEl>
                                          <p:spTgt spid="381">
                                            <p:txEl>
                                              <p:pRg st="5" end="5"/>
                                            </p:txEl>
                                          </p:spTgt>
                                        </p:tgtEl>
                                      </p:cBhvr>
                                    </p:animEffect>
                                  </p:childTnLst>
                                </p:cTn>
                              </p:par>
                              <p:par>
                                <p:cTn id="17" presetID="10" presetClass="entr" presetSubtype="0" fill="hold" nodeType="withEffect">
                                  <p:stCondLst>
                                    <p:cond delay="250"/>
                                  </p:stCondLst>
                                  <p:childTnLst>
                                    <p:set>
                                      <p:cBhvr>
                                        <p:cTn id="18" dur="1" fill="hold">
                                          <p:stCondLst>
                                            <p:cond delay="0"/>
                                          </p:stCondLst>
                                        </p:cTn>
                                        <p:tgtEl>
                                          <p:spTgt spid="381">
                                            <p:txEl>
                                              <p:pRg st="6" end="6"/>
                                            </p:txEl>
                                          </p:spTgt>
                                        </p:tgtEl>
                                        <p:attrNameLst>
                                          <p:attrName>style.visibility</p:attrName>
                                        </p:attrNameLst>
                                      </p:cBhvr>
                                      <p:to>
                                        <p:strVal val="visible"/>
                                      </p:to>
                                    </p:set>
                                    <p:animEffect transition="in" filter="fade">
                                      <p:cBhvr>
                                        <p:cTn id="19" dur="500"/>
                                        <p:tgtEl>
                                          <p:spTgt spid="381">
                                            <p:txEl>
                                              <p:pRg st="6" end="6"/>
                                            </p:txEl>
                                          </p:spTgt>
                                        </p:tgtEl>
                                      </p:cBhvr>
                                    </p:animEffect>
                                  </p:childTnLst>
                                </p:cTn>
                              </p:par>
                              <p:par>
                                <p:cTn id="20" presetID="10" presetClass="entr" presetSubtype="0" fill="hold" nodeType="withEffect">
                                  <p:stCondLst>
                                    <p:cond delay="250"/>
                                  </p:stCondLst>
                                  <p:childTnLst>
                                    <p:set>
                                      <p:cBhvr>
                                        <p:cTn id="21" dur="1" fill="hold">
                                          <p:stCondLst>
                                            <p:cond delay="0"/>
                                          </p:stCondLst>
                                        </p:cTn>
                                        <p:tgtEl>
                                          <p:spTgt spid="381">
                                            <p:txEl>
                                              <p:pRg st="7" end="7"/>
                                            </p:txEl>
                                          </p:spTgt>
                                        </p:tgtEl>
                                        <p:attrNameLst>
                                          <p:attrName>style.visibility</p:attrName>
                                        </p:attrNameLst>
                                      </p:cBhvr>
                                      <p:to>
                                        <p:strVal val="visible"/>
                                      </p:to>
                                    </p:set>
                                    <p:animEffect transition="in" filter="fade">
                                      <p:cBhvr>
                                        <p:cTn id="22" dur="500"/>
                                        <p:tgtEl>
                                          <p:spTgt spid="381">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225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4" grpId="0" animBg="1"/>
      <p:bldP spid="45" grpId="0" animBg="1"/>
      <p:bldP spid="47" grpId="0" animBg="1"/>
      <p:bldP spid="49" grpId="0" animBg="1"/>
      <p:bldP spid="60" grpId="0" animBg="1"/>
      <p:bldP spid="61" grpId="0" animBg="1"/>
      <p:bldP spid="6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7" y="985640"/>
            <a:ext cx="7204911" cy="3433269"/>
          </a:xfrm>
          <a:prstGeom prst="rect">
            <a:avLst/>
          </a:prstGeom>
        </p:spPr>
        <p:txBody>
          <a:bodyPr spcFirstLastPara="1" wrap="square" lIns="91425" tIns="91425" rIns="91425" bIns="91425" anchor="t" anchorCtr="0">
            <a:noAutofit/>
          </a:bodyPr>
          <a:lstStyle/>
          <a:p>
            <a:pPr marL="139700" indent="0">
              <a:buNone/>
            </a:pPr>
            <a:r>
              <a:rPr lang="en-US" sz="1800" b="1" dirty="0">
                <a:solidFill>
                  <a:schemeClr val="tx1">
                    <a:lumMod val="95000"/>
                    <a:lumOff val="5000"/>
                  </a:schemeClr>
                </a:solidFill>
              </a:rPr>
              <a:t>Results</a:t>
            </a:r>
          </a:p>
          <a:p>
            <a:pPr marL="139700" indent="0">
              <a:buNone/>
            </a:pPr>
            <a:endParaRPr lang="en-US" sz="1800" b="1" i="1" dirty="0">
              <a:solidFill>
                <a:schemeClr val="tx1">
                  <a:lumMod val="95000"/>
                  <a:lumOff val="5000"/>
                </a:schemeClr>
              </a:solidFill>
            </a:endParaRPr>
          </a:p>
          <a:p>
            <a:pPr marL="139700" indent="0">
              <a:buNone/>
            </a:pPr>
            <a:r>
              <a:rPr lang="en-GB" dirty="0">
                <a:solidFill>
                  <a:schemeClr val="tx1">
                    <a:lumMod val="95000"/>
                    <a:lumOff val="5000"/>
                  </a:schemeClr>
                </a:solidFill>
              </a:rPr>
              <a:t> The RNN Exceeds all the Models</a:t>
            </a:r>
          </a:p>
          <a:p>
            <a:pPr marL="139700" indent="0">
              <a:buNone/>
            </a:pPr>
            <a:r>
              <a:rPr lang="en-US" dirty="0">
                <a:solidFill>
                  <a:schemeClr val="tx1">
                    <a:lumMod val="95000"/>
                    <a:lumOff val="5000"/>
                  </a:schemeClr>
                </a:solidFill>
              </a:rPr>
              <a:t>I</a:t>
            </a:r>
            <a:r>
              <a:rPr lang="en-GB" dirty="0">
                <a:solidFill>
                  <a:schemeClr val="tx1">
                    <a:lumMod val="95000"/>
                    <a:lumOff val="5000"/>
                  </a:schemeClr>
                </a:solidFill>
              </a:rPr>
              <a:t>n Detecting the God Class</a:t>
            </a: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Q1</a:t>
            </a:r>
            <a:endParaRPr b="1" dirty="0">
              <a:solidFill>
                <a:srgbClr val="FFFFFF"/>
              </a:solidFill>
            </a:endParaRPr>
          </a:p>
        </p:txBody>
      </p:sp>
      <p:graphicFrame>
        <p:nvGraphicFramePr>
          <p:cNvPr id="13" name="Google Shape;439;p23">
            <a:extLst>
              <a:ext uri="{FF2B5EF4-FFF2-40B4-BE49-F238E27FC236}">
                <a16:creationId xmlns:a16="http://schemas.microsoft.com/office/drawing/2014/main" id="{6D4A87E0-8E0F-415B-8DC3-91B567C008B6}"/>
              </a:ext>
            </a:extLst>
          </p:cNvPr>
          <p:cNvGraphicFramePr/>
          <p:nvPr>
            <p:extLst>
              <p:ext uri="{D42A27DB-BD31-4B8C-83A1-F6EECF244321}">
                <p14:modId xmlns:p14="http://schemas.microsoft.com/office/powerpoint/2010/main" val="2870098749"/>
              </p:ext>
            </p:extLst>
          </p:nvPr>
        </p:nvGraphicFramePr>
        <p:xfrm>
          <a:off x="5410557" y="1303930"/>
          <a:ext cx="3529503" cy="3660545"/>
        </p:xfrm>
        <a:graphic>
          <a:graphicData uri="http://schemas.openxmlformats.org/drawingml/2006/table">
            <a:tbl>
              <a:tblPr>
                <a:noFill/>
                <a:tableStyleId>{DE4F1D3B-2F3B-4BFE-9217-1F39F4C115A1}</a:tableStyleId>
              </a:tblPr>
              <a:tblGrid>
                <a:gridCol w="1176501">
                  <a:extLst>
                    <a:ext uri="{9D8B030D-6E8A-4147-A177-3AD203B41FA5}">
                      <a16:colId xmlns:a16="http://schemas.microsoft.com/office/drawing/2014/main" val="20000"/>
                    </a:ext>
                  </a:extLst>
                </a:gridCol>
                <a:gridCol w="1176501">
                  <a:extLst>
                    <a:ext uri="{9D8B030D-6E8A-4147-A177-3AD203B41FA5}">
                      <a16:colId xmlns:a16="http://schemas.microsoft.com/office/drawing/2014/main" val="20001"/>
                    </a:ext>
                  </a:extLst>
                </a:gridCol>
                <a:gridCol w="1176501">
                  <a:extLst>
                    <a:ext uri="{9D8B030D-6E8A-4147-A177-3AD203B41FA5}">
                      <a16:colId xmlns:a16="http://schemas.microsoft.com/office/drawing/2014/main" val="20002"/>
                    </a:ext>
                  </a:extLst>
                </a:gridCol>
              </a:tblGrid>
              <a:tr h="325508">
                <a:tc>
                  <a:txBody>
                    <a:bodyPr/>
                    <a:lstStyle/>
                    <a:p>
                      <a:pPr marL="0" lvl="0" indent="0" algn="l" rtl="0">
                        <a:spcBef>
                          <a:spcPts val="0"/>
                        </a:spcBef>
                        <a:spcAft>
                          <a:spcPts val="0"/>
                        </a:spcAft>
                        <a:buNone/>
                      </a:pPr>
                      <a:r>
                        <a:rPr lang="en-US" dirty="0">
                          <a:solidFill>
                            <a:srgbClr val="C6DAEC"/>
                          </a:solidFill>
                          <a:latin typeface="Muli"/>
                          <a:ea typeface="Muli"/>
                          <a:cs typeface="Muli"/>
                          <a:sym typeface="Muli"/>
                        </a:rPr>
                        <a:t>Model</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dirty="0">
                          <a:solidFill>
                            <a:srgbClr val="C6DAEC"/>
                          </a:solidFill>
                          <a:latin typeface="Muli"/>
                          <a:ea typeface="Muli"/>
                          <a:cs typeface="Muli"/>
                          <a:sym typeface="Muli"/>
                        </a:rPr>
                        <a:t>Research</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dirty="0">
                          <a:solidFill>
                            <a:srgbClr val="C6DAEC"/>
                          </a:solidFill>
                          <a:latin typeface="Muli"/>
                          <a:ea typeface="Muli"/>
                          <a:cs typeface="Muli"/>
                          <a:sym typeface="Muli"/>
                        </a:rPr>
                        <a:t>Accuracy</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0"/>
                  </a:ext>
                </a:extLst>
              </a:tr>
              <a:tr h="648358">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Random Forest</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GB" sz="1000" dirty="0">
                          <a:solidFill>
                            <a:srgbClr val="FFFFFF"/>
                          </a:solidFill>
                          <a:latin typeface="Muli"/>
                          <a:ea typeface="Muli"/>
                          <a:cs typeface="Muli"/>
                          <a:sym typeface="Muli"/>
                        </a:rPr>
                        <a:t>(Dario Di Nucci, 2018)</a:t>
                      </a:r>
                      <a:endParaRPr sz="10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 sz="1050" dirty="0">
                          <a:solidFill>
                            <a:srgbClr val="FFFFFF"/>
                          </a:solidFill>
                          <a:latin typeface="Muli"/>
                          <a:ea typeface="Muli"/>
                          <a:cs typeface="Muli"/>
                          <a:sym typeface="Muli"/>
                        </a:rPr>
                        <a:t>69%</a:t>
                      </a:r>
                      <a:endParaRPr sz="105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1"/>
                  </a:ext>
                </a:extLst>
              </a:tr>
              <a:tr h="716606">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C 4.5</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sz="1050" dirty="0">
                          <a:solidFill>
                            <a:srgbClr val="FFFFFF"/>
                          </a:solidFill>
                          <a:latin typeface="Muli"/>
                          <a:ea typeface="Muli"/>
                          <a:cs typeface="Muli"/>
                          <a:sym typeface="Muli"/>
                        </a:rPr>
                        <a:t>(Dario Di Nucci, 2018)</a:t>
                      </a: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 sz="1050" dirty="0">
                          <a:solidFill>
                            <a:srgbClr val="FFFFFF"/>
                          </a:solidFill>
                          <a:latin typeface="Muli"/>
                          <a:ea typeface="Muli"/>
                          <a:cs typeface="Muli"/>
                          <a:sym typeface="Muli"/>
                        </a:rPr>
                        <a:t>81%</a:t>
                      </a:r>
                      <a:endParaRPr sz="105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2"/>
                  </a:ext>
                </a:extLst>
              </a:tr>
              <a:tr h="716606">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Naïve Bays</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GB" sz="1050" dirty="0">
                          <a:solidFill>
                            <a:srgbClr val="FFFFFF"/>
                          </a:solidFill>
                          <a:latin typeface="Muli"/>
                          <a:ea typeface="Muli"/>
                          <a:cs typeface="Muli"/>
                          <a:sym typeface="Muli"/>
                        </a:rPr>
                        <a:t>(Dario Di Nucci, 2018)</a:t>
                      </a: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 sz="1050" dirty="0">
                          <a:solidFill>
                            <a:srgbClr val="FFFFFF"/>
                          </a:solidFill>
                          <a:latin typeface="Muli"/>
                          <a:ea typeface="Muli"/>
                          <a:cs typeface="Muli"/>
                          <a:sym typeface="Muli"/>
                        </a:rPr>
                        <a:t>82%</a:t>
                      </a:r>
                      <a:endParaRPr sz="105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3"/>
                  </a:ext>
                </a:extLst>
              </a:tr>
              <a:tr h="511859">
                <a:tc>
                  <a:txBody>
                    <a:bodyPr/>
                    <a:lstStyle/>
                    <a:p>
                      <a:pPr marL="0" lvl="0" indent="0" algn="l" rtl="0">
                        <a:spcBef>
                          <a:spcPts val="0"/>
                        </a:spcBef>
                        <a:spcAft>
                          <a:spcPts val="0"/>
                        </a:spcAft>
                        <a:buNone/>
                      </a:pPr>
                      <a:r>
                        <a:rPr lang="en-US" sz="1400" dirty="0">
                          <a:solidFill>
                            <a:srgbClr val="C6DAEC"/>
                          </a:solidFill>
                          <a:latin typeface="Muli"/>
                          <a:ea typeface="Muli"/>
                          <a:cs typeface="Muli"/>
                          <a:sym typeface="Muli"/>
                        </a:rPr>
                        <a:t>CNN</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US" sz="1050" dirty="0">
                          <a:solidFill>
                            <a:srgbClr val="FFFFFF"/>
                          </a:solidFill>
                          <a:latin typeface="Muli"/>
                          <a:ea typeface="Muli"/>
                          <a:cs typeface="Muli"/>
                          <a:sym typeface="Muli"/>
                        </a:rPr>
                        <a:t>Our Research</a:t>
                      </a:r>
                      <a:endParaRPr sz="105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US" sz="1050" dirty="0">
                          <a:solidFill>
                            <a:srgbClr val="FFFFFF"/>
                          </a:solidFill>
                          <a:latin typeface="Muli"/>
                          <a:ea typeface="Muli"/>
                          <a:cs typeface="Muli"/>
                          <a:sym typeface="Muli"/>
                        </a:rPr>
                        <a:t>84%</a:t>
                      </a:r>
                      <a:endParaRPr sz="105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464298706"/>
                  </a:ext>
                </a:extLst>
              </a:tr>
              <a:tr h="716606">
                <a:tc>
                  <a:txBody>
                    <a:bodyPr/>
                    <a:lstStyle/>
                    <a:p>
                      <a:pPr marL="0" lvl="0" indent="0" algn="l" rtl="0">
                        <a:spcBef>
                          <a:spcPts val="0"/>
                        </a:spcBef>
                        <a:spcAft>
                          <a:spcPts val="0"/>
                        </a:spcAft>
                        <a:buNone/>
                      </a:pPr>
                      <a:r>
                        <a:rPr lang="en-US" sz="1400" dirty="0">
                          <a:solidFill>
                            <a:srgbClr val="C6DAEC"/>
                          </a:solidFill>
                          <a:latin typeface="Muli"/>
                          <a:ea typeface="Muli"/>
                          <a:cs typeface="Muli"/>
                          <a:sym typeface="Muli"/>
                        </a:rPr>
                        <a:t>RNN</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rgbClr val="FFFFFF"/>
                          </a:solidFill>
                          <a:latin typeface="Muli"/>
                          <a:ea typeface="Muli"/>
                          <a:cs typeface="Muli"/>
                          <a:sym typeface="Muli"/>
                        </a:rPr>
                        <a:t>Our Research</a:t>
                      </a:r>
                    </a:p>
                    <a:p>
                      <a:pPr marL="0" lvl="0" indent="0" algn="ctr" rtl="0">
                        <a:spcBef>
                          <a:spcPts val="0"/>
                        </a:spcBef>
                        <a:spcAft>
                          <a:spcPts val="0"/>
                        </a:spcAft>
                        <a:buNone/>
                      </a:pPr>
                      <a:endParaRPr sz="105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US" sz="1050" b="1" dirty="0">
                          <a:solidFill>
                            <a:srgbClr val="FF0000"/>
                          </a:solidFill>
                          <a:latin typeface="Muli"/>
                          <a:ea typeface="Muli"/>
                          <a:cs typeface="Muli"/>
                          <a:sym typeface="Muli"/>
                        </a:rPr>
                        <a:t>87%</a:t>
                      </a:r>
                      <a:endParaRPr sz="1050" b="1" dirty="0">
                        <a:solidFill>
                          <a:srgbClr val="FF0000"/>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4569311"/>
                  </a:ext>
                </a:extLst>
              </a:tr>
            </a:tbl>
          </a:graphicData>
        </a:graphic>
      </p:graphicFrame>
      <p:pic>
        <p:nvPicPr>
          <p:cNvPr id="1025" name="Picture 1">
            <a:extLst>
              <a:ext uri="{FF2B5EF4-FFF2-40B4-BE49-F238E27FC236}">
                <a16:creationId xmlns:a16="http://schemas.microsoft.com/office/drawing/2014/main" id="{5EA9C797-6221-4D60-979F-76C069A71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4" y="2790473"/>
            <a:ext cx="4688515" cy="209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02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81">
                                            <p:txEl>
                                              <p:pRg st="2" end="2"/>
                                            </p:txEl>
                                          </p:spTgt>
                                        </p:tgtEl>
                                        <p:attrNameLst>
                                          <p:attrName>style.visibility</p:attrName>
                                        </p:attrNameLst>
                                      </p:cBhvr>
                                      <p:to>
                                        <p:strVal val="visible"/>
                                      </p:to>
                                    </p:set>
                                    <p:animEffect transition="in" filter="fade">
                                      <p:cBhvr>
                                        <p:cTn id="10" dur="500"/>
                                        <p:tgtEl>
                                          <p:spTgt spid="381">
                                            <p:txEl>
                                              <p:pRg st="2" end="2"/>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81">
                                            <p:txEl>
                                              <p:pRg st="3" end="3"/>
                                            </p:txEl>
                                          </p:spTgt>
                                        </p:tgtEl>
                                        <p:attrNameLst>
                                          <p:attrName>style.visibility</p:attrName>
                                        </p:attrNameLst>
                                      </p:cBhvr>
                                      <p:to>
                                        <p:strVal val="visible"/>
                                      </p:to>
                                    </p:set>
                                    <p:animEffect transition="in" filter="fade">
                                      <p:cBhvr>
                                        <p:cTn id="13" dur="500"/>
                                        <p:tgtEl>
                                          <p:spTgt spid="381">
                                            <p:txEl>
                                              <p:pRg st="3" end="3"/>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1025"/>
                                        </p:tgtEl>
                                        <p:attrNameLst>
                                          <p:attrName>style.visibility</p:attrName>
                                        </p:attrNameLst>
                                      </p:cBhvr>
                                      <p:to>
                                        <p:strVal val="visible"/>
                                      </p:to>
                                    </p:set>
                                    <p:animEffect transition="in" filter="fade">
                                      <p:cBhvr>
                                        <p:cTn id="16" dur="500"/>
                                        <p:tgtEl>
                                          <p:spTgt spid="1025"/>
                                        </p:tgtEl>
                                      </p:cBhvr>
                                    </p:animEffect>
                                  </p:childTnLst>
                                </p:cTn>
                              </p:par>
                              <p:par>
                                <p:cTn id="17" presetID="10" presetClass="entr" presetSubtype="0" fill="hold"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82234" y="1685850"/>
            <a:ext cx="6299200" cy="1771800"/>
          </a:xfrm>
          <a:prstGeom prst="rect">
            <a:avLst/>
          </a:prstGeom>
        </p:spPr>
        <p:txBody>
          <a:bodyPr spcFirstLastPara="1" wrap="square" lIns="91425" tIns="91425" rIns="91425" bIns="91425" anchor="b" anchorCtr="0">
            <a:noAutofit/>
          </a:bodyPr>
          <a:lstStyle/>
          <a:p>
            <a:r>
              <a:rPr lang="en-GB" sz="2400" b="1" dirty="0"/>
              <a:t>Is it possible for “Textually extracted features” to Represent the represent the code smell detection problem correctly.</a:t>
            </a:r>
            <a:endParaRPr lang="en-GB" sz="24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Q2</a:t>
            </a:r>
            <a:endParaRPr b="1" dirty="0">
              <a:solidFill>
                <a:srgbClr val="FFFFFF"/>
              </a:solidFill>
            </a:endParaRPr>
          </a:p>
        </p:txBody>
      </p:sp>
    </p:spTree>
    <p:extLst>
      <p:ext uri="{BB962C8B-B14F-4D97-AF65-F5344CB8AC3E}">
        <p14:creationId xmlns:p14="http://schemas.microsoft.com/office/powerpoint/2010/main" val="35473417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613888" y="928318"/>
            <a:ext cx="8000961" cy="3433269"/>
          </a:xfrm>
          <a:prstGeom prst="rect">
            <a:avLst/>
          </a:prstGeom>
        </p:spPr>
        <p:txBody>
          <a:bodyPr spcFirstLastPara="1" wrap="square" lIns="91425" tIns="91425" rIns="91425" bIns="91425" anchor="t" anchorCtr="0">
            <a:noAutofit/>
          </a:bodyPr>
          <a:lstStyle/>
          <a:p>
            <a:pPr marL="139700" indent="0">
              <a:buNone/>
            </a:pPr>
            <a:r>
              <a:rPr lang="en-US" sz="1800" b="1" i="1" dirty="0">
                <a:solidFill>
                  <a:schemeClr val="bg1"/>
                </a:solidFill>
              </a:rPr>
              <a:t>Solution Approach</a:t>
            </a:r>
          </a:p>
          <a:p>
            <a:pPr marL="139700" indent="0">
              <a:buNone/>
            </a:pPr>
            <a:endParaRPr lang="en-US" sz="1800" b="1" i="1" dirty="0">
              <a:solidFill>
                <a:schemeClr val="bg1"/>
              </a:solidFill>
            </a:endParaRPr>
          </a:p>
          <a:p>
            <a:r>
              <a:rPr lang="en-GB" dirty="0">
                <a:solidFill>
                  <a:schemeClr val="tx1">
                    <a:lumMod val="95000"/>
                    <a:lumOff val="5000"/>
                  </a:schemeClr>
                </a:solidFill>
              </a:rPr>
              <a:t>We perform a direct comparison between </a:t>
            </a:r>
            <a:r>
              <a:rPr lang="en-GB" b="1" dirty="0">
                <a:solidFill>
                  <a:schemeClr val="tx1">
                    <a:lumMod val="95000"/>
                    <a:lumOff val="5000"/>
                  </a:schemeClr>
                </a:solidFill>
              </a:rPr>
              <a:t>object oriented metrics </a:t>
            </a:r>
            <a:r>
              <a:rPr lang="en-GB" dirty="0">
                <a:solidFill>
                  <a:schemeClr val="tx1">
                    <a:lumMod val="95000"/>
                    <a:lumOff val="5000"/>
                  </a:schemeClr>
                </a:solidFill>
              </a:rPr>
              <a:t>and </a:t>
            </a:r>
            <a:r>
              <a:rPr lang="en-GB" b="1" dirty="0">
                <a:solidFill>
                  <a:schemeClr val="tx1">
                    <a:lumMod val="95000"/>
                    <a:lumOff val="5000"/>
                  </a:schemeClr>
                </a:solidFill>
              </a:rPr>
              <a:t>textual feature extraction </a:t>
            </a:r>
            <a:r>
              <a:rPr lang="en-GB" dirty="0">
                <a:solidFill>
                  <a:schemeClr val="tx1">
                    <a:lumMod val="95000"/>
                    <a:lumOff val="5000"/>
                  </a:schemeClr>
                </a:solidFill>
              </a:rPr>
              <a:t>to the same source code.</a:t>
            </a:r>
            <a:endParaRPr lang="en-GB" sz="1600" i="1" dirty="0">
              <a:solidFill>
                <a:schemeClr val="tx1">
                  <a:lumMod val="95000"/>
                  <a:lumOff val="5000"/>
                </a:schemeClr>
              </a:solidFill>
            </a:endParaRPr>
          </a:p>
          <a:p>
            <a:r>
              <a:rPr lang="en-GB" sz="1600" i="1" dirty="0">
                <a:solidFill>
                  <a:schemeClr val="tx1">
                    <a:lumMod val="95000"/>
                    <a:lumOff val="5000"/>
                  </a:schemeClr>
                </a:solidFill>
              </a:rPr>
              <a:t>Download The </a:t>
            </a:r>
            <a:r>
              <a:rPr lang="en-GB" sz="1600" b="1" i="1" dirty="0">
                <a:solidFill>
                  <a:schemeClr val="tx1">
                    <a:lumMod val="95000"/>
                    <a:lumOff val="5000"/>
                  </a:schemeClr>
                </a:solidFill>
              </a:rPr>
              <a:t>Qualitas Corpus</a:t>
            </a:r>
            <a:r>
              <a:rPr lang="en-GB" sz="1600" i="1" dirty="0">
                <a:solidFill>
                  <a:schemeClr val="tx1">
                    <a:lumMod val="95000"/>
                    <a:lumOff val="5000"/>
                  </a:schemeClr>
                </a:solidFill>
              </a:rPr>
              <a:t> Distributions.</a:t>
            </a:r>
            <a:endParaRPr lang="en-GB" sz="1600" b="1" i="1" dirty="0">
              <a:solidFill>
                <a:schemeClr val="tx1">
                  <a:lumMod val="95000"/>
                  <a:lumOff val="5000"/>
                </a:schemeClr>
              </a:solidFill>
            </a:endParaRPr>
          </a:p>
          <a:p>
            <a:r>
              <a:rPr lang="en-GB" sz="1600" b="1" i="1" dirty="0">
                <a:solidFill>
                  <a:schemeClr val="tx1">
                    <a:lumMod val="95000"/>
                    <a:lumOff val="5000"/>
                  </a:schemeClr>
                </a:solidFill>
              </a:rPr>
              <a:t>Rebuild</a:t>
            </a:r>
            <a:r>
              <a:rPr lang="en-GB" sz="1600" i="1" dirty="0">
                <a:solidFill>
                  <a:schemeClr val="tx1">
                    <a:lumMod val="95000"/>
                    <a:lumOff val="5000"/>
                  </a:schemeClr>
                </a:solidFill>
              </a:rPr>
              <a:t> The Data set for the study.</a:t>
            </a:r>
            <a:endParaRPr lang="en-GB" sz="1600" b="1" i="1" dirty="0">
              <a:solidFill>
                <a:schemeClr val="tx1">
                  <a:lumMod val="95000"/>
                  <a:lumOff val="5000"/>
                </a:schemeClr>
              </a:solidFill>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1800" b="1" dirty="0"/>
              <a:t>Is it possible for “Textually extracted features” to Represent the represent the code smell detection problem correctly.</a:t>
            </a:r>
            <a:endParaRPr lang="en-GB" sz="1800" dirty="0"/>
          </a:p>
        </p:txBody>
      </p:sp>
      <p:grpSp>
        <p:nvGrpSpPr>
          <p:cNvPr id="32" name="Google Shape;778;p38">
            <a:extLst>
              <a:ext uri="{FF2B5EF4-FFF2-40B4-BE49-F238E27FC236}">
                <a16:creationId xmlns:a16="http://schemas.microsoft.com/office/drawing/2014/main" id="{450EAD45-D455-4864-82DB-D7A9FC9337FF}"/>
              </a:ext>
            </a:extLst>
          </p:cNvPr>
          <p:cNvGrpSpPr/>
          <p:nvPr/>
        </p:nvGrpSpPr>
        <p:grpSpPr>
          <a:xfrm>
            <a:off x="6937802" y="3433961"/>
            <a:ext cx="1343963" cy="1156458"/>
            <a:chOff x="3936375" y="3703750"/>
            <a:chExt cx="453050" cy="332175"/>
          </a:xfrm>
          <a:solidFill>
            <a:schemeClr val="bg1"/>
          </a:solidFill>
        </p:grpSpPr>
        <p:sp>
          <p:nvSpPr>
            <p:cNvPr id="33" name="Google Shape;779;p38">
              <a:extLst>
                <a:ext uri="{FF2B5EF4-FFF2-40B4-BE49-F238E27FC236}">
                  <a16:creationId xmlns:a16="http://schemas.microsoft.com/office/drawing/2014/main" id="{84278967-2676-4966-BC4D-0B60BC6374A7}"/>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80;p38">
              <a:extLst>
                <a:ext uri="{FF2B5EF4-FFF2-40B4-BE49-F238E27FC236}">
                  <a16:creationId xmlns:a16="http://schemas.microsoft.com/office/drawing/2014/main" id="{AFE41705-2AC5-4553-B755-8766EF1C9206}"/>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81;p38">
              <a:extLst>
                <a:ext uri="{FF2B5EF4-FFF2-40B4-BE49-F238E27FC236}">
                  <a16:creationId xmlns:a16="http://schemas.microsoft.com/office/drawing/2014/main" id="{0D7A7E18-9E44-4326-8736-EF2FA4D6C34E}"/>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2;p38">
              <a:extLst>
                <a:ext uri="{FF2B5EF4-FFF2-40B4-BE49-F238E27FC236}">
                  <a16:creationId xmlns:a16="http://schemas.microsoft.com/office/drawing/2014/main" id="{6654ECF0-E1B0-4F01-89B2-580E3EB0ECCB}"/>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83;p38">
              <a:extLst>
                <a:ext uri="{FF2B5EF4-FFF2-40B4-BE49-F238E27FC236}">
                  <a16:creationId xmlns:a16="http://schemas.microsoft.com/office/drawing/2014/main" id="{DCF996AA-A756-4DD5-9286-5379483C8493}"/>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Q2</a:t>
            </a:r>
            <a:endParaRPr sz="1050" b="1" dirty="0">
              <a:solidFill>
                <a:srgbClr val="FFFFFF"/>
              </a:solidFill>
            </a:endParaRPr>
          </a:p>
        </p:txBody>
      </p:sp>
      <p:grpSp>
        <p:nvGrpSpPr>
          <p:cNvPr id="41" name="Google Shape;649;p38">
            <a:extLst>
              <a:ext uri="{FF2B5EF4-FFF2-40B4-BE49-F238E27FC236}">
                <a16:creationId xmlns:a16="http://schemas.microsoft.com/office/drawing/2014/main" id="{3A95D4EA-243D-4315-BFD7-1FC7782FE1BB}"/>
              </a:ext>
            </a:extLst>
          </p:cNvPr>
          <p:cNvGrpSpPr/>
          <p:nvPr/>
        </p:nvGrpSpPr>
        <p:grpSpPr>
          <a:xfrm>
            <a:off x="2514623" y="2917602"/>
            <a:ext cx="788397" cy="926877"/>
            <a:chOff x="1246775" y="910975"/>
            <a:chExt cx="439650" cy="523900"/>
          </a:xfrm>
        </p:grpSpPr>
        <p:sp>
          <p:nvSpPr>
            <p:cNvPr id="42" name="Google Shape;650;p38">
              <a:extLst>
                <a:ext uri="{FF2B5EF4-FFF2-40B4-BE49-F238E27FC236}">
                  <a16:creationId xmlns:a16="http://schemas.microsoft.com/office/drawing/2014/main" id="{C599C01D-D12C-4EF7-A2F0-329E19818E6C}"/>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1;p38">
              <a:extLst>
                <a:ext uri="{FF2B5EF4-FFF2-40B4-BE49-F238E27FC236}">
                  <a16:creationId xmlns:a16="http://schemas.microsoft.com/office/drawing/2014/main" id="{08A4EEB5-3C7E-4CDB-8C43-34937BF9FA9A}"/>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900" dirty="0"/>
                <a:t>Metric</a:t>
              </a:r>
            </a:p>
            <a:p>
              <a:pPr marL="0" lvl="0" indent="0" algn="l" rtl="0">
                <a:spcBef>
                  <a:spcPts val="0"/>
                </a:spcBef>
                <a:spcAft>
                  <a:spcPts val="0"/>
                </a:spcAft>
                <a:buNone/>
              </a:pPr>
              <a:r>
                <a:rPr lang="en-US" sz="900" dirty="0"/>
                <a:t>Features</a:t>
              </a:r>
              <a:endParaRPr sz="900" dirty="0"/>
            </a:p>
          </p:txBody>
        </p:sp>
        <p:sp>
          <p:nvSpPr>
            <p:cNvPr id="44" name="Google Shape;652;p38">
              <a:extLst>
                <a:ext uri="{FF2B5EF4-FFF2-40B4-BE49-F238E27FC236}">
                  <a16:creationId xmlns:a16="http://schemas.microsoft.com/office/drawing/2014/main" id="{93BAA9F6-72DB-438A-9204-A903445BDE5B}"/>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649;p38">
            <a:extLst>
              <a:ext uri="{FF2B5EF4-FFF2-40B4-BE49-F238E27FC236}">
                <a16:creationId xmlns:a16="http://schemas.microsoft.com/office/drawing/2014/main" id="{1B53708D-B959-47B9-9229-516F83BDA36C}"/>
              </a:ext>
            </a:extLst>
          </p:cNvPr>
          <p:cNvGrpSpPr/>
          <p:nvPr/>
        </p:nvGrpSpPr>
        <p:grpSpPr>
          <a:xfrm>
            <a:off x="2447204" y="4074060"/>
            <a:ext cx="813712" cy="926877"/>
            <a:chOff x="1246775" y="910975"/>
            <a:chExt cx="439650" cy="523900"/>
          </a:xfrm>
        </p:grpSpPr>
        <p:sp>
          <p:nvSpPr>
            <p:cNvPr id="46" name="Google Shape;650;p38">
              <a:extLst>
                <a:ext uri="{FF2B5EF4-FFF2-40B4-BE49-F238E27FC236}">
                  <a16:creationId xmlns:a16="http://schemas.microsoft.com/office/drawing/2014/main" id="{2D54D1DA-5255-42BC-9B11-59C39DBFD4D4}"/>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1;p38">
              <a:extLst>
                <a:ext uri="{FF2B5EF4-FFF2-40B4-BE49-F238E27FC236}">
                  <a16:creationId xmlns:a16="http://schemas.microsoft.com/office/drawing/2014/main" id="{017CE229-6B65-42EB-9E70-3DE4AC74A1A0}"/>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000" dirty="0"/>
                <a:t>Textual  Features</a:t>
              </a:r>
              <a:endParaRPr sz="1000" dirty="0"/>
            </a:p>
          </p:txBody>
        </p:sp>
        <p:sp>
          <p:nvSpPr>
            <p:cNvPr id="48" name="Google Shape;652;p38">
              <a:extLst>
                <a:ext uri="{FF2B5EF4-FFF2-40B4-BE49-F238E27FC236}">
                  <a16:creationId xmlns:a16="http://schemas.microsoft.com/office/drawing/2014/main" id="{8E3248E0-4DEB-4E5B-B090-049265E3D49D}"/>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lowchart: Magnetic Disk 1">
            <a:extLst>
              <a:ext uri="{FF2B5EF4-FFF2-40B4-BE49-F238E27FC236}">
                <a16:creationId xmlns:a16="http://schemas.microsoft.com/office/drawing/2014/main" id="{2903EB1A-F030-4E60-B1E7-54707C729400}"/>
              </a:ext>
            </a:extLst>
          </p:cNvPr>
          <p:cNvSpPr/>
          <p:nvPr/>
        </p:nvSpPr>
        <p:spPr>
          <a:xfrm>
            <a:off x="592134" y="3285960"/>
            <a:ext cx="800242" cy="1457428"/>
          </a:xfrm>
          <a:prstGeom prst="flowChartMagneticDisk">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Qualitas</a:t>
            </a:r>
          </a:p>
          <a:p>
            <a:pPr algn="ctr"/>
            <a:r>
              <a:rPr lang="en-US" sz="1200" dirty="0">
                <a:ln w="0"/>
                <a:solidFill>
                  <a:schemeClr val="tx1"/>
                </a:solidFill>
                <a:effectLst>
                  <a:outerShdw blurRad="38100" dist="19050" dir="2700000" algn="tl" rotWithShape="0">
                    <a:schemeClr val="dk1">
                      <a:alpha val="40000"/>
                    </a:schemeClr>
                  </a:outerShdw>
                </a:effectLst>
              </a:rPr>
              <a:t>Corpus</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5" name="Straight Arrow Connector 4">
            <a:extLst>
              <a:ext uri="{FF2B5EF4-FFF2-40B4-BE49-F238E27FC236}">
                <a16:creationId xmlns:a16="http://schemas.microsoft.com/office/drawing/2014/main" id="{50A72EDA-F7FD-46F4-A7B0-BDE1D22B1EE6}"/>
              </a:ext>
            </a:extLst>
          </p:cNvPr>
          <p:cNvCxnSpPr/>
          <p:nvPr/>
        </p:nvCxnSpPr>
        <p:spPr>
          <a:xfrm flipV="1">
            <a:off x="1467293" y="3535967"/>
            <a:ext cx="850605" cy="47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7FB2EC-28F0-4B9C-8D2F-67B31214096F}"/>
              </a:ext>
            </a:extLst>
          </p:cNvPr>
          <p:cNvCxnSpPr/>
          <p:nvPr/>
        </p:nvCxnSpPr>
        <p:spPr>
          <a:xfrm>
            <a:off x="1467293" y="4119640"/>
            <a:ext cx="850605" cy="364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9900C22-8772-4CEF-9D4D-7DAD005555A8}"/>
              </a:ext>
            </a:extLst>
          </p:cNvPr>
          <p:cNvSpPr/>
          <p:nvPr/>
        </p:nvSpPr>
        <p:spPr>
          <a:xfrm>
            <a:off x="4200852" y="3320815"/>
            <a:ext cx="2104488" cy="108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endParaRPr lang="en-GB" dirty="0"/>
          </a:p>
        </p:txBody>
      </p:sp>
      <p:cxnSp>
        <p:nvCxnSpPr>
          <p:cNvPr id="11" name="Straight Arrow Connector 10">
            <a:extLst>
              <a:ext uri="{FF2B5EF4-FFF2-40B4-BE49-F238E27FC236}">
                <a16:creationId xmlns:a16="http://schemas.microsoft.com/office/drawing/2014/main" id="{CC4B55E5-3BA7-45A3-99E6-124E3F3FA3A8}"/>
              </a:ext>
            </a:extLst>
          </p:cNvPr>
          <p:cNvCxnSpPr/>
          <p:nvPr/>
        </p:nvCxnSpPr>
        <p:spPr>
          <a:xfrm>
            <a:off x="3435796" y="3433961"/>
            <a:ext cx="693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3FD086-F80B-49FE-A381-73E02206C9CC}"/>
              </a:ext>
            </a:extLst>
          </p:cNvPr>
          <p:cNvCxnSpPr/>
          <p:nvPr/>
        </p:nvCxnSpPr>
        <p:spPr>
          <a:xfrm>
            <a:off x="3303020" y="4459232"/>
            <a:ext cx="826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C828F62-7E2C-4D99-9689-6826537E7004}"/>
              </a:ext>
            </a:extLst>
          </p:cNvPr>
          <p:cNvSpPr/>
          <p:nvPr/>
        </p:nvSpPr>
        <p:spPr>
          <a:xfrm>
            <a:off x="4353252" y="3473215"/>
            <a:ext cx="2104488" cy="108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endParaRPr lang="en-GB" dirty="0"/>
          </a:p>
        </p:txBody>
      </p:sp>
      <p:cxnSp>
        <p:nvCxnSpPr>
          <p:cNvPr id="24" name="Straight Arrow Connector 23">
            <a:extLst>
              <a:ext uri="{FF2B5EF4-FFF2-40B4-BE49-F238E27FC236}">
                <a16:creationId xmlns:a16="http://schemas.microsoft.com/office/drawing/2014/main" id="{7436497B-D06A-48A4-A7B7-1FC87DF70766}"/>
              </a:ext>
            </a:extLst>
          </p:cNvPr>
          <p:cNvCxnSpPr/>
          <p:nvPr/>
        </p:nvCxnSpPr>
        <p:spPr>
          <a:xfrm>
            <a:off x="6581553" y="4074060"/>
            <a:ext cx="255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38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2" end="2"/>
                                            </p:txEl>
                                          </p:spTgt>
                                        </p:tgtEl>
                                        <p:attrNameLst>
                                          <p:attrName>style.visibility</p:attrName>
                                        </p:attrNameLst>
                                      </p:cBhvr>
                                      <p:to>
                                        <p:strVal val="visible"/>
                                      </p:to>
                                    </p:set>
                                    <p:animEffect transition="in" filter="fade">
                                      <p:cBhvr>
                                        <p:cTn id="7" dur="500"/>
                                        <p:tgtEl>
                                          <p:spTgt spid="381">
                                            <p:txEl>
                                              <p:pRg st="2" end="2"/>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3" end="3"/>
                                            </p:txEl>
                                          </p:spTgt>
                                        </p:tgtEl>
                                        <p:attrNameLst>
                                          <p:attrName>style.visibility</p:attrName>
                                        </p:attrNameLst>
                                      </p:cBhvr>
                                      <p:to>
                                        <p:strVal val="visible"/>
                                      </p:to>
                                    </p:set>
                                    <p:animEffect transition="in" filter="fade">
                                      <p:cBhvr>
                                        <p:cTn id="10" dur="500"/>
                                        <p:tgtEl>
                                          <p:spTgt spid="381">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4" end="4"/>
                                            </p:txEl>
                                          </p:spTgt>
                                        </p:tgtEl>
                                        <p:attrNameLst>
                                          <p:attrName>style.visibility</p:attrName>
                                        </p:attrNameLst>
                                      </p:cBhvr>
                                      <p:to>
                                        <p:strVal val="visible"/>
                                      </p:to>
                                    </p:set>
                                    <p:animEffect transition="in" filter="fade">
                                      <p:cBhvr>
                                        <p:cTn id="13" dur="500"/>
                                        <p:tgtEl>
                                          <p:spTgt spid="381">
                                            <p:txEl>
                                              <p:pRg st="4" end="4"/>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7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100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nodeType="withEffect">
                                  <p:stCondLst>
                                    <p:cond delay="100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nodeType="withEffect">
                                  <p:stCondLst>
                                    <p:cond delay="12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125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17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175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613888" y="928318"/>
            <a:ext cx="8000961" cy="3433269"/>
          </a:xfrm>
          <a:prstGeom prst="rect">
            <a:avLst/>
          </a:prstGeom>
        </p:spPr>
        <p:txBody>
          <a:bodyPr spcFirstLastPara="1" wrap="square" lIns="91425" tIns="91425" rIns="91425" bIns="91425" anchor="t" anchorCtr="0">
            <a:noAutofit/>
          </a:bodyPr>
          <a:lstStyle/>
          <a:p>
            <a:pPr marL="139700" indent="0">
              <a:buNone/>
            </a:pPr>
            <a:r>
              <a:rPr lang="en-US" sz="1800" b="1" i="1" dirty="0">
                <a:solidFill>
                  <a:schemeClr val="bg1"/>
                </a:solidFill>
              </a:rPr>
              <a:t>Textual Feature Extraction</a:t>
            </a:r>
          </a:p>
          <a:p>
            <a:pPr marL="139700" indent="0">
              <a:buNone/>
            </a:pPr>
            <a:endParaRPr lang="en-US" sz="1800" b="1" i="1" dirty="0">
              <a:solidFill>
                <a:schemeClr val="bg1"/>
              </a:solidFill>
            </a:endParaRPr>
          </a:p>
          <a:p>
            <a:r>
              <a:rPr lang="en-GB" dirty="0">
                <a:solidFill>
                  <a:schemeClr val="tx1">
                    <a:lumMod val="95000"/>
                    <a:lumOff val="5000"/>
                  </a:schemeClr>
                </a:solidFill>
              </a:rPr>
              <a:t>Once the source code is acquired it goes through the following process to be ready for modelling</a:t>
            </a:r>
            <a:endParaRPr lang="en-GB" sz="1600" i="1" dirty="0">
              <a:solidFill>
                <a:schemeClr val="tx1">
                  <a:lumMod val="95000"/>
                  <a:lumOff val="5000"/>
                </a:schemeClr>
              </a:solidFill>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1800" b="1" dirty="0"/>
              <a:t>Is it possible for “Textually extracted features” to Represent the represent the code smell detection problem correctly.</a:t>
            </a:r>
            <a:endParaRPr lang="en-GB" sz="18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Q2</a:t>
            </a:r>
            <a:endParaRPr sz="1050" b="1" dirty="0">
              <a:solidFill>
                <a:srgbClr val="FFFFFF"/>
              </a:solidFill>
            </a:endParaRPr>
          </a:p>
        </p:txBody>
      </p:sp>
      <p:grpSp>
        <p:nvGrpSpPr>
          <p:cNvPr id="38" name="Google Shape;649;p38">
            <a:extLst>
              <a:ext uri="{FF2B5EF4-FFF2-40B4-BE49-F238E27FC236}">
                <a16:creationId xmlns:a16="http://schemas.microsoft.com/office/drawing/2014/main" id="{478B0330-1784-4D9B-9013-52B6772D7A67}"/>
              </a:ext>
            </a:extLst>
          </p:cNvPr>
          <p:cNvGrpSpPr/>
          <p:nvPr/>
        </p:nvGrpSpPr>
        <p:grpSpPr>
          <a:xfrm>
            <a:off x="162136" y="3162772"/>
            <a:ext cx="800242" cy="926876"/>
            <a:chOff x="1246775" y="910975"/>
            <a:chExt cx="439650" cy="523900"/>
          </a:xfrm>
        </p:grpSpPr>
        <p:sp>
          <p:nvSpPr>
            <p:cNvPr id="39" name="Google Shape;650;p38">
              <a:extLst>
                <a:ext uri="{FF2B5EF4-FFF2-40B4-BE49-F238E27FC236}">
                  <a16:creationId xmlns:a16="http://schemas.microsoft.com/office/drawing/2014/main" id="{D072951A-7F57-46B9-9333-897190A30889}"/>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1;p38">
              <a:extLst>
                <a:ext uri="{FF2B5EF4-FFF2-40B4-BE49-F238E27FC236}">
                  <a16:creationId xmlns:a16="http://schemas.microsoft.com/office/drawing/2014/main" id="{9F3E1824-FA9F-4C12-87A0-56FB2EF61D0A}"/>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Source code</a:t>
              </a:r>
              <a:endParaRPr sz="1100" dirty="0"/>
            </a:p>
          </p:txBody>
        </p:sp>
        <p:sp>
          <p:nvSpPr>
            <p:cNvPr id="51" name="Google Shape;652;p38">
              <a:extLst>
                <a:ext uri="{FF2B5EF4-FFF2-40B4-BE49-F238E27FC236}">
                  <a16:creationId xmlns:a16="http://schemas.microsoft.com/office/drawing/2014/main" id="{97C142F1-ABBE-4E11-B857-EDC445401F47}"/>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Rounded Corners 2">
            <a:extLst>
              <a:ext uri="{FF2B5EF4-FFF2-40B4-BE49-F238E27FC236}">
                <a16:creationId xmlns:a16="http://schemas.microsoft.com/office/drawing/2014/main" id="{11206826-ADD0-439A-8172-817215E3647A}"/>
              </a:ext>
            </a:extLst>
          </p:cNvPr>
          <p:cNvSpPr/>
          <p:nvPr/>
        </p:nvSpPr>
        <p:spPr>
          <a:xfrm>
            <a:off x="1193383" y="3353082"/>
            <a:ext cx="1302963" cy="65209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Tokenization</a:t>
            </a:r>
            <a:endParaRPr lang="en-GB" dirty="0"/>
          </a:p>
        </p:txBody>
      </p:sp>
      <p:sp>
        <p:nvSpPr>
          <p:cNvPr id="52" name="Rectangle: Rounded Corners 51">
            <a:extLst>
              <a:ext uri="{FF2B5EF4-FFF2-40B4-BE49-F238E27FC236}">
                <a16:creationId xmlns:a16="http://schemas.microsoft.com/office/drawing/2014/main" id="{6D60AFA4-75FD-424B-A11D-F1AC00E63AC0}"/>
              </a:ext>
            </a:extLst>
          </p:cNvPr>
          <p:cNvSpPr/>
          <p:nvPr/>
        </p:nvSpPr>
        <p:spPr>
          <a:xfrm>
            <a:off x="2679965" y="3353082"/>
            <a:ext cx="1414130" cy="65209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Parsing</a:t>
            </a:r>
            <a:endParaRPr lang="en-GB" dirty="0"/>
          </a:p>
        </p:txBody>
      </p:sp>
      <p:sp>
        <p:nvSpPr>
          <p:cNvPr id="53" name="Rectangle: Rounded Corners 52">
            <a:extLst>
              <a:ext uri="{FF2B5EF4-FFF2-40B4-BE49-F238E27FC236}">
                <a16:creationId xmlns:a16="http://schemas.microsoft.com/office/drawing/2014/main" id="{9EA9BAAD-7CC5-4B74-86F0-CBE62D9526CC}"/>
              </a:ext>
            </a:extLst>
          </p:cNvPr>
          <p:cNvSpPr/>
          <p:nvPr/>
        </p:nvSpPr>
        <p:spPr>
          <a:xfrm>
            <a:off x="4277714" y="3353082"/>
            <a:ext cx="1414130" cy="65209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Vectorization</a:t>
            </a:r>
            <a:endParaRPr lang="en-GB" dirty="0"/>
          </a:p>
        </p:txBody>
      </p:sp>
      <p:sp>
        <p:nvSpPr>
          <p:cNvPr id="54" name="Rectangle: Rounded Corners 53">
            <a:extLst>
              <a:ext uri="{FF2B5EF4-FFF2-40B4-BE49-F238E27FC236}">
                <a16:creationId xmlns:a16="http://schemas.microsoft.com/office/drawing/2014/main" id="{7B68A5E1-1398-470F-B5E1-CA6674123BDC}"/>
              </a:ext>
            </a:extLst>
          </p:cNvPr>
          <p:cNvSpPr/>
          <p:nvPr/>
        </p:nvSpPr>
        <p:spPr>
          <a:xfrm>
            <a:off x="5856887" y="3331667"/>
            <a:ext cx="1414130" cy="65209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Building</a:t>
            </a:r>
          </a:p>
          <a:p>
            <a:pPr algn="ctr"/>
            <a:r>
              <a:rPr lang="en-US" dirty="0">
                <a:ln w="0"/>
                <a:solidFill>
                  <a:schemeClr val="tx1"/>
                </a:solidFill>
                <a:effectLst>
                  <a:outerShdw blurRad="38100" dist="19050" dir="2700000" algn="tl" rotWithShape="0">
                    <a:schemeClr val="dk1">
                      <a:alpha val="40000"/>
                    </a:schemeClr>
                  </a:outerShdw>
                </a:effectLst>
              </a:rPr>
              <a:t>Vocabulary</a:t>
            </a:r>
            <a:endParaRPr lang="en-GB" dirty="0"/>
          </a:p>
        </p:txBody>
      </p:sp>
      <p:sp>
        <p:nvSpPr>
          <p:cNvPr id="56" name="Rectangle: Rounded Corners 55">
            <a:extLst>
              <a:ext uri="{FF2B5EF4-FFF2-40B4-BE49-F238E27FC236}">
                <a16:creationId xmlns:a16="http://schemas.microsoft.com/office/drawing/2014/main" id="{A8738AFF-C284-42AE-8F5E-C1500E25EF9F}"/>
              </a:ext>
            </a:extLst>
          </p:cNvPr>
          <p:cNvSpPr/>
          <p:nvPr/>
        </p:nvSpPr>
        <p:spPr>
          <a:xfrm>
            <a:off x="7456612" y="3331667"/>
            <a:ext cx="1414130" cy="65209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Sparse Matrix</a:t>
            </a:r>
            <a:endParaRPr lang="en-GB" dirty="0"/>
          </a:p>
        </p:txBody>
      </p:sp>
      <p:sp>
        <p:nvSpPr>
          <p:cNvPr id="16" name="Flowchart: Terminator 15">
            <a:extLst>
              <a:ext uri="{FF2B5EF4-FFF2-40B4-BE49-F238E27FC236}">
                <a16:creationId xmlns:a16="http://schemas.microsoft.com/office/drawing/2014/main" id="{0C29911A-FC73-4798-8677-BF3361017886}"/>
              </a:ext>
            </a:extLst>
          </p:cNvPr>
          <p:cNvSpPr/>
          <p:nvPr/>
        </p:nvSpPr>
        <p:spPr>
          <a:xfrm>
            <a:off x="105518" y="2647507"/>
            <a:ext cx="913477" cy="349167"/>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Input</a:t>
            </a:r>
            <a:endParaRPr lang="en-GB" dirty="0">
              <a:solidFill>
                <a:srgbClr val="00B050"/>
              </a:solidFill>
            </a:endParaRPr>
          </a:p>
        </p:txBody>
      </p:sp>
      <p:sp>
        <p:nvSpPr>
          <p:cNvPr id="57" name="Flowchart: Terminator 56">
            <a:extLst>
              <a:ext uri="{FF2B5EF4-FFF2-40B4-BE49-F238E27FC236}">
                <a16:creationId xmlns:a16="http://schemas.microsoft.com/office/drawing/2014/main" id="{6EA94964-774C-459E-995D-3B72FB40D63C}"/>
              </a:ext>
            </a:extLst>
          </p:cNvPr>
          <p:cNvSpPr/>
          <p:nvPr/>
        </p:nvSpPr>
        <p:spPr>
          <a:xfrm>
            <a:off x="7716485" y="2732144"/>
            <a:ext cx="913477" cy="349167"/>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Output</a:t>
            </a:r>
            <a:endParaRPr lang="en-GB" dirty="0">
              <a:solidFill>
                <a:srgbClr val="FF0000"/>
              </a:solidFill>
            </a:endParaRPr>
          </a:p>
        </p:txBody>
      </p:sp>
    </p:spTree>
    <p:extLst>
      <p:ext uri="{BB962C8B-B14F-4D97-AF65-F5344CB8AC3E}">
        <p14:creationId xmlns:p14="http://schemas.microsoft.com/office/powerpoint/2010/main" val="13993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2" end="2"/>
                                            </p:txEl>
                                          </p:spTgt>
                                        </p:tgtEl>
                                        <p:attrNameLst>
                                          <p:attrName>style.visibility</p:attrName>
                                        </p:attrNameLst>
                                      </p:cBhvr>
                                      <p:to>
                                        <p:strVal val="visible"/>
                                      </p:to>
                                    </p:set>
                                    <p:animEffect transition="in" filter="fade">
                                      <p:cBhvr>
                                        <p:cTn id="7" dur="500"/>
                                        <p:tgtEl>
                                          <p:spTgt spid="381">
                                            <p:txEl>
                                              <p:pRg st="2" end="2"/>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50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200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grpId="0" nodeType="withEffect">
                                  <p:stCondLst>
                                    <p:cond delay="225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P spid="53" grpId="0" animBg="1"/>
      <p:bldP spid="54" grpId="0" animBg="1"/>
      <p:bldP spid="56" grpId="0" animBg="1"/>
      <p:bldP spid="16" grpId="0" animBg="1"/>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2440925" y="273962"/>
            <a:ext cx="5314950" cy="926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t>Code smells</a:t>
            </a:r>
            <a:endParaRPr sz="6000" dirty="0"/>
          </a:p>
        </p:txBody>
      </p:sp>
      <p:sp>
        <p:nvSpPr>
          <p:cNvPr id="381" name="Google Shape;381;p17"/>
          <p:cNvSpPr txBox="1">
            <a:spLocks noGrp="1"/>
          </p:cNvSpPr>
          <p:nvPr>
            <p:ph type="subTitle" idx="4294967295"/>
          </p:nvPr>
        </p:nvSpPr>
        <p:spPr>
          <a:xfrm>
            <a:off x="712119" y="1754520"/>
            <a:ext cx="7204911" cy="2184313"/>
          </a:xfrm>
          <a:prstGeom prst="rect">
            <a:avLst/>
          </a:prstGeom>
        </p:spPr>
        <p:txBody>
          <a:bodyPr spcFirstLastPara="1" wrap="square" lIns="91425" tIns="91425" rIns="91425" bIns="91425" anchor="t" anchorCtr="0">
            <a:noAutofit/>
          </a:bodyPr>
          <a:lstStyle/>
          <a:p>
            <a:pPr marL="0" indent="0">
              <a:buNone/>
            </a:pPr>
            <a:r>
              <a:rPr lang="en-GB" sz="2400" dirty="0">
                <a:solidFill>
                  <a:schemeClr val="tx1"/>
                </a:solidFill>
              </a:rPr>
              <a:t>		Not coding Errors.</a:t>
            </a:r>
          </a:p>
          <a:p>
            <a:pPr marL="0" indent="0">
              <a:buNone/>
            </a:pPr>
            <a:endParaRPr lang="en-GB" sz="2400" dirty="0">
              <a:solidFill>
                <a:schemeClr val="tx1"/>
              </a:solidFill>
            </a:endParaRPr>
          </a:p>
          <a:p>
            <a:pPr marL="0" indent="0">
              <a:buNone/>
            </a:pPr>
            <a:r>
              <a:rPr lang="en-GB" sz="2400" dirty="0">
                <a:solidFill>
                  <a:schemeClr val="tx1"/>
                </a:solidFill>
              </a:rPr>
              <a:t>		Not Software bugs.</a:t>
            </a:r>
          </a:p>
          <a:p>
            <a:pPr marL="0" indent="0">
              <a:buNone/>
            </a:pPr>
            <a:endParaRPr lang="en-GB" sz="2000" dirty="0">
              <a:solidFill>
                <a:schemeClr val="tx1"/>
              </a:solidFill>
            </a:endParaRPr>
          </a:p>
          <a:p>
            <a:pPr marL="0" indent="0">
              <a:buNone/>
            </a:pPr>
            <a:r>
              <a:rPr lang="en-GB" sz="2000" dirty="0">
                <a:solidFill>
                  <a:schemeClr val="tx1"/>
                </a:solidFill>
              </a:rPr>
              <a:t>	They are symptoms of poor design.</a:t>
            </a: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pic>
        <p:nvPicPr>
          <p:cNvPr id="2" name="Picture 1">
            <a:extLst>
              <a:ext uri="{FF2B5EF4-FFF2-40B4-BE49-F238E27FC236}">
                <a16:creationId xmlns:a16="http://schemas.microsoft.com/office/drawing/2014/main" id="{8073DFDE-3E36-437F-B30F-1E177858D558}"/>
              </a:ext>
            </a:extLst>
          </p:cNvPr>
          <p:cNvPicPr>
            <a:picLocks noChangeAspect="1"/>
          </p:cNvPicPr>
          <p:nvPr/>
        </p:nvPicPr>
        <p:blipFill>
          <a:blip r:embed="rId3"/>
          <a:stretch>
            <a:fillRect/>
          </a:stretch>
        </p:blipFill>
        <p:spPr>
          <a:xfrm>
            <a:off x="6654187" y="1803902"/>
            <a:ext cx="822729" cy="792769"/>
          </a:xfrm>
          <a:prstGeom prst="rect">
            <a:avLst/>
          </a:prstGeom>
        </p:spPr>
      </p:pic>
      <p:pic>
        <p:nvPicPr>
          <p:cNvPr id="4" name="Picture 3">
            <a:extLst>
              <a:ext uri="{FF2B5EF4-FFF2-40B4-BE49-F238E27FC236}">
                <a16:creationId xmlns:a16="http://schemas.microsoft.com/office/drawing/2014/main" id="{7FDF7201-BA63-4AA2-ADD4-CA7FA16AC2D6}"/>
              </a:ext>
            </a:extLst>
          </p:cNvPr>
          <p:cNvPicPr>
            <a:picLocks noChangeAspect="1"/>
          </p:cNvPicPr>
          <p:nvPr/>
        </p:nvPicPr>
        <p:blipFill>
          <a:blip r:embed="rId4"/>
          <a:stretch>
            <a:fillRect/>
          </a:stretch>
        </p:blipFill>
        <p:spPr>
          <a:xfrm flipH="1">
            <a:off x="6654187" y="2846676"/>
            <a:ext cx="822729" cy="571934"/>
          </a:xfrm>
          <a:prstGeom prst="rect">
            <a:avLst/>
          </a:prstGeom>
        </p:spPr>
      </p:pic>
      <p:sp>
        <p:nvSpPr>
          <p:cNvPr id="27" name="Google Shape;813;p38">
            <a:extLst>
              <a:ext uri="{FF2B5EF4-FFF2-40B4-BE49-F238E27FC236}">
                <a16:creationId xmlns:a16="http://schemas.microsoft.com/office/drawing/2014/main" id="{A079F2AD-CA25-4990-832A-8D53278CD7FE}"/>
              </a:ext>
            </a:extLst>
          </p:cNvPr>
          <p:cNvSpPr/>
          <p:nvPr/>
        </p:nvSpPr>
        <p:spPr>
          <a:xfrm>
            <a:off x="7246525" y="1964825"/>
            <a:ext cx="652209" cy="663998"/>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13;p38">
            <a:extLst>
              <a:ext uri="{FF2B5EF4-FFF2-40B4-BE49-F238E27FC236}">
                <a16:creationId xmlns:a16="http://schemas.microsoft.com/office/drawing/2014/main" id="{9875C698-1525-49A7-BA8F-B155301C3097}"/>
              </a:ext>
            </a:extLst>
          </p:cNvPr>
          <p:cNvSpPr/>
          <p:nvPr/>
        </p:nvSpPr>
        <p:spPr>
          <a:xfrm>
            <a:off x="7266994" y="2779113"/>
            <a:ext cx="652209" cy="663998"/>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E2EA4AB8-53DC-49E9-B905-18B327933016}"/>
              </a:ext>
            </a:extLst>
          </p:cNvPr>
          <p:cNvPicPr>
            <a:picLocks noChangeAspect="1"/>
          </p:cNvPicPr>
          <p:nvPr/>
        </p:nvPicPr>
        <p:blipFill>
          <a:blip r:embed="rId5"/>
          <a:stretch>
            <a:fillRect/>
          </a:stretch>
        </p:blipFill>
        <p:spPr>
          <a:xfrm>
            <a:off x="6654187" y="3549851"/>
            <a:ext cx="851670" cy="663998"/>
          </a:xfrm>
          <a:prstGeom prst="rect">
            <a:avLst/>
          </a:prstGeom>
        </p:spPr>
      </p:pic>
      <p:sp>
        <p:nvSpPr>
          <p:cNvPr id="31" name="Google Shape;811;p38">
            <a:extLst>
              <a:ext uri="{FF2B5EF4-FFF2-40B4-BE49-F238E27FC236}">
                <a16:creationId xmlns:a16="http://schemas.microsoft.com/office/drawing/2014/main" id="{79FC26BD-A158-4474-A423-C9DAF7B85449}"/>
              </a:ext>
            </a:extLst>
          </p:cNvPr>
          <p:cNvSpPr/>
          <p:nvPr/>
        </p:nvSpPr>
        <p:spPr>
          <a:xfrm>
            <a:off x="7290593" y="3670815"/>
            <a:ext cx="575196" cy="571171"/>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0801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par>
                                <p:cTn id="8" presetID="10" presetClass="entr" presetSubtype="0" fill="hold" nodeType="withEffect">
                                  <p:stCondLst>
                                    <p:cond delay="500"/>
                                  </p:stCondLst>
                                  <p:childTnLst>
                                    <p:set>
                                      <p:cBhvr>
                                        <p:cTn id="9" dur="1" fill="hold">
                                          <p:stCondLst>
                                            <p:cond delay="0"/>
                                          </p:stCondLst>
                                        </p:cTn>
                                        <p:tgtEl>
                                          <p:spTgt spid="381">
                                            <p:txEl>
                                              <p:pRg st="0" end="0"/>
                                            </p:txEl>
                                          </p:spTgt>
                                        </p:tgtEl>
                                        <p:attrNameLst>
                                          <p:attrName>style.visibility</p:attrName>
                                        </p:attrNameLst>
                                      </p:cBhvr>
                                      <p:to>
                                        <p:strVal val="visible"/>
                                      </p:to>
                                    </p:set>
                                    <p:animEffect transition="in" filter="fade">
                                      <p:cBhvr>
                                        <p:cTn id="10" dur="500"/>
                                        <p:tgtEl>
                                          <p:spTgt spid="381">
                                            <p:txEl>
                                              <p:pRg st="0" end="0"/>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1250"/>
                                  </p:stCondLst>
                                  <p:childTnLst>
                                    <p:set>
                                      <p:cBhvr>
                                        <p:cTn id="18" dur="1" fill="hold">
                                          <p:stCondLst>
                                            <p:cond delay="0"/>
                                          </p:stCondLst>
                                        </p:cTn>
                                        <p:tgtEl>
                                          <p:spTgt spid="381">
                                            <p:txEl>
                                              <p:pRg st="2" end="2"/>
                                            </p:txEl>
                                          </p:spTgt>
                                        </p:tgtEl>
                                        <p:attrNameLst>
                                          <p:attrName>style.visibility</p:attrName>
                                        </p:attrNameLst>
                                      </p:cBhvr>
                                      <p:to>
                                        <p:strVal val="visible"/>
                                      </p:to>
                                    </p:set>
                                    <p:animEffect transition="in" filter="fade">
                                      <p:cBhvr>
                                        <p:cTn id="19" dur="500"/>
                                        <p:tgtEl>
                                          <p:spTgt spid="381">
                                            <p:txEl>
                                              <p:pRg st="2" end="2"/>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1500"/>
                                  </p:stCondLst>
                                  <p:childTnLst>
                                    <p:set>
                                      <p:cBhvr>
                                        <p:cTn id="27" dur="1" fill="hold">
                                          <p:stCondLst>
                                            <p:cond delay="0"/>
                                          </p:stCondLst>
                                        </p:cTn>
                                        <p:tgtEl>
                                          <p:spTgt spid="381">
                                            <p:txEl>
                                              <p:pRg st="4" end="4"/>
                                            </p:txEl>
                                          </p:spTgt>
                                        </p:tgtEl>
                                        <p:attrNameLst>
                                          <p:attrName>style.visibility</p:attrName>
                                        </p:attrNameLst>
                                      </p:cBhvr>
                                      <p:to>
                                        <p:strVal val="visible"/>
                                      </p:to>
                                    </p:set>
                                    <p:animEffect transition="in" filter="fade">
                                      <p:cBhvr>
                                        <p:cTn id="28" dur="500"/>
                                        <p:tgtEl>
                                          <p:spTgt spid="381">
                                            <p:txEl>
                                              <p:pRg st="4" end="4"/>
                                            </p:txEl>
                                          </p:spTgt>
                                        </p:tgtEl>
                                      </p:cBhvr>
                                    </p:animEffect>
                                  </p:childTnLst>
                                </p:cTn>
                              </p:par>
                              <p:par>
                                <p:cTn id="29" presetID="10" presetClass="entr" presetSubtype="0" fill="hold" nodeType="withEffect">
                                  <p:stCondLst>
                                    <p:cond delay="22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250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p:bldP spid="27" grpId="0" animBg="1"/>
      <p:bldP spid="28"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7" y="985640"/>
            <a:ext cx="7204911" cy="3433269"/>
          </a:xfrm>
          <a:prstGeom prst="rect">
            <a:avLst/>
          </a:prstGeom>
        </p:spPr>
        <p:txBody>
          <a:bodyPr spcFirstLastPara="1" wrap="square" lIns="91425" tIns="91425" rIns="91425" bIns="91425" anchor="t" anchorCtr="0">
            <a:noAutofit/>
          </a:bodyPr>
          <a:lstStyle/>
          <a:p>
            <a:pPr marL="139700" indent="0">
              <a:buNone/>
            </a:pPr>
            <a:r>
              <a:rPr lang="en-US" sz="1800" b="1" dirty="0">
                <a:solidFill>
                  <a:schemeClr val="tx1">
                    <a:lumMod val="95000"/>
                    <a:lumOff val="5000"/>
                  </a:schemeClr>
                </a:solidFill>
              </a:rPr>
              <a:t>Results</a:t>
            </a:r>
            <a:endParaRPr lang="en-US" dirty="0">
              <a:solidFill>
                <a:schemeClr val="tx1">
                  <a:lumMod val="95000"/>
                  <a:lumOff val="5000"/>
                </a:schemeClr>
              </a:solidFill>
            </a:endParaRPr>
          </a:p>
          <a:p>
            <a:r>
              <a:rPr lang="en-US" dirty="0">
                <a:solidFill>
                  <a:schemeClr val="tx1">
                    <a:lumMod val="95000"/>
                    <a:lumOff val="5000"/>
                  </a:schemeClr>
                </a:solidFill>
              </a:rPr>
              <a:t>The textual Features represent the problem.</a:t>
            </a:r>
            <a:endParaRPr lang="en-GB" b="1" i="1" dirty="0">
              <a:solidFill>
                <a:schemeClr val="tx1">
                  <a:lumMod val="95000"/>
                  <a:lumOff val="5000"/>
                </a:schemeClr>
              </a:solidFill>
            </a:endParaRPr>
          </a:p>
          <a:p>
            <a:r>
              <a:rPr lang="en-US" dirty="0">
                <a:solidFill>
                  <a:schemeClr val="tx1">
                    <a:lumMod val="95000"/>
                    <a:lumOff val="5000"/>
                  </a:schemeClr>
                </a:solidFill>
              </a:rPr>
              <a:t>The OO-Metrics represent the problem better </a:t>
            </a:r>
          </a:p>
          <a:p>
            <a:pPr marL="139700" indent="0">
              <a:buNone/>
            </a:pPr>
            <a:r>
              <a:rPr lang="en-US" dirty="0">
                <a:solidFill>
                  <a:schemeClr val="tx1">
                    <a:lumMod val="95000"/>
                    <a:lumOff val="5000"/>
                  </a:schemeClr>
                </a:solidFill>
              </a:rPr>
              <a:t>than Textual Features in the god class detection.</a:t>
            </a:r>
          </a:p>
          <a:p>
            <a:pPr marL="139700" indent="0">
              <a:buNone/>
            </a:pPr>
            <a:endParaRPr lang="en-US" dirty="0"/>
          </a:p>
          <a:p>
            <a:pPr marL="139700" indent="0">
              <a:buNone/>
            </a:pPr>
            <a:endParaRPr lang="en-US" dirty="0"/>
          </a:p>
          <a:p>
            <a:pPr marL="139700" indent="0">
              <a:buNone/>
            </a:pPr>
            <a:endParaRPr lang="en-GB"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Q2</a:t>
            </a:r>
            <a:endParaRPr sz="1050" b="1" dirty="0">
              <a:solidFill>
                <a:srgbClr val="FFFFFF"/>
              </a:solidFill>
            </a:endParaRPr>
          </a:p>
        </p:txBody>
      </p:sp>
      <p:graphicFrame>
        <p:nvGraphicFramePr>
          <p:cNvPr id="13" name="Google Shape;439;p23">
            <a:extLst>
              <a:ext uri="{FF2B5EF4-FFF2-40B4-BE49-F238E27FC236}">
                <a16:creationId xmlns:a16="http://schemas.microsoft.com/office/drawing/2014/main" id="{6D4A87E0-8E0F-415B-8DC3-91B567C008B6}"/>
              </a:ext>
            </a:extLst>
          </p:cNvPr>
          <p:cNvGraphicFramePr/>
          <p:nvPr>
            <p:extLst>
              <p:ext uri="{D42A27DB-BD31-4B8C-83A1-F6EECF244321}">
                <p14:modId xmlns:p14="http://schemas.microsoft.com/office/powerpoint/2010/main" val="2591383171"/>
              </p:ext>
            </p:extLst>
          </p:nvPr>
        </p:nvGraphicFramePr>
        <p:xfrm>
          <a:off x="5160672" y="1200839"/>
          <a:ext cx="3931122" cy="2645440"/>
        </p:xfrm>
        <a:graphic>
          <a:graphicData uri="http://schemas.openxmlformats.org/drawingml/2006/table">
            <a:tbl>
              <a:tblPr>
                <a:noFill/>
                <a:tableStyleId>{DE4F1D3B-2F3B-4BFE-9217-1F39F4C115A1}</a:tableStyleId>
              </a:tblPr>
              <a:tblGrid>
                <a:gridCol w="1310374">
                  <a:extLst>
                    <a:ext uri="{9D8B030D-6E8A-4147-A177-3AD203B41FA5}">
                      <a16:colId xmlns:a16="http://schemas.microsoft.com/office/drawing/2014/main" val="20000"/>
                    </a:ext>
                  </a:extLst>
                </a:gridCol>
                <a:gridCol w="1310374">
                  <a:extLst>
                    <a:ext uri="{9D8B030D-6E8A-4147-A177-3AD203B41FA5}">
                      <a16:colId xmlns:a16="http://schemas.microsoft.com/office/drawing/2014/main" val="20001"/>
                    </a:ext>
                  </a:extLst>
                </a:gridCol>
                <a:gridCol w="1310374">
                  <a:extLst>
                    <a:ext uri="{9D8B030D-6E8A-4147-A177-3AD203B41FA5}">
                      <a16:colId xmlns:a16="http://schemas.microsoft.com/office/drawing/2014/main" val="20002"/>
                    </a:ext>
                  </a:extLst>
                </a:gridCol>
              </a:tblGrid>
              <a:tr h="325508">
                <a:tc>
                  <a:txBody>
                    <a:bodyPr/>
                    <a:lstStyle/>
                    <a:p>
                      <a:pPr marL="0" lvl="0" indent="0" algn="l" rtl="0">
                        <a:spcBef>
                          <a:spcPts val="0"/>
                        </a:spcBef>
                        <a:spcAft>
                          <a:spcPts val="0"/>
                        </a:spcAft>
                        <a:buNone/>
                      </a:pPr>
                      <a:r>
                        <a:rPr lang="en-US" dirty="0">
                          <a:solidFill>
                            <a:srgbClr val="C6DAEC"/>
                          </a:solidFill>
                          <a:latin typeface="Muli"/>
                          <a:ea typeface="Muli"/>
                          <a:cs typeface="Muli"/>
                          <a:sym typeface="Muli"/>
                        </a:rPr>
                        <a:t>Model</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sz="1200" dirty="0">
                          <a:solidFill>
                            <a:srgbClr val="C6DAEC"/>
                          </a:solidFill>
                          <a:latin typeface="Muli"/>
                          <a:ea typeface="Muli"/>
                          <a:cs typeface="Muli"/>
                          <a:sym typeface="Muli"/>
                        </a:rPr>
                        <a:t>Object Oriented metrics</a:t>
                      </a:r>
                      <a:endParaRPr sz="12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dirty="0">
                          <a:solidFill>
                            <a:srgbClr val="C6DAEC"/>
                          </a:solidFill>
                          <a:latin typeface="Muli"/>
                          <a:ea typeface="Muli"/>
                          <a:cs typeface="Muli"/>
                          <a:sym typeface="Muli"/>
                        </a:rPr>
                        <a:t>Textual Features</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0"/>
                  </a:ext>
                </a:extLst>
              </a:tr>
              <a:tr h="648358">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Random Forest</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US" sz="1400" dirty="0">
                          <a:solidFill>
                            <a:srgbClr val="FFFFFF"/>
                          </a:solidFill>
                          <a:latin typeface="Muli"/>
                          <a:ea typeface="Muli"/>
                          <a:cs typeface="Muli"/>
                          <a:sym typeface="Muli"/>
                        </a:rPr>
                        <a:t>6</a:t>
                      </a:r>
                      <a:r>
                        <a:rPr lang="en-GB" sz="1400" dirty="0">
                          <a:solidFill>
                            <a:srgbClr val="FFFFFF"/>
                          </a:solidFill>
                          <a:latin typeface="Muli"/>
                          <a:ea typeface="Muli"/>
                          <a:cs typeface="Muli"/>
                          <a:sym typeface="Muli"/>
                        </a:rPr>
                        <a:t>8%</a:t>
                      </a:r>
                      <a:endParaRPr sz="14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 sz="1600" dirty="0">
                          <a:solidFill>
                            <a:srgbClr val="FFFFFF"/>
                          </a:solidFill>
                          <a:latin typeface="Muli"/>
                          <a:ea typeface="Muli"/>
                          <a:cs typeface="Muli"/>
                          <a:sym typeface="Muli"/>
                        </a:rPr>
                        <a:t>61%</a:t>
                      </a:r>
                      <a:endParaRPr sz="16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1"/>
                  </a:ext>
                </a:extLst>
              </a:tr>
              <a:tr h="716606">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C 4.5</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sz="1600" dirty="0">
                          <a:solidFill>
                            <a:srgbClr val="FFFFFF"/>
                          </a:solidFill>
                          <a:latin typeface="Muli"/>
                          <a:ea typeface="Muli"/>
                          <a:cs typeface="Muli"/>
                          <a:sym typeface="Muli"/>
                        </a:rPr>
                        <a:t>79%</a:t>
                      </a: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 sz="1600" dirty="0">
                          <a:solidFill>
                            <a:srgbClr val="FFFFFF"/>
                          </a:solidFill>
                          <a:latin typeface="Muli"/>
                          <a:ea typeface="Muli"/>
                          <a:cs typeface="Muli"/>
                          <a:sym typeface="Muli"/>
                        </a:rPr>
                        <a:t>66%</a:t>
                      </a:r>
                      <a:endParaRPr sz="16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2"/>
                  </a:ext>
                </a:extLst>
              </a:tr>
              <a:tr h="716606">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Naïve Bays</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GB" sz="1600" dirty="0">
                          <a:solidFill>
                            <a:srgbClr val="FF0000"/>
                          </a:solidFill>
                          <a:latin typeface="Muli"/>
                          <a:ea typeface="Muli"/>
                          <a:cs typeface="Muli"/>
                          <a:sym typeface="Muli"/>
                        </a:rPr>
                        <a:t>81%</a:t>
                      </a: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 sz="1600" dirty="0">
                          <a:solidFill>
                            <a:srgbClr val="FFFFFF"/>
                          </a:solidFill>
                          <a:latin typeface="Muli"/>
                          <a:ea typeface="Muli"/>
                          <a:cs typeface="Muli"/>
                          <a:sym typeface="Muli"/>
                        </a:rPr>
                        <a:t>79%</a:t>
                      </a:r>
                      <a:endParaRPr sz="16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3"/>
                  </a:ext>
                </a:extLst>
              </a:tr>
            </a:tbl>
          </a:graphicData>
        </a:graphic>
      </p:graphicFrame>
      <p:pic>
        <p:nvPicPr>
          <p:cNvPr id="2050" name="Picture 1">
            <a:extLst>
              <a:ext uri="{FF2B5EF4-FFF2-40B4-BE49-F238E27FC236}">
                <a16:creationId xmlns:a16="http://schemas.microsoft.com/office/drawing/2014/main" id="{30A88486-0ECF-417A-9854-07A93DDF3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6" y="2663132"/>
            <a:ext cx="5085713" cy="246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28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animEffect transition="in" filter="fade">
                                      <p:cBhvr>
                                        <p:cTn id="7" dur="500"/>
                                        <p:tgtEl>
                                          <p:spTgt spid="381">
                                            <p:txEl>
                                              <p:pRg st="1" end="1"/>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2" end="2"/>
                                            </p:txEl>
                                          </p:spTgt>
                                        </p:tgtEl>
                                        <p:attrNameLst>
                                          <p:attrName>style.visibility</p:attrName>
                                        </p:attrNameLst>
                                      </p:cBhvr>
                                      <p:to>
                                        <p:strVal val="visible"/>
                                      </p:to>
                                    </p:set>
                                    <p:animEffect transition="in" filter="fade">
                                      <p:cBhvr>
                                        <p:cTn id="10" dur="500"/>
                                        <p:tgtEl>
                                          <p:spTgt spid="381">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3" end="3"/>
                                            </p:txEl>
                                          </p:spTgt>
                                        </p:tgtEl>
                                        <p:attrNameLst>
                                          <p:attrName>style.visibility</p:attrName>
                                        </p:attrNameLst>
                                      </p:cBhvr>
                                      <p:to>
                                        <p:strVal val="visible"/>
                                      </p:to>
                                    </p:set>
                                    <p:animEffect transition="in" filter="fade">
                                      <p:cBhvr>
                                        <p:cTn id="13" dur="500"/>
                                        <p:tgtEl>
                                          <p:spTgt spid="381">
                                            <p:txEl>
                                              <p:pRg st="3" end="3"/>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par>
                                <p:cTn id="17" presetID="10" presetClass="entr" presetSubtype="0" fill="hold" nodeType="with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82234" y="1685850"/>
            <a:ext cx="6299200" cy="1771800"/>
          </a:xfrm>
          <a:prstGeom prst="rect">
            <a:avLst/>
          </a:prstGeom>
        </p:spPr>
        <p:txBody>
          <a:bodyPr spcFirstLastPara="1" wrap="square" lIns="91425" tIns="91425" rIns="91425" bIns="91425" anchor="b" anchorCtr="0">
            <a:noAutofit/>
          </a:bodyPr>
          <a:lstStyle/>
          <a:p>
            <a:r>
              <a:rPr lang="en-GB" sz="2000" b="1" dirty="0"/>
              <a:t>How effective will be the deep learning in the code smell detection if the input features where “Textually extracted features”.</a:t>
            </a:r>
            <a:br>
              <a:rPr lang="en-GB" sz="2000" dirty="0"/>
            </a:br>
            <a:endParaRPr lang="en-GB" sz="14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Q3</a:t>
            </a:r>
            <a:endParaRPr b="1" dirty="0">
              <a:solidFill>
                <a:srgbClr val="FFFFFF"/>
              </a:solidFill>
            </a:endParaRPr>
          </a:p>
        </p:txBody>
      </p:sp>
    </p:spTree>
    <p:extLst>
      <p:ext uri="{BB962C8B-B14F-4D97-AF65-F5344CB8AC3E}">
        <p14:creationId xmlns:p14="http://schemas.microsoft.com/office/powerpoint/2010/main" val="125139217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613888" y="928318"/>
            <a:ext cx="8000961" cy="3433269"/>
          </a:xfrm>
          <a:prstGeom prst="rect">
            <a:avLst/>
          </a:prstGeom>
        </p:spPr>
        <p:txBody>
          <a:bodyPr spcFirstLastPara="1" wrap="square" lIns="91425" tIns="91425" rIns="91425" bIns="91425" anchor="t" anchorCtr="0">
            <a:noAutofit/>
          </a:bodyPr>
          <a:lstStyle/>
          <a:p>
            <a:pPr marL="139700" indent="0">
              <a:buNone/>
            </a:pPr>
            <a:r>
              <a:rPr lang="en-US" sz="1800" b="1" i="1" dirty="0">
                <a:solidFill>
                  <a:schemeClr val="bg1"/>
                </a:solidFill>
              </a:rPr>
              <a:t>Solution Approach</a:t>
            </a:r>
          </a:p>
          <a:p>
            <a:pPr marL="139700" indent="0">
              <a:buNone/>
            </a:pPr>
            <a:endParaRPr lang="en-US" sz="1800" b="1" i="1" dirty="0">
              <a:solidFill>
                <a:schemeClr val="bg1"/>
              </a:solidFill>
            </a:endParaRPr>
          </a:p>
          <a:p>
            <a:r>
              <a:rPr lang="en-GB" dirty="0">
                <a:solidFill>
                  <a:schemeClr val="tx1">
                    <a:lumMod val="95000"/>
                    <a:lumOff val="5000"/>
                  </a:schemeClr>
                </a:solidFill>
              </a:rPr>
              <a:t>We Compare between the Metrics and the textual features as input parameter to the models</a:t>
            </a:r>
            <a:endParaRPr lang="en-GB" sz="1600" b="1" i="1" dirty="0">
              <a:solidFill>
                <a:schemeClr val="tx1">
                  <a:lumMod val="95000"/>
                  <a:lumOff val="5000"/>
                </a:schemeClr>
              </a:solidFill>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1800" b="1" dirty="0"/>
              <a:t>Is it possible for “Textually extracted features” to Represent the represent the code smell detection problem correctly.</a:t>
            </a:r>
            <a:endParaRPr lang="en-GB" sz="1800" dirty="0"/>
          </a:p>
        </p:txBody>
      </p:sp>
      <p:grpSp>
        <p:nvGrpSpPr>
          <p:cNvPr id="32" name="Google Shape;778;p38">
            <a:extLst>
              <a:ext uri="{FF2B5EF4-FFF2-40B4-BE49-F238E27FC236}">
                <a16:creationId xmlns:a16="http://schemas.microsoft.com/office/drawing/2014/main" id="{450EAD45-D455-4864-82DB-D7A9FC9337FF}"/>
              </a:ext>
            </a:extLst>
          </p:cNvPr>
          <p:cNvGrpSpPr/>
          <p:nvPr/>
        </p:nvGrpSpPr>
        <p:grpSpPr>
          <a:xfrm>
            <a:off x="6937802" y="3433961"/>
            <a:ext cx="1343963" cy="1156458"/>
            <a:chOff x="3936375" y="3703750"/>
            <a:chExt cx="453050" cy="332175"/>
          </a:xfrm>
          <a:solidFill>
            <a:schemeClr val="bg1"/>
          </a:solidFill>
        </p:grpSpPr>
        <p:sp>
          <p:nvSpPr>
            <p:cNvPr id="33" name="Google Shape;779;p38">
              <a:extLst>
                <a:ext uri="{FF2B5EF4-FFF2-40B4-BE49-F238E27FC236}">
                  <a16:creationId xmlns:a16="http://schemas.microsoft.com/office/drawing/2014/main" id="{84278967-2676-4966-BC4D-0B60BC6374A7}"/>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80;p38">
              <a:extLst>
                <a:ext uri="{FF2B5EF4-FFF2-40B4-BE49-F238E27FC236}">
                  <a16:creationId xmlns:a16="http://schemas.microsoft.com/office/drawing/2014/main" id="{AFE41705-2AC5-4553-B755-8766EF1C9206}"/>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81;p38">
              <a:extLst>
                <a:ext uri="{FF2B5EF4-FFF2-40B4-BE49-F238E27FC236}">
                  <a16:creationId xmlns:a16="http://schemas.microsoft.com/office/drawing/2014/main" id="{0D7A7E18-9E44-4326-8736-EF2FA4D6C34E}"/>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2;p38">
              <a:extLst>
                <a:ext uri="{FF2B5EF4-FFF2-40B4-BE49-F238E27FC236}">
                  <a16:creationId xmlns:a16="http://schemas.microsoft.com/office/drawing/2014/main" id="{6654ECF0-E1B0-4F01-89B2-580E3EB0ECCB}"/>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83;p38">
              <a:extLst>
                <a:ext uri="{FF2B5EF4-FFF2-40B4-BE49-F238E27FC236}">
                  <a16:creationId xmlns:a16="http://schemas.microsoft.com/office/drawing/2014/main" id="{DCF996AA-A756-4DD5-9286-5379483C8493}"/>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Q3</a:t>
            </a:r>
            <a:endParaRPr sz="1050" b="1" dirty="0">
              <a:solidFill>
                <a:srgbClr val="FFFFFF"/>
              </a:solidFill>
            </a:endParaRPr>
          </a:p>
        </p:txBody>
      </p:sp>
      <p:grpSp>
        <p:nvGrpSpPr>
          <p:cNvPr id="41" name="Google Shape;649;p38">
            <a:extLst>
              <a:ext uri="{FF2B5EF4-FFF2-40B4-BE49-F238E27FC236}">
                <a16:creationId xmlns:a16="http://schemas.microsoft.com/office/drawing/2014/main" id="{3A95D4EA-243D-4315-BFD7-1FC7782FE1BB}"/>
              </a:ext>
            </a:extLst>
          </p:cNvPr>
          <p:cNvGrpSpPr/>
          <p:nvPr/>
        </p:nvGrpSpPr>
        <p:grpSpPr>
          <a:xfrm>
            <a:off x="2514623" y="2917602"/>
            <a:ext cx="788397" cy="926877"/>
            <a:chOff x="1246775" y="910975"/>
            <a:chExt cx="439650" cy="523900"/>
          </a:xfrm>
        </p:grpSpPr>
        <p:sp>
          <p:nvSpPr>
            <p:cNvPr id="42" name="Google Shape;650;p38">
              <a:extLst>
                <a:ext uri="{FF2B5EF4-FFF2-40B4-BE49-F238E27FC236}">
                  <a16:creationId xmlns:a16="http://schemas.microsoft.com/office/drawing/2014/main" id="{C599C01D-D12C-4EF7-A2F0-329E19818E6C}"/>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1;p38">
              <a:extLst>
                <a:ext uri="{FF2B5EF4-FFF2-40B4-BE49-F238E27FC236}">
                  <a16:creationId xmlns:a16="http://schemas.microsoft.com/office/drawing/2014/main" id="{08A4EEB5-3C7E-4CDB-8C43-34937BF9FA9A}"/>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900" dirty="0"/>
                <a:t>Metric</a:t>
              </a:r>
            </a:p>
            <a:p>
              <a:pPr marL="0" lvl="0" indent="0" algn="l" rtl="0">
                <a:spcBef>
                  <a:spcPts val="0"/>
                </a:spcBef>
                <a:spcAft>
                  <a:spcPts val="0"/>
                </a:spcAft>
                <a:buNone/>
              </a:pPr>
              <a:r>
                <a:rPr lang="en-US" sz="900" dirty="0"/>
                <a:t>Features</a:t>
              </a:r>
              <a:endParaRPr sz="900" dirty="0"/>
            </a:p>
          </p:txBody>
        </p:sp>
        <p:sp>
          <p:nvSpPr>
            <p:cNvPr id="44" name="Google Shape;652;p38">
              <a:extLst>
                <a:ext uri="{FF2B5EF4-FFF2-40B4-BE49-F238E27FC236}">
                  <a16:creationId xmlns:a16="http://schemas.microsoft.com/office/drawing/2014/main" id="{93BAA9F6-72DB-438A-9204-A903445BDE5B}"/>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649;p38">
            <a:extLst>
              <a:ext uri="{FF2B5EF4-FFF2-40B4-BE49-F238E27FC236}">
                <a16:creationId xmlns:a16="http://schemas.microsoft.com/office/drawing/2014/main" id="{1B53708D-B959-47B9-9229-516F83BDA36C}"/>
              </a:ext>
            </a:extLst>
          </p:cNvPr>
          <p:cNvGrpSpPr/>
          <p:nvPr/>
        </p:nvGrpSpPr>
        <p:grpSpPr>
          <a:xfrm>
            <a:off x="2447204" y="4074060"/>
            <a:ext cx="813712" cy="926877"/>
            <a:chOff x="1246775" y="910975"/>
            <a:chExt cx="439650" cy="523900"/>
          </a:xfrm>
        </p:grpSpPr>
        <p:sp>
          <p:nvSpPr>
            <p:cNvPr id="46" name="Google Shape;650;p38">
              <a:extLst>
                <a:ext uri="{FF2B5EF4-FFF2-40B4-BE49-F238E27FC236}">
                  <a16:creationId xmlns:a16="http://schemas.microsoft.com/office/drawing/2014/main" id="{2D54D1DA-5255-42BC-9B11-59C39DBFD4D4}"/>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1;p38">
              <a:extLst>
                <a:ext uri="{FF2B5EF4-FFF2-40B4-BE49-F238E27FC236}">
                  <a16:creationId xmlns:a16="http://schemas.microsoft.com/office/drawing/2014/main" id="{017CE229-6B65-42EB-9E70-3DE4AC74A1A0}"/>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000" dirty="0"/>
                <a:t>Textual  Features</a:t>
              </a:r>
              <a:endParaRPr sz="1000" dirty="0"/>
            </a:p>
          </p:txBody>
        </p:sp>
        <p:sp>
          <p:nvSpPr>
            <p:cNvPr id="48" name="Google Shape;652;p38">
              <a:extLst>
                <a:ext uri="{FF2B5EF4-FFF2-40B4-BE49-F238E27FC236}">
                  <a16:creationId xmlns:a16="http://schemas.microsoft.com/office/drawing/2014/main" id="{8E3248E0-4DEB-4E5B-B090-049265E3D49D}"/>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lowchart: Magnetic Disk 1">
            <a:extLst>
              <a:ext uri="{FF2B5EF4-FFF2-40B4-BE49-F238E27FC236}">
                <a16:creationId xmlns:a16="http://schemas.microsoft.com/office/drawing/2014/main" id="{2903EB1A-F030-4E60-B1E7-54707C729400}"/>
              </a:ext>
            </a:extLst>
          </p:cNvPr>
          <p:cNvSpPr/>
          <p:nvPr/>
        </p:nvSpPr>
        <p:spPr>
          <a:xfrm>
            <a:off x="592134" y="3285960"/>
            <a:ext cx="800242" cy="1457428"/>
          </a:xfrm>
          <a:prstGeom prst="flowChartMagneticDisk">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Qualitas</a:t>
            </a:r>
          </a:p>
          <a:p>
            <a:pPr algn="ctr"/>
            <a:r>
              <a:rPr lang="en-US" sz="1200" dirty="0">
                <a:ln w="0"/>
                <a:solidFill>
                  <a:schemeClr val="tx1"/>
                </a:solidFill>
                <a:effectLst>
                  <a:outerShdw blurRad="38100" dist="19050" dir="2700000" algn="tl" rotWithShape="0">
                    <a:schemeClr val="dk1">
                      <a:alpha val="40000"/>
                    </a:schemeClr>
                  </a:outerShdw>
                </a:effectLst>
              </a:rPr>
              <a:t>Corpus</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5" name="Straight Arrow Connector 4">
            <a:extLst>
              <a:ext uri="{FF2B5EF4-FFF2-40B4-BE49-F238E27FC236}">
                <a16:creationId xmlns:a16="http://schemas.microsoft.com/office/drawing/2014/main" id="{50A72EDA-F7FD-46F4-A7B0-BDE1D22B1EE6}"/>
              </a:ext>
            </a:extLst>
          </p:cNvPr>
          <p:cNvCxnSpPr/>
          <p:nvPr/>
        </p:nvCxnSpPr>
        <p:spPr>
          <a:xfrm flipV="1">
            <a:off x="1467293" y="3535967"/>
            <a:ext cx="850605" cy="47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7FB2EC-28F0-4B9C-8D2F-67B31214096F}"/>
              </a:ext>
            </a:extLst>
          </p:cNvPr>
          <p:cNvCxnSpPr/>
          <p:nvPr/>
        </p:nvCxnSpPr>
        <p:spPr>
          <a:xfrm>
            <a:off x="1467293" y="4119640"/>
            <a:ext cx="850605" cy="364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9900C22-8772-4CEF-9D4D-7DAD005555A8}"/>
              </a:ext>
            </a:extLst>
          </p:cNvPr>
          <p:cNvSpPr/>
          <p:nvPr/>
        </p:nvSpPr>
        <p:spPr>
          <a:xfrm>
            <a:off x="4200852" y="3320815"/>
            <a:ext cx="2104488" cy="108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endParaRPr lang="en-GB" dirty="0"/>
          </a:p>
        </p:txBody>
      </p:sp>
      <p:cxnSp>
        <p:nvCxnSpPr>
          <p:cNvPr id="11" name="Straight Arrow Connector 10">
            <a:extLst>
              <a:ext uri="{FF2B5EF4-FFF2-40B4-BE49-F238E27FC236}">
                <a16:creationId xmlns:a16="http://schemas.microsoft.com/office/drawing/2014/main" id="{CC4B55E5-3BA7-45A3-99E6-124E3F3FA3A8}"/>
              </a:ext>
            </a:extLst>
          </p:cNvPr>
          <p:cNvCxnSpPr/>
          <p:nvPr/>
        </p:nvCxnSpPr>
        <p:spPr>
          <a:xfrm>
            <a:off x="3435796" y="3433961"/>
            <a:ext cx="693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3FD086-F80B-49FE-A381-73E02206C9CC}"/>
              </a:ext>
            </a:extLst>
          </p:cNvPr>
          <p:cNvCxnSpPr/>
          <p:nvPr/>
        </p:nvCxnSpPr>
        <p:spPr>
          <a:xfrm>
            <a:off x="3303020" y="4459232"/>
            <a:ext cx="826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C828F62-7E2C-4D99-9689-6826537E7004}"/>
              </a:ext>
            </a:extLst>
          </p:cNvPr>
          <p:cNvSpPr/>
          <p:nvPr/>
        </p:nvSpPr>
        <p:spPr>
          <a:xfrm>
            <a:off x="4353252" y="3473215"/>
            <a:ext cx="2104488" cy="108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endParaRPr lang="en-GB" dirty="0"/>
          </a:p>
        </p:txBody>
      </p:sp>
      <p:cxnSp>
        <p:nvCxnSpPr>
          <p:cNvPr id="24" name="Straight Arrow Connector 23">
            <a:extLst>
              <a:ext uri="{FF2B5EF4-FFF2-40B4-BE49-F238E27FC236}">
                <a16:creationId xmlns:a16="http://schemas.microsoft.com/office/drawing/2014/main" id="{7436497B-D06A-48A4-A7B7-1FC87DF70766}"/>
              </a:ext>
            </a:extLst>
          </p:cNvPr>
          <p:cNvCxnSpPr/>
          <p:nvPr/>
        </p:nvCxnSpPr>
        <p:spPr>
          <a:xfrm>
            <a:off x="6581553" y="4074060"/>
            <a:ext cx="255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2" end="2"/>
                                            </p:txEl>
                                          </p:spTgt>
                                        </p:tgtEl>
                                        <p:attrNameLst>
                                          <p:attrName>style.visibility</p:attrName>
                                        </p:attrNameLst>
                                      </p:cBhvr>
                                      <p:to>
                                        <p:strVal val="visible"/>
                                      </p:to>
                                    </p:set>
                                    <p:animEffect transition="in" filter="fade">
                                      <p:cBhvr>
                                        <p:cTn id="7" dur="500"/>
                                        <p:tgtEl>
                                          <p:spTgt spid="381">
                                            <p:txEl>
                                              <p:pRg st="2" end="2"/>
                                            </p:txEl>
                                          </p:spTgt>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7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10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10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12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1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175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175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7" y="985640"/>
            <a:ext cx="7204911" cy="3433269"/>
          </a:xfrm>
          <a:prstGeom prst="rect">
            <a:avLst/>
          </a:prstGeom>
        </p:spPr>
        <p:txBody>
          <a:bodyPr spcFirstLastPara="1" wrap="square" lIns="91425" tIns="91425" rIns="91425" bIns="91425" anchor="t" anchorCtr="0">
            <a:noAutofit/>
          </a:bodyPr>
          <a:lstStyle/>
          <a:p>
            <a:pPr marL="139700" indent="0">
              <a:buNone/>
            </a:pPr>
            <a:r>
              <a:rPr lang="en-US" sz="1800" b="1" dirty="0">
                <a:solidFill>
                  <a:schemeClr val="tx1">
                    <a:lumMod val="95000"/>
                    <a:lumOff val="5000"/>
                  </a:schemeClr>
                </a:solidFill>
              </a:rPr>
              <a:t>Results</a:t>
            </a:r>
            <a:endParaRPr lang="en-US" dirty="0">
              <a:solidFill>
                <a:schemeClr val="tx1">
                  <a:lumMod val="95000"/>
                  <a:lumOff val="5000"/>
                </a:schemeClr>
              </a:solidFill>
            </a:endParaRPr>
          </a:p>
          <a:p>
            <a:r>
              <a:rPr lang="en-US" dirty="0">
                <a:solidFill>
                  <a:schemeClr val="tx1">
                    <a:lumMod val="95000"/>
                    <a:lumOff val="5000"/>
                  </a:schemeClr>
                </a:solidFill>
              </a:rPr>
              <a:t>The RNN Still Outperforms the CNN.</a:t>
            </a:r>
            <a:endParaRPr lang="en-GB" b="1" i="1" dirty="0">
              <a:solidFill>
                <a:schemeClr val="tx1">
                  <a:lumMod val="95000"/>
                  <a:lumOff val="5000"/>
                </a:schemeClr>
              </a:solidFill>
            </a:endParaRPr>
          </a:p>
          <a:p>
            <a:r>
              <a:rPr lang="en-US" dirty="0">
                <a:solidFill>
                  <a:schemeClr val="tx1">
                    <a:lumMod val="95000"/>
                    <a:lumOff val="5000"/>
                  </a:schemeClr>
                </a:solidFill>
              </a:rPr>
              <a:t>The OO-Metrics represent the problem better </a:t>
            </a:r>
          </a:p>
          <a:p>
            <a:pPr marL="139700" indent="0">
              <a:buNone/>
            </a:pPr>
            <a:r>
              <a:rPr lang="en-US" dirty="0">
                <a:solidFill>
                  <a:schemeClr val="tx1">
                    <a:lumMod val="95000"/>
                    <a:lumOff val="5000"/>
                  </a:schemeClr>
                </a:solidFill>
              </a:rPr>
              <a:t>than Textual Features in the god class detection.</a:t>
            </a:r>
          </a:p>
          <a:p>
            <a:pPr marL="139700" indent="0">
              <a:buNone/>
            </a:pPr>
            <a:endParaRPr lang="en-US" dirty="0"/>
          </a:p>
          <a:p>
            <a:pPr marL="139700" indent="0">
              <a:buNone/>
            </a:pPr>
            <a:endParaRPr lang="en-US" dirty="0"/>
          </a:p>
          <a:p>
            <a:pPr marL="139700" indent="0">
              <a:buNone/>
            </a:pPr>
            <a:endParaRPr lang="en-GB"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Q3</a:t>
            </a:r>
            <a:endParaRPr sz="1050" b="1" dirty="0">
              <a:solidFill>
                <a:srgbClr val="FFFFFF"/>
              </a:solidFill>
            </a:endParaRPr>
          </a:p>
        </p:txBody>
      </p:sp>
      <p:graphicFrame>
        <p:nvGraphicFramePr>
          <p:cNvPr id="13" name="Google Shape;439;p23">
            <a:extLst>
              <a:ext uri="{FF2B5EF4-FFF2-40B4-BE49-F238E27FC236}">
                <a16:creationId xmlns:a16="http://schemas.microsoft.com/office/drawing/2014/main" id="{6D4A87E0-8E0F-415B-8DC3-91B567C008B6}"/>
              </a:ext>
            </a:extLst>
          </p:cNvPr>
          <p:cNvGraphicFramePr/>
          <p:nvPr>
            <p:extLst>
              <p:ext uri="{D42A27DB-BD31-4B8C-83A1-F6EECF244321}">
                <p14:modId xmlns:p14="http://schemas.microsoft.com/office/powerpoint/2010/main" val="4071063586"/>
              </p:ext>
            </p:extLst>
          </p:nvPr>
        </p:nvGraphicFramePr>
        <p:xfrm>
          <a:off x="5073178" y="1235794"/>
          <a:ext cx="3931122" cy="1928834"/>
        </p:xfrm>
        <a:graphic>
          <a:graphicData uri="http://schemas.openxmlformats.org/drawingml/2006/table">
            <a:tbl>
              <a:tblPr>
                <a:noFill/>
                <a:tableStyleId>{DE4F1D3B-2F3B-4BFE-9217-1F39F4C115A1}</a:tableStyleId>
              </a:tblPr>
              <a:tblGrid>
                <a:gridCol w="1310374">
                  <a:extLst>
                    <a:ext uri="{9D8B030D-6E8A-4147-A177-3AD203B41FA5}">
                      <a16:colId xmlns:a16="http://schemas.microsoft.com/office/drawing/2014/main" val="20000"/>
                    </a:ext>
                  </a:extLst>
                </a:gridCol>
                <a:gridCol w="1310374">
                  <a:extLst>
                    <a:ext uri="{9D8B030D-6E8A-4147-A177-3AD203B41FA5}">
                      <a16:colId xmlns:a16="http://schemas.microsoft.com/office/drawing/2014/main" val="20001"/>
                    </a:ext>
                  </a:extLst>
                </a:gridCol>
                <a:gridCol w="1310374">
                  <a:extLst>
                    <a:ext uri="{9D8B030D-6E8A-4147-A177-3AD203B41FA5}">
                      <a16:colId xmlns:a16="http://schemas.microsoft.com/office/drawing/2014/main" val="20002"/>
                    </a:ext>
                  </a:extLst>
                </a:gridCol>
              </a:tblGrid>
              <a:tr h="325508">
                <a:tc>
                  <a:txBody>
                    <a:bodyPr/>
                    <a:lstStyle/>
                    <a:p>
                      <a:pPr marL="0" lvl="0" indent="0" algn="l" rtl="0">
                        <a:spcBef>
                          <a:spcPts val="0"/>
                        </a:spcBef>
                        <a:spcAft>
                          <a:spcPts val="0"/>
                        </a:spcAft>
                        <a:buNone/>
                      </a:pPr>
                      <a:r>
                        <a:rPr lang="en-US" dirty="0">
                          <a:solidFill>
                            <a:srgbClr val="C6DAEC"/>
                          </a:solidFill>
                          <a:latin typeface="Muli"/>
                          <a:ea typeface="Muli"/>
                          <a:cs typeface="Muli"/>
                          <a:sym typeface="Muli"/>
                        </a:rPr>
                        <a:t>Model</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sz="1200" dirty="0">
                          <a:solidFill>
                            <a:srgbClr val="C6DAEC"/>
                          </a:solidFill>
                          <a:latin typeface="Muli"/>
                          <a:ea typeface="Muli"/>
                          <a:cs typeface="Muli"/>
                          <a:sym typeface="Muli"/>
                        </a:rPr>
                        <a:t>Object Oriented metrics</a:t>
                      </a:r>
                      <a:endParaRPr sz="12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dirty="0">
                          <a:solidFill>
                            <a:srgbClr val="C6DAEC"/>
                          </a:solidFill>
                          <a:latin typeface="Muli"/>
                          <a:ea typeface="Muli"/>
                          <a:cs typeface="Muli"/>
                          <a:sym typeface="Muli"/>
                        </a:rPr>
                        <a:t>Textual Features</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0"/>
                  </a:ext>
                </a:extLst>
              </a:tr>
              <a:tr h="648358">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CNN</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US" sz="1400" dirty="0">
                          <a:solidFill>
                            <a:srgbClr val="FFFFFF"/>
                          </a:solidFill>
                          <a:latin typeface="Muli"/>
                          <a:ea typeface="Muli"/>
                          <a:cs typeface="Muli"/>
                          <a:sym typeface="Muli"/>
                        </a:rPr>
                        <a:t>82</a:t>
                      </a:r>
                      <a:r>
                        <a:rPr lang="en-GB" sz="1400" dirty="0">
                          <a:solidFill>
                            <a:srgbClr val="FFFFFF"/>
                          </a:solidFill>
                          <a:latin typeface="Muli"/>
                          <a:ea typeface="Muli"/>
                          <a:cs typeface="Muli"/>
                          <a:sym typeface="Muli"/>
                        </a:rPr>
                        <a:t>%</a:t>
                      </a:r>
                      <a:endParaRPr sz="14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 sz="1600" dirty="0">
                          <a:solidFill>
                            <a:srgbClr val="FFFFFF"/>
                          </a:solidFill>
                          <a:latin typeface="Muli"/>
                          <a:ea typeface="Muli"/>
                          <a:cs typeface="Muli"/>
                          <a:sym typeface="Muli"/>
                        </a:rPr>
                        <a:t>79%</a:t>
                      </a:r>
                      <a:endParaRPr sz="16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1"/>
                  </a:ext>
                </a:extLst>
              </a:tr>
              <a:tr h="716606">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RNN</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sz="1600" dirty="0">
                          <a:solidFill>
                            <a:srgbClr val="FFFFFF"/>
                          </a:solidFill>
                          <a:latin typeface="Muli"/>
                          <a:ea typeface="Muli"/>
                          <a:cs typeface="Muli"/>
                          <a:sym typeface="Muli"/>
                        </a:rPr>
                        <a:t>84%</a:t>
                      </a: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 sz="1600" dirty="0">
                          <a:solidFill>
                            <a:srgbClr val="FFFFFF"/>
                          </a:solidFill>
                          <a:latin typeface="Muli"/>
                          <a:ea typeface="Muli"/>
                          <a:cs typeface="Muli"/>
                          <a:sym typeface="Muli"/>
                        </a:rPr>
                        <a:t>83%</a:t>
                      </a:r>
                      <a:endParaRPr sz="16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2"/>
                  </a:ext>
                </a:extLst>
              </a:tr>
            </a:tbl>
          </a:graphicData>
        </a:graphic>
      </p:graphicFrame>
      <p:pic>
        <p:nvPicPr>
          <p:cNvPr id="3074" name="Picture 1">
            <a:extLst>
              <a:ext uri="{FF2B5EF4-FFF2-40B4-BE49-F238E27FC236}">
                <a16:creationId xmlns:a16="http://schemas.microsoft.com/office/drawing/2014/main" id="{3B5FCB36-82CD-47F8-A58A-DE36BBC95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03" y="2383083"/>
            <a:ext cx="4461915" cy="257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56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animEffect transition="in" filter="fade">
                                      <p:cBhvr>
                                        <p:cTn id="7" dur="500"/>
                                        <p:tgtEl>
                                          <p:spTgt spid="381">
                                            <p:txEl>
                                              <p:pRg st="1" end="1"/>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2" end="2"/>
                                            </p:txEl>
                                          </p:spTgt>
                                        </p:tgtEl>
                                        <p:attrNameLst>
                                          <p:attrName>style.visibility</p:attrName>
                                        </p:attrNameLst>
                                      </p:cBhvr>
                                      <p:to>
                                        <p:strVal val="visible"/>
                                      </p:to>
                                    </p:set>
                                    <p:animEffect transition="in" filter="fade">
                                      <p:cBhvr>
                                        <p:cTn id="10" dur="500"/>
                                        <p:tgtEl>
                                          <p:spTgt spid="381">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3" end="3"/>
                                            </p:txEl>
                                          </p:spTgt>
                                        </p:tgtEl>
                                        <p:attrNameLst>
                                          <p:attrName>style.visibility</p:attrName>
                                        </p:attrNameLst>
                                      </p:cBhvr>
                                      <p:to>
                                        <p:strVal val="visible"/>
                                      </p:to>
                                    </p:set>
                                    <p:animEffect transition="in" filter="fade">
                                      <p:cBhvr>
                                        <p:cTn id="13" dur="500"/>
                                        <p:tgtEl>
                                          <p:spTgt spid="381">
                                            <p:txEl>
                                              <p:pRg st="3" end="3"/>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00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82234" y="1685850"/>
            <a:ext cx="6299200" cy="1771800"/>
          </a:xfrm>
          <a:prstGeom prst="rect">
            <a:avLst/>
          </a:prstGeom>
        </p:spPr>
        <p:txBody>
          <a:bodyPr spcFirstLastPara="1" wrap="square" lIns="91425" tIns="91425" rIns="91425" bIns="91425" anchor="b" anchorCtr="0">
            <a:noAutofit/>
          </a:bodyPr>
          <a:lstStyle/>
          <a:p>
            <a:r>
              <a:rPr lang="en-GB" sz="2000" dirty="0"/>
              <a:t>How could smell detection be leveraged with deep learning using a</a:t>
            </a:r>
            <a:r>
              <a:rPr lang="en-GB" sz="2000" b="1" dirty="0"/>
              <a:t> “Hybrid parameter approach “.</a:t>
            </a:r>
            <a:br>
              <a:rPr lang="en-GB" sz="2000" dirty="0"/>
            </a:br>
            <a:br>
              <a:rPr lang="en-GB" sz="2000" dirty="0"/>
            </a:br>
            <a:endParaRPr lang="en-GB" sz="14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a:ea typeface="Nixie One"/>
                <a:cs typeface="Nixie One"/>
                <a:sym typeface="Nixie One"/>
              </a:rPr>
              <a:t>Q4</a:t>
            </a:r>
            <a:endParaRPr b="1" dirty="0">
              <a:solidFill>
                <a:srgbClr val="FFFFFF"/>
              </a:solidFill>
            </a:endParaRPr>
          </a:p>
        </p:txBody>
      </p:sp>
    </p:spTree>
    <p:extLst>
      <p:ext uri="{BB962C8B-B14F-4D97-AF65-F5344CB8AC3E}">
        <p14:creationId xmlns:p14="http://schemas.microsoft.com/office/powerpoint/2010/main" val="103172155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613888" y="928318"/>
            <a:ext cx="8000961" cy="3433269"/>
          </a:xfrm>
          <a:prstGeom prst="rect">
            <a:avLst/>
          </a:prstGeom>
        </p:spPr>
        <p:txBody>
          <a:bodyPr spcFirstLastPara="1" wrap="square" lIns="91425" tIns="91425" rIns="91425" bIns="91425" anchor="t" anchorCtr="0">
            <a:noAutofit/>
          </a:bodyPr>
          <a:lstStyle/>
          <a:p>
            <a:pPr marL="139700" indent="0">
              <a:buNone/>
            </a:pPr>
            <a:r>
              <a:rPr lang="en-US" sz="1800" b="1" i="1" dirty="0">
                <a:solidFill>
                  <a:schemeClr val="bg1"/>
                </a:solidFill>
              </a:rPr>
              <a:t>Solution Approach</a:t>
            </a:r>
          </a:p>
          <a:p>
            <a:pPr marL="139700" indent="0">
              <a:buNone/>
            </a:pPr>
            <a:endParaRPr lang="en-US" sz="1800" b="1" i="1" dirty="0">
              <a:solidFill>
                <a:schemeClr val="bg1"/>
              </a:solidFill>
            </a:endParaRPr>
          </a:p>
          <a:p>
            <a:r>
              <a:rPr lang="en-GB" dirty="0">
                <a:solidFill>
                  <a:schemeClr val="tx1">
                    <a:lumMod val="95000"/>
                    <a:lumOff val="5000"/>
                  </a:schemeClr>
                </a:solidFill>
              </a:rPr>
              <a:t>We Implement a </a:t>
            </a:r>
            <a:r>
              <a:rPr lang="en-GB" sz="1600" b="1" dirty="0">
                <a:solidFill>
                  <a:schemeClr val="tx1">
                    <a:lumMod val="95000"/>
                    <a:lumOff val="5000"/>
                  </a:schemeClr>
                </a:solidFill>
              </a:rPr>
              <a:t>Hybrid Parameter approach </a:t>
            </a:r>
            <a:r>
              <a:rPr lang="en-GB" dirty="0">
                <a:solidFill>
                  <a:schemeClr val="tx1">
                    <a:lumMod val="95000"/>
                    <a:lumOff val="5000"/>
                  </a:schemeClr>
                </a:solidFill>
              </a:rPr>
              <a:t>by using both the Metrics and the textual data as input parameter.</a:t>
            </a:r>
          </a:p>
          <a:p>
            <a:r>
              <a:rPr lang="en-US" sz="1600" i="1" dirty="0">
                <a:solidFill>
                  <a:schemeClr val="tx1">
                    <a:lumMod val="95000"/>
                    <a:lumOff val="5000"/>
                  </a:schemeClr>
                </a:solidFill>
              </a:rPr>
              <a:t>We implement the Hybrid approach on the </a:t>
            </a:r>
            <a:r>
              <a:rPr lang="en-US" sz="1600" b="1" i="1" dirty="0">
                <a:solidFill>
                  <a:schemeClr val="tx1">
                    <a:lumMod val="95000"/>
                    <a:lumOff val="5000"/>
                  </a:schemeClr>
                </a:solidFill>
              </a:rPr>
              <a:t>RNN</a:t>
            </a:r>
            <a:r>
              <a:rPr lang="en-US" sz="1600" i="1" dirty="0">
                <a:solidFill>
                  <a:schemeClr val="tx1">
                    <a:lumMod val="95000"/>
                    <a:lumOff val="5000"/>
                  </a:schemeClr>
                </a:solidFill>
              </a:rPr>
              <a:t>, as it shows the most promise in detecting the </a:t>
            </a:r>
            <a:r>
              <a:rPr lang="en-US" sz="1600" b="1" i="1" dirty="0">
                <a:solidFill>
                  <a:schemeClr val="tx1">
                    <a:lumMod val="95000"/>
                    <a:lumOff val="5000"/>
                  </a:schemeClr>
                </a:solidFill>
              </a:rPr>
              <a:t>God Class</a:t>
            </a:r>
            <a:endParaRPr lang="en-GB" sz="1600" b="1" i="1" dirty="0">
              <a:solidFill>
                <a:schemeClr val="tx1">
                  <a:lumMod val="95000"/>
                  <a:lumOff val="5000"/>
                </a:schemeClr>
              </a:solidFill>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87447" y="4281270"/>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1800" b="1" dirty="0"/>
              <a:t>Is it possible for “Textually extracted features” to Represent the represent the code smell detection problem correctly.</a:t>
            </a:r>
            <a:endParaRPr lang="en-GB" sz="1800" dirty="0"/>
          </a:p>
        </p:txBody>
      </p:sp>
      <p:grpSp>
        <p:nvGrpSpPr>
          <p:cNvPr id="32" name="Google Shape;778;p38">
            <a:extLst>
              <a:ext uri="{FF2B5EF4-FFF2-40B4-BE49-F238E27FC236}">
                <a16:creationId xmlns:a16="http://schemas.microsoft.com/office/drawing/2014/main" id="{450EAD45-D455-4864-82DB-D7A9FC9337FF}"/>
              </a:ext>
            </a:extLst>
          </p:cNvPr>
          <p:cNvGrpSpPr/>
          <p:nvPr/>
        </p:nvGrpSpPr>
        <p:grpSpPr>
          <a:xfrm>
            <a:off x="6541692" y="3311858"/>
            <a:ext cx="1343963" cy="1156458"/>
            <a:chOff x="3936375" y="3703750"/>
            <a:chExt cx="453050" cy="332175"/>
          </a:xfrm>
          <a:solidFill>
            <a:schemeClr val="bg1"/>
          </a:solidFill>
        </p:grpSpPr>
        <p:sp>
          <p:nvSpPr>
            <p:cNvPr id="33" name="Google Shape;779;p38">
              <a:extLst>
                <a:ext uri="{FF2B5EF4-FFF2-40B4-BE49-F238E27FC236}">
                  <a16:creationId xmlns:a16="http://schemas.microsoft.com/office/drawing/2014/main" id="{84278967-2676-4966-BC4D-0B60BC6374A7}"/>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80;p38">
              <a:extLst>
                <a:ext uri="{FF2B5EF4-FFF2-40B4-BE49-F238E27FC236}">
                  <a16:creationId xmlns:a16="http://schemas.microsoft.com/office/drawing/2014/main" id="{AFE41705-2AC5-4553-B755-8766EF1C9206}"/>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81;p38">
              <a:extLst>
                <a:ext uri="{FF2B5EF4-FFF2-40B4-BE49-F238E27FC236}">
                  <a16:creationId xmlns:a16="http://schemas.microsoft.com/office/drawing/2014/main" id="{0D7A7E18-9E44-4326-8736-EF2FA4D6C34E}"/>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2;p38">
              <a:extLst>
                <a:ext uri="{FF2B5EF4-FFF2-40B4-BE49-F238E27FC236}">
                  <a16:creationId xmlns:a16="http://schemas.microsoft.com/office/drawing/2014/main" id="{6654ECF0-E1B0-4F01-89B2-580E3EB0ECCB}"/>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83;p38">
              <a:extLst>
                <a:ext uri="{FF2B5EF4-FFF2-40B4-BE49-F238E27FC236}">
                  <a16:creationId xmlns:a16="http://schemas.microsoft.com/office/drawing/2014/main" id="{DCF996AA-A756-4DD5-9286-5379483C8493}"/>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Q4</a:t>
            </a:r>
            <a:endParaRPr sz="1050" b="1" dirty="0">
              <a:solidFill>
                <a:srgbClr val="FFFFFF"/>
              </a:solidFill>
            </a:endParaRPr>
          </a:p>
        </p:txBody>
      </p:sp>
      <p:grpSp>
        <p:nvGrpSpPr>
          <p:cNvPr id="41" name="Google Shape;649;p38">
            <a:extLst>
              <a:ext uri="{FF2B5EF4-FFF2-40B4-BE49-F238E27FC236}">
                <a16:creationId xmlns:a16="http://schemas.microsoft.com/office/drawing/2014/main" id="{3A95D4EA-243D-4315-BFD7-1FC7782FE1BB}"/>
              </a:ext>
            </a:extLst>
          </p:cNvPr>
          <p:cNvGrpSpPr/>
          <p:nvPr/>
        </p:nvGrpSpPr>
        <p:grpSpPr>
          <a:xfrm>
            <a:off x="596570" y="2876158"/>
            <a:ext cx="788397" cy="926877"/>
            <a:chOff x="1246775" y="910975"/>
            <a:chExt cx="439650" cy="523900"/>
          </a:xfrm>
        </p:grpSpPr>
        <p:sp>
          <p:nvSpPr>
            <p:cNvPr id="42" name="Google Shape;650;p38">
              <a:extLst>
                <a:ext uri="{FF2B5EF4-FFF2-40B4-BE49-F238E27FC236}">
                  <a16:creationId xmlns:a16="http://schemas.microsoft.com/office/drawing/2014/main" id="{C599C01D-D12C-4EF7-A2F0-329E19818E6C}"/>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1;p38">
              <a:extLst>
                <a:ext uri="{FF2B5EF4-FFF2-40B4-BE49-F238E27FC236}">
                  <a16:creationId xmlns:a16="http://schemas.microsoft.com/office/drawing/2014/main" id="{08A4EEB5-3C7E-4CDB-8C43-34937BF9FA9A}"/>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900" dirty="0"/>
                <a:t>Metric</a:t>
              </a:r>
            </a:p>
            <a:p>
              <a:pPr marL="0" lvl="0" indent="0" algn="l" rtl="0">
                <a:spcBef>
                  <a:spcPts val="0"/>
                </a:spcBef>
                <a:spcAft>
                  <a:spcPts val="0"/>
                </a:spcAft>
                <a:buNone/>
              </a:pPr>
              <a:r>
                <a:rPr lang="en-US" sz="900" dirty="0"/>
                <a:t>Features</a:t>
              </a:r>
              <a:endParaRPr sz="900" dirty="0"/>
            </a:p>
          </p:txBody>
        </p:sp>
        <p:sp>
          <p:nvSpPr>
            <p:cNvPr id="44" name="Google Shape;652;p38">
              <a:extLst>
                <a:ext uri="{FF2B5EF4-FFF2-40B4-BE49-F238E27FC236}">
                  <a16:creationId xmlns:a16="http://schemas.microsoft.com/office/drawing/2014/main" id="{93BAA9F6-72DB-438A-9204-A903445BDE5B}"/>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649;p38">
            <a:extLst>
              <a:ext uri="{FF2B5EF4-FFF2-40B4-BE49-F238E27FC236}">
                <a16:creationId xmlns:a16="http://schemas.microsoft.com/office/drawing/2014/main" id="{1B53708D-B959-47B9-9229-516F83BDA36C}"/>
              </a:ext>
            </a:extLst>
          </p:cNvPr>
          <p:cNvGrpSpPr/>
          <p:nvPr/>
        </p:nvGrpSpPr>
        <p:grpSpPr>
          <a:xfrm>
            <a:off x="529151" y="4032616"/>
            <a:ext cx="813712" cy="926877"/>
            <a:chOff x="1246775" y="910975"/>
            <a:chExt cx="439650" cy="523900"/>
          </a:xfrm>
        </p:grpSpPr>
        <p:sp>
          <p:nvSpPr>
            <p:cNvPr id="46" name="Google Shape;650;p38">
              <a:extLst>
                <a:ext uri="{FF2B5EF4-FFF2-40B4-BE49-F238E27FC236}">
                  <a16:creationId xmlns:a16="http://schemas.microsoft.com/office/drawing/2014/main" id="{2D54D1DA-5255-42BC-9B11-59C39DBFD4D4}"/>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1;p38">
              <a:extLst>
                <a:ext uri="{FF2B5EF4-FFF2-40B4-BE49-F238E27FC236}">
                  <a16:creationId xmlns:a16="http://schemas.microsoft.com/office/drawing/2014/main" id="{017CE229-6B65-42EB-9E70-3DE4AC74A1A0}"/>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000" dirty="0"/>
                <a:t>Textual  Features</a:t>
              </a:r>
              <a:endParaRPr sz="1000" dirty="0"/>
            </a:p>
          </p:txBody>
        </p:sp>
        <p:sp>
          <p:nvSpPr>
            <p:cNvPr id="48" name="Google Shape;652;p38">
              <a:extLst>
                <a:ext uri="{FF2B5EF4-FFF2-40B4-BE49-F238E27FC236}">
                  <a16:creationId xmlns:a16="http://schemas.microsoft.com/office/drawing/2014/main" id="{8E3248E0-4DEB-4E5B-B090-049265E3D49D}"/>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Arrow Connector 10">
            <a:extLst>
              <a:ext uri="{FF2B5EF4-FFF2-40B4-BE49-F238E27FC236}">
                <a16:creationId xmlns:a16="http://schemas.microsoft.com/office/drawing/2014/main" id="{CC4B55E5-3BA7-45A3-99E6-124E3F3FA3A8}"/>
              </a:ext>
            </a:extLst>
          </p:cNvPr>
          <p:cNvCxnSpPr/>
          <p:nvPr/>
        </p:nvCxnSpPr>
        <p:spPr>
          <a:xfrm>
            <a:off x="1517743" y="3585023"/>
            <a:ext cx="693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3FD086-F80B-49FE-A381-73E02206C9CC}"/>
              </a:ext>
            </a:extLst>
          </p:cNvPr>
          <p:cNvCxnSpPr/>
          <p:nvPr/>
        </p:nvCxnSpPr>
        <p:spPr>
          <a:xfrm>
            <a:off x="1451355" y="4271437"/>
            <a:ext cx="826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oogle Shape;649;p38">
            <a:extLst>
              <a:ext uri="{FF2B5EF4-FFF2-40B4-BE49-F238E27FC236}">
                <a16:creationId xmlns:a16="http://schemas.microsoft.com/office/drawing/2014/main" id="{E9F43BFF-4752-4A3C-A3CA-BEE29DF05738}"/>
              </a:ext>
            </a:extLst>
          </p:cNvPr>
          <p:cNvGrpSpPr/>
          <p:nvPr/>
        </p:nvGrpSpPr>
        <p:grpSpPr>
          <a:xfrm>
            <a:off x="2378682" y="3257547"/>
            <a:ext cx="947482" cy="1156458"/>
            <a:chOff x="1246775" y="910975"/>
            <a:chExt cx="439650" cy="523900"/>
          </a:xfrm>
        </p:grpSpPr>
        <p:sp>
          <p:nvSpPr>
            <p:cNvPr id="39" name="Google Shape;650;p38">
              <a:extLst>
                <a:ext uri="{FF2B5EF4-FFF2-40B4-BE49-F238E27FC236}">
                  <a16:creationId xmlns:a16="http://schemas.microsoft.com/office/drawing/2014/main" id="{AD13877B-BDFD-4341-8B90-EC1D23666BE1}"/>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1;p38">
              <a:extLst>
                <a:ext uri="{FF2B5EF4-FFF2-40B4-BE49-F238E27FC236}">
                  <a16:creationId xmlns:a16="http://schemas.microsoft.com/office/drawing/2014/main" id="{5DAE0EEE-E326-4E22-970D-CCD424304FA2}"/>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900" dirty="0"/>
                <a:t>Hybrid</a:t>
              </a:r>
            </a:p>
            <a:p>
              <a:pPr marL="0" lvl="0" indent="0" algn="l" rtl="0">
                <a:spcBef>
                  <a:spcPts val="0"/>
                </a:spcBef>
                <a:spcAft>
                  <a:spcPts val="0"/>
                </a:spcAft>
                <a:buNone/>
              </a:pPr>
              <a:r>
                <a:rPr lang="en-US" sz="900" dirty="0"/>
                <a:t>Features</a:t>
              </a:r>
              <a:endParaRPr sz="900" dirty="0"/>
            </a:p>
          </p:txBody>
        </p:sp>
        <p:sp>
          <p:nvSpPr>
            <p:cNvPr id="51" name="Google Shape;652;p38">
              <a:extLst>
                <a:ext uri="{FF2B5EF4-FFF2-40B4-BE49-F238E27FC236}">
                  <a16:creationId xmlns:a16="http://schemas.microsoft.com/office/drawing/2014/main" id="{D88CF83C-6C2A-4475-B109-B67B5001937A}"/>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Straight Arrow Connector 51">
            <a:extLst>
              <a:ext uri="{FF2B5EF4-FFF2-40B4-BE49-F238E27FC236}">
                <a16:creationId xmlns:a16="http://schemas.microsoft.com/office/drawing/2014/main" id="{FA54B9A6-5C7D-48BA-B87B-D4423775591F}"/>
              </a:ext>
            </a:extLst>
          </p:cNvPr>
          <p:cNvCxnSpPr/>
          <p:nvPr/>
        </p:nvCxnSpPr>
        <p:spPr>
          <a:xfrm>
            <a:off x="3523006" y="3885375"/>
            <a:ext cx="693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a:extLst>
              <a:ext uri="{FF2B5EF4-FFF2-40B4-BE49-F238E27FC236}">
                <a16:creationId xmlns:a16="http://schemas.microsoft.com/office/drawing/2014/main" id="{CD4BB024-AD30-4852-B5AD-225AB81EF051}"/>
              </a:ext>
            </a:extLst>
          </p:cNvPr>
          <p:cNvSpPr/>
          <p:nvPr/>
        </p:nvSpPr>
        <p:spPr>
          <a:xfrm>
            <a:off x="4352067" y="3581557"/>
            <a:ext cx="1052624" cy="5316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Process 53">
            <a:extLst>
              <a:ext uri="{FF2B5EF4-FFF2-40B4-BE49-F238E27FC236}">
                <a16:creationId xmlns:a16="http://schemas.microsoft.com/office/drawing/2014/main" id="{E5E34F3E-9091-4D14-A859-0BB4567FAFF2}"/>
              </a:ext>
            </a:extLst>
          </p:cNvPr>
          <p:cNvSpPr/>
          <p:nvPr/>
        </p:nvSpPr>
        <p:spPr>
          <a:xfrm>
            <a:off x="4504467" y="3733957"/>
            <a:ext cx="1052624" cy="53162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a:t>
            </a:r>
          </a:p>
          <a:p>
            <a:pPr algn="ctr"/>
            <a:r>
              <a:rPr lang="en-US" dirty="0"/>
              <a:t>Model</a:t>
            </a:r>
            <a:endParaRPr lang="en-GB" dirty="0"/>
          </a:p>
        </p:txBody>
      </p:sp>
      <p:cxnSp>
        <p:nvCxnSpPr>
          <p:cNvPr id="55" name="Straight Arrow Connector 54">
            <a:extLst>
              <a:ext uri="{FF2B5EF4-FFF2-40B4-BE49-F238E27FC236}">
                <a16:creationId xmlns:a16="http://schemas.microsoft.com/office/drawing/2014/main" id="{FC9B0313-3023-4F5E-9869-558AB536CB1C}"/>
              </a:ext>
            </a:extLst>
          </p:cNvPr>
          <p:cNvCxnSpPr/>
          <p:nvPr/>
        </p:nvCxnSpPr>
        <p:spPr>
          <a:xfrm>
            <a:off x="5696711" y="3999770"/>
            <a:ext cx="693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88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2" end="2"/>
                                            </p:txEl>
                                          </p:spTgt>
                                        </p:tgtEl>
                                        <p:attrNameLst>
                                          <p:attrName>style.visibility</p:attrName>
                                        </p:attrNameLst>
                                      </p:cBhvr>
                                      <p:to>
                                        <p:strVal val="visible"/>
                                      </p:to>
                                    </p:set>
                                    <p:animEffect transition="in" filter="fade">
                                      <p:cBhvr>
                                        <p:cTn id="7" dur="500"/>
                                        <p:tgtEl>
                                          <p:spTgt spid="38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1">
                                            <p:txEl>
                                              <p:pRg st="3" end="3"/>
                                            </p:txEl>
                                          </p:spTgt>
                                        </p:tgtEl>
                                        <p:attrNameLst>
                                          <p:attrName>style.visibility</p:attrName>
                                        </p:attrNameLst>
                                      </p:cBhvr>
                                      <p:to>
                                        <p:strVal val="visible"/>
                                      </p:to>
                                    </p:set>
                                    <p:animEffect transition="in" filter="fade">
                                      <p:cBhvr>
                                        <p:cTn id="10" dur="500"/>
                                        <p:tgtEl>
                                          <p:spTgt spid="381">
                                            <p:txEl>
                                              <p:pRg st="3" end="3"/>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100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1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1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175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10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125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125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nodeType="withEffect">
                                  <p:stCondLst>
                                    <p:cond delay="125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287907" y="974833"/>
            <a:ext cx="7204911" cy="3433269"/>
          </a:xfrm>
          <a:prstGeom prst="rect">
            <a:avLst/>
          </a:prstGeom>
        </p:spPr>
        <p:txBody>
          <a:bodyPr spcFirstLastPara="1" wrap="square" lIns="91425" tIns="91425" rIns="91425" bIns="91425" anchor="t" anchorCtr="0">
            <a:noAutofit/>
          </a:bodyPr>
          <a:lstStyle/>
          <a:p>
            <a:pPr marL="139700" indent="0">
              <a:buNone/>
            </a:pPr>
            <a:r>
              <a:rPr lang="en-US" sz="1800" b="1" dirty="0">
                <a:solidFill>
                  <a:schemeClr val="tx1">
                    <a:lumMod val="95000"/>
                    <a:lumOff val="5000"/>
                  </a:schemeClr>
                </a:solidFill>
              </a:rPr>
              <a:t>Results</a:t>
            </a:r>
            <a:endParaRPr lang="en-US" dirty="0">
              <a:solidFill>
                <a:schemeClr val="tx1">
                  <a:lumMod val="95000"/>
                  <a:lumOff val="5000"/>
                </a:schemeClr>
              </a:solidFill>
            </a:endParaRPr>
          </a:p>
          <a:p>
            <a:r>
              <a:rPr lang="en-US" dirty="0">
                <a:solidFill>
                  <a:schemeClr val="tx1">
                    <a:lumMod val="95000"/>
                    <a:lumOff val="5000"/>
                  </a:schemeClr>
                </a:solidFill>
              </a:rPr>
              <a:t>The Hybrid approach shows</a:t>
            </a:r>
          </a:p>
          <a:p>
            <a:pPr marL="139700" indent="0">
              <a:buNone/>
            </a:pPr>
            <a:r>
              <a:rPr lang="en-US" dirty="0">
                <a:solidFill>
                  <a:schemeClr val="tx1">
                    <a:lumMod val="95000"/>
                    <a:lumOff val="5000"/>
                  </a:schemeClr>
                </a:solidFill>
              </a:rPr>
              <a:t> Improvement Over the other input parameters</a:t>
            </a:r>
          </a:p>
          <a:p>
            <a:pPr marL="139700" indent="0">
              <a:buNone/>
            </a:pPr>
            <a:endParaRPr lang="en-US" dirty="0"/>
          </a:p>
          <a:p>
            <a:pPr marL="139700" indent="0">
              <a:buNone/>
            </a:pPr>
            <a:endParaRPr lang="en-GB"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400" b="1" dirty="0"/>
              <a:t>How effective will be to use deep learning in the context  of code smell detection.</a:t>
            </a:r>
            <a:endParaRPr lang="en-GB" sz="2400" dirty="0"/>
          </a:p>
        </p:txBody>
      </p:sp>
      <p:sp>
        <p:nvSpPr>
          <p:cNvPr id="40" name="Google Shape;361;p14">
            <a:extLst>
              <a:ext uri="{FF2B5EF4-FFF2-40B4-BE49-F238E27FC236}">
                <a16:creationId xmlns:a16="http://schemas.microsoft.com/office/drawing/2014/main" id="{1B7D74F9-B329-4102-8B64-B7BA03A10B2A}"/>
              </a:ext>
            </a:extLst>
          </p:cNvPr>
          <p:cNvSpPr txBox="1"/>
          <p:nvPr/>
        </p:nvSpPr>
        <p:spPr>
          <a:xfrm>
            <a:off x="382883" y="184007"/>
            <a:ext cx="913477" cy="8764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FF"/>
                </a:solidFill>
                <a:latin typeface="Nixie One"/>
                <a:ea typeface="Nixie One"/>
                <a:cs typeface="Nixie One"/>
                <a:sym typeface="Nixie One"/>
              </a:rPr>
              <a:t>Q4</a:t>
            </a:r>
            <a:endParaRPr sz="1050" b="1" dirty="0">
              <a:solidFill>
                <a:srgbClr val="FFFFFF"/>
              </a:solidFill>
            </a:endParaRPr>
          </a:p>
        </p:txBody>
      </p:sp>
      <p:graphicFrame>
        <p:nvGraphicFramePr>
          <p:cNvPr id="13" name="Google Shape;439;p23">
            <a:extLst>
              <a:ext uri="{FF2B5EF4-FFF2-40B4-BE49-F238E27FC236}">
                <a16:creationId xmlns:a16="http://schemas.microsoft.com/office/drawing/2014/main" id="{6D4A87E0-8E0F-415B-8DC3-91B567C008B6}"/>
              </a:ext>
            </a:extLst>
          </p:cNvPr>
          <p:cNvGraphicFramePr/>
          <p:nvPr>
            <p:extLst>
              <p:ext uri="{D42A27DB-BD31-4B8C-83A1-F6EECF244321}">
                <p14:modId xmlns:p14="http://schemas.microsoft.com/office/powerpoint/2010/main" val="3124219248"/>
              </p:ext>
            </p:extLst>
          </p:nvPr>
        </p:nvGraphicFramePr>
        <p:xfrm>
          <a:off x="4906100" y="1226081"/>
          <a:ext cx="4098200" cy="1402396"/>
        </p:xfrm>
        <a:graphic>
          <a:graphicData uri="http://schemas.openxmlformats.org/drawingml/2006/table">
            <a:tbl>
              <a:tblPr>
                <a:noFill/>
                <a:tableStyleId>{DE4F1D3B-2F3B-4BFE-9217-1F39F4C115A1}</a:tableStyleId>
              </a:tblPr>
              <a:tblGrid>
                <a:gridCol w="1024550">
                  <a:extLst>
                    <a:ext uri="{9D8B030D-6E8A-4147-A177-3AD203B41FA5}">
                      <a16:colId xmlns:a16="http://schemas.microsoft.com/office/drawing/2014/main" val="20000"/>
                    </a:ext>
                  </a:extLst>
                </a:gridCol>
                <a:gridCol w="1024550">
                  <a:extLst>
                    <a:ext uri="{9D8B030D-6E8A-4147-A177-3AD203B41FA5}">
                      <a16:colId xmlns:a16="http://schemas.microsoft.com/office/drawing/2014/main" val="20001"/>
                    </a:ext>
                  </a:extLst>
                </a:gridCol>
                <a:gridCol w="1024550">
                  <a:extLst>
                    <a:ext uri="{9D8B030D-6E8A-4147-A177-3AD203B41FA5}">
                      <a16:colId xmlns:a16="http://schemas.microsoft.com/office/drawing/2014/main" val="20002"/>
                    </a:ext>
                  </a:extLst>
                </a:gridCol>
                <a:gridCol w="1024550">
                  <a:extLst>
                    <a:ext uri="{9D8B030D-6E8A-4147-A177-3AD203B41FA5}">
                      <a16:colId xmlns:a16="http://schemas.microsoft.com/office/drawing/2014/main" val="2576357795"/>
                    </a:ext>
                  </a:extLst>
                </a:gridCol>
              </a:tblGrid>
              <a:tr h="325508">
                <a:tc>
                  <a:txBody>
                    <a:bodyPr/>
                    <a:lstStyle/>
                    <a:p>
                      <a:pPr marL="0" lvl="0" indent="0" algn="l" rtl="0">
                        <a:spcBef>
                          <a:spcPts val="0"/>
                        </a:spcBef>
                        <a:spcAft>
                          <a:spcPts val="0"/>
                        </a:spcAft>
                        <a:buNone/>
                      </a:pPr>
                      <a:r>
                        <a:rPr lang="en-US" dirty="0">
                          <a:solidFill>
                            <a:srgbClr val="C6DAEC"/>
                          </a:solidFill>
                          <a:latin typeface="Muli"/>
                          <a:ea typeface="Muli"/>
                          <a:cs typeface="Muli"/>
                          <a:sym typeface="Muli"/>
                        </a:rPr>
                        <a:t>Model</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sz="1200" dirty="0">
                          <a:solidFill>
                            <a:srgbClr val="C6DAEC"/>
                          </a:solidFill>
                          <a:latin typeface="Muli"/>
                          <a:ea typeface="Muli"/>
                          <a:cs typeface="Muli"/>
                          <a:sym typeface="Muli"/>
                        </a:rPr>
                        <a:t>Object Oriented metrics</a:t>
                      </a:r>
                      <a:endParaRPr sz="12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GB" dirty="0">
                          <a:solidFill>
                            <a:srgbClr val="C6DAEC"/>
                          </a:solidFill>
                          <a:latin typeface="Muli"/>
                          <a:ea typeface="Muli"/>
                          <a:cs typeface="Muli"/>
                          <a:sym typeface="Muli"/>
                        </a:rPr>
                        <a:t>Textual Features</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50000"/>
                      </a:schemeClr>
                    </a:solidFill>
                  </a:tcPr>
                </a:tc>
                <a:tc>
                  <a:txBody>
                    <a:bodyPr/>
                    <a:lstStyle/>
                    <a:p>
                      <a:pPr marL="0" lvl="0" indent="0" algn="ctr" rtl="0">
                        <a:spcBef>
                          <a:spcPts val="0"/>
                        </a:spcBef>
                        <a:spcAft>
                          <a:spcPts val="0"/>
                        </a:spcAft>
                        <a:buNone/>
                      </a:pPr>
                      <a:r>
                        <a:rPr lang="en-US" dirty="0">
                          <a:solidFill>
                            <a:srgbClr val="C6DAEC"/>
                          </a:solidFill>
                          <a:latin typeface="Muli"/>
                          <a:ea typeface="Muli"/>
                          <a:cs typeface="Muli"/>
                          <a:sym typeface="Muli"/>
                        </a:rPr>
                        <a:t>Hybrid</a:t>
                      </a:r>
                    </a:p>
                    <a:p>
                      <a:pPr marL="0" lvl="0" indent="0" algn="ctr" rtl="0">
                        <a:spcBef>
                          <a:spcPts val="0"/>
                        </a:spcBef>
                        <a:spcAft>
                          <a:spcPts val="0"/>
                        </a:spcAft>
                        <a:buNone/>
                      </a:pPr>
                      <a:r>
                        <a:rPr lang="en-US" dirty="0">
                          <a:solidFill>
                            <a:srgbClr val="C6DAEC"/>
                          </a:solidFill>
                          <a:latin typeface="Muli"/>
                          <a:ea typeface="Muli"/>
                          <a:cs typeface="Muli"/>
                          <a:sym typeface="Muli"/>
                        </a:rPr>
                        <a:t>Features</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chemeClr val="accent1">
                        <a:lumMod val="50000"/>
                      </a:schemeClr>
                    </a:solidFill>
                  </a:tcPr>
                </a:tc>
                <a:extLst>
                  <a:ext uri="{0D108BD9-81ED-4DB2-BD59-A6C34878D82A}">
                    <a16:rowId xmlns:a16="http://schemas.microsoft.com/office/drawing/2014/main" val="10000"/>
                  </a:ext>
                </a:extLst>
              </a:tr>
              <a:tr h="716606">
                <a:tc>
                  <a:txBody>
                    <a:bodyPr/>
                    <a:lstStyle/>
                    <a:p>
                      <a:pPr marL="0" lvl="0" indent="0" algn="l" rtl="0">
                        <a:spcBef>
                          <a:spcPts val="0"/>
                        </a:spcBef>
                        <a:spcAft>
                          <a:spcPts val="0"/>
                        </a:spcAft>
                        <a:buNone/>
                      </a:pPr>
                      <a:r>
                        <a:rPr lang="en-GB" sz="1400" dirty="0">
                          <a:solidFill>
                            <a:srgbClr val="C6DAEC"/>
                          </a:solidFill>
                          <a:latin typeface="Muli"/>
                          <a:ea typeface="Muli"/>
                          <a:cs typeface="Muli"/>
                          <a:sym typeface="Muli"/>
                        </a:rPr>
                        <a:t>RNN</a:t>
                      </a:r>
                      <a:endParaRPr sz="14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GB" sz="1600" dirty="0">
                          <a:solidFill>
                            <a:srgbClr val="FFFFFF"/>
                          </a:solidFill>
                          <a:latin typeface="Muli"/>
                          <a:ea typeface="Muli"/>
                          <a:cs typeface="Muli"/>
                          <a:sym typeface="Muli"/>
                        </a:rPr>
                        <a:t>84%</a:t>
                      </a: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 sz="1600" dirty="0">
                          <a:solidFill>
                            <a:srgbClr val="FFFFFF"/>
                          </a:solidFill>
                          <a:latin typeface="Muli"/>
                          <a:ea typeface="Muli"/>
                          <a:cs typeface="Muli"/>
                          <a:sym typeface="Muli"/>
                        </a:rPr>
                        <a:t>83%</a:t>
                      </a:r>
                      <a:endParaRPr sz="16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tc>
                  <a:txBody>
                    <a:bodyPr/>
                    <a:lstStyle/>
                    <a:p>
                      <a:pPr marL="0" lvl="0" indent="0" algn="ctr" rtl="0">
                        <a:spcBef>
                          <a:spcPts val="0"/>
                        </a:spcBef>
                        <a:spcAft>
                          <a:spcPts val="0"/>
                        </a:spcAft>
                        <a:buNone/>
                      </a:pPr>
                      <a:r>
                        <a:rPr lang="en-US" sz="1600" dirty="0">
                          <a:solidFill>
                            <a:srgbClr val="FF0000"/>
                          </a:solidFill>
                          <a:latin typeface="Muli"/>
                          <a:ea typeface="Muli"/>
                          <a:cs typeface="Muli"/>
                          <a:sym typeface="Muli"/>
                        </a:rPr>
                        <a:t>86%</a:t>
                      </a:r>
                      <a:endParaRPr sz="1600" dirty="0">
                        <a:solidFill>
                          <a:srgbClr val="FF0000"/>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2"/>
                  </a:ext>
                </a:extLst>
              </a:tr>
            </a:tbl>
          </a:graphicData>
        </a:graphic>
      </p:graphicFrame>
      <p:pic>
        <p:nvPicPr>
          <p:cNvPr id="4098" name="Picture 1">
            <a:extLst>
              <a:ext uri="{FF2B5EF4-FFF2-40B4-BE49-F238E27FC236}">
                <a16:creationId xmlns:a16="http://schemas.microsoft.com/office/drawing/2014/main" id="{99A01830-D68E-497C-BC92-630326881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02" y="2267925"/>
            <a:ext cx="3869965" cy="25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27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animEffect transition="in" filter="fade">
                                      <p:cBhvr>
                                        <p:cTn id="7" dur="500"/>
                                        <p:tgtEl>
                                          <p:spTgt spid="381">
                                            <p:txEl>
                                              <p:pRg st="1" end="1"/>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2" end="2"/>
                                            </p:txEl>
                                          </p:spTgt>
                                        </p:tgtEl>
                                        <p:attrNameLst>
                                          <p:attrName>style.visibility</p:attrName>
                                        </p:attrNameLst>
                                      </p:cBhvr>
                                      <p:to>
                                        <p:strVal val="visible"/>
                                      </p:to>
                                    </p:set>
                                    <p:animEffect transition="in" filter="fade">
                                      <p:cBhvr>
                                        <p:cTn id="10" dur="500"/>
                                        <p:tgtEl>
                                          <p:spTgt spid="381">
                                            <p:txEl>
                                              <p:pRg st="2" end="2"/>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100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1983725" y="176258"/>
            <a:ext cx="6241672" cy="926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Summary &amp;Conclusion</a:t>
            </a:r>
            <a:endParaRPr sz="3600" dirty="0"/>
          </a:p>
        </p:txBody>
      </p:sp>
      <p:sp>
        <p:nvSpPr>
          <p:cNvPr id="381" name="Google Shape;381;p17"/>
          <p:cNvSpPr txBox="1">
            <a:spLocks noGrp="1"/>
          </p:cNvSpPr>
          <p:nvPr>
            <p:ph type="subTitle" idx="4294967295"/>
          </p:nvPr>
        </p:nvSpPr>
        <p:spPr>
          <a:xfrm>
            <a:off x="712119" y="1352256"/>
            <a:ext cx="7204911" cy="3791169"/>
          </a:xfrm>
          <a:prstGeom prst="rect">
            <a:avLst/>
          </a:prstGeom>
        </p:spPr>
        <p:txBody>
          <a:bodyPr spcFirstLastPara="1" wrap="square" lIns="91425" tIns="91425" rIns="91425" bIns="91425" anchor="t" anchorCtr="0">
            <a:noAutofit/>
          </a:bodyPr>
          <a:lstStyle/>
          <a:p>
            <a:r>
              <a:rPr lang="en-GB" sz="2000" dirty="0">
                <a:solidFill>
                  <a:schemeClr val="tx1">
                    <a:lumMod val="95000"/>
                    <a:lumOff val="5000"/>
                  </a:schemeClr>
                </a:solidFill>
              </a:rPr>
              <a:t>Compare between deep learning and traditional machine learning, and achieved better results.</a:t>
            </a:r>
          </a:p>
          <a:p>
            <a:r>
              <a:rPr lang="en-US" sz="1600" b="1" i="1" dirty="0">
                <a:solidFill>
                  <a:schemeClr val="tx1">
                    <a:lumMod val="95000"/>
                    <a:lumOff val="5000"/>
                  </a:schemeClr>
                </a:solidFill>
              </a:rPr>
              <a:t>Reconstruct a data set of textually extracted features for the study.</a:t>
            </a:r>
          </a:p>
          <a:p>
            <a:r>
              <a:rPr lang="en-US" sz="1600" b="1" i="1" dirty="0">
                <a:solidFill>
                  <a:schemeClr val="tx1">
                    <a:lumMod val="95000"/>
                    <a:lumOff val="5000"/>
                  </a:schemeClr>
                </a:solidFill>
              </a:rPr>
              <a:t>Performed a parameter study between the Object oriented metrics and the textually extracted features.</a:t>
            </a:r>
          </a:p>
          <a:p>
            <a:endParaRPr lang="en-US" sz="1600" b="1" i="1" dirty="0">
              <a:solidFill>
                <a:schemeClr val="tx1">
                  <a:lumMod val="95000"/>
                  <a:lumOff val="5000"/>
                </a:schemeClr>
              </a:solidFill>
            </a:endParaRPr>
          </a:p>
          <a:p>
            <a:r>
              <a:rPr lang="en-US" sz="1600" b="1" i="1" dirty="0">
                <a:solidFill>
                  <a:schemeClr val="tx1">
                    <a:lumMod val="95000"/>
                    <a:lumOff val="5000"/>
                  </a:schemeClr>
                </a:solidFill>
              </a:rPr>
              <a:t>THE BEST model for detecting the god class, is the Recurrent neural network with a hybrid input parameter of both metric and textual features.</a:t>
            </a:r>
          </a:p>
          <a:p>
            <a:endParaRPr lang="en-US" sz="1200" b="1"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4941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1" end="1"/>
                                            </p:txEl>
                                          </p:spTgt>
                                        </p:tgtEl>
                                        <p:attrNameLst>
                                          <p:attrName>style.visibility</p:attrName>
                                        </p:attrNameLst>
                                      </p:cBhvr>
                                      <p:to>
                                        <p:strVal val="visible"/>
                                      </p:to>
                                    </p:set>
                                    <p:animEffect transition="in" filter="fade">
                                      <p:cBhvr>
                                        <p:cTn id="10" dur="500"/>
                                        <p:tgtEl>
                                          <p:spTgt spid="381">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2" end="2"/>
                                            </p:txEl>
                                          </p:spTgt>
                                        </p:tgtEl>
                                        <p:attrNameLst>
                                          <p:attrName>style.visibility</p:attrName>
                                        </p:attrNameLst>
                                      </p:cBhvr>
                                      <p:to>
                                        <p:strVal val="visible"/>
                                      </p:to>
                                    </p:set>
                                    <p:animEffect transition="in" filter="fade">
                                      <p:cBhvr>
                                        <p:cTn id="13" dur="500"/>
                                        <p:tgtEl>
                                          <p:spTgt spid="381">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381">
                                            <p:txEl>
                                              <p:pRg st="4" end="4"/>
                                            </p:txEl>
                                          </p:spTgt>
                                        </p:tgtEl>
                                        <p:attrNameLst>
                                          <p:attrName>style.visibility</p:attrName>
                                        </p:attrNameLst>
                                      </p:cBhvr>
                                      <p:to>
                                        <p:strVal val="visible"/>
                                      </p:to>
                                    </p:set>
                                    <p:animEffect transition="in" filter="fade">
                                      <p:cBhvr>
                                        <p:cTn id="16" dur="500"/>
                                        <p:tgtEl>
                                          <p:spTgt spid="3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D6A3-8CDB-4EA8-B09A-983A591575DE}"/>
              </a:ext>
            </a:extLst>
          </p:cNvPr>
          <p:cNvSpPr>
            <a:spLocks noGrp="1"/>
          </p:cNvSpPr>
          <p:nvPr>
            <p:ph type="title"/>
          </p:nvPr>
        </p:nvSpPr>
        <p:spPr/>
        <p:txBody>
          <a:bodyPr>
            <a:normAutofit fontScale="90000"/>
          </a:bodyPr>
          <a:lstStyle/>
          <a:p>
            <a:r>
              <a:rPr lang="en-US" sz="6000" dirty="0"/>
              <a:t>Questions !!</a:t>
            </a:r>
            <a:endParaRPr lang="en-GB" sz="6000" dirty="0"/>
          </a:p>
        </p:txBody>
      </p:sp>
      <p:sp>
        <p:nvSpPr>
          <p:cNvPr id="3" name="Content Placeholder 2">
            <a:extLst>
              <a:ext uri="{FF2B5EF4-FFF2-40B4-BE49-F238E27FC236}">
                <a16:creationId xmlns:a16="http://schemas.microsoft.com/office/drawing/2014/main" id="{6381C4A7-CF84-4387-AB0E-2DAD7D75F36C}"/>
              </a:ext>
            </a:extLst>
          </p:cNvPr>
          <p:cNvSpPr>
            <a:spLocks noGrp="1"/>
          </p:cNvSpPr>
          <p:nvPr>
            <p:ph idx="1"/>
          </p:nvPr>
        </p:nvSpPr>
        <p:spPr>
          <a:xfrm>
            <a:off x="1433015" y="1685925"/>
            <a:ext cx="7040715" cy="1771650"/>
          </a:xfrm>
        </p:spPr>
        <p:txBody>
          <a:bodyPr>
            <a:normAutofit/>
          </a:bodyPr>
          <a:lstStyle/>
          <a:p>
            <a:pPr marL="0" indent="0">
              <a:buNone/>
            </a:pPr>
            <a:r>
              <a:rPr lang="en-US" sz="4050" dirty="0">
                <a:solidFill>
                  <a:schemeClr val="tx1">
                    <a:lumMod val="95000"/>
                    <a:lumOff val="5000"/>
                  </a:schemeClr>
                </a:solidFill>
              </a:rPr>
              <a:t>Thank you</a:t>
            </a:r>
            <a:r>
              <a:rPr lang="en-US" sz="4050" dirty="0"/>
              <a:t> </a:t>
            </a:r>
            <a:endParaRPr lang="en-GB" sz="4050" dirty="0"/>
          </a:p>
        </p:txBody>
      </p:sp>
    </p:spTree>
    <p:extLst>
      <p:ext uri="{BB962C8B-B14F-4D97-AF65-F5344CB8AC3E}">
        <p14:creationId xmlns:p14="http://schemas.microsoft.com/office/powerpoint/2010/main" val="3973638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2440925" y="273962"/>
            <a:ext cx="5314950" cy="926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b="1" dirty="0"/>
              <a:t>Code smells</a:t>
            </a:r>
            <a:endParaRPr sz="6000" b="1" dirty="0"/>
          </a:p>
        </p:txBody>
      </p:sp>
      <p:sp>
        <p:nvSpPr>
          <p:cNvPr id="381" name="Google Shape;381;p17"/>
          <p:cNvSpPr txBox="1">
            <a:spLocks noGrp="1"/>
          </p:cNvSpPr>
          <p:nvPr>
            <p:ph type="subTitle" idx="4294967295"/>
          </p:nvPr>
        </p:nvSpPr>
        <p:spPr>
          <a:xfrm>
            <a:off x="712119" y="1352256"/>
            <a:ext cx="7204911" cy="3791169"/>
          </a:xfrm>
          <a:prstGeom prst="rect">
            <a:avLst/>
          </a:prstGeom>
        </p:spPr>
        <p:txBody>
          <a:bodyPr spcFirstLastPara="1" wrap="square" lIns="91425" tIns="91425" rIns="91425" bIns="91425" anchor="t" anchorCtr="0">
            <a:noAutofit/>
          </a:bodyPr>
          <a:lstStyle/>
          <a:p>
            <a:r>
              <a:rPr lang="en-GB" sz="2000" dirty="0">
                <a:solidFill>
                  <a:schemeClr val="tx1"/>
                </a:solidFill>
              </a:rPr>
              <a:t>Code Blocks in the source code of a software that indicates the need for refactoring due to bad design decisions.</a:t>
            </a:r>
          </a:p>
          <a:p>
            <a:r>
              <a:rPr lang="en-US" sz="1600" b="1" i="1" dirty="0">
                <a:solidFill>
                  <a:schemeClr val="tx1"/>
                </a:solidFill>
              </a:rPr>
              <a:t>Their effect on the software</a:t>
            </a:r>
            <a:endParaRPr lang="en-US" sz="1200" b="1" i="1" dirty="0">
              <a:solidFill>
                <a:schemeClr val="tx1"/>
              </a:solidFill>
            </a:endParaRPr>
          </a:p>
          <a:p>
            <a:pPr marL="0" indent="0">
              <a:buNone/>
            </a:pPr>
            <a:r>
              <a:rPr lang="en-US" dirty="0">
                <a:solidFill>
                  <a:schemeClr val="tx1"/>
                </a:solidFill>
              </a:rPr>
              <a:t>They do not effect the direct functionality of the code.</a:t>
            </a:r>
          </a:p>
          <a:p>
            <a:pPr marL="0" indent="0">
              <a:buNone/>
            </a:pPr>
            <a:r>
              <a:rPr lang="en-US" dirty="0">
                <a:solidFill>
                  <a:schemeClr val="tx1"/>
                </a:solidFill>
              </a:rPr>
              <a:t>They Impact  the non-functional quality attributes of the software </a:t>
            </a:r>
          </a:p>
          <a:p>
            <a:pPr marL="0" indent="0">
              <a:buNone/>
            </a:pPr>
            <a:r>
              <a:rPr lang="en-GB" dirty="0">
                <a:solidFill>
                  <a:schemeClr val="tx1"/>
                </a:solidFill>
              </a:rPr>
              <a:t>By making it :</a:t>
            </a:r>
          </a:p>
          <a:p>
            <a:pPr marL="0" indent="0">
              <a:buNone/>
            </a:pPr>
            <a:r>
              <a:rPr lang="en-GB" dirty="0">
                <a:solidFill>
                  <a:schemeClr val="tx1"/>
                </a:solidFill>
              </a:rPr>
              <a:t>	   difficult to comprehend, reform, enhance the source code</a:t>
            </a:r>
          </a:p>
          <a:p>
            <a:pPr marL="0" indent="0">
              <a:buNone/>
            </a:pPr>
            <a:r>
              <a:rPr lang="en-GB" dirty="0">
                <a:solidFill>
                  <a:schemeClr val="tx1"/>
                </a:solidFill>
              </a:rPr>
              <a:t>	  Cause bad utilization of resources and large memory consumption </a:t>
            </a:r>
          </a:p>
          <a:p>
            <a:pPr marL="0" indent="0">
              <a:buNone/>
            </a:pPr>
            <a:r>
              <a:rPr lang="en-GB" b="1" dirty="0">
                <a:solidFill>
                  <a:schemeClr val="tx1"/>
                </a:solidFill>
              </a:rPr>
              <a:t>Hence, Increasing the cost and time of refactoring and reworking the software.</a:t>
            </a:r>
            <a:endParaRPr lang="en-US" sz="1200" b="1" dirty="0">
              <a:solidFill>
                <a:schemeClr val="tx1"/>
              </a:solidFill>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lumMod val="75000"/>
              <a:lumOff val="25000"/>
            </a:schemeClr>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610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81">
                                            <p:txEl>
                                              <p:pRg st="1" end="1"/>
                                            </p:txEl>
                                          </p:spTgt>
                                        </p:tgtEl>
                                        <p:attrNameLst>
                                          <p:attrName>style.visibility</p:attrName>
                                        </p:attrNameLst>
                                      </p:cBhvr>
                                      <p:to>
                                        <p:strVal val="visible"/>
                                      </p:to>
                                    </p:set>
                                    <p:animEffect transition="in" filter="fade">
                                      <p:cBhvr>
                                        <p:cTn id="10" dur="500"/>
                                        <p:tgtEl>
                                          <p:spTgt spid="381">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2" end="2"/>
                                            </p:txEl>
                                          </p:spTgt>
                                        </p:tgtEl>
                                        <p:attrNameLst>
                                          <p:attrName>style.visibility</p:attrName>
                                        </p:attrNameLst>
                                      </p:cBhvr>
                                      <p:to>
                                        <p:strVal val="visible"/>
                                      </p:to>
                                    </p:set>
                                    <p:animEffect transition="in" filter="fade">
                                      <p:cBhvr>
                                        <p:cTn id="13" dur="500"/>
                                        <p:tgtEl>
                                          <p:spTgt spid="381">
                                            <p:txEl>
                                              <p:pRg st="2" end="2"/>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381">
                                            <p:txEl>
                                              <p:pRg st="3" end="3"/>
                                            </p:txEl>
                                          </p:spTgt>
                                        </p:tgtEl>
                                        <p:attrNameLst>
                                          <p:attrName>style.visibility</p:attrName>
                                        </p:attrNameLst>
                                      </p:cBhvr>
                                      <p:to>
                                        <p:strVal val="visible"/>
                                      </p:to>
                                    </p:set>
                                    <p:animEffect transition="in" filter="fade">
                                      <p:cBhvr>
                                        <p:cTn id="16" dur="500"/>
                                        <p:tgtEl>
                                          <p:spTgt spid="381">
                                            <p:txEl>
                                              <p:pRg st="3" end="3"/>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381">
                                            <p:txEl>
                                              <p:pRg st="4" end="4"/>
                                            </p:txEl>
                                          </p:spTgt>
                                        </p:tgtEl>
                                        <p:attrNameLst>
                                          <p:attrName>style.visibility</p:attrName>
                                        </p:attrNameLst>
                                      </p:cBhvr>
                                      <p:to>
                                        <p:strVal val="visible"/>
                                      </p:to>
                                    </p:set>
                                    <p:animEffect transition="in" filter="fade">
                                      <p:cBhvr>
                                        <p:cTn id="19" dur="500"/>
                                        <p:tgtEl>
                                          <p:spTgt spid="381">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381">
                                            <p:txEl>
                                              <p:pRg st="5" end="5"/>
                                            </p:txEl>
                                          </p:spTgt>
                                        </p:tgtEl>
                                        <p:attrNameLst>
                                          <p:attrName>style.visibility</p:attrName>
                                        </p:attrNameLst>
                                      </p:cBhvr>
                                      <p:to>
                                        <p:strVal val="visible"/>
                                      </p:to>
                                    </p:set>
                                    <p:animEffect transition="in" filter="fade">
                                      <p:cBhvr>
                                        <p:cTn id="22" dur="500"/>
                                        <p:tgtEl>
                                          <p:spTgt spid="381">
                                            <p:txEl>
                                              <p:pRg st="5" end="5"/>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381">
                                            <p:txEl>
                                              <p:pRg st="6" end="6"/>
                                            </p:txEl>
                                          </p:spTgt>
                                        </p:tgtEl>
                                        <p:attrNameLst>
                                          <p:attrName>style.visibility</p:attrName>
                                        </p:attrNameLst>
                                      </p:cBhvr>
                                      <p:to>
                                        <p:strVal val="visible"/>
                                      </p:to>
                                    </p:set>
                                    <p:animEffect transition="in" filter="fade">
                                      <p:cBhvr>
                                        <p:cTn id="25" dur="500"/>
                                        <p:tgtEl>
                                          <p:spTgt spid="381">
                                            <p:txEl>
                                              <p:pRg st="6" end="6"/>
                                            </p:txEl>
                                          </p:spTgt>
                                        </p:tgtEl>
                                      </p:cBhvr>
                                    </p:animEffect>
                                  </p:childTnLst>
                                </p:cTn>
                              </p:par>
                              <p:par>
                                <p:cTn id="26" presetID="10" presetClass="entr" presetSubtype="0" fill="hold" nodeType="withEffect">
                                  <p:stCondLst>
                                    <p:cond delay="1000"/>
                                  </p:stCondLst>
                                  <p:childTnLst>
                                    <p:set>
                                      <p:cBhvr>
                                        <p:cTn id="27" dur="1" fill="hold">
                                          <p:stCondLst>
                                            <p:cond delay="0"/>
                                          </p:stCondLst>
                                        </p:cTn>
                                        <p:tgtEl>
                                          <p:spTgt spid="381">
                                            <p:txEl>
                                              <p:pRg st="7" end="7"/>
                                            </p:txEl>
                                          </p:spTgt>
                                        </p:tgtEl>
                                        <p:attrNameLst>
                                          <p:attrName>style.visibility</p:attrName>
                                        </p:attrNameLst>
                                      </p:cBhvr>
                                      <p:to>
                                        <p:strVal val="visible"/>
                                      </p:to>
                                    </p:set>
                                    <p:animEffect transition="in" filter="fade">
                                      <p:cBhvr>
                                        <p:cTn id="28" dur="500"/>
                                        <p:tgtEl>
                                          <p:spTgt spid="3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2440925" y="273962"/>
            <a:ext cx="5314950" cy="926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t>Code smells</a:t>
            </a:r>
            <a:endParaRPr sz="6000"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45;p12">
            <a:extLst>
              <a:ext uri="{FF2B5EF4-FFF2-40B4-BE49-F238E27FC236}">
                <a16:creationId xmlns:a16="http://schemas.microsoft.com/office/drawing/2014/main" id="{880178C0-AD2D-4D79-A970-6FC495591783}"/>
              </a:ext>
            </a:extLst>
          </p:cNvPr>
          <p:cNvSpPr txBox="1"/>
          <p:nvPr/>
        </p:nvSpPr>
        <p:spPr>
          <a:xfrm>
            <a:off x="801875" y="1490383"/>
            <a:ext cx="69540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US" b="1" dirty="0">
                <a:solidFill>
                  <a:schemeClr val="tx1"/>
                </a:solidFill>
                <a:latin typeface="Muli"/>
                <a:ea typeface="Muli"/>
                <a:cs typeface="Muli"/>
                <a:sym typeface="Muli"/>
              </a:rPr>
              <a:t>They are categorized according to  the unit of the program they impact being either a class level smell or a  method level smell.</a:t>
            </a:r>
            <a:r>
              <a:rPr lang="en-US" sz="1100" b="1" dirty="0">
                <a:solidFill>
                  <a:schemeClr val="tx1"/>
                </a:solidFill>
                <a:latin typeface="Muli"/>
                <a:ea typeface="Muli"/>
                <a:cs typeface="Muli"/>
                <a:sym typeface="Muli"/>
              </a:rPr>
              <a:t> </a:t>
            </a:r>
            <a:endParaRPr sz="1100" dirty="0">
              <a:solidFill>
                <a:schemeClr val="tx1"/>
              </a:solidFill>
              <a:latin typeface="Muli"/>
              <a:ea typeface="Muli"/>
              <a:cs typeface="Muli"/>
              <a:sym typeface="Muli"/>
            </a:endParaRPr>
          </a:p>
          <a:p>
            <a:pPr marL="0" lvl="0" indent="0" algn="l" rtl="0">
              <a:spcBef>
                <a:spcPts val="1000"/>
              </a:spcBef>
              <a:spcAft>
                <a:spcPts val="0"/>
              </a:spcAft>
              <a:buNone/>
            </a:pPr>
            <a:endParaRPr sz="1100" dirty="0">
              <a:solidFill>
                <a:srgbClr val="C6DAEC"/>
              </a:solidFill>
              <a:latin typeface="Muli"/>
              <a:ea typeface="Muli"/>
              <a:cs typeface="Muli"/>
              <a:sym typeface="Muli"/>
            </a:endParaRPr>
          </a:p>
          <a:p>
            <a:pPr marL="0" lvl="0" indent="0" algn="l" rtl="0">
              <a:spcBef>
                <a:spcPts val="1000"/>
              </a:spcBef>
              <a:spcAft>
                <a:spcPts val="1000"/>
              </a:spcAft>
              <a:buNone/>
            </a:pPr>
            <a:endParaRPr sz="1100" dirty="0">
              <a:solidFill>
                <a:srgbClr val="C6DAEC"/>
              </a:solidFill>
              <a:latin typeface="Muli"/>
              <a:ea typeface="Muli"/>
              <a:cs typeface="Muli"/>
              <a:sym typeface="Muli"/>
            </a:endParaRPr>
          </a:p>
        </p:txBody>
      </p:sp>
      <p:sp>
        <p:nvSpPr>
          <p:cNvPr id="13" name="Google Shape;343;p12">
            <a:extLst>
              <a:ext uri="{FF2B5EF4-FFF2-40B4-BE49-F238E27FC236}">
                <a16:creationId xmlns:a16="http://schemas.microsoft.com/office/drawing/2014/main" id="{7B08B2F6-FCAD-4001-8C35-702E30B0CB6E}"/>
              </a:ext>
            </a:extLst>
          </p:cNvPr>
          <p:cNvSpPr txBox="1"/>
          <p:nvPr/>
        </p:nvSpPr>
        <p:spPr>
          <a:xfrm>
            <a:off x="712119" y="2236977"/>
            <a:ext cx="3191400" cy="235354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rgbClr val="00E1C6"/>
                </a:solidFill>
                <a:latin typeface="Muli"/>
                <a:ea typeface="Muli"/>
                <a:cs typeface="Muli"/>
                <a:sym typeface="Muli"/>
              </a:rPr>
              <a:t>	</a:t>
            </a:r>
            <a:r>
              <a:rPr lang="en-US" sz="1800" b="1" dirty="0">
                <a:solidFill>
                  <a:schemeClr val="tx1">
                    <a:lumMod val="95000"/>
                    <a:lumOff val="5000"/>
                  </a:schemeClr>
                </a:solidFill>
                <a:latin typeface="Muli"/>
                <a:ea typeface="Muli"/>
                <a:cs typeface="Muli"/>
                <a:sym typeface="Muli"/>
              </a:rPr>
              <a:t>Class level </a:t>
            </a:r>
          </a:p>
          <a:p>
            <a:pPr marL="0" lvl="0" indent="0" algn="l" rtl="0">
              <a:spcBef>
                <a:spcPts val="600"/>
              </a:spcBef>
              <a:spcAft>
                <a:spcPts val="0"/>
              </a:spcAft>
              <a:buNone/>
            </a:pPr>
            <a:r>
              <a:rPr lang="en-US" sz="1800" b="1" dirty="0">
                <a:solidFill>
                  <a:schemeClr val="tx1">
                    <a:lumMod val="95000"/>
                    <a:lumOff val="5000"/>
                  </a:schemeClr>
                </a:solidFill>
                <a:latin typeface="Muli"/>
                <a:ea typeface="Muli"/>
                <a:cs typeface="Muli"/>
                <a:sym typeface="Muli"/>
              </a:rPr>
              <a:t> 	(God Class)</a:t>
            </a:r>
            <a:endParaRPr dirty="0">
              <a:solidFill>
                <a:schemeClr val="tx1">
                  <a:lumMod val="95000"/>
                  <a:lumOff val="5000"/>
                </a:schemeClr>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GB" sz="1200" dirty="0">
                <a:solidFill>
                  <a:schemeClr val="tx1"/>
                </a:solidFill>
                <a:latin typeface="Muli"/>
                <a:ea typeface="Muli"/>
                <a:cs typeface="Muli"/>
                <a:sym typeface="Muli"/>
              </a:rPr>
              <a:t>classes that are responsible for the largest amount of the logic in the system.</a:t>
            </a:r>
          </a:p>
          <a:p>
            <a:pPr lvl="0">
              <a:spcBef>
                <a:spcPts val="600"/>
              </a:spcBef>
              <a:buClr>
                <a:schemeClr val="dk1"/>
              </a:buClr>
              <a:buSzPts val="1100"/>
            </a:pPr>
            <a:r>
              <a:rPr lang="en-US" sz="1100" b="1" dirty="0">
                <a:solidFill>
                  <a:srgbClr val="00E1C6"/>
                </a:solidFill>
                <a:latin typeface="Muli"/>
                <a:ea typeface="Muli"/>
                <a:cs typeface="Muli"/>
                <a:sym typeface="Muli"/>
              </a:rPr>
              <a:t>Characteristics :</a:t>
            </a:r>
            <a:endParaRPr lang="en-GB" sz="1100" dirty="0">
              <a:solidFill>
                <a:srgbClr val="C6DAEC"/>
              </a:solidFill>
              <a:latin typeface="Muli"/>
              <a:ea typeface="Muli"/>
              <a:cs typeface="Muli"/>
              <a:sym typeface="Muli"/>
            </a:endParaRPr>
          </a:p>
          <a:p>
            <a:pPr marL="457200" lvl="0" indent="-317500">
              <a:spcBef>
                <a:spcPts val="600"/>
              </a:spcBef>
              <a:buClr>
                <a:srgbClr val="19BBD5"/>
              </a:buClr>
              <a:buSzPts val="1400"/>
              <a:buFont typeface="Muli"/>
              <a:buChar char="◇"/>
            </a:pPr>
            <a:r>
              <a:rPr lang="en-GB" sz="1200" dirty="0">
                <a:solidFill>
                  <a:schemeClr val="tx1"/>
                </a:solidFill>
                <a:latin typeface="Muli"/>
                <a:ea typeface="Muli"/>
                <a:cs typeface="Muli"/>
                <a:sym typeface="Muli"/>
              </a:rPr>
              <a:t>It centralizes the intelligence of the system.</a:t>
            </a:r>
            <a:endParaRPr lang="en-GB" sz="1200" dirty="0">
              <a:solidFill>
                <a:schemeClr val="tx1"/>
              </a:solidFill>
              <a:latin typeface="Muli"/>
              <a:sym typeface="Muli"/>
            </a:endParaRPr>
          </a:p>
          <a:p>
            <a:pPr marL="457200" indent="-317500">
              <a:buClr>
                <a:srgbClr val="19BBD5"/>
              </a:buClr>
              <a:buSzPts val="1400"/>
              <a:buFont typeface="Muli"/>
              <a:buChar char="◇"/>
            </a:pPr>
            <a:r>
              <a:rPr lang="en-GB" sz="1200" dirty="0">
                <a:solidFill>
                  <a:schemeClr val="tx1"/>
                </a:solidFill>
                <a:latin typeface="Muli"/>
                <a:ea typeface="Muli"/>
                <a:cs typeface="Muli"/>
                <a:sym typeface="Muli"/>
              </a:rPr>
              <a:t>god classes usually contain large and complex methods.</a:t>
            </a:r>
            <a:endParaRPr lang="en-GB" sz="1200" dirty="0">
              <a:solidFill>
                <a:schemeClr val="tx1"/>
              </a:solidFill>
              <a:latin typeface="Muli"/>
              <a:sym typeface="Muli"/>
            </a:endParaRPr>
          </a:p>
          <a:p>
            <a:pPr marL="457200" lvl="0" indent="-317500">
              <a:buClr>
                <a:srgbClr val="19BBD5"/>
              </a:buClr>
              <a:buSzPts val="1400"/>
              <a:buFont typeface="Muli"/>
              <a:buChar char="◇"/>
            </a:pPr>
            <a:r>
              <a:rPr lang="en-GB" sz="1200" dirty="0">
                <a:solidFill>
                  <a:schemeClr val="tx1"/>
                </a:solidFill>
                <a:latin typeface="Muli"/>
                <a:ea typeface="Muli"/>
                <a:cs typeface="Muli"/>
                <a:sym typeface="Muli"/>
              </a:rPr>
              <a:t>Implements several system functionality.</a:t>
            </a:r>
          </a:p>
          <a:p>
            <a:pPr marL="457200" lvl="0" indent="-317500">
              <a:buClr>
                <a:srgbClr val="19BBD5"/>
              </a:buClr>
              <a:buSzPts val="1400"/>
              <a:buFont typeface="Muli"/>
              <a:buChar char="◇"/>
            </a:pPr>
            <a:endParaRPr lang="en-GB" sz="1050" dirty="0">
              <a:solidFill>
                <a:srgbClr val="C6DAEC"/>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algn="l" rtl="0">
              <a:spcBef>
                <a:spcPts val="600"/>
              </a:spcBef>
              <a:spcAft>
                <a:spcPts val="0"/>
              </a:spcAft>
              <a:buNone/>
            </a:pPr>
            <a:endParaRPr sz="1100" dirty="0">
              <a:solidFill>
                <a:srgbClr val="C6DAEC"/>
              </a:solidFill>
              <a:latin typeface="Muli"/>
              <a:ea typeface="Muli"/>
              <a:cs typeface="Muli"/>
              <a:sym typeface="Muli"/>
            </a:endParaRPr>
          </a:p>
        </p:txBody>
      </p:sp>
      <p:sp>
        <p:nvSpPr>
          <p:cNvPr id="14" name="Google Shape;344;p12">
            <a:extLst>
              <a:ext uri="{FF2B5EF4-FFF2-40B4-BE49-F238E27FC236}">
                <a16:creationId xmlns:a16="http://schemas.microsoft.com/office/drawing/2014/main" id="{77B96050-3851-44B0-89CC-70EECEBCC3CC}"/>
              </a:ext>
            </a:extLst>
          </p:cNvPr>
          <p:cNvSpPr txBox="1"/>
          <p:nvPr/>
        </p:nvSpPr>
        <p:spPr>
          <a:xfrm>
            <a:off x="4572000" y="2236977"/>
            <a:ext cx="3330900" cy="245251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tx1">
                    <a:lumMod val="95000"/>
                    <a:lumOff val="5000"/>
                  </a:schemeClr>
                </a:solidFill>
                <a:latin typeface="Muli"/>
                <a:ea typeface="Muli"/>
                <a:cs typeface="Muli"/>
                <a:sym typeface="Muli"/>
              </a:rPr>
              <a:t>	Method Level </a:t>
            </a:r>
          </a:p>
          <a:p>
            <a:pPr marL="0" lvl="0" indent="0" algn="l" rtl="0">
              <a:spcBef>
                <a:spcPts val="600"/>
              </a:spcBef>
              <a:spcAft>
                <a:spcPts val="0"/>
              </a:spcAft>
              <a:buNone/>
            </a:pPr>
            <a:r>
              <a:rPr lang="en-US" sz="1800" b="1" dirty="0">
                <a:solidFill>
                  <a:schemeClr val="tx1">
                    <a:lumMod val="95000"/>
                    <a:lumOff val="5000"/>
                  </a:schemeClr>
                </a:solidFill>
                <a:latin typeface="Muli"/>
                <a:ea typeface="Muli"/>
                <a:cs typeface="Muli"/>
                <a:sym typeface="Muli"/>
              </a:rPr>
              <a:t>              (Feature Envy)</a:t>
            </a:r>
          </a:p>
          <a:p>
            <a:pPr lvl="0">
              <a:spcBef>
                <a:spcPts val="600"/>
              </a:spcBef>
              <a:buClr>
                <a:schemeClr val="dk1"/>
              </a:buClr>
              <a:buSzPts val="1100"/>
            </a:pPr>
            <a:r>
              <a:rPr lang="en-GB" sz="1200" dirty="0">
                <a:solidFill>
                  <a:schemeClr val="tx1">
                    <a:lumMod val="95000"/>
                    <a:lumOff val="5000"/>
                  </a:schemeClr>
                </a:solidFill>
                <a:latin typeface="Muli"/>
                <a:ea typeface="Muli"/>
                <a:cs typeface="Muli"/>
                <a:sym typeface="Muli"/>
              </a:rPr>
              <a:t>are methods that use much more data from other classes than from their own class</a:t>
            </a:r>
          </a:p>
          <a:p>
            <a:pPr lvl="0">
              <a:spcBef>
                <a:spcPts val="600"/>
              </a:spcBef>
            </a:pPr>
            <a:r>
              <a:rPr lang="en-US" sz="1100" b="1" dirty="0">
                <a:solidFill>
                  <a:schemeClr val="tx1">
                    <a:lumMod val="95000"/>
                    <a:lumOff val="5000"/>
                  </a:schemeClr>
                </a:solidFill>
                <a:latin typeface="Muli"/>
                <a:ea typeface="Muli"/>
                <a:cs typeface="Muli"/>
                <a:sym typeface="Muli"/>
              </a:rPr>
              <a:t>Characteristics :</a:t>
            </a:r>
          </a:p>
          <a:p>
            <a:pPr marL="457200" lvl="0" indent="-317500">
              <a:buClr>
                <a:srgbClr val="19BBD5"/>
              </a:buClr>
              <a:buSzPts val="1400"/>
              <a:buFont typeface="Muli"/>
              <a:buChar char="◇"/>
            </a:pPr>
            <a:endParaRPr lang="en-GB" dirty="0">
              <a:solidFill>
                <a:srgbClr val="C6DAEC"/>
              </a:solidFill>
              <a:latin typeface="Muli"/>
              <a:ea typeface="Muli"/>
              <a:cs typeface="Muli"/>
              <a:sym typeface="Muli"/>
            </a:endParaRPr>
          </a:p>
          <a:p>
            <a:pPr marL="457200" lvl="0" indent="-317500">
              <a:buClr>
                <a:srgbClr val="19BBD5"/>
              </a:buClr>
              <a:buSzPts val="1400"/>
              <a:buFont typeface="Muli"/>
              <a:buChar char="◇"/>
            </a:pPr>
            <a:r>
              <a:rPr lang="en-GB" sz="1200" dirty="0">
                <a:solidFill>
                  <a:schemeClr val="tx1"/>
                </a:solidFill>
                <a:latin typeface="Muli"/>
                <a:ea typeface="Muli"/>
                <a:cs typeface="Muli"/>
                <a:sym typeface="Muli"/>
              </a:rPr>
              <a:t>access many foreign attributes from various classes.</a:t>
            </a:r>
          </a:p>
          <a:p>
            <a:pPr marL="457200" lvl="0" indent="-317500">
              <a:buClr>
                <a:srgbClr val="19BBD5"/>
              </a:buClr>
              <a:buSzPts val="1400"/>
              <a:buFont typeface="Muli"/>
              <a:buChar char="◇"/>
            </a:pPr>
            <a:r>
              <a:rPr lang="en-GB" sz="1200" dirty="0">
                <a:solidFill>
                  <a:schemeClr val="tx1"/>
                </a:solidFill>
                <a:latin typeface="Muli"/>
                <a:ea typeface="Muli"/>
                <a:cs typeface="Muli"/>
                <a:sym typeface="Muli"/>
              </a:rPr>
              <a:t>access more foreign attributes than local ones.</a:t>
            </a:r>
          </a:p>
          <a:p>
            <a:pPr lvl="0">
              <a:spcBef>
                <a:spcPts val="600"/>
              </a:spcBef>
            </a:pPr>
            <a:endParaRPr lang="en" sz="1100" dirty="0">
              <a:solidFill>
                <a:srgbClr val="C6DAEC"/>
              </a:solidFill>
              <a:latin typeface="Muli"/>
              <a:ea typeface="Muli"/>
              <a:cs typeface="Muli"/>
              <a:sym typeface="Muli"/>
            </a:endParaRPr>
          </a:p>
        </p:txBody>
      </p:sp>
    </p:spTree>
    <p:extLst>
      <p:ext uri="{BB962C8B-B14F-4D97-AF65-F5344CB8AC3E}">
        <p14:creationId xmlns:p14="http://schemas.microsoft.com/office/powerpoint/2010/main" val="261569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nodeType="withEffect">
                                  <p:stCondLst>
                                    <p:cond delay="25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500"/>
                                        <p:tgtEl>
                                          <p:spTgt spid="13">
                                            <p:txEl>
                                              <p:pRg st="1" end="1"/>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par>
                                <p:cTn id="23" presetID="10" presetClass="entr" presetSubtype="0" fill="hold" nodeType="withEffect">
                                  <p:stCondLst>
                                    <p:cond delay="50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par>
                                <p:cTn id="26" presetID="10" presetClass="entr" presetSubtype="0" fill="hold" nodeType="withEffect">
                                  <p:stCondLst>
                                    <p:cond delay="50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par>
                                <p:cTn id="29" presetID="10" presetClass="entr" presetSubtype="0" fill="hold" nodeType="withEffect">
                                  <p:stCondLst>
                                    <p:cond delay="50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fade">
                                      <p:cBhvr>
                                        <p:cTn id="31" dur="500"/>
                                        <p:tgtEl>
                                          <p:spTgt spid="13">
                                            <p:txEl>
                                              <p:pRg st="5" end="5"/>
                                            </p:txEl>
                                          </p:spTgt>
                                        </p:tgtEl>
                                      </p:cBhvr>
                                    </p:animEffect>
                                  </p:childTnLst>
                                </p:cTn>
                              </p:par>
                              <p:par>
                                <p:cTn id="32" presetID="10" presetClass="entr" presetSubtype="0" fill="hold" nodeType="withEffect">
                                  <p:stCondLst>
                                    <p:cond delay="50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500"/>
                                        <p:tgtEl>
                                          <p:spTgt spid="13">
                                            <p:txEl>
                                              <p:pRg st="6" end="6"/>
                                            </p:txEl>
                                          </p:spTgt>
                                        </p:tgtEl>
                                      </p:cBhvr>
                                    </p:animEffect>
                                  </p:childTnLst>
                                </p:cTn>
                              </p:par>
                              <p:par>
                                <p:cTn id="35" presetID="10" presetClass="entr" presetSubtype="0" fill="hold" nodeType="withEffect">
                                  <p:stCondLst>
                                    <p:cond delay="50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fade">
                                      <p:cBhvr>
                                        <p:cTn id="37" dur="500"/>
                                        <p:tgtEl>
                                          <p:spTgt spid="14">
                                            <p:txEl>
                                              <p:pRg st="2" end="2"/>
                                            </p:txEl>
                                          </p:spTgt>
                                        </p:tgtEl>
                                      </p:cBhvr>
                                    </p:animEffect>
                                  </p:childTnLst>
                                </p:cTn>
                              </p:par>
                              <p:par>
                                <p:cTn id="38" presetID="10" presetClass="entr" presetSubtype="0" fill="hold" nodeType="withEffect">
                                  <p:stCondLst>
                                    <p:cond delay="500"/>
                                  </p:stCondLst>
                                  <p:childTnLst>
                                    <p:set>
                                      <p:cBhvr>
                                        <p:cTn id="39" dur="1" fill="hold">
                                          <p:stCondLst>
                                            <p:cond delay="0"/>
                                          </p:stCondLst>
                                        </p:cTn>
                                        <p:tgtEl>
                                          <p:spTgt spid="14">
                                            <p:txEl>
                                              <p:pRg st="3" end="3"/>
                                            </p:txEl>
                                          </p:spTgt>
                                        </p:tgtEl>
                                        <p:attrNameLst>
                                          <p:attrName>style.visibility</p:attrName>
                                        </p:attrNameLst>
                                      </p:cBhvr>
                                      <p:to>
                                        <p:strVal val="visible"/>
                                      </p:to>
                                    </p:set>
                                    <p:animEffect transition="in" filter="fade">
                                      <p:cBhvr>
                                        <p:cTn id="40" dur="500"/>
                                        <p:tgtEl>
                                          <p:spTgt spid="14">
                                            <p:txEl>
                                              <p:pRg st="3" end="3"/>
                                            </p:txEl>
                                          </p:spTgt>
                                        </p:tgtEl>
                                      </p:cBhvr>
                                    </p:animEffect>
                                  </p:childTnLst>
                                </p:cTn>
                              </p:par>
                              <p:par>
                                <p:cTn id="41" presetID="10" presetClass="entr" presetSubtype="0" fill="hold" nodeType="withEffect">
                                  <p:stCondLst>
                                    <p:cond delay="500"/>
                                  </p:stCondLst>
                                  <p:childTnLst>
                                    <p:set>
                                      <p:cBhvr>
                                        <p:cTn id="42" dur="1" fill="hold">
                                          <p:stCondLst>
                                            <p:cond delay="0"/>
                                          </p:stCondLst>
                                        </p:cTn>
                                        <p:tgtEl>
                                          <p:spTgt spid="14">
                                            <p:txEl>
                                              <p:pRg st="5" end="5"/>
                                            </p:txEl>
                                          </p:spTgt>
                                        </p:tgtEl>
                                        <p:attrNameLst>
                                          <p:attrName>style.visibility</p:attrName>
                                        </p:attrNameLst>
                                      </p:cBhvr>
                                      <p:to>
                                        <p:strVal val="visible"/>
                                      </p:to>
                                    </p:set>
                                    <p:animEffect transition="in" filter="fade">
                                      <p:cBhvr>
                                        <p:cTn id="43" dur="500"/>
                                        <p:tgtEl>
                                          <p:spTgt spid="14">
                                            <p:txEl>
                                              <p:pRg st="5" end="5"/>
                                            </p:txEl>
                                          </p:spTgt>
                                        </p:tgtEl>
                                      </p:cBhvr>
                                    </p:animEffect>
                                  </p:childTnLst>
                                </p:cTn>
                              </p:par>
                              <p:par>
                                <p:cTn id="44" presetID="10" presetClass="entr" presetSubtype="0" fill="hold" nodeType="withEffect">
                                  <p:stCondLst>
                                    <p:cond delay="50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463352"/>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How TO detect Code Smells </a:t>
            </a:r>
            <a:endParaRPr dirty="0"/>
          </a:p>
        </p:txBody>
      </p:sp>
      <p:grpSp>
        <p:nvGrpSpPr>
          <p:cNvPr id="15" name="Google Shape;753;p38">
            <a:extLst>
              <a:ext uri="{FF2B5EF4-FFF2-40B4-BE49-F238E27FC236}">
                <a16:creationId xmlns:a16="http://schemas.microsoft.com/office/drawing/2014/main" id="{3D1C2257-1DF0-4591-A20B-49580A99367D}"/>
              </a:ext>
            </a:extLst>
          </p:cNvPr>
          <p:cNvGrpSpPr/>
          <p:nvPr/>
        </p:nvGrpSpPr>
        <p:grpSpPr>
          <a:xfrm>
            <a:off x="1159186" y="2268706"/>
            <a:ext cx="629620" cy="606088"/>
            <a:chOff x="3955900" y="2984500"/>
            <a:chExt cx="414000" cy="422525"/>
          </a:xfrm>
        </p:grpSpPr>
        <p:sp>
          <p:nvSpPr>
            <p:cNvPr id="16" name="Google Shape;754;p38">
              <a:extLst>
                <a:ext uri="{FF2B5EF4-FFF2-40B4-BE49-F238E27FC236}">
                  <a16:creationId xmlns:a16="http://schemas.microsoft.com/office/drawing/2014/main" id="{14B1FEC9-D388-4DB8-834C-EF7A3918D491}"/>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5;p38">
              <a:extLst>
                <a:ext uri="{FF2B5EF4-FFF2-40B4-BE49-F238E27FC236}">
                  <a16:creationId xmlns:a16="http://schemas.microsoft.com/office/drawing/2014/main" id="{9F4010B8-9CC4-4B1C-8605-1462C30D87F6}"/>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6;p38">
              <a:extLst>
                <a:ext uri="{FF2B5EF4-FFF2-40B4-BE49-F238E27FC236}">
                  <a16:creationId xmlns:a16="http://schemas.microsoft.com/office/drawing/2014/main" id="{E3E9AC05-A7F6-462F-8093-AB623AF990AA}"/>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53;p38">
            <a:extLst>
              <a:ext uri="{FF2B5EF4-FFF2-40B4-BE49-F238E27FC236}">
                <a16:creationId xmlns:a16="http://schemas.microsoft.com/office/drawing/2014/main" id="{EE80A15B-8787-4EB6-A130-6193677BDB8B}"/>
              </a:ext>
            </a:extLst>
          </p:cNvPr>
          <p:cNvGrpSpPr/>
          <p:nvPr/>
        </p:nvGrpSpPr>
        <p:grpSpPr>
          <a:xfrm>
            <a:off x="4314885" y="1797496"/>
            <a:ext cx="629620" cy="606088"/>
            <a:chOff x="3955900" y="2984500"/>
            <a:chExt cx="414000" cy="422525"/>
          </a:xfrm>
          <a:solidFill>
            <a:schemeClr val="tx1"/>
          </a:solidFill>
        </p:grpSpPr>
        <p:sp>
          <p:nvSpPr>
            <p:cNvPr id="20" name="Google Shape;754;p38">
              <a:extLst>
                <a:ext uri="{FF2B5EF4-FFF2-40B4-BE49-F238E27FC236}">
                  <a16:creationId xmlns:a16="http://schemas.microsoft.com/office/drawing/2014/main" id="{99268D50-B213-4C23-BC6A-45F7A5559213}"/>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5;p38">
              <a:extLst>
                <a:ext uri="{FF2B5EF4-FFF2-40B4-BE49-F238E27FC236}">
                  <a16:creationId xmlns:a16="http://schemas.microsoft.com/office/drawing/2014/main" id="{5946E33C-C368-482E-BDE7-26D8C31153E7}"/>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6;p38">
              <a:extLst>
                <a:ext uri="{FF2B5EF4-FFF2-40B4-BE49-F238E27FC236}">
                  <a16:creationId xmlns:a16="http://schemas.microsoft.com/office/drawing/2014/main" id="{E6D43EFD-DAF8-456D-9F61-2486FE3CD497}"/>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53;p38">
            <a:extLst>
              <a:ext uri="{FF2B5EF4-FFF2-40B4-BE49-F238E27FC236}">
                <a16:creationId xmlns:a16="http://schemas.microsoft.com/office/drawing/2014/main" id="{B9C9574E-C250-48B9-A745-04089919E567}"/>
              </a:ext>
            </a:extLst>
          </p:cNvPr>
          <p:cNvGrpSpPr/>
          <p:nvPr/>
        </p:nvGrpSpPr>
        <p:grpSpPr>
          <a:xfrm>
            <a:off x="7494689" y="1712040"/>
            <a:ext cx="629620" cy="606088"/>
            <a:chOff x="3955900" y="2984500"/>
            <a:chExt cx="414000" cy="422525"/>
          </a:xfrm>
          <a:solidFill>
            <a:schemeClr val="tx1"/>
          </a:solidFill>
        </p:grpSpPr>
        <p:sp>
          <p:nvSpPr>
            <p:cNvPr id="35" name="Google Shape;754;p38">
              <a:extLst>
                <a:ext uri="{FF2B5EF4-FFF2-40B4-BE49-F238E27FC236}">
                  <a16:creationId xmlns:a16="http://schemas.microsoft.com/office/drawing/2014/main" id="{EAD471C6-1162-4D60-8B0B-E30DE9200EAD}"/>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5;p38">
              <a:extLst>
                <a:ext uri="{FF2B5EF4-FFF2-40B4-BE49-F238E27FC236}">
                  <a16:creationId xmlns:a16="http://schemas.microsoft.com/office/drawing/2014/main" id="{E815AB95-63FF-4430-A71D-2C6D4B93CA1E}"/>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6;p38">
              <a:extLst>
                <a:ext uri="{FF2B5EF4-FFF2-40B4-BE49-F238E27FC236}">
                  <a16:creationId xmlns:a16="http://schemas.microsoft.com/office/drawing/2014/main" id="{D3BFF259-F143-4FB9-8573-E3195F5167ED}"/>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79;p17">
            <a:extLst>
              <a:ext uri="{FF2B5EF4-FFF2-40B4-BE49-F238E27FC236}">
                <a16:creationId xmlns:a16="http://schemas.microsoft.com/office/drawing/2014/main" id="{5A3BD582-F51E-4144-A483-370F635F942E}"/>
              </a:ext>
            </a:extLst>
          </p:cNvPr>
          <p:cNvSpPr/>
          <p:nvPr/>
        </p:nvSpPr>
        <p:spPr>
          <a:xfrm>
            <a:off x="2439163" y="3624447"/>
            <a:ext cx="797150" cy="914339"/>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0B0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40" name="Google Shape;343;p12">
            <a:extLst>
              <a:ext uri="{FF2B5EF4-FFF2-40B4-BE49-F238E27FC236}">
                <a16:creationId xmlns:a16="http://schemas.microsoft.com/office/drawing/2014/main" id="{6F5281DE-D1B1-4F6B-AE13-FEFC24E62B16}"/>
              </a:ext>
            </a:extLst>
          </p:cNvPr>
          <p:cNvSpPr txBox="1"/>
          <p:nvPr/>
        </p:nvSpPr>
        <p:spPr>
          <a:xfrm>
            <a:off x="2614623" y="4054265"/>
            <a:ext cx="2329882" cy="66399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rgbClr val="00E1C6"/>
                </a:solidFill>
                <a:latin typeface="Muli"/>
                <a:ea typeface="Muli"/>
                <a:cs typeface="Muli"/>
                <a:sym typeface="Muli"/>
              </a:rPr>
              <a:t>NON Smelly Code </a:t>
            </a:r>
          </a:p>
          <a:p>
            <a:pPr marL="0" lvl="0" indent="0" algn="l" rtl="0">
              <a:spcBef>
                <a:spcPts val="600"/>
              </a:spcBef>
              <a:spcAft>
                <a:spcPts val="0"/>
              </a:spcAft>
              <a:buNone/>
            </a:pPr>
            <a:endParaRPr dirty="0">
              <a:solidFill>
                <a:srgbClr val="00E1C6"/>
              </a:solidFill>
              <a:latin typeface="Muli"/>
              <a:ea typeface="Muli"/>
              <a:cs typeface="Muli"/>
              <a:sym typeface="Muli"/>
            </a:endParaRPr>
          </a:p>
        </p:txBody>
      </p:sp>
      <p:sp>
        <p:nvSpPr>
          <p:cNvPr id="41" name="Google Shape;379;p17">
            <a:extLst>
              <a:ext uri="{FF2B5EF4-FFF2-40B4-BE49-F238E27FC236}">
                <a16:creationId xmlns:a16="http://schemas.microsoft.com/office/drawing/2014/main" id="{94609B04-0B19-47DB-9BCE-6AB925EBD708}"/>
              </a:ext>
            </a:extLst>
          </p:cNvPr>
          <p:cNvSpPr/>
          <p:nvPr/>
        </p:nvSpPr>
        <p:spPr>
          <a:xfrm>
            <a:off x="5876658" y="3712405"/>
            <a:ext cx="797150" cy="914339"/>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FF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42" name="Google Shape;343;p12">
            <a:extLst>
              <a:ext uri="{FF2B5EF4-FFF2-40B4-BE49-F238E27FC236}">
                <a16:creationId xmlns:a16="http://schemas.microsoft.com/office/drawing/2014/main" id="{E42557AE-A1F3-456F-8013-B006226B1E60}"/>
              </a:ext>
            </a:extLst>
          </p:cNvPr>
          <p:cNvSpPr txBox="1"/>
          <p:nvPr/>
        </p:nvSpPr>
        <p:spPr>
          <a:xfrm>
            <a:off x="6052118" y="4142223"/>
            <a:ext cx="2329882" cy="66399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accent6">
                    <a:lumMod val="60000"/>
                    <a:lumOff val="40000"/>
                  </a:schemeClr>
                </a:solidFill>
                <a:latin typeface="Muli"/>
                <a:ea typeface="Muli"/>
                <a:cs typeface="Muli"/>
                <a:sym typeface="Muli"/>
              </a:rPr>
              <a:t>Smelly Code </a:t>
            </a:r>
          </a:p>
          <a:p>
            <a:pPr marL="0" lvl="0" indent="0" algn="l" rtl="0">
              <a:spcBef>
                <a:spcPts val="600"/>
              </a:spcBef>
              <a:spcAft>
                <a:spcPts val="0"/>
              </a:spcAft>
              <a:buNone/>
            </a:pPr>
            <a:endParaRPr dirty="0">
              <a:solidFill>
                <a:srgbClr val="00E1C6"/>
              </a:solidFill>
              <a:latin typeface="Muli"/>
              <a:ea typeface="Muli"/>
              <a:cs typeface="Muli"/>
              <a:sym typeface="Muli"/>
            </a:endParaRPr>
          </a:p>
        </p:txBody>
      </p:sp>
      <p:pic>
        <p:nvPicPr>
          <p:cNvPr id="4" name="Picture 3">
            <a:extLst>
              <a:ext uri="{FF2B5EF4-FFF2-40B4-BE49-F238E27FC236}">
                <a16:creationId xmlns:a16="http://schemas.microsoft.com/office/drawing/2014/main" id="{DD95FD9C-7598-4EF0-A409-F37D0FE1B858}"/>
              </a:ext>
            </a:extLst>
          </p:cNvPr>
          <p:cNvPicPr>
            <a:picLocks noChangeAspect="1"/>
          </p:cNvPicPr>
          <p:nvPr/>
        </p:nvPicPr>
        <p:blipFill>
          <a:blip r:embed="rId3"/>
          <a:stretch>
            <a:fillRect/>
          </a:stretch>
        </p:blipFill>
        <p:spPr>
          <a:xfrm>
            <a:off x="3312178" y="2318128"/>
            <a:ext cx="923174" cy="914339"/>
          </a:xfrm>
          <a:prstGeom prst="rect">
            <a:avLst/>
          </a:prstGeom>
        </p:spPr>
      </p:pic>
      <p:sp>
        <p:nvSpPr>
          <p:cNvPr id="46" name="Google Shape;811;p38">
            <a:extLst>
              <a:ext uri="{FF2B5EF4-FFF2-40B4-BE49-F238E27FC236}">
                <a16:creationId xmlns:a16="http://schemas.microsoft.com/office/drawing/2014/main" id="{733455D6-AE97-4785-A695-4E203C69B865}"/>
              </a:ext>
            </a:extLst>
          </p:cNvPr>
          <p:cNvSpPr/>
          <p:nvPr/>
        </p:nvSpPr>
        <p:spPr>
          <a:xfrm>
            <a:off x="3979731" y="3019575"/>
            <a:ext cx="575196" cy="571171"/>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Picture 31">
            <a:extLst>
              <a:ext uri="{FF2B5EF4-FFF2-40B4-BE49-F238E27FC236}">
                <a16:creationId xmlns:a16="http://schemas.microsoft.com/office/drawing/2014/main" id="{80BC01AF-CB98-44B1-8E66-2653B340CFC3}"/>
              </a:ext>
            </a:extLst>
          </p:cNvPr>
          <p:cNvPicPr>
            <a:picLocks noChangeAspect="1"/>
          </p:cNvPicPr>
          <p:nvPr/>
        </p:nvPicPr>
        <p:blipFill>
          <a:blip r:embed="rId4"/>
          <a:stretch>
            <a:fillRect/>
          </a:stretch>
        </p:blipFill>
        <p:spPr>
          <a:xfrm>
            <a:off x="6666667" y="2382972"/>
            <a:ext cx="828022" cy="952725"/>
          </a:xfrm>
          <a:prstGeom prst="rect">
            <a:avLst/>
          </a:prstGeom>
        </p:spPr>
      </p:pic>
      <p:sp>
        <p:nvSpPr>
          <p:cNvPr id="48" name="Google Shape;813;p38">
            <a:extLst>
              <a:ext uri="{FF2B5EF4-FFF2-40B4-BE49-F238E27FC236}">
                <a16:creationId xmlns:a16="http://schemas.microsoft.com/office/drawing/2014/main" id="{E3B1D777-324E-4444-8138-C05C4C5935FC}"/>
              </a:ext>
            </a:extLst>
          </p:cNvPr>
          <p:cNvSpPr/>
          <p:nvPr/>
        </p:nvSpPr>
        <p:spPr>
          <a:xfrm>
            <a:off x="7266865" y="3048407"/>
            <a:ext cx="652209" cy="663998"/>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109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50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animBg="1"/>
      <p:bldP spid="42" grpId="0"/>
      <p:bldP spid="46"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7"/>
          <p:cNvSpPr txBox="1">
            <a:spLocks noGrp="1"/>
          </p:cNvSpPr>
          <p:nvPr>
            <p:ph type="ctrTitle" idx="4294967295"/>
          </p:nvPr>
        </p:nvSpPr>
        <p:spPr>
          <a:xfrm>
            <a:off x="2440925" y="273962"/>
            <a:ext cx="5314950" cy="926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Object Oriented Metrics</a:t>
            </a:r>
            <a:endParaRPr sz="3200" dirty="0"/>
          </a:p>
        </p:txBody>
      </p:sp>
      <p:sp>
        <p:nvSpPr>
          <p:cNvPr id="381" name="Google Shape;381;p17"/>
          <p:cNvSpPr txBox="1">
            <a:spLocks noGrp="1"/>
          </p:cNvSpPr>
          <p:nvPr>
            <p:ph type="subTitle" idx="4294967295"/>
          </p:nvPr>
        </p:nvSpPr>
        <p:spPr>
          <a:xfrm>
            <a:off x="712119" y="994356"/>
            <a:ext cx="7204911" cy="3791169"/>
          </a:xfrm>
          <a:prstGeom prst="rect">
            <a:avLst/>
          </a:prstGeom>
        </p:spPr>
        <p:txBody>
          <a:bodyPr spcFirstLastPara="1" wrap="square" lIns="91425" tIns="91425" rIns="91425" bIns="91425" anchor="t" anchorCtr="0">
            <a:noAutofit/>
          </a:bodyPr>
          <a:lstStyle/>
          <a:p>
            <a:r>
              <a:rPr lang="en-US" sz="2000" b="1" dirty="0">
                <a:solidFill>
                  <a:schemeClr val="tx1">
                    <a:lumMod val="95000"/>
                    <a:lumOff val="5000"/>
                  </a:schemeClr>
                </a:solidFill>
              </a:rPr>
              <a:t>They are quantifiable measures to asses the quality of the software design .</a:t>
            </a:r>
          </a:p>
          <a:p>
            <a:r>
              <a:rPr lang="en-GB" dirty="0">
                <a:solidFill>
                  <a:schemeClr val="tx1">
                    <a:lumMod val="95000"/>
                    <a:lumOff val="5000"/>
                  </a:schemeClr>
                </a:solidFill>
              </a:rPr>
              <a:t>Metrics are a means for :</a:t>
            </a:r>
          </a:p>
          <a:p>
            <a:pPr marL="139700" indent="0">
              <a:buNone/>
            </a:pPr>
            <a:endParaRPr lang="en-GB" dirty="0">
              <a:solidFill>
                <a:schemeClr val="tx1">
                  <a:lumMod val="95000"/>
                  <a:lumOff val="5000"/>
                </a:schemeClr>
              </a:solidFill>
            </a:endParaRPr>
          </a:p>
          <a:p>
            <a:pPr lvl="1"/>
            <a:r>
              <a:rPr lang="en-GB" dirty="0">
                <a:solidFill>
                  <a:schemeClr val="tx1">
                    <a:lumMod val="95000"/>
                    <a:lumOff val="5000"/>
                  </a:schemeClr>
                </a:solidFill>
              </a:rPr>
              <a:t>Attaining more accurate estimations of project Characteristics.</a:t>
            </a:r>
          </a:p>
          <a:p>
            <a:pPr lvl="1"/>
            <a:r>
              <a:rPr lang="en-GB" dirty="0">
                <a:solidFill>
                  <a:schemeClr val="tx1">
                    <a:lumMod val="95000"/>
                    <a:lumOff val="5000"/>
                  </a:schemeClr>
                </a:solidFill>
              </a:rPr>
              <a:t>Developing a software system that contains minimal faults.</a:t>
            </a:r>
          </a:p>
          <a:p>
            <a:pPr lvl="1"/>
            <a:endParaRPr lang="en-GB" dirty="0">
              <a:solidFill>
                <a:schemeClr val="tx1">
                  <a:lumMod val="95000"/>
                  <a:lumOff val="5000"/>
                </a:schemeClr>
              </a:solidFill>
            </a:endParaRPr>
          </a:p>
          <a:p>
            <a:r>
              <a:rPr lang="en-US" dirty="0">
                <a:solidFill>
                  <a:schemeClr val="tx1">
                    <a:lumMod val="95000"/>
                    <a:lumOff val="5000"/>
                  </a:schemeClr>
                </a:solidFill>
              </a:rPr>
              <a:t>Examples :</a:t>
            </a:r>
          </a:p>
          <a:p>
            <a:pPr lvl="1"/>
            <a:r>
              <a:rPr lang="en-US" dirty="0">
                <a:solidFill>
                  <a:schemeClr val="tx1">
                    <a:lumMod val="95000"/>
                    <a:lumOff val="5000"/>
                  </a:schemeClr>
                </a:solidFill>
              </a:rPr>
              <a:t>SLOC(OOM): Measures the number of physical Lines of code. </a:t>
            </a:r>
          </a:p>
          <a:p>
            <a:pPr lvl="1"/>
            <a:r>
              <a:rPr lang="en-US" dirty="0">
                <a:solidFill>
                  <a:schemeClr val="tx1">
                    <a:lumMod val="95000"/>
                    <a:lumOff val="5000"/>
                  </a:schemeClr>
                </a:solidFill>
              </a:rPr>
              <a:t>DIT(OOM):Measures the depth of a class in inheritance tree.</a:t>
            </a:r>
          </a:p>
          <a:p>
            <a:pPr lvl="1"/>
            <a:r>
              <a:rPr lang="en-US" dirty="0">
                <a:solidFill>
                  <a:schemeClr val="tx1">
                    <a:lumMod val="95000"/>
                    <a:lumOff val="5000"/>
                  </a:schemeClr>
                </a:solidFill>
              </a:rPr>
              <a:t>NOC(OOM):Measures the Number if children in inheritance tree.</a:t>
            </a:r>
          </a:p>
          <a:p>
            <a:pPr lvl="1"/>
            <a:endParaRPr lang="en-US" dirty="0">
              <a:solidFill>
                <a:schemeClr val="tx1">
                  <a:lumMod val="95000"/>
                  <a:lumOff val="5000"/>
                </a:schemeClr>
              </a:solidFill>
            </a:endParaRPr>
          </a:p>
          <a:p>
            <a:r>
              <a:rPr lang="en-US" sz="1800" b="1" i="1" dirty="0">
                <a:solidFill>
                  <a:schemeClr val="tx1">
                    <a:lumMod val="95000"/>
                    <a:lumOff val="5000"/>
                  </a:schemeClr>
                </a:solidFill>
              </a:rPr>
              <a:t>They are used to asses the existence of a certain code smells in the software source code.</a:t>
            </a:r>
            <a:endParaRPr lang="en-GB" sz="1800" b="1" i="1" dirty="0">
              <a:solidFill>
                <a:schemeClr val="tx1">
                  <a:lumMod val="95000"/>
                  <a:lumOff val="5000"/>
                </a:schemeClr>
              </a:solidFill>
            </a:endParaRPr>
          </a:p>
          <a:p>
            <a:endParaRPr lang="en-US"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lumMod val="95000"/>
              <a:lumOff val="5000"/>
            </a:schemeClr>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79;p17">
            <a:extLst>
              <a:ext uri="{FF2B5EF4-FFF2-40B4-BE49-F238E27FC236}">
                <a16:creationId xmlns:a16="http://schemas.microsoft.com/office/drawing/2014/main" id="{10EA781E-BDC9-4E35-985A-793923A5E950}"/>
              </a:ext>
            </a:extLst>
          </p:cNvPr>
          <p:cNvSpPr/>
          <p:nvPr/>
        </p:nvSpPr>
        <p:spPr>
          <a:xfrm>
            <a:off x="543194" y="255817"/>
            <a:ext cx="676006" cy="756685"/>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chemeClr val="accent1">
              <a:lumMod val="40000"/>
              <a:lumOff val="60000"/>
            </a:scheme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r>
              <a:rPr lang="en-US" b="0" i="0" u="none" strike="noStrike" cap="none" dirty="0">
                <a:solidFill>
                  <a:srgbClr val="FFFFFF"/>
                </a:solidFill>
                <a:latin typeface="Helvetica Neue"/>
                <a:ea typeface="Helvetica Neue"/>
                <a:cs typeface="Helvetica Neue"/>
                <a:sym typeface="Helvetica Neue"/>
              </a:rPr>
              <a:t>[OOM]</a:t>
            </a:r>
            <a:endParaRPr b="0" i="0" u="none" strike="noStrike" cap="none" dirty="0">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468461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1" end="1"/>
                                            </p:txEl>
                                          </p:spTgt>
                                        </p:tgtEl>
                                        <p:attrNameLst>
                                          <p:attrName>style.visibility</p:attrName>
                                        </p:attrNameLst>
                                      </p:cBhvr>
                                      <p:to>
                                        <p:strVal val="visible"/>
                                      </p:to>
                                    </p:set>
                                    <p:animEffect transition="in" filter="fade">
                                      <p:cBhvr>
                                        <p:cTn id="10" dur="500"/>
                                        <p:tgtEl>
                                          <p:spTgt spid="381">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3" end="3"/>
                                            </p:txEl>
                                          </p:spTgt>
                                        </p:tgtEl>
                                        <p:attrNameLst>
                                          <p:attrName>style.visibility</p:attrName>
                                        </p:attrNameLst>
                                      </p:cBhvr>
                                      <p:to>
                                        <p:strVal val="visible"/>
                                      </p:to>
                                    </p:set>
                                    <p:animEffect transition="in" filter="fade">
                                      <p:cBhvr>
                                        <p:cTn id="13" dur="500"/>
                                        <p:tgtEl>
                                          <p:spTgt spid="381">
                                            <p:txEl>
                                              <p:pRg st="3" end="3"/>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381">
                                            <p:txEl>
                                              <p:pRg st="4" end="4"/>
                                            </p:txEl>
                                          </p:spTgt>
                                        </p:tgtEl>
                                        <p:attrNameLst>
                                          <p:attrName>style.visibility</p:attrName>
                                        </p:attrNameLst>
                                      </p:cBhvr>
                                      <p:to>
                                        <p:strVal val="visible"/>
                                      </p:to>
                                    </p:set>
                                    <p:animEffect transition="in" filter="fade">
                                      <p:cBhvr>
                                        <p:cTn id="16" dur="500"/>
                                        <p:tgtEl>
                                          <p:spTgt spid="381">
                                            <p:txEl>
                                              <p:pRg st="4" end="4"/>
                                            </p:txEl>
                                          </p:spTgt>
                                        </p:tgtEl>
                                      </p:cBhvr>
                                    </p:animEffect>
                                  </p:childTnLst>
                                </p:cTn>
                              </p:par>
                              <p:par>
                                <p:cTn id="17" presetID="10" presetClass="entr" presetSubtype="0" fill="hold" nodeType="withEffect">
                                  <p:stCondLst>
                                    <p:cond delay="1000"/>
                                  </p:stCondLst>
                                  <p:childTnLst>
                                    <p:set>
                                      <p:cBhvr>
                                        <p:cTn id="18" dur="1" fill="hold">
                                          <p:stCondLst>
                                            <p:cond delay="0"/>
                                          </p:stCondLst>
                                        </p:cTn>
                                        <p:tgtEl>
                                          <p:spTgt spid="381">
                                            <p:txEl>
                                              <p:pRg st="6" end="6"/>
                                            </p:txEl>
                                          </p:spTgt>
                                        </p:tgtEl>
                                        <p:attrNameLst>
                                          <p:attrName>style.visibility</p:attrName>
                                        </p:attrNameLst>
                                      </p:cBhvr>
                                      <p:to>
                                        <p:strVal val="visible"/>
                                      </p:to>
                                    </p:set>
                                    <p:animEffect transition="in" filter="fade">
                                      <p:cBhvr>
                                        <p:cTn id="19" dur="500"/>
                                        <p:tgtEl>
                                          <p:spTgt spid="381">
                                            <p:txEl>
                                              <p:pRg st="6" end="6"/>
                                            </p:txEl>
                                          </p:spTgt>
                                        </p:tgtEl>
                                      </p:cBhvr>
                                    </p:animEffect>
                                  </p:childTnLst>
                                </p:cTn>
                              </p:par>
                              <p:par>
                                <p:cTn id="20" presetID="10" presetClass="entr" presetSubtype="0" fill="hold" nodeType="withEffect">
                                  <p:stCondLst>
                                    <p:cond delay="1000"/>
                                  </p:stCondLst>
                                  <p:childTnLst>
                                    <p:set>
                                      <p:cBhvr>
                                        <p:cTn id="21" dur="1" fill="hold">
                                          <p:stCondLst>
                                            <p:cond delay="0"/>
                                          </p:stCondLst>
                                        </p:cTn>
                                        <p:tgtEl>
                                          <p:spTgt spid="381">
                                            <p:txEl>
                                              <p:pRg st="7" end="7"/>
                                            </p:txEl>
                                          </p:spTgt>
                                        </p:tgtEl>
                                        <p:attrNameLst>
                                          <p:attrName>style.visibility</p:attrName>
                                        </p:attrNameLst>
                                      </p:cBhvr>
                                      <p:to>
                                        <p:strVal val="visible"/>
                                      </p:to>
                                    </p:set>
                                    <p:animEffect transition="in" filter="fade">
                                      <p:cBhvr>
                                        <p:cTn id="22" dur="500"/>
                                        <p:tgtEl>
                                          <p:spTgt spid="381">
                                            <p:txEl>
                                              <p:pRg st="7" end="7"/>
                                            </p:txEl>
                                          </p:spTgt>
                                        </p:tgtEl>
                                      </p:cBhvr>
                                    </p:animEffect>
                                  </p:childTnLst>
                                </p:cTn>
                              </p:par>
                              <p:par>
                                <p:cTn id="23" presetID="10" presetClass="entr" presetSubtype="0" fill="hold" nodeType="withEffect">
                                  <p:stCondLst>
                                    <p:cond delay="1000"/>
                                  </p:stCondLst>
                                  <p:childTnLst>
                                    <p:set>
                                      <p:cBhvr>
                                        <p:cTn id="24" dur="1" fill="hold">
                                          <p:stCondLst>
                                            <p:cond delay="0"/>
                                          </p:stCondLst>
                                        </p:cTn>
                                        <p:tgtEl>
                                          <p:spTgt spid="381">
                                            <p:txEl>
                                              <p:pRg st="8" end="8"/>
                                            </p:txEl>
                                          </p:spTgt>
                                        </p:tgtEl>
                                        <p:attrNameLst>
                                          <p:attrName>style.visibility</p:attrName>
                                        </p:attrNameLst>
                                      </p:cBhvr>
                                      <p:to>
                                        <p:strVal val="visible"/>
                                      </p:to>
                                    </p:set>
                                    <p:animEffect transition="in" filter="fade">
                                      <p:cBhvr>
                                        <p:cTn id="25" dur="500"/>
                                        <p:tgtEl>
                                          <p:spTgt spid="381">
                                            <p:txEl>
                                              <p:pRg st="8" end="8"/>
                                            </p:txEl>
                                          </p:spTgt>
                                        </p:tgtEl>
                                      </p:cBhvr>
                                    </p:animEffect>
                                  </p:childTnLst>
                                </p:cTn>
                              </p:par>
                              <p:par>
                                <p:cTn id="26" presetID="10" presetClass="entr" presetSubtype="0" fill="hold" nodeType="withEffect">
                                  <p:stCondLst>
                                    <p:cond delay="1000"/>
                                  </p:stCondLst>
                                  <p:childTnLst>
                                    <p:set>
                                      <p:cBhvr>
                                        <p:cTn id="27" dur="1" fill="hold">
                                          <p:stCondLst>
                                            <p:cond delay="0"/>
                                          </p:stCondLst>
                                        </p:cTn>
                                        <p:tgtEl>
                                          <p:spTgt spid="381">
                                            <p:txEl>
                                              <p:pRg st="9" end="9"/>
                                            </p:txEl>
                                          </p:spTgt>
                                        </p:tgtEl>
                                        <p:attrNameLst>
                                          <p:attrName>style.visibility</p:attrName>
                                        </p:attrNameLst>
                                      </p:cBhvr>
                                      <p:to>
                                        <p:strVal val="visible"/>
                                      </p:to>
                                    </p:set>
                                    <p:animEffect transition="in" filter="fade">
                                      <p:cBhvr>
                                        <p:cTn id="28" dur="500"/>
                                        <p:tgtEl>
                                          <p:spTgt spid="381">
                                            <p:txEl>
                                              <p:pRg st="9" end="9"/>
                                            </p:txEl>
                                          </p:spTgt>
                                        </p:tgtEl>
                                      </p:cBhvr>
                                    </p:animEffect>
                                  </p:childTnLst>
                                </p:cTn>
                              </p:par>
                              <p:par>
                                <p:cTn id="29" presetID="10" presetClass="entr" presetSubtype="0" fill="hold" nodeType="withEffect">
                                  <p:stCondLst>
                                    <p:cond delay="1000"/>
                                  </p:stCondLst>
                                  <p:childTnLst>
                                    <p:set>
                                      <p:cBhvr>
                                        <p:cTn id="30" dur="1" fill="hold">
                                          <p:stCondLst>
                                            <p:cond delay="0"/>
                                          </p:stCondLst>
                                        </p:cTn>
                                        <p:tgtEl>
                                          <p:spTgt spid="381">
                                            <p:txEl>
                                              <p:pRg st="11" end="11"/>
                                            </p:txEl>
                                          </p:spTgt>
                                        </p:tgtEl>
                                        <p:attrNameLst>
                                          <p:attrName>style.visibility</p:attrName>
                                        </p:attrNameLst>
                                      </p:cBhvr>
                                      <p:to>
                                        <p:strVal val="visible"/>
                                      </p:to>
                                    </p:set>
                                    <p:animEffect transition="in" filter="fade">
                                      <p:cBhvr>
                                        <p:cTn id="31" dur="500"/>
                                        <p:tgtEl>
                                          <p:spTgt spid="38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9" y="1352256"/>
            <a:ext cx="7204911" cy="3433269"/>
          </a:xfrm>
          <a:prstGeom prst="rect">
            <a:avLst/>
          </a:prstGeom>
        </p:spPr>
        <p:txBody>
          <a:bodyPr spcFirstLastPara="1" wrap="square" lIns="91425" tIns="91425" rIns="91425" bIns="91425" anchor="t" anchorCtr="0">
            <a:noAutofit/>
          </a:bodyPr>
          <a:lstStyle/>
          <a:p>
            <a:pPr marL="139700" indent="0">
              <a:buNone/>
            </a:pPr>
            <a:r>
              <a:rPr lang="en-US" sz="1800" b="1" i="1" dirty="0">
                <a:solidFill>
                  <a:schemeClr val="tx1">
                    <a:lumMod val="95000"/>
                    <a:lumOff val="5000"/>
                  </a:schemeClr>
                </a:solidFill>
              </a:rPr>
              <a:t>Rule Based Approaches </a:t>
            </a:r>
          </a:p>
          <a:p>
            <a:pPr marL="139700" indent="0">
              <a:buNone/>
            </a:pPr>
            <a:r>
              <a:rPr lang="en-US" dirty="0">
                <a:solidFill>
                  <a:schemeClr val="tx1">
                    <a:lumMod val="95000"/>
                    <a:lumOff val="5000"/>
                  </a:schemeClr>
                </a:solidFill>
              </a:rPr>
              <a:t>Are rules based on human rules that are invented by engineers and developers that serve as a formally deduced definition that is then used to match a certain type of smell</a:t>
            </a:r>
            <a:endParaRPr lang="en-US" b="1" i="1" dirty="0">
              <a:solidFill>
                <a:schemeClr val="tx1">
                  <a:lumMod val="95000"/>
                  <a:lumOff val="5000"/>
                </a:schemeClr>
              </a:solidFill>
            </a:endParaRPr>
          </a:p>
          <a:p>
            <a:pPr marL="139700" indent="0">
              <a:buNone/>
            </a:pPr>
            <a:r>
              <a:rPr lang="en-US" dirty="0">
                <a:solidFill>
                  <a:schemeClr val="tx1">
                    <a:lumMod val="95000"/>
                    <a:lumOff val="5000"/>
                  </a:schemeClr>
                </a:solidFill>
              </a:rPr>
              <a:t>rule-based approaches maybe considered effective. However,  yet may not be very efficient on effort and time management as:</a:t>
            </a:r>
          </a:p>
          <a:p>
            <a:r>
              <a:rPr lang="en-GB" sz="1600" b="1" i="1" dirty="0">
                <a:solidFill>
                  <a:schemeClr val="tx1">
                    <a:lumMod val="95000"/>
                    <a:lumOff val="5000"/>
                  </a:schemeClr>
                </a:solidFill>
              </a:rPr>
              <a:t>they use more sources of information </a:t>
            </a:r>
          </a:p>
          <a:p>
            <a:r>
              <a:rPr lang="en-GB" sz="1600" b="1" i="1" dirty="0">
                <a:solidFill>
                  <a:schemeClr val="tx1">
                    <a:lumMod val="95000"/>
                    <a:lumOff val="5000"/>
                  </a:schemeClr>
                </a:solidFill>
              </a:rPr>
              <a:t>requires that the rules are specified in the form of domain-specific language </a:t>
            </a:r>
          </a:p>
          <a:p>
            <a:r>
              <a:rPr lang="en-GB" sz="1600" b="1" i="1" dirty="0">
                <a:solidFill>
                  <a:schemeClr val="tx1">
                    <a:lumMod val="95000"/>
                    <a:lumOff val="5000"/>
                  </a:schemeClr>
                </a:solidFill>
              </a:rPr>
              <a:t>and this specification process must be undertaken by domain experts, engineers or quality experts. </a:t>
            </a: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800"/>
              <a:t>Background on code smell detection</a:t>
            </a:r>
            <a:endParaRPr lang="en-GB" sz="2800" dirty="0"/>
          </a:p>
        </p:txBody>
      </p:sp>
    </p:spTree>
    <p:extLst>
      <p:ext uri="{BB962C8B-B14F-4D97-AF65-F5344CB8AC3E}">
        <p14:creationId xmlns:p14="http://schemas.microsoft.com/office/powerpoint/2010/main" val="184237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81">
                                            <p:txEl>
                                              <p:pRg st="1" end="1"/>
                                            </p:txEl>
                                          </p:spTgt>
                                        </p:tgtEl>
                                        <p:attrNameLst>
                                          <p:attrName>style.visibility</p:attrName>
                                        </p:attrNameLst>
                                      </p:cBhvr>
                                      <p:to>
                                        <p:strVal val="visible"/>
                                      </p:to>
                                    </p:set>
                                    <p:animEffect transition="in" filter="fade">
                                      <p:cBhvr>
                                        <p:cTn id="10" dur="500"/>
                                        <p:tgtEl>
                                          <p:spTgt spid="381">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81">
                                            <p:txEl>
                                              <p:pRg st="2" end="2"/>
                                            </p:txEl>
                                          </p:spTgt>
                                        </p:tgtEl>
                                        <p:attrNameLst>
                                          <p:attrName>style.visibility</p:attrName>
                                        </p:attrNameLst>
                                      </p:cBhvr>
                                      <p:to>
                                        <p:strVal val="visible"/>
                                      </p:to>
                                    </p:set>
                                    <p:animEffect transition="in" filter="fade">
                                      <p:cBhvr>
                                        <p:cTn id="13" dur="500"/>
                                        <p:tgtEl>
                                          <p:spTgt spid="381">
                                            <p:txEl>
                                              <p:pRg st="2" end="2"/>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381">
                                            <p:txEl>
                                              <p:pRg st="3" end="3"/>
                                            </p:txEl>
                                          </p:spTgt>
                                        </p:tgtEl>
                                        <p:attrNameLst>
                                          <p:attrName>style.visibility</p:attrName>
                                        </p:attrNameLst>
                                      </p:cBhvr>
                                      <p:to>
                                        <p:strVal val="visible"/>
                                      </p:to>
                                    </p:set>
                                    <p:animEffect transition="in" filter="fade">
                                      <p:cBhvr>
                                        <p:cTn id="16" dur="500"/>
                                        <p:tgtEl>
                                          <p:spTgt spid="381">
                                            <p:txEl>
                                              <p:pRg st="3" end="3"/>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381">
                                            <p:txEl>
                                              <p:pRg st="4" end="4"/>
                                            </p:txEl>
                                          </p:spTgt>
                                        </p:tgtEl>
                                        <p:attrNameLst>
                                          <p:attrName>style.visibility</p:attrName>
                                        </p:attrNameLst>
                                      </p:cBhvr>
                                      <p:to>
                                        <p:strVal val="visible"/>
                                      </p:to>
                                    </p:set>
                                    <p:animEffect transition="in" filter="fade">
                                      <p:cBhvr>
                                        <p:cTn id="19" dur="500"/>
                                        <p:tgtEl>
                                          <p:spTgt spid="381">
                                            <p:txEl>
                                              <p:pRg st="4" end="4"/>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381">
                                            <p:txEl>
                                              <p:pRg st="5" end="5"/>
                                            </p:txEl>
                                          </p:spTgt>
                                        </p:tgtEl>
                                        <p:attrNameLst>
                                          <p:attrName>style.visibility</p:attrName>
                                        </p:attrNameLst>
                                      </p:cBhvr>
                                      <p:to>
                                        <p:strVal val="visible"/>
                                      </p:to>
                                    </p:set>
                                    <p:animEffect transition="in" filter="fade">
                                      <p:cBhvr>
                                        <p:cTn id="22" dur="500"/>
                                        <p:tgtEl>
                                          <p:spTgt spid="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9" y="1352256"/>
            <a:ext cx="7796249" cy="3433269"/>
          </a:xfrm>
          <a:prstGeom prst="rect">
            <a:avLst/>
          </a:prstGeom>
        </p:spPr>
        <p:txBody>
          <a:bodyPr spcFirstLastPara="1" wrap="square" lIns="91425" tIns="91425" rIns="91425" bIns="91425" anchor="t" anchorCtr="0">
            <a:noAutofit/>
          </a:bodyPr>
          <a:lstStyle/>
          <a:p>
            <a:pPr marL="139700" indent="0">
              <a:buNone/>
            </a:pPr>
            <a:r>
              <a:rPr lang="en-GB" dirty="0">
                <a:solidFill>
                  <a:schemeClr val="tx1">
                    <a:lumMod val="95000"/>
                    <a:lumOff val="5000"/>
                  </a:schemeClr>
                </a:solidFill>
              </a:rPr>
              <a:t>Many researchers attempted to use machine learning and data mining techniques on multiple types of code smells.</a:t>
            </a:r>
          </a:p>
          <a:p>
            <a:pPr lvl="0"/>
            <a:r>
              <a:rPr lang="en-GB" sz="1600" dirty="0">
                <a:solidFill>
                  <a:schemeClr val="tx1">
                    <a:lumMod val="95000"/>
                    <a:lumOff val="5000"/>
                  </a:schemeClr>
                </a:solidFill>
              </a:rPr>
              <a:t>(</a:t>
            </a:r>
            <a:r>
              <a:rPr lang="en-GB" sz="1600" dirty="0" err="1">
                <a:solidFill>
                  <a:schemeClr val="tx1">
                    <a:lumMod val="95000"/>
                    <a:lumOff val="5000"/>
                  </a:schemeClr>
                </a:solidFill>
              </a:rPr>
              <a:t>Kremier</a:t>
            </a:r>
            <a:r>
              <a:rPr lang="en-GB" sz="1600" dirty="0">
                <a:solidFill>
                  <a:schemeClr val="tx1">
                    <a:lumMod val="95000"/>
                    <a:lumOff val="5000"/>
                  </a:schemeClr>
                </a:solidFill>
              </a:rPr>
              <a:t>, 2005)     Decision Tree	                Blob and Long Method</a:t>
            </a:r>
          </a:p>
          <a:p>
            <a:r>
              <a:rPr lang="en-GB" dirty="0">
                <a:solidFill>
                  <a:schemeClr val="tx1">
                    <a:lumMod val="95000"/>
                    <a:lumOff val="5000"/>
                  </a:schemeClr>
                </a:solidFill>
              </a:rPr>
              <a:t>(A. Maiga, 2012)	      Support vector Machine         Blob and Spaghetti code.</a:t>
            </a:r>
            <a:endParaRPr lang="en-GB" sz="1600" dirty="0">
              <a:solidFill>
                <a:schemeClr val="tx1">
                  <a:lumMod val="95000"/>
                  <a:lumOff val="5000"/>
                </a:schemeClr>
              </a:solidFill>
            </a:endParaRPr>
          </a:p>
          <a:p>
            <a:r>
              <a:rPr lang="en-GB" dirty="0">
                <a:solidFill>
                  <a:schemeClr val="tx1">
                    <a:lumMod val="95000"/>
                    <a:lumOff val="5000"/>
                  </a:schemeClr>
                </a:solidFill>
              </a:rPr>
              <a:t>(Fu, 2015)	      Evolutionary rules mining      Duplicated code and shotgun surgery</a:t>
            </a:r>
            <a:endParaRPr lang="en-US" sz="1600" dirty="0">
              <a:solidFill>
                <a:schemeClr val="tx1">
                  <a:lumMod val="95000"/>
                  <a:lumOff val="5000"/>
                </a:schemeClr>
              </a:solidFill>
            </a:endParaRPr>
          </a:p>
          <a:p>
            <a:r>
              <a:rPr lang="en-US" sz="1600" b="1" i="1" dirty="0">
                <a:solidFill>
                  <a:schemeClr val="tx1">
                    <a:lumMod val="95000"/>
                    <a:lumOff val="5000"/>
                  </a:schemeClr>
                </a:solidFill>
              </a:rPr>
              <a:t>Fontana(2016) : A very promising research towards the usage of machine learning </a:t>
            </a:r>
          </a:p>
          <a:p>
            <a:pPr lvl="1"/>
            <a:r>
              <a:rPr lang="en-US" sz="1600" dirty="0">
                <a:solidFill>
                  <a:schemeClr val="tx1">
                    <a:lumMod val="95000"/>
                    <a:lumOff val="5000"/>
                  </a:schemeClr>
                </a:solidFill>
              </a:rPr>
              <a:t>Acquiring the quality corpus dataset for open source software projects</a:t>
            </a:r>
          </a:p>
          <a:p>
            <a:pPr lvl="1"/>
            <a:r>
              <a:rPr lang="en-US" sz="1600" dirty="0">
                <a:solidFill>
                  <a:schemeClr val="tx1">
                    <a:lumMod val="95000"/>
                    <a:lumOff val="5000"/>
                  </a:schemeClr>
                </a:solidFill>
              </a:rPr>
              <a:t>Extracted multiple object oriented matrices from the source code</a:t>
            </a:r>
          </a:p>
          <a:p>
            <a:pPr lvl="1"/>
            <a:r>
              <a:rPr lang="en-US" sz="1600" dirty="0">
                <a:solidFill>
                  <a:schemeClr val="tx1">
                    <a:lumMod val="95000"/>
                    <a:lumOff val="5000"/>
                  </a:schemeClr>
                </a:solidFill>
              </a:rPr>
              <a:t>Used Code smells detection tools and Manual validations to produce a training data set</a:t>
            </a:r>
          </a:p>
          <a:p>
            <a:pPr lvl="0"/>
            <a:endParaRPr lang="en-GB" sz="1600" dirty="0"/>
          </a:p>
          <a:p>
            <a:pPr marL="139700" indent="0">
              <a:buNone/>
            </a:pPr>
            <a:endParaRPr lang="en-GB" sz="1600" b="1" i="1"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800" dirty="0"/>
              <a:t>Background on code smell detection</a:t>
            </a:r>
          </a:p>
          <a:p>
            <a:r>
              <a:rPr lang="en-US" sz="2800" dirty="0"/>
              <a:t>:</a:t>
            </a:r>
            <a:r>
              <a:rPr lang="en-GB" sz="2800" dirty="0"/>
              <a:t>Towards a machine learning Approach</a:t>
            </a:r>
          </a:p>
        </p:txBody>
      </p:sp>
    </p:spTree>
    <p:extLst>
      <p:ext uri="{BB962C8B-B14F-4D97-AF65-F5344CB8AC3E}">
        <p14:creationId xmlns:p14="http://schemas.microsoft.com/office/powerpoint/2010/main" val="203297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81">
                                            <p:txEl>
                                              <p:pRg st="1" end="1"/>
                                            </p:txEl>
                                          </p:spTgt>
                                        </p:tgtEl>
                                        <p:attrNameLst>
                                          <p:attrName>style.visibility</p:attrName>
                                        </p:attrNameLst>
                                      </p:cBhvr>
                                      <p:to>
                                        <p:strVal val="visible"/>
                                      </p:to>
                                    </p:set>
                                    <p:animEffect transition="in" filter="fade">
                                      <p:cBhvr>
                                        <p:cTn id="10" dur="500"/>
                                        <p:tgtEl>
                                          <p:spTgt spid="381">
                                            <p:txEl>
                                              <p:pRg st="1" end="1"/>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381">
                                            <p:txEl>
                                              <p:pRg st="2" end="2"/>
                                            </p:txEl>
                                          </p:spTgt>
                                        </p:tgtEl>
                                        <p:attrNameLst>
                                          <p:attrName>style.visibility</p:attrName>
                                        </p:attrNameLst>
                                      </p:cBhvr>
                                      <p:to>
                                        <p:strVal val="visible"/>
                                      </p:to>
                                    </p:set>
                                    <p:animEffect transition="in" filter="fade">
                                      <p:cBhvr>
                                        <p:cTn id="13" dur="500"/>
                                        <p:tgtEl>
                                          <p:spTgt spid="381">
                                            <p:txEl>
                                              <p:pRg st="2" end="2"/>
                                            </p:txEl>
                                          </p:spTgt>
                                        </p:tgtEl>
                                      </p:cBhvr>
                                    </p:animEffect>
                                  </p:childTnLst>
                                </p:cTn>
                              </p:par>
                              <p:par>
                                <p:cTn id="14" presetID="10" presetClass="entr" presetSubtype="0" fill="hold" nodeType="withEffect">
                                  <p:stCondLst>
                                    <p:cond delay="250"/>
                                  </p:stCondLst>
                                  <p:childTnLst>
                                    <p:set>
                                      <p:cBhvr>
                                        <p:cTn id="15" dur="1" fill="hold">
                                          <p:stCondLst>
                                            <p:cond delay="0"/>
                                          </p:stCondLst>
                                        </p:cTn>
                                        <p:tgtEl>
                                          <p:spTgt spid="381">
                                            <p:txEl>
                                              <p:pRg st="3" end="3"/>
                                            </p:txEl>
                                          </p:spTgt>
                                        </p:tgtEl>
                                        <p:attrNameLst>
                                          <p:attrName>style.visibility</p:attrName>
                                        </p:attrNameLst>
                                      </p:cBhvr>
                                      <p:to>
                                        <p:strVal val="visible"/>
                                      </p:to>
                                    </p:set>
                                    <p:animEffect transition="in" filter="fade">
                                      <p:cBhvr>
                                        <p:cTn id="16" dur="500"/>
                                        <p:tgtEl>
                                          <p:spTgt spid="381">
                                            <p:txEl>
                                              <p:pRg st="3" end="3"/>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381">
                                            <p:txEl>
                                              <p:pRg st="4" end="4"/>
                                            </p:txEl>
                                          </p:spTgt>
                                        </p:tgtEl>
                                        <p:attrNameLst>
                                          <p:attrName>style.visibility</p:attrName>
                                        </p:attrNameLst>
                                      </p:cBhvr>
                                      <p:to>
                                        <p:strVal val="visible"/>
                                      </p:to>
                                    </p:set>
                                    <p:animEffect transition="in" filter="fade">
                                      <p:cBhvr>
                                        <p:cTn id="19" dur="500"/>
                                        <p:tgtEl>
                                          <p:spTgt spid="381">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381">
                                            <p:txEl>
                                              <p:pRg st="5" end="5"/>
                                            </p:txEl>
                                          </p:spTgt>
                                        </p:tgtEl>
                                        <p:attrNameLst>
                                          <p:attrName>style.visibility</p:attrName>
                                        </p:attrNameLst>
                                      </p:cBhvr>
                                      <p:to>
                                        <p:strVal val="visible"/>
                                      </p:to>
                                    </p:set>
                                    <p:animEffect transition="in" filter="fade">
                                      <p:cBhvr>
                                        <p:cTn id="22" dur="500"/>
                                        <p:tgtEl>
                                          <p:spTgt spid="381">
                                            <p:txEl>
                                              <p:pRg st="5" end="5"/>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381">
                                            <p:txEl>
                                              <p:pRg st="6" end="6"/>
                                            </p:txEl>
                                          </p:spTgt>
                                        </p:tgtEl>
                                        <p:attrNameLst>
                                          <p:attrName>style.visibility</p:attrName>
                                        </p:attrNameLst>
                                      </p:cBhvr>
                                      <p:to>
                                        <p:strVal val="visible"/>
                                      </p:to>
                                    </p:set>
                                    <p:animEffect transition="in" filter="fade">
                                      <p:cBhvr>
                                        <p:cTn id="25" dur="500"/>
                                        <p:tgtEl>
                                          <p:spTgt spid="381">
                                            <p:txEl>
                                              <p:pRg st="6" end="6"/>
                                            </p:txEl>
                                          </p:spTgt>
                                        </p:tgtEl>
                                      </p:cBhvr>
                                    </p:animEffect>
                                  </p:childTnLst>
                                </p:cTn>
                              </p:par>
                              <p:par>
                                <p:cTn id="26" presetID="10" presetClass="entr" presetSubtype="0" fill="hold" nodeType="withEffect">
                                  <p:stCondLst>
                                    <p:cond delay="750"/>
                                  </p:stCondLst>
                                  <p:childTnLst>
                                    <p:set>
                                      <p:cBhvr>
                                        <p:cTn id="27" dur="1" fill="hold">
                                          <p:stCondLst>
                                            <p:cond delay="0"/>
                                          </p:stCondLst>
                                        </p:cTn>
                                        <p:tgtEl>
                                          <p:spTgt spid="381">
                                            <p:txEl>
                                              <p:pRg st="7" end="7"/>
                                            </p:txEl>
                                          </p:spTgt>
                                        </p:tgtEl>
                                        <p:attrNameLst>
                                          <p:attrName>style.visibility</p:attrName>
                                        </p:attrNameLst>
                                      </p:cBhvr>
                                      <p:to>
                                        <p:strVal val="visible"/>
                                      </p:to>
                                    </p:set>
                                    <p:animEffect transition="in" filter="fade">
                                      <p:cBhvr>
                                        <p:cTn id="28" dur="500"/>
                                        <p:tgtEl>
                                          <p:spTgt spid="3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7"/>
          <p:cNvSpPr txBox="1">
            <a:spLocks noGrp="1"/>
          </p:cNvSpPr>
          <p:nvPr>
            <p:ph type="subTitle" idx="4294967295"/>
          </p:nvPr>
        </p:nvSpPr>
        <p:spPr>
          <a:xfrm>
            <a:off x="712119" y="1352256"/>
            <a:ext cx="7796249" cy="1994171"/>
          </a:xfrm>
          <a:prstGeom prst="rect">
            <a:avLst/>
          </a:prstGeom>
        </p:spPr>
        <p:txBody>
          <a:bodyPr spcFirstLastPara="1" wrap="square" lIns="91425" tIns="91425" rIns="91425" bIns="91425" anchor="t" anchorCtr="0">
            <a:noAutofit/>
          </a:bodyPr>
          <a:lstStyle/>
          <a:p>
            <a:r>
              <a:rPr lang="en-US" sz="1600" dirty="0">
                <a:solidFill>
                  <a:schemeClr val="tx1">
                    <a:lumMod val="95000"/>
                    <a:lumOff val="5000"/>
                  </a:schemeClr>
                </a:solidFill>
              </a:rPr>
              <a:t>Optimized the data set by used in Fontana(2016) by</a:t>
            </a:r>
          </a:p>
          <a:p>
            <a:r>
              <a:rPr lang="en-US" sz="1600" b="1" i="1" dirty="0">
                <a:solidFill>
                  <a:schemeClr val="tx1">
                    <a:lumMod val="95000"/>
                    <a:lumOff val="5000"/>
                  </a:schemeClr>
                </a:solidFill>
              </a:rPr>
              <a:t>Feature selection : </a:t>
            </a:r>
            <a:r>
              <a:rPr lang="en-US" sz="1200" dirty="0">
                <a:solidFill>
                  <a:schemeClr val="tx1">
                    <a:lumMod val="95000"/>
                    <a:lumOff val="5000"/>
                  </a:schemeClr>
                </a:solidFill>
              </a:rPr>
              <a:t>removed some features (object oriented matrices) that was irrelevant to the definition of the code smells by using </a:t>
            </a:r>
            <a:r>
              <a:rPr lang="en-US" sz="1200" b="1" dirty="0">
                <a:solidFill>
                  <a:schemeClr val="tx1">
                    <a:lumMod val="95000"/>
                    <a:lumOff val="5000"/>
                  </a:schemeClr>
                </a:solidFill>
              </a:rPr>
              <a:t>gain ratio feature evaluation algorithm </a:t>
            </a:r>
            <a:r>
              <a:rPr lang="en-US" sz="1200" dirty="0">
                <a:solidFill>
                  <a:schemeClr val="tx1">
                    <a:lumMod val="95000"/>
                    <a:lumOff val="5000"/>
                  </a:schemeClr>
                </a:solidFill>
              </a:rPr>
              <a:t>and comparing the matrix distribution results using </a:t>
            </a:r>
            <a:r>
              <a:rPr lang="en-US" sz="1200" b="1" dirty="0">
                <a:solidFill>
                  <a:schemeClr val="tx1">
                    <a:lumMod val="95000"/>
                    <a:lumOff val="5000"/>
                  </a:schemeClr>
                </a:solidFill>
              </a:rPr>
              <a:t>cliff’s delta.</a:t>
            </a:r>
          </a:p>
          <a:p>
            <a:r>
              <a:rPr lang="en-US" sz="1600" b="1" i="1" dirty="0">
                <a:solidFill>
                  <a:schemeClr val="tx1">
                    <a:lumMod val="95000"/>
                    <a:lumOff val="5000"/>
                  </a:schemeClr>
                </a:solidFill>
              </a:rPr>
              <a:t>Mixed dataset : </a:t>
            </a:r>
            <a:r>
              <a:rPr lang="en-US" sz="1200" dirty="0">
                <a:solidFill>
                  <a:schemeClr val="tx1">
                    <a:lumMod val="95000"/>
                    <a:lumOff val="5000"/>
                  </a:schemeClr>
                </a:solidFill>
              </a:rPr>
              <a:t>in the previous study there were four dataset, one for each code smell with one labor making the classification much simpler for the algorithms, here however they mixed the data of the of two types of the smells of the same type (Class level and Method level).</a:t>
            </a:r>
          </a:p>
          <a:p>
            <a:endParaRPr lang="en-US" sz="1600" dirty="0">
              <a:solidFill>
                <a:schemeClr val="tx1">
                  <a:lumMod val="95000"/>
                  <a:lumOff val="5000"/>
                </a:schemeClr>
              </a:solidFill>
            </a:endParaRPr>
          </a:p>
          <a:p>
            <a:pPr lvl="0"/>
            <a:endParaRPr lang="en-GB" sz="1600" dirty="0">
              <a:solidFill>
                <a:schemeClr val="tx1">
                  <a:lumMod val="95000"/>
                  <a:lumOff val="5000"/>
                </a:schemeClr>
              </a:solidFill>
            </a:endParaRPr>
          </a:p>
          <a:p>
            <a:pPr marL="139700" indent="0">
              <a:buNone/>
            </a:pPr>
            <a:endParaRPr lang="en-GB" sz="1600" b="1" i="1"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17" name="Google Shape;743;p38">
            <a:extLst>
              <a:ext uri="{FF2B5EF4-FFF2-40B4-BE49-F238E27FC236}">
                <a16:creationId xmlns:a16="http://schemas.microsoft.com/office/drawing/2014/main" id="{2DC952C3-D756-4722-9204-731E1081859D}"/>
              </a:ext>
            </a:extLst>
          </p:cNvPr>
          <p:cNvGrpSpPr/>
          <p:nvPr/>
        </p:nvGrpSpPr>
        <p:grpSpPr>
          <a:xfrm>
            <a:off x="712119" y="523541"/>
            <a:ext cx="318996" cy="307211"/>
            <a:chOff x="2583325" y="2972875"/>
            <a:chExt cx="462850" cy="445750"/>
          </a:xfrm>
        </p:grpSpPr>
        <p:sp>
          <p:nvSpPr>
            <p:cNvPr id="18" name="Google Shape;744;p38">
              <a:extLst>
                <a:ext uri="{FF2B5EF4-FFF2-40B4-BE49-F238E27FC236}">
                  <a16:creationId xmlns:a16="http://schemas.microsoft.com/office/drawing/2014/main" id="{92940759-29F6-4A4A-BBD6-BFFD3CB259B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5;p38">
              <a:extLst>
                <a:ext uri="{FF2B5EF4-FFF2-40B4-BE49-F238E27FC236}">
                  <a16:creationId xmlns:a16="http://schemas.microsoft.com/office/drawing/2014/main" id="{345F174D-9213-4148-8758-BB9ABE5AE248}"/>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53;p38">
            <a:extLst>
              <a:ext uri="{FF2B5EF4-FFF2-40B4-BE49-F238E27FC236}">
                <a16:creationId xmlns:a16="http://schemas.microsoft.com/office/drawing/2014/main" id="{FAF2B1B9-C4E4-465A-923F-FC0A8FB59FCE}"/>
              </a:ext>
            </a:extLst>
          </p:cNvPr>
          <p:cNvGrpSpPr/>
          <p:nvPr/>
        </p:nvGrpSpPr>
        <p:grpSpPr>
          <a:xfrm>
            <a:off x="8397268" y="4299321"/>
            <a:ext cx="285329" cy="291204"/>
            <a:chOff x="3955900" y="2984500"/>
            <a:chExt cx="414000" cy="422525"/>
          </a:xfrm>
          <a:solidFill>
            <a:schemeClr val="tx1"/>
          </a:solidFill>
        </p:grpSpPr>
        <p:sp>
          <p:nvSpPr>
            <p:cNvPr id="21" name="Google Shape;754;p38">
              <a:extLst>
                <a:ext uri="{FF2B5EF4-FFF2-40B4-BE49-F238E27FC236}">
                  <a16:creationId xmlns:a16="http://schemas.microsoft.com/office/drawing/2014/main" id="{E9C901A9-4F5C-48B8-81D6-4A28F51FE8C0}"/>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95000"/>
                    <a:lumOff val="5000"/>
                  </a:schemeClr>
                </a:solidFill>
              </a:endParaRPr>
            </a:p>
          </p:txBody>
        </p:sp>
        <p:sp>
          <p:nvSpPr>
            <p:cNvPr id="22" name="Google Shape;755;p38">
              <a:extLst>
                <a:ext uri="{FF2B5EF4-FFF2-40B4-BE49-F238E27FC236}">
                  <a16:creationId xmlns:a16="http://schemas.microsoft.com/office/drawing/2014/main" id="{89EF77EA-30C2-4FDA-B15E-48971215BD8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95000"/>
                    <a:lumOff val="5000"/>
                  </a:schemeClr>
                </a:solidFill>
              </a:endParaRPr>
            </a:p>
          </p:txBody>
        </p:sp>
        <p:sp>
          <p:nvSpPr>
            <p:cNvPr id="23" name="Google Shape;756;p38">
              <a:extLst>
                <a:ext uri="{FF2B5EF4-FFF2-40B4-BE49-F238E27FC236}">
                  <a16:creationId xmlns:a16="http://schemas.microsoft.com/office/drawing/2014/main" id="{4E00F858-4175-4398-A013-16189862A70C}"/>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95000"/>
                    <a:lumOff val="5000"/>
                  </a:schemeClr>
                </a:solidFill>
              </a:endParaRPr>
            </a:p>
          </p:txBody>
        </p:sp>
      </p:grpSp>
      <p:sp>
        <p:nvSpPr>
          <p:cNvPr id="12" name="Google Shape;380;p17">
            <a:extLst>
              <a:ext uri="{FF2B5EF4-FFF2-40B4-BE49-F238E27FC236}">
                <a16:creationId xmlns:a16="http://schemas.microsoft.com/office/drawing/2014/main" id="{4D6C4B56-7EAB-4C4F-BCC3-19AB6D8D8CA3}"/>
              </a:ext>
            </a:extLst>
          </p:cNvPr>
          <p:cNvSpPr txBox="1">
            <a:spLocks/>
          </p:cNvSpPr>
          <p:nvPr/>
        </p:nvSpPr>
        <p:spPr>
          <a:xfrm>
            <a:off x="1799390" y="273962"/>
            <a:ext cx="7204910" cy="92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GB" sz="2800" dirty="0"/>
              <a:t>Background on code smell detection</a:t>
            </a:r>
          </a:p>
          <a:p>
            <a:r>
              <a:rPr lang="en-US" sz="2800" dirty="0"/>
              <a:t>:</a:t>
            </a:r>
            <a:r>
              <a:rPr lang="en-US" sz="2800" b="1" i="1" dirty="0"/>
              <a:t> Research Benchmark Di Nucci (2018) </a:t>
            </a:r>
            <a:endParaRPr lang="en-GB" sz="2800" dirty="0"/>
          </a:p>
        </p:txBody>
      </p:sp>
      <p:graphicFrame>
        <p:nvGraphicFramePr>
          <p:cNvPr id="13" name="Google Shape;439;p23">
            <a:extLst>
              <a:ext uri="{FF2B5EF4-FFF2-40B4-BE49-F238E27FC236}">
                <a16:creationId xmlns:a16="http://schemas.microsoft.com/office/drawing/2014/main" id="{7F2C0614-9DD7-4EBF-8771-25F30281231E}"/>
              </a:ext>
            </a:extLst>
          </p:cNvPr>
          <p:cNvGraphicFramePr/>
          <p:nvPr>
            <p:extLst>
              <p:ext uri="{D42A27DB-BD31-4B8C-83A1-F6EECF244321}">
                <p14:modId xmlns:p14="http://schemas.microsoft.com/office/powerpoint/2010/main" val="288762188"/>
              </p:ext>
            </p:extLst>
          </p:nvPr>
        </p:nvGraphicFramePr>
        <p:xfrm>
          <a:off x="4638242" y="3270371"/>
          <a:ext cx="2664258" cy="1737548"/>
        </p:xfrm>
        <a:graphic>
          <a:graphicData uri="http://schemas.openxmlformats.org/drawingml/2006/table">
            <a:tbl>
              <a:tblPr>
                <a:noFill/>
                <a:tableStyleId>{DE4F1D3B-2F3B-4BFE-9217-1F39F4C115A1}</a:tableStyleId>
              </a:tblPr>
              <a:tblGrid>
                <a:gridCol w="1332129">
                  <a:extLst>
                    <a:ext uri="{9D8B030D-6E8A-4147-A177-3AD203B41FA5}">
                      <a16:colId xmlns:a16="http://schemas.microsoft.com/office/drawing/2014/main" val="20000"/>
                    </a:ext>
                  </a:extLst>
                </a:gridCol>
                <a:gridCol w="1332129">
                  <a:extLst>
                    <a:ext uri="{9D8B030D-6E8A-4147-A177-3AD203B41FA5}">
                      <a16:colId xmlns:a16="http://schemas.microsoft.com/office/drawing/2014/main" val="20001"/>
                    </a:ext>
                  </a:extLst>
                </a:gridCol>
              </a:tblGrid>
              <a:tr h="350738">
                <a:tc>
                  <a:txBody>
                    <a:bodyPr/>
                    <a:lstStyle/>
                    <a:p>
                      <a:pPr marL="0" lvl="0" indent="0" algn="l" rtl="0">
                        <a:spcBef>
                          <a:spcPts val="0"/>
                        </a:spcBef>
                        <a:spcAft>
                          <a:spcPts val="0"/>
                        </a:spcAft>
                        <a:buNone/>
                      </a:pPr>
                      <a:r>
                        <a:rPr lang="en-US" dirty="0">
                          <a:solidFill>
                            <a:schemeClr val="tx1">
                              <a:lumMod val="95000"/>
                              <a:lumOff val="5000"/>
                            </a:schemeClr>
                          </a:solidFill>
                          <a:latin typeface="Muli"/>
                          <a:ea typeface="Muli"/>
                          <a:cs typeface="Muli"/>
                          <a:sym typeface="Muli"/>
                        </a:rPr>
                        <a:t>Technique</a:t>
                      </a:r>
                      <a:endParaRPr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dirty="0">
                          <a:solidFill>
                            <a:schemeClr val="tx1">
                              <a:lumMod val="95000"/>
                              <a:lumOff val="5000"/>
                            </a:schemeClr>
                          </a:solidFill>
                          <a:latin typeface="Muli"/>
                          <a:ea typeface="Muli"/>
                          <a:cs typeface="Muli"/>
                          <a:sym typeface="Muli"/>
                        </a:rPr>
                        <a:t>Accuracy</a:t>
                      </a:r>
                      <a:endParaRPr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509801">
                <a:tc>
                  <a:txBody>
                    <a:bodyPr/>
                    <a:lstStyle/>
                    <a:p>
                      <a:pPr marL="0" lvl="0" indent="0" algn="l" rtl="0">
                        <a:spcBef>
                          <a:spcPts val="0"/>
                        </a:spcBef>
                        <a:spcAft>
                          <a:spcPts val="0"/>
                        </a:spcAft>
                        <a:buNone/>
                      </a:pPr>
                      <a:r>
                        <a:rPr lang="en-GB">
                          <a:solidFill>
                            <a:schemeClr val="tx1">
                              <a:lumMod val="95000"/>
                              <a:lumOff val="5000"/>
                            </a:schemeClr>
                          </a:solidFill>
                          <a:latin typeface="Muli"/>
                          <a:ea typeface="Muli"/>
                          <a:cs typeface="Muli"/>
                          <a:sym typeface="Muli"/>
                        </a:rPr>
                        <a:t>Random Forest</a:t>
                      </a:r>
                      <a:endParaRPr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l" rtl="0">
                        <a:spcBef>
                          <a:spcPts val="0"/>
                        </a:spcBef>
                        <a:spcAft>
                          <a:spcPts val="0"/>
                        </a:spcAft>
                        <a:buNone/>
                      </a:pPr>
                      <a:r>
                        <a:rPr lang="en" sz="1800" dirty="0">
                          <a:solidFill>
                            <a:schemeClr val="tx1">
                              <a:lumMod val="95000"/>
                              <a:lumOff val="5000"/>
                            </a:schemeClr>
                          </a:solidFill>
                          <a:latin typeface="Muli"/>
                          <a:ea typeface="Muli"/>
                          <a:cs typeface="Muli"/>
                          <a:sym typeface="Muli"/>
                        </a:rPr>
                        <a:t>69%</a:t>
                      </a:r>
                      <a:endParaRPr sz="1800"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1"/>
                  </a:ext>
                </a:extLst>
              </a:tr>
              <a:tr h="372014">
                <a:tc>
                  <a:txBody>
                    <a:bodyPr/>
                    <a:lstStyle/>
                    <a:p>
                      <a:pPr marL="0" lvl="0" indent="0" algn="l" rtl="0">
                        <a:spcBef>
                          <a:spcPts val="0"/>
                        </a:spcBef>
                        <a:spcAft>
                          <a:spcPts val="0"/>
                        </a:spcAft>
                        <a:buNone/>
                      </a:pPr>
                      <a:r>
                        <a:rPr lang="en-GB" dirty="0">
                          <a:solidFill>
                            <a:schemeClr val="tx1">
                              <a:lumMod val="95000"/>
                              <a:lumOff val="5000"/>
                            </a:schemeClr>
                          </a:solidFill>
                          <a:latin typeface="Muli"/>
                          <a:ea typeface="Muli"/>
                          <a:cs typeface="Muli"/>
                          <a:sym typeface="Muli"/>
                        </a:rPr>
                        <a:t>C4.5</a:t>
                      </a:r>
                      <a:endParaRPr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solidFill>
                            <a:schemeClr val="tx1">
                              <a:lumMod val="95000"/>
                              <a:lumOff val="5000"/>
                            </a:schemeClr>
                          </a:solidFill>
                          <a:latin typeface="Muli"/>
                          <a:ea typeface="Muli"/>
                          <a:cs typeface="Muli"/>
                          <a:sym typeface="Muli"/>
                        </a:rPr>
                        <a:t>81%</a:t>
                      </a:r>
                      <a:endParaRPr sz="1800"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2"/>
                  </a:ext>
                </a:extLst>
              </a:tr>
              <a:tr h="372014">
                <a:tc>
                  <a:txBody>
                    <a:bodyPr/>
                    <a:lstStyle/>
                    <a:p>
                      <a:pPr marL="0" lvl="0" indent="0" algn="l" rtl="0">
                        <a:spcBef>
                          <a:spcPts val="0"/>
                        </a:spcBef>
                        <a:spcAft>
                          <a:spcPts val="0"/>
                        </a:spcAft>
                        <a:buNone/>
                      </a:pPr>
                      <a:r>
                        <a:rPr lang="en-GB" dirty="0">
                          <a:solidFill>
                            <a:schemeClr val="tx1">
                              <a:lumMod val="95000"/>
                              <a:lumOff val="5000"/>
                            </a:schemeClr>
                          </a:solidFill>
                          <a:latin typeface="Muli"/>
                          <a:ea typeface="Muli"/>
                          <a:cs typeface="Muli"/>
                          <a:sym typeface="Muli"/>
                        </a:rPr>
                        <a:t>Naïve Bays</a:t>
                      </a:r>
                      <a:endParaRPr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chemeClr val="accent1">
                        <a:lumMod val="20000"/>
                        <a:lumOff val="80000"/>
                      </a:schemeClr>
                    </a:solidFill>
                  </a:tcPr>
                </a:tc>
                <a:tc>
                  <a:txBody>
                    <a:bodyPr/>
                    <a:lstStyle/>
                    <a:p>
                      <a:pPr marL="0" lvl="0" indent="0" algn="l" rtl="0">
                        <a:spcBef>
                          <a:spcPts val="0"/>
                        </a:spcBef>
                        <a:spcAft>
                          <a:spcPts val="0"/>
                        </a:spcAft>
                        <a:buNone/>
                      </a:pPr>
                      <a:r>
                        <a:rPr lang="en" sz="1800" dirty="0">
                          <a:solidFill>
                            <a:schemeClr val="tx1">
                              <a:lumMod val="95000"/>
                              <a:lumOff val="5000"/>
                            </a:schemeClr>
                          </a:solidFill>
                          <a:latin typeface="Muli"/>
                          <a:ea typeface="Muli"/>
                          <a:cs typeface="Muli"/>
                          <a:sym typeface="Muli"/>
                        </a:rPr>
                        <a:t>82%</a:t>
                      </a:r>
                      <a:endParaRPr sz="1800" dirty="0">
                        <a:solidFill>
                          <a:schemeClr val="tx1">
                            <a:lumMod val="95000"/>
                            <a:lumOff val="5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14" name="Google Shape;407;p19">
            <a:extLst>
              <a:ext uri="{FF2B5EF4-FFF2-40B4-BE49-F238E27FC236}">
                <a16:creationId xmlns:a16="http://schemas.microsoft.com/office/drawing/2014/main" id="{396F3D81-4AB8-4BAA-BF9B-F68FD48DF48A}"/>
              </a:ext>
            </a:extLst>
          </p:cNvPr>
          <p:cNvSpPr txBox="1">
            <a:spLocks/>
          </p:cNvSpPr>
          <p:nvPr/>
        </p:nvSpPr>
        <p:spPr>
          <a:xfrm>
            <a:off x="949480" y="3751185"/>
            <a:ext cx="2664258" cy="1737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200" b="1" dirty="0">
                <a:solidFill>
                  <a:schemeClr val="tx1"/>
                </a:solidFill>
              </a:rPr>
              <a:t>Note</a:t>
            </a:r>
          </a:p>
          <a:p>
            <a:pPr>
              <a:spcBef>
                <a:spcPts val="600"/>
              </a:spcBef>
            </a:pPr>
            <a:r>
              <a:rPr lang="en-GB" sz="1200" dirty="0">
                <a:solidFill>
                  <a:schemeClr val="tx1"/>
                </a:solidFill>
              </a:rPr>
              <a:t>The adjacent table Contains the results of the machine learning techniques on the </a:t>
            </a:r>
            <a:r>
              <a:rPr lang="en-GB" sz="1200" b="1" dirty="0">
                <a:solidFill>
                  <a:schemeClr val="tx1"/>
                </a:solidFill>
              </a:rPr>
              <a:t>GOD CLASS</a:t>
            </a:r>
            <a:r>
              <a:rPr lang="en-GB" sz="1200" dirty="0">
                <a:solidFill>
                  <a:schemeClr val="tx1"/>
                </a:solidFill>
              </a:rPr>
              <a:t> as it’s the scope of our research.</a:t>
            </a:r>
          </a:p>
        </p:txBody>
      </p:sp>
    </p:spTree>
    <p:extLst>
      <p:ext uri="{BB962C8B-B14F-4D97-AF65-F5344CB8AC3E}">
        <p14:creationId xmlns:p14="http://schemas.microsoft.com/office/powerpoint/2010/main" val="199898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500"/>
                                        <p:tgtEl>
                                          <p:spTgt spid="38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1">
                                            <p:txEl>
                                              <p:pRg st="1" end="1"/>
                                            </p:txEl>
                                          </p:spTgt>
                                        </p:tgtEl>
                                        <p:attrNameLst>
                                          <p:attrName>style.visibility</p:attrName>
                                        </p:attrNameLst>
                                      </p:cBhvr>
                                      <p:to>
                                        <p:strVal val="visible"/>
                                      </p:to>
                                    </p:set>
                                    <p:animEffect transition="in" filter="fade">
                                      <p:cBhvr>
                                        <p:cTn id="10" dur="500"/>
                                        <p:tgtEl>
                                          <p:spTgt spid="38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1">
                                            <p:txEl>
                                              <p:pRg st="2" end="2"/>
                                            </p:txEl>
                                          </p:spTgt>
                                        </p:tgtEl>
                                        <p:attrNameLst>
                                          <p:attrName>style.visibility</p:attrName>
                                        </p:attrNameLst>
                                      </p:cBhvr>
                                      <p:to>
                                        <p:strVal val="visible"/>
                                      </p:to>
                                    </p:set>
                                    <p:animEffect transition="in" filter="fade">
                                      <p:cBhvr>
                                        <p:cTn id="13" dur="500"/>
                                        <p:tgtEl>
                                          <p:spTgt spid="38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1365</Words>
  <Application>Microsoft Office PowerPoint</Application>
  <PresentationFormat>On-screen Show (16:9)</PresentationFormat>
  <Paragraphs>313</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 Neue</vt:lpstr>
      <vt:lpstr>Muli</vt:lpstr>
      <vt:lpstr>Arial</vt:lpstr>
      <vt:lpstr>Nixie One</vt:lpstr>
      <vt:lpstr>Imogen template</vt:lpstr>
      <vt:lpstr>“Code smell detection using Deep learning”</vt:lpstr>
      <vt:lpstr>Code smells</vt:lpstr>
      <vt:lpstr>Code smells</vt:lpstr>
      <vt:lpstr>Code smells</vt:lpstr>
      <vt:lpstr>How TO detect Code Smells </vt:lpstr>
      <vt:lpstr>Object Oriented Metrics</vt:lpstr>
      <vt:lpstr>PowerPoint Presentation</vt:lpstr>
      <vt:lpstr>PowerPoint Presentation</vt:lpstr>
      <vt:lpstr>PowerPoint Presentation</vt:lpstr>
      <vt:lpstr>“Code smell detection using Deep learning”</vt:lpstr>
      <vt:lpstr>Contribution</vt:lpstr>
      <vt:lpstr>How effective will be to use deep learning in the context  of code smell detection.</vt:lpstr>
      <vt:lpstr>PowerPoint Presentation</vt:lpstr>
      <vt:lpstr>PowerPoint Presentation</vt:lpstr>
      <vt:lpstr>PowerPoint Presentation</vt:lpstr>
      <vt:lpstr>PowerPoint Presentation</vt:lpstr>
      <vt:lpstr>Is it possible for “Textually extracted features” to Represent the represent the code smell detection problem correctly.</vt:lpstr>
      <vt:lpstr>PowerPoint Presentation</vt:lpstr>
      <vt:lpstr>PowerPoint Presentation</vt:lpstr>
      <vt:lpstr>PowerPoint Presentation</vt:lpstr>
      <vt:lpstr>How effective will be the deep learning in the code smell detection if the input features where “Textually extracted features”. </vt:lpstr>
      <vt:lpstr>PowerPoint Presentation</vt:lpstr>
      <vt:lpstr>PowerPoint Presentation</vt:lpstr>
      <vt:lpstr>How could smell detection be leveraged with deep learning using a “Hybrid parameter approach “.  </vt:lpstr>
      <vt:lpstr>PowerPoint Presentation</vt:lpstr>
      <vt:lpstr>PowerPoint Presentation</vt:lpstr>
      <vt:lpstr>Summary &amp;Conclusion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 detection using Deep learning”</dc:title>
  <cp:lastModifiedBy>mostafa142864@bue.edu.eg</cp:lastModifiedBy>
  <cp:revision>71</cp:revision>
  <dcterms:modified xsi:type="dcterms:W3CDTF">2019-06-18T08:46:54Z</dcterms:modified>
</cp:coreProperties>
</file>