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36"/>
  </p:notesMasterIdLst>
  <p:sldIdLst>
    <p:sldId id="259" r:id="rId3"/>
    <p:sldId id="311" r:id="rId4"/>
    <p:sldId id="265" r:id="rId5"/>
    <p:sldId id="268" r:id="rId6"/>
    <p:sldId id="271" r:id="rId7"/>
    <p:sldId id="274" r:id="rId8"/>
    <p:sldId id="318" r:id="rId9"/>
    <p:sldId id="319" r:id="rId10"/>
    <p:sldId id="280" r:id="rId11"/>
    <p:sldId id="313" r:id="rId12"/>
    <p:sldId id="283" r:id="rId13"/>
    <p:sldId id="314" r:id="rId14"/>
    <p:sldId id="286" r:id="rId15"/>
    <p:sldId id="289" r:id="rId16"/>
    <p:sldId id="292" r:id="rId17"/>
    <p:sldId id="328" r:id="rId18"/>
    <p:sldId id="326" r:id="rId19"/>
    <p:sldId id="330" r:id="rId20"/>
    <p:sldId id="331" r:id="rId21"/>
    <p:sldId id="332" r:id="rId22"/>
    <p:sldId id="333" r:id="rId23"/>
    <p:sldId id="334" r:id="rId24"/>
    <p:sldId id="336" r:id="rId25"/>
    <p:sldId id="315" r:id="rId26"/>
    <p:sldId id="329" r:id="rId27"/>
    <p:sldId id="316" r:id="rId28"/>
    <p:sldId id="320" r:id="rId29"/>
    <p:sldId id="322" r:id="rId30"/>
    <p:sldId id="304" r:id="rId31"/>
    <p:sldId id="317" r:id="rId32"/>
    <p:sldId id="337" r:id="rId33"/>
    <p:sldId id="323" r:id="rId34"/>
    <p:sldId id="310" r:id="rId35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2.png"/><Relationship Id="rId7" Type="http://schemas.openxmlformats.org/officeDocument/2006/relationships/image" Target="../media/image5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4650" y="1973580"/>
            <a:ext cx="9144000" cy="525780"/>
          </a:xfrm>
        </p:spPr>
        <p:txBody>
          <a:bodyPr>
            <a:normAutofit/>
          </a:bodyPr>
          <a:lstStyle/>
          <a:p>
            <a:r>
              <a:rPr lang="en-US" sz="278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IT - 490 : Thesis</a:t>
            </a:r>
            <a:endParaRPr lang="en-US" sz="2780" dirty="0"/>
          </a:p>
        </p:txBody>
      </p:sp>
      <p:pic>
        <p:nvPicPr>
          <p:cNvPr id="90" name="Google Shape;90;p1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64465" y="172720"/>
            <a:ext cx="2119630" cy="201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54260" y="562610"/>
            <a:ext cx="1581150" cy="141097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/>
          <p:nvPr/>
        </p:nvSpPr>
        <p:spPr bwMode="auto">
          <a:xfrm>
            <a:off x="897890" y="2937510"/>
            <a:ext cx="10637520" cy="104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700"/>
              </a:lnSpc>
              <a:defRPr/>
            </a:pPr>
            <a:r>
              <a:rPr lang="en-US" sz="2400" b="1" dirty="0"/>
              <a:t>Comparative Sentiment Analysis of Public Perception: Monkeypox vs. COVID-19 Behavioral Insights</a:t>
            </a:r>
            <a:endParaRPr lang="en-US" sz="24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7" name="Google Shape;87;p1"/>
          <p:cNvSpPr txBox="1"/>
          <p:nvPr/>
        </p:nvSpPr>
        <p:spPr bwMode="auto">
          <a:xfrm>
            <a:off x="1686305" y="4403775"/>
            <a:ext cx="4304787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1" i="0" u="sng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Supervisor: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>
              <a:defRPr/>
            </a:pPr>
            <a:r>
              <a:rPr lang="en-US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Barsha Roy</a:t>
            </a:r>
          </a:p>
          <a:p>
            <a:pPr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Lecturer, 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 panose="020F0502020204030204"/>
            </a:endParaRPr>
          </a:p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Department of IT, UITS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 panose="020F0502020204030204"/>
            </a:endParaRPr>
          </a:p>
        </p:txBody>
      </p:sp>
      <p:sp>
        <p:nvSpPr>
          <p:cNvPr id="86" name="Google Shape;86;p1"/>
          <p:cNvSpPr txBox="1"/>
          <p:nvPr/>
        </p:nvSpPr>
        <p:spPr bwMode="auto">
          <a:xfrm>
            <a:off x="6986726" y="4265275"/>
            <a:ext cx="487735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Team Members:</a:t>
            </a:r>
          </a:p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0" i="0" strike="noStrike" cap="none" spc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1.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Rabeya Amin Jhuma </a:t>
            </a:r>
            <a:r>
              <a:rPr lang="en-US" sz="1800" b="0" i="0" strike="noStrike" cap="none" spc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2014755028</a:t>
            </a:r>
            <a:r>
              <a:rPr lang="en-US" sz="1800" b="0" i="0" strike="noStrike" cap="none" spc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1800" b="0" i="0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2.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Mostafa Mohaimen Akand Faisal </a:t>
            </a:r>
            <a:r>
              <a:rPr lang="en-US" sz="1800" b="0" i="0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2014755010</a:t>
            </a:r>
            <a:r>
              <a:rPr lang="en-US" sz="1800" b="0" i="0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>
              <a:spcBef>
                <a:spcPct val="0"/>
              </a:spcBef>
              <a:spcAft>
                <a:spcPct val="0"/>
              </a:spcAft>
              <a:buNone/>
              <a:defRPr/>
            </a:pPr>
            <a:endParaRPr sz="1800" b="0" i="0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838200" y="1018902"/>
            <a:ext cx="10515600" cy="5316583"/>
          </a:xfrm>
          <a:prstGeom prst="rect">
            <a:avLst/>
          </a:prstGeom>
        </p:spPr>
        <p:txBody>
          <a:bodyPr/>
          <a:lstStyle/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6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79798" y="15240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1025572" y="597019"/>
            <a:ext cx="1678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cs typeface="Arial" pitchFamily="34" charset="0"/>
              </a:rPr>
              <a:t>Methodology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025572" y="1055060"/>
            <a:ext cx="2555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Experimental framework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495800" y="6166409"/>
            <a:ext cx="1982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1: Flow of Work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Picture 14" descr="dUfdgntitled Diagra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905000"/>
            <a:ext cx="8991600" cy="3829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46C98B-9100-C206-58FD-24202D368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44" y="967445"/>
            <a:ext cx="1923956" cy="26139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0600"/>
            <a:ext cx="10515600" cy="5277394"/>
          </a:xfrm>
        </p:spPr>
        <p:txBody>
          <a:bodyPr anchor="ctr" anchorCtr="1">
            <a:normAutofit/>
          </a:bodyPr>
          <a:lstStyle/>
          <a:p>
            <a:pPr>
              <a:buNone/>
            </a:pPr>
            <a:r>
              <a:rPr lang="en-US" sz="2400" b="1" dirty="0">
                <a:cs typeface="Arial" pitchFamily="34" charset="0"/>
              </a:rPr>
              <a:t>Methodology Cont’d</a:t>
            </a:r>
            <a:endParaRPr lang="en-US" sz="2400" b="1" dirty="0"/>
          </a:p>
          <a:p>
            <a:pPr>
              <a:buNone/>
            </a:pPr>
            <a:r>
              <a:rPr lang="en-US" sz="2400" b="1" dirty="0">
                <a:cs typeface="Times New Roman" panose="02020603050405020304"/>
              </a:rPr>
              <a:t>Data Preprocessing</a:t>
            </a:r>
          </a:p>
          <a:p>
            <a:pPr>
              <a:buNone/>
            </a:pPr>
            <a:endParaRPr lang="en-US" sz="2400" dirty="0">
              <a:latin typeface="Times New Roman" panose="02020603050405020304"/>
              <a:cs typeface="Times New Roman" panose="02020603050405020304"/>
            </a:endParaRP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Text Cleaning: </a:t>
            </a:r>
            <a:r>
              <a:rPr lang="en-US" sz="2400" dirty="0">
                <a:latin typeface="+mj-lt"/>
                <a:cs typeface="Times New Roman" panose="02020603050405020304"/>
              </a:rPr>
              <a:t>Removing URLs, special characters, and irrelevant words.  </a:t>
            </a: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Stopword Removal: </a:t>
            </a:r>
            <a:r>
              <a:rPr lang="en-US" sz="2400" dirty="0">
                <a:latin typeface="+mj-lt"/>
                <a:cs typeface="Times New Roman" panose="02020603050405020304"/>
              </a:rPr>
              <a:t>Custom stopwords for COVID-19 and Monkeypox keywords.  </a:t>
            </a: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Tokenization:  </a:t>
            </a:r>
            <a:r>
              <a:rPr lang="en-US" sz="2400" dirty="0">
                <a:latin typeface="+mj-lt"/>
                <a:cs typeface="Times New Roman" panose="02020603050405020304"/>
              </a:rPr>
              <a:t>Breaking down tweets into words.  </a:t>
            </a:r>
          </a:p>
          <a:p>
            <a:r>
              <a:rPr lang="en-US" sz="2400" b="1" dirty="0">
                <a:latin typeface="+mj-lt"/>
              </a:rPr>
              <a:t>TF-IDF Vectorizer</a:t>
            </a:r>
            <a:r>
              <a:rPr lang="en-US" sz="2400" dirty="0"/>
              <a:t>:  </a:t>
            </a:r>
            <a:r>
              <a:rPr lang="en-US" sz="2400" dirty="0">
                <a:latin typeface="+mj-lt"/>
              </a:rPr>
              <a:t>Captures the importance of words in the text data.</a:t>
            </a:r>
          </a:p>
          <a:p>
            <a:r>
              <a:rPr lang="en-US" sz="2400" dirty="0">
                <a:cs typeface="Times New Roman" panose="02020603050405020304"/>
              </a:rPr>
              <a:t>RoBERTa</a:t>
            </a:r>
            <a:r>
              <a:rPr lang="en-US" sz="2400" b="1" dirty="0">
                <a:latin typeface="+mj-lt"/>
                <a:cs typeface="Times New Roman" panose="02020603050405020304"/>
              </a:rPr>
              <a:t>: </a:t>
            </a:r>
            <a:r>
              <a:rPr lang="en-US" sz="2400" dirty="0">
                <a:latin typeface="+mj-lt"/>
                <a:cs typeface="Times New Roman" panose="02020603050405020304"/>
              </a:rPr>
              <a:t>E</a:t>
            </a:r>
            <a:r>
              <a:rPr lang="en-US" sz="2400" dirty="0">
                <a:latin typeface="+mj-lt"/>
              </a:rPr>
              <a:t>nables capturing rich contextual representations of text</a:t>
            </a:r>
            <a:r>
              <a:rPr lang="en-US" sz="2400" dirty="0"/>
              <a:t>.</a:t>
            </a:r>
          </a:p>
          <a:p>
            <a:r>
              <a:rPr lang="en-US" sz="2400" dirty="0"/>
              <a:t>TextBlob : </a:t>
            </a:r>
            <a:r>
              <a:rPr lang="en-US" sz="2400" dirty="0">
                <a:latin typeface="+mj-lt"/>
              </a:rPr>
              <a:t>Makes text data analysis straightforward</a:t>
            </a:r>
            <a:r>
              <a:rPr lang="en-US" sz="2400" dirty="0"/>
              <a:t>.</a:t>
            </a:r>
            <a:endParaRPr lang="en-US" sz="2400" dirty="0">
              <a:latin typeface="+mj-lt"/>
              <a:cs typeface="Times New Roman" panose="02020603050405020304"/>
            </a:endParaRPr>
          </a:p>
          <a:p>
            <a:r>
              <a:rPr lang="en-US" sz="2400" b="1" dirty="0">
                <a:latin typeface="+mj-lt"/>
                <a:cs typeface="Times New Roman" panose="02020603050405020304"/>
              </a:rPr>
              <a:t>Sentiment Assignment:  </a:t>
            </a:r>
            <a:r>
              <a:rPr lang="en-US" sz="2400" dirty="0">
                <a:latin typeface="+mj-lt"/>
              </a:rPr>
              <a:t>Categorizing tweets into positive, negative, and neutral based on polarity.</a:t>
            </a:r>
            <a:endParaRPr lang="en-US" sz="2400" dirty="0">
              <a:latin typeface="+mj-lt"/>
              <a:cs typeface="Times New Roman" panose="02020603050405020304"/>
            </a:endParaRPr>
          </a:p>
          <a:p>
            <a:endParaRPr lang="en-US"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Box 5"/>
          <p:cNvSpPr txBox="1"/>
          <p:nvPr/>
        </p:nvSpPr>
        <p:spPr>
          <a:xfrm>
            <a:off x="8147518" y="1623902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2" name="Text Box 12"/>
          <p:cNvSpPr txBox="1"/>
          <p:nvPr/>
        </p:nvSpPr>
        <p:spPr>
          <a:xfrm>
            <a:off x="1263015" y="1554480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sp>
        <p:nvSpPr>
          <p:cNvPr id="13" name="Date Placeholder 1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15"/>
          <p:cNvSpPr txBox="1">
            <a:spLocks/>
          </p:cNvSpPr>
          <p:nvPr/>
        </p:nvSpPr>
        <p:spPr>
          <a:xfrm>
            <a:off x="1066800" y="1066800"/>
            <a:ext cx="7984490" cy="594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anose="02020603050405020304"/>
              </a:rPr>
              <a:t>Data Visualization(approach 1)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66800" y="609600"/>
            <a:ext cx="2168821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Arial" pitchFamily="34" charset="0"/>
              </a:rPr>
              <a:t>Methodology Cont’d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2209800"/>
            <a:ext cx="42672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05600" y="2286000"/>
            <a:ext cx="3962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19"/>
          <p:cNvSpPr/>
          <p:nvPr/>
        </p:nvSpPr>
        <p:spPr>
          <a:xfrm>
            <a:off x="3352800" y="6324600"/>
            <a:ext cx="5694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Sentiment Distribution (RoBERTa Sentiment Analysis)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70B9C7-5520-C2FE-F618-0FF829E46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148840"/>
            <a:ext cx="5410200" cy="40538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E9E0D5-7C6E-1B79-B55A-6CDF62D0D2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559" y="2169407"/>
            <a:ext cx="5765764" cy="41045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5"/>
          <p:cNvSpPr txBox="1"/>
          <p:nvPr/>
        </p:nvSpPr>
        <p:spPr>
          <a:xfrm>
            <a:off x="8038465" y="1433764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1143000" y="1396157"/>
            <a:ext cx="3162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  <a:cs typeface="Times New Roman" panose="02020603050405020304"/>
              </a:rPr>
              <a:t>Data Visualization(approach 2)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43000" y="533400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cs typeface="Arial" pitchFamily="34" charset="0"/>
              </a:rPr>
              <a:t>Methodology Cont’d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3124200" y="6248400"/>
            <a:ext cx="5689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3: Sentiment Distribution (TextBlob Sentiment Analysis)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295400" y="1981200"/>
            <a:ext cx="3429000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1905000"/>
            <a:ext cx="4114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521C7B-2501-CB55-00D1-D13259A09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100" y="1897559"/>
            <a:ext cx="5338763" cy="4077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0AE3B-97C0-7665-97F9-A2CD16ACFC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113" y="1915314"/>
            <a:ext cx="5867399" cy="42750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838200" y="1018902"/>
            <a:ext cx="10515600" cy="531658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b="1" dirty="0">
                <a:latin typeface="+mj-lt"/>
                <a:cs typeface="Arial" pitchFamily="34" charset="0"/>
              </a:rPr>
              <a:t>Methodology Cont’d</a:t>
            </a:r>
          </a:p>
          <a:p>
            <a:pPr>
              <a:buNone/>
            </a:pPr>
            <a:r>
              <a:rPr lang="en-US" sz="2500" b="1" dirty="0">
                <a:latin typeface="Times New Roman" panose="02020603050405020304"/>
                <a:cs typeface="Times New Roman" panose="02020603050405020304"/>
              </a:rPr>
              <a:t>Applied Methods </a:t>
            </a:r>
          </a:p>
          <a:p>
            <a:pPr lvl="1"/>
            <a:r>
              <a:rPr lang="en-US" sz="2000" b="1" dirty="0"/>
              <a:t>Traditional Machine Learning Models</a:t>
            </a:r>
          </a:p>
          <a:p>
            <a:pPr lvl="2"/>
            <a:r>
              <a:rPr lang="en-US" b="1" dirty="0"/>
              <a:t>Logistic Regression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dirty="0"/>
              <a:t>Trained a multinomial Logistic Regression model as a baseline for sentiment classification.</a:t>
            </a:r>
          </a:p>
          <a:p>
            <a:pPr lvl="2"/>
            <a:r>
              <a:rPr lang="en-US" b="1" dirty="0"/>
              <a:t>Naive </a:t>
            </a:r>
            <a:r>
              <a:rPr lang="en-US" b="1" dirty="0" err="1"/>
              <a:t>Bayes</a:t>
            </a:r>
            <a:r>
              <a:rPr lang="en-US" dirty="0"/>
              <a:t>:</a:t>
            </a:r>
          </a:p>
          <a:p>
            <a:pPr lvl="2">
              <a:buNone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  </a:t>
            </a:r>
            <a:r>
              <a:rPr lang="en-US" dirty="0"/>
              <a:t>Trained a Naive </a:t>
            </a:r>
            <a:r>
              <a:rPr lang="en-US" dirty="0" err="1"/>
              <a:t>Bayes</a:t>
            </a:r>
            <a:r>
              <a:rPr lang="en-US" dirty="0"/>
              <a:t> classifier (</a:t>
            </a:r>
            <a:r>
              <a:rPr lang="en-US" dirty="0" err="1"/>
              <a:t>MultinomialNB</a:t>
            </a:r>
            <a:r>
              <a:rPr lang="en-US" dirty="0"/>
              <a:t>) for sentiment analysis, utilizing a TF-IDF </a:t>
            </a:r>
            <a:r>
              <a:rPr lang="en-US" dirty="0" err="1"/>
              <a:t>vectorizer</a:t>
            </a:r>
            <a:r>
              <a:rPr lang="en-US" dirty="0"/>
              <a:t> for feature extraction.</a:t>
            </a:r>
          </a:p>
          <a:p>
            <a:pPr lvl="1"/>
            <a:r>
              <a:rPr lang="en-US" sz="2000" b="1" dirty="0"/>
              <a:t>Transformer-based Models</a:t>
            </a:r>
          </a:p>
          <a:p>
            <a:pPr lvl="2"/>
            <a:r>
              <a:rPr lang="en-US" b="1" dirty="0"/>
              <a:t> ROBERTA:</a:t>
            </a:r>
          </a:p>
          <a:p>
            <a:pPr lvl="2">
              <a:buNone/>
            </a:pPr>
            <a:r>
              <a:rPr lang="en-US" b="1" dirty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lang="en-US" dirty="0"/>
              <a:t>Fine-tuned (Pre-trained Transformer) the Roberta-base model for sentiment classification.</a:t>
            </a:r>
          </a:p>
          <a:p>
            <a:pPr lvl="2"/>
            <a:r>
              <a:rPr lang="en-US" b="1" dirty="0"/>
              <a:t>XLNet:</a:t>
            </a:r>
          </a:p>
          <a:p>
            <a:pPr lvl="2">
              <a:buNone/>
            </a:pPr>
            <a:r>
              <a:rPr lang="en-US" b="1" dirty="0"/>
              <a:t>   </a:t>
            </a:r>
            <a:r>
              <a:rPr lang="en-US" dirty="0"/>
              <a:t>fine-tuned (Pre-trained Transformer) architecture capable of leveraging bidirectional context for better understanding of input text.</a:t>
            </a:r>
          </a:p>
          <a:p>
            <a:pPr lvl="2"/>
            <a:r>
              <a:rPr lang="en-US" b="1" dirty="0"/>
              <a:t>DistilRoBERTa:</a:t>
            </a:r>
          </a:p>
          <a:p>
            <a:pPr lvl="2">
              <a:buNone/>
            </a:pPr>
            <a:r>
              <a:rPr lang="en-US" b="1" dirty="0"/>
              <a:t>   </a:t>
            </a:r>
            <a:r>
              <a:rPr lang="en-US" dirty="0"/>
              <a:t>Trained a transformer-based DistilRoBERTa model for sentiment classification, being a distilled version of RoBERTa</a:t>
            </a:r>
            <a:endParaRPr lang="en-US" b="1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66800"/>
            <a:ext cx="10515600" cy="490986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3200" b="1" dirty="0"/>
              <a:t>Environment Setup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Platform</a:t>
            </a:r>
            <a:r>
              <a:rPr lang="en-US" dirty="0"/>
              <a:t>: Google Colab</a:t>
            </a:r>
          </a:p>
          <a:p>
            <a:pPr>
              <a:lnSpc>
                <a:spcPct val="150000"/>
              </a:lnSpc>
            </a:pPr>
            <a:r>
              <a:rPr lang="en-US" b="1" dirty="0"/>
              <a:t>Hardware Configuration: 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GPU Enabled:</a:t>
            </a:r>
            <a:r>
              <a:rPr lang="en-US" dirty="0"/>
              <a:t> Configured through Runtime &gt; Change runtime type &gt; GPU.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RAM:</a:t>
            </a:r>
            <a:r>
              <a:rPr lang="en-US" dirty="0"/>
              <a:t> High-RAM mode (12GB) was utilized via Colab to support the computational demands of the experiment.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00200" y="665018"/>
          <a:ext cx="9525000" cy="6090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8577">
                <a:tc>
                  <a:txBody>
                    <a:bodyPr/>
                    <a:lstStyle/>
                    <a:p>
                      <a:r>
                        <a:rPr lang="en-US" dirty="0"/>
                        <a:t> Parameter/Attribute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dirty="0"/>
                        <a:t>Naive </a:t>
                      </a:r>
                      <a:r>
                        <a:rPr lang="en-US" sz="1800" dirty="0" err="1"/>
                        <a:t>Bayes</a:t>
                      </a:r>
                      <a:endParaRPr lang="en-US" sz="1800" b="0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09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applicable (Logistic regression optimizes log-loss internally)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Multinomial log-likelihood loss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lbfgs</a:t>
                      </a:r>
                      <a:r>
                        <a:rPr lang="en-US" dirty="0"/>
                        <a:t> (default for </a:t>
                      </a:r>
                      <a:r>
                        <a:rPr lang="en-US" dirty="0" err="1"/>
                        <a:t>Scikit</a:t>
                      </a:r>
                      <a:r>
                        <a:rPr lang="en-US" dirty="0"/>
                        <a:t>-learn multinomial Logistic Regression)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Uses </a:t>
                      </a:r>
                      <a:r>
                        <a:rPr lang="en-US" sz="1600" b="0" dirty="0"/>
                        <a:t>Maximum Likelihood Estimation (MLE)</a:t>
                      </a:r>
                      <a:r>
                        <a:rPr lang="en-US" sz="1600" dirty="0"/>
                        <a:t> for fitting the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Activation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Softmax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activation function (direct calculation based on probabilities)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Learning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directly adjustable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 (model parameters are directly computed)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39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Vectorization/Embedding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TF-IDF (max_features = 5000)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TF-IDF </a:t>
                      </a:r>
                      <a:r>
                        <a:rPr lang="en-US" dirty="0" err="1"/>
                        <a:t>vectorization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max_features</a:t>
                      </a:r>
                      <a:r>
                        <a:rPr lang="en-US" dirty="0"/>
                        <a:t>=5000)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Text Preprocessing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Lowercasing, tokenization, and TF-IDF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Lowercasing, tokenization, and TF-IDF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85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Evaluation Metric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COVID(87.69%),  Monkeypox(82.96%)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COVID(70.00%),  </a:t>
                      </a:r>
                    </a:p>
                    <a:p>
                      <a:r>
                        <a:rPr lang="en-US" dirty="0" err="1"/>
                        <a:t>Monkeypox</a:t>
                      </a:r>
                      <a:r>
                        <a:rPr lang="en-US" dirty="0"/>
                        <a:t>(94.00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79798" y="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144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Comparison</a:t>
            </a:r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990600"/>
          <a:ext cx="115824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 Parameter/Attribute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ROBERTA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XLNet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DistilRoberta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Loss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Sparse Categorical </a:t>
                      </a:r>
                    </a:p>
                    <a:p>
                      <a:r>
                        <a:rPr lang="en-US" dirty="0"/>
                        <a:t>Crossentropy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SparseCategorical</a:t>
                      </a:r>
                      <a:endParaRPr lang="en-US" dirty="0"/>
                    </a:p>
                    <a:p>
                      <a:r>
                        <a:rPr lang="en-US" dirty="0"/>
                        <a:t>Crossentropy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SparseCategorical</a:t>
                      </a:r>
                      <a:endParaRPr lang="en-US" dirty="0"/>
                    </a:p>
                    <a:p>
                      <a:r>
                        <a:rPr lang="en-US" dirty="0"/>
                        <a:t>Crossentropy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Optimizer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AdamW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Activation Function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(</a:t>
                      </a:r>
                      <a:r>
                        <a:rPr lang="en-US" dirty="0" err="1"/>
                        <a:t>logits</a:t>
                      </a:r>
                      <a:r>
                        <a:rPr lang="en-US" dirty="0"/>
                        <a:t> for multi-class classification)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(</a:t>
                      </a:r>
                      <a:r>
                        <a:rPr lang="en-US" dirty="0" err="1"/>
                        <a:t>logits</a:t>
                      </a:r>
                      <a:r>
                        <a:rPr lang="en-US" dirty="0"/>
                        <a:t> for multi-class classification)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Learning Rate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3e-5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Vectorization/Embedding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ROBERTA Tokenizer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XLNet </a:t>
                      </a:r>
                      <a:r>
                        <a:rPr lang="en-US" dirty="0" err="1"/>
                        <a:t>tokenizer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DistilRoBERTa  </a:t>
                      </a:r>
                      <a:r>
                        <a:rPr lang="en-US" dirty="0" err="1"/>
                        <a:t>tokenizer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Input Text Preprocessing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Tokenization, padding, </a:t>
                      </a:r>
                    </a:p>
                    <a:p>
                      <a:r>
                        <a:rPr lang="en-US" dirty="0"/>
                        <a:t>truncation (max length = 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max_length</a:t>
                      </a:r>
                      <a:r>
                        <a:rPr lang="en-US" dirty="0"/>
                        <a:t>=64)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Tokenization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max_length</a:t>
                      </a:r>
                      <a:r>
                        <a:rPr lang="en-US" dirty="0"/>
                        <a:t>=128)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Evaluation Metric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COVID(97.99%),  </a:t>
                      </a:r>
                    </a:p>
                    <a:p>
                      <a:r>
                        <a:rPr lang="en-US" dirty="0"/>
                        <a:t>Monkeypox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95.36%)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COVID(97.05%),  </a:t>
                      </a:r>
                    </a:p>
                    <a:p>
                      <a:r>
                        <a:rPr lang="en-US" dirty="0"/>
                        <a:t>Monkeypox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96.82%)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COVID(97.51%),  </a:t>
                      </a:r>
                    </a:p>
                    <a:p>
                      <a:r>
                        <a:rPr lang="en-US" dirty="0"/>
                        <a:t>Monkeypox (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95.19%)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Dataset 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80% Training, 20%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80% Training, 20% Testing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79798" y="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914400" y="609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Model Comparison Cont’d</a:t>
            </a:r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914400" y="914400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CFR ( Extremely Case Fatality Rate Comparison 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1600" y="1219200"/>
            <a:ext cx="23582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COVID-19 CFR : 77.08%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371600" y="1600200"/>
            <a:ext cx="358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Monkey pox CFR42: 42.38%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70104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8229600" y="2057400"/>
            <a:ext cx="17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CFR</a:t>
            </a:r>
            <a:r>
              <a:rPr lang="en-US" dirty="0"/>
              <a:t> </a:t>
            </a:r>
            <a:r>
              <a:rPr lang="en-US" b="1" dirty="0"/>
              <a:t>Calculation: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839200" y="2438400"/>
            <a:ext cx="30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CFR (%) = (Deaths/Cases)×100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153400" y="3048000"/>
            <a:ext cx="403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Deaths</a:t>
            </a:r>
            <a:r>
              <a:rPr lang="en-US" dirty="0"/>
              <a:t>: Refers to the total number of     deaths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229600" y="3657600"/>
            <a:ext cx="396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Cases</a:t>
            </a:r>
            <a:r>
              <a:rPr lang="en-US" dirty="0"/>
              <a:t>: Refers to the total number of confirmed cases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29600" y="4495800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Percentage Conversion</a:t>
            </a:r>
            <a:r>
              <a:rPr lang="en-US" dirty="0"/>
              <a:t>: The result of the division is multiplied by 100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886200" y="6488668"/>
            <a:ext cx="441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CFR Comparison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143000" y="914400"/>
            <a:ext cx="4677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Age Distribution of Cases (Based on Death Rate)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447800"/>
            <a:ext cx="9982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505200" y="6172200"/>
            <a:ext cx="5184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Age Distribution of Cases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01400" y="37841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96;p2"/>
          <p:cNvSpPr txBox="1">
            <a:spLocks/>
          </p:cNvSpPr>
          <p:nvPr/>
        </p:nvSpPr>
        <p:spPr bwMode="auto">
          <a:xfrm>
            <a:off x="1169035" y="1803400"/>
            <a:ext cx="4775200" cy="41732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Introduction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Motivation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Problem-Statement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Objectives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Related-Works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Dataset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Methodology</a:t>
            </a:r>
          </a:p>
          <a:p>
            <a:pPr marL="781050" marR="0" lvl="1" indent="-457200" algn="just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/>
                <a:ea typeface="+mn-ea"/>
                <a:cs typeface="Times New Roman" panose="02020603050405020304"/>
              </a:rPr>
              <a:t>Applied-Algorithms</a:t>
            </a:r>
          </a:p>
        </p:txBody>
      </p:sp>
      <p:sp>
        <p:nvSpPr>
          <p:cNvPr id="9" name="Google Shape;97;p2"/>
          <p:cNvSpPr txBox="1">
            <a:spLocks noGrp="1"/>
          </p:cNvSpPr>
          <p:nvPr/>
        </p:nvSpPr>
        <p:spPr bwMode="auto">
          <a:xfrm>
            <a:off x="5601970" y="1803400"/>
            <a:ext cx="5193030" cy="431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rtlCol="0" anchor="t" anchorCtr="0">
            <a:norm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Result-Analysis</a:t>
            </a:r>
          </a:p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Comparison</a:t>
            </a:r>
          </a:p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Future-Directives</a:t>
            </a:r>
          </a:p>
          <a:p>
            <a:pPr marL="647700" lvl="1" indent="-323850" algn="just">
              <a:lnSpc>
                <a:spcPct val="10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</a:p>
          <a:p>
            <a:pPr marL="647700" lvl="1" indent="-323850" algn="just">
              <a:lnSpc>
                <a:spcPct val="100000"/>
              </a:lnSpc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Reference</a:t>
            </a:r>
          </a:p>
        </p:txBody>
      </p:sp>
      <p:sp>
        <p:nvSpPr>
          <p:cNvPr id="10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5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Outline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j-ea"/>
              <a:cs typeface="Times New Roman" panose="02020603050405020304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1219200" y="838200"/>
            <a:ext cx="2875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Gender Distribution of Cases</a:t>
            </a: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1295400"/>
            <a:ext cx="6781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3352800" y="6248400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Gender Distribution of Cases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Content Placeholder 17"/>
          <p:cNvSpPr txBox="1"/>
          <p:nvPr/>
        </p:nvSpPr>
        <p:spPr>
          <a:xfrm>
            <a:off x="5410200" y="914400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4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Rectangle 25"/>
          <p:cNvSpPr/>
          <p:nvPr/>
        </p:nvSpPr>
        <p:spPr>
          <a:xfrm>
            <a:off x="1219200" y="8382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Healthcare System Trust Analysis</a:t>
            </a: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00200"/>
            <a:ext cx="906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7800" y="1676400"/>
            <a:ext cx="3124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67800" y="32766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2590800" y="6096000"/>
            <a:ext cx="5849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Healthcare System Trust Analysis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4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1219200" y="8382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Economic Impact Perception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600200"/>
            <a:ext cx="899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067800" y="1676400"/>
            <a:ext cx="3124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144001" y="3276600"/>
            <a:ext cx="30480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2133600" y="5943600"/>
            <a:ext cx="5460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Economic Impact Perception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Correlation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8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/>
          <p:cNvSpPr/>
          <p:nvPr/>
        </p:nvSpPr>
        <p:spPr>
          <a:xfrm>
            <a:off x="1219200" y="838200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Information Source Trust Comparison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524000"/>
            <a:ext cx="79248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58200" y="3429000"/>
            <a:ext cx="3276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534400" y="1600200"/>
            <a:ext cx="36576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Rectangle 26"/>
          <p:cNvSpPr/>
          <p:nvPr/>
        </p:nvSpPr>
        <p:spPr>
          <a:xfrm>
            <a:off x="2057400" y="60960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2: </a:t>
            </a:r>
            <a:r>
              <a:rPr lang="en-US" dirty="0"/>
              <a:t>Information Source Trust Comparison COVID vs Monkey pox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Result and Performance Analysis Cont’d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577839" y="901337"/>
            <a:ext cx="6048103" cy="52756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2" name="Google Shape;100;p2" descr="Logo, company name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1;p2" descr="Logo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 bwMode="auto">
          <a:xfrm>
            <a:off x="884446" y="1240637"/>
            <a:ext cx="3055211" cy="112560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635931" y="2521404"/>
            <a:ext cx="5120639" cy="370957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3295612" y="6248791"/>
            <a:ext cx="5214376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4: Classification Report of </a:t>
            </a:r>
            <a:r>
              <a:rPr lang="en-US" sz="2000" dirty="0"/>
              <a:t>Logistic Regression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0201" y="9060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07236" y="876872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470263" y="2455818"/>
            <a:ext cx="5930537" cy="38404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B6566-7140-B989-730D-909E33CD3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488" y="1347242"/>
            <a:ext cx="3527111" cy="11563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B1133F-8DC2-0862-A469-07A691D7C6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546" y="1229475"/>
            <a:ext cx="3839654" cy="11657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itchFamily="34" charset="0"/>
                <a:cs typeface="Arial" pitchFamily="34" charset="0"/>
              </a:rPr>
              <a:t>Result and Performance Analysis Cont’d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5577839" y="901337"/>
            <a:ext cx="6048103" cy="5275626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>
              <a:latin typeface="Times New Roman" panose="02020603050405020304"/>
              <a:cs typeface="Times New Roman" panose="02020603050405020304"/>
            </a:endParaRPr>
          </a:p>
          <a:p>
            <a:pPr>
              <a:buNone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2" name="Google Shape;100;p2" descr="Logo, company name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1;p2" descr="Logo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/>
          <p:cNvSpPr/>
          <p:nvPr/>
        </p:nvSpPr>
        <p:spPr>
          <a:xfrm>
            <a:off x="3295612" y="6248791"/>
            <a:ext cx="4535601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4: Classification Report of </a:t>
            </a:r>
            <a:r>
              <a:rPr lang="en-US" sz="2000" dirty="0"/>
              <a:t>Naive </a:t>
            </a:r>
            <a:r>
              <a:rPr lang="en-US" sz="2000" dirty="0" err="1"/>
              <a:t>Bayes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010201" y="9060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407236" y="876872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219200"/>
            <a:ext cx="3733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5"/>
          <a:srcRect/>
          <a:stretch>
            <a:fillRect/>
          </a:stretch>
        </p:blipFill>
        <p:spPr bwMode="auto">
          <a:xfrm>
            <a:off x="685800" y="2057400"/>
            <a:ext cx="5181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1371600"/>
            <a:ext cx="3048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1981200"/>
            <a:ext cx="55626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6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 and Performance Analysis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95612" y="6248791"/>
            <a:ext cx="4241418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5: Classification Report of </a:t>
            </a:r>
            <a:r>
              <a:rPr lang="en-US" sz="2000" dirty="0"/>
              <a:t>ROBERTA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010201" y="906082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60600" y="932208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25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79715" y="2525757"/>
            <a:ext cx="5264332" cy="365297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257110" y="2481944"/>
            <a:ext cx="5538650" cy="3670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EF7483-FDD1-F3F3-9BC6-7185FBEB13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1219200"/>
            <a:ext cx="2401128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2C7FC-BF71-2CAC-2134-30B7E24A26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7439" y="2451703"/>
            <a:ext cx="5491384" cy="3827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AF3AD-BEEA-F2F0-4C9E-8517F96F30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031" y="2384875"/>
            <a:ext cx="5389969" cy="3894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EB29F1D-A21A-6D25-2449-4710C8587D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200" y="1219200"/>
            <a:ext cx="2514600" cy="1181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 and Performance Analysis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95612" y="6248791"/>
            <a:ext cx="3886641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5: Classification Report of </a:t>
            </a:r>
            <a:r>
              <a:rPr lang="en-US" sz="2000" dirty="0"/>
              <a:t>XLNet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24800" y="77804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914400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1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2226900"/>
            <a:ext cx="5410200" cy="396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71711" y="1199090"/>
            <a:ext cx="24384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0" y="1219200"/>
            <a:ext cx="2514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72200" y="2305050"/>
            <a:ext cx="5715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69592-C707-7B52-6932-54D3BB056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659" y="2267341"/>
            <a:ext cx="5748233" cy="4038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Result and Performance Analysis Cont’d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95612" y="6248791"/>
            <a:ext cx="4671856" cy="707886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Fig 5: Classification Report of </a:t>
            </a:r>
            <a:r>
              <a:rPr lang="en-US" sz="2000" dirty="0"/>
              <a:t>DistilRoBERTa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01000" y="838200"/>
            <a:ext cx="1736373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MONKEYPOX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0434" y="817657"/>
            <a:ext cx="1497445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latin typeface="Times New Roman" panose="02020603050405020304"/>
                <a:cs typeface="Times New Roman" panose="02020603050405020304"/>
              </a:rPr>
              <a:t>COVID-19</a:t>
            </a:r>
          </a:p>
        </p:txBody>
      </p:sp>
      <p:pic>
        <p:nvPicPr>
          <p:cNvPr id="13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362200"/>
            <a:ext cx="533400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" y="1199529"/>
            <a:ext cx="2743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600" y="2057400"/>
            <a:ext cx="554355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83155" y="1289126"/>
            <a:ext cx="2667000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D9E4E9-46AE-6453-9A93-7E69DA3FA3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42988" y="2133600"/>
            <a:ext cx="5691811" cy="41151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2"/>
          <p:cNvSpPr txBox="1"/>
          <p:nvPr/>
        </p:nvSpPr>
        <p:spPr>
          <a:xfrm>
            <a:off x="2514600" y="1600200"/>
            <a:ext cx="7467600" cy="38179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Improving Models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US" sz="2800" dirty="0"/>
              <a:t>  API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Correlate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</p:txBody>
      </p:sp>
      <p:sp>
        <p:nvSpPr>
          <p:cNvPr id="7" name="Date Placeholder 3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4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9"/>
          <p:cNvSpPr txBox="1"/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Future Work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60563" y="102364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/>
                <a:cs typeface="Times New Roman" panose="02020603050405020304"/>
              </a:rPr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F4B448-B03B-995D-B5B1-14DECB78E24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5800" y="2319222"/>
            <a:ext cx="5638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Emergence of Infectious Diseases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Monkeypox and COVID-19 pose major challenges to public health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Role of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ML algorithms enable accurate, scalable sentiment analysis, offering actionable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Supports better-informed health strategies and effective communication.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B33A2-C5CF-9B72-59EE-501446E6C34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53200" y="1614733"/>
            <a:ext cx="5335886" cy="383054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+mj-lt"/>
              <a:cs typeface="Times New Roman" panose="02020603050405020304" charset="0"/>
            </a:endParaRP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itle 9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+mj-ea"/>
                <a:cs typeface="Times New Roman" panose="02020603050405020304" charset="0"/>
              </a:rPr>
              <a:t>Conclusion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0" y="2057400"/>
            <a:ext cx="10287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 Analyzing Public Perception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Sentiment and Behavior Differences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Model Comparison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Importance of Model Choice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cs typeface="Arial" pitchFamily="34" charset="0"/>
              </a:rPr>
              <a:t>Referances Cont’d</a:t>
            </a:r>
            <a:endParaRPr lang="en-US" sz="28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6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/>
          <p:cNvSpPr/>
          <p:nvPr/>
        </p:nvSpPr>
        <p:spPr>
          <a:xfrm>
            <a:off x="914400" y="1981200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66800" y="51816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Liu, Yinhan et al. “RoBERTa: A Robustly Optimized BERT Pretraining Approach.” </a:t>
            </a:r>
            <a:r>
              <a:rPr lang="en-US" dirty="0" err="1"/>
              <a:t>ArXiv</a:t>
            </a:r>
            <a:r>
              <a:rPr lang="en-US" dirty="0"/>
              <a:t> abs/1907.11692 (2019): n. pag.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90600" y="990600"/>
            <a:ext cx="10058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Melton C, White B, Davis R, </a:t>
            </a:r>
            <a:r>
              <a:rPr lang="en-US" dirty="0" err="1"/>
              <a:t>Bednarczyk</a:t>
            </a:r>
            <a:r>
              <a:rPr lang="en-US" dirty="0"/>
              <a:t> R, </a:t>
            </a:r>
            <a:r>
              <a:rPr lang="en-US" dirty="0" err="1"/>
              <a:t>Shaban-Nejad</a:t>
            </a:r>
            <a:r>
              <a:rPr lang="en-US" dirty="0"/>
              <a:t> </a:t>
            </a:r>
            <a:r>
              <a:rPr lang="en-US" dirty="0" err="1"/>
              <a:t>AFine</a:t>
            </a:r>
            <a:r>
              <a:rPr lang="en-US" dirty="0"/>
              <a:t>-tuned Sentiment Analysis of COVID-19 Vaccine–Related Social Media Data: Comparative </a:t>
            </a:r>
            <a:r>
              <a:rPr lang="en-US" dirty="0" err="1"/>
              <a:t>StudyJ</a:t>
            </a:r>
            <a:r>
              <a:rPr lang="en-US" dirty="0"/>
              <a:t> Med Internet Res 2022;24(10):e40408URL: https://www.jmir.org/2022/10/e40408DOI: 10.2196/40408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90600" y="2057400"/>
            <a:ext cx="9601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Staphord</a:t>
            </a:r>
            <a:r>
              <a:rPr lang="en-US" dirty="0"/>
              <a:t> </a:t>
            </a:r>
            <a:r>
              <a:rPr lang="en-US" dirty="0" err="1"/>
              <a:t>Bengesi</a:t>
            </a:r>
            <a:r>
              <a:rPr lang="en-US" dirty="0"/>
              <a:t>, Timothy </a:t>
            </a:r>
            <a:r>
              <a:rPr lang="en-US" dirty="0" err="1"/>
              <a:t>Oladunni</a:t>
            </a:r>
            <a:r>
              <a:rPr lang="en-US" dirty="0"/>
              <a:t> and Ruth </a:t>
            </a:r>
            <a:r>
              <a:rPr lang="en-US" dirty="0" err="1"/>
              <a:t>Olusegun</a:t>
            </a:r>
            <a:r>
              <a:rPr lang="en-US" dirty="0"/>
              <a:t> et al. A Machine Learning-Sentiment Analysis on </a:t>
            </a:r>
            <a:r>
              <a:rPr lang="en-US" dirty="0" err="1"/>
              <a:t>Monkeypox</a:t>
            </a:r>
            <a:r>
              <a:rPr lang="en-US" dirty="0"/>
              <a:t> Outbreak: An Extensive Dataset to Show the Polarity of Public Opinion From Twitter Tweets. IEEE Access. 2023. Vol. 11:11811-11826. DOI: 10.1109/ACCESS.2023.3242290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90600" y="3124200"/>
            <a:ext cx="9829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Al-</a:t>
            </a:r>
            <a:r>
              <a:rPr lang="en-US" dirty="0" err="1"/>
              <a:t>Ahdal</a:t>
            </a:r>
            <a:r>
              <a:rPr lang="en-US" dirty="0"/>
              <a:t>, </a:t>
            </a:r>
            <a:r>
              <a:rPr lang="en-US" dirty="0" err="1"/>
              <a:t>Tareq</a:t>
            </a:r>
            <a:r>
              <a:rPr lang="en-US" dirty="0"/>
              <a:t> et al. “Improving Public Health Policy by Comparing the Public Response during the Start of COVID-19 and </a:t>
            </a:r>
            <a:r>
              <a:rPr lang="en-US" dirty="0" err="1"/>
              <a:t>Monkeypox</a:t>
            </a:r>
            <a:r>
              <a:rPr lang="en-US" dirty="0"/>
              <a:t> on Twitter in Germany: A Mixed Methods Study.” Vaccines vol. 10,12 1985. 22 Nov. 2022, doi:10.3390/vaccines10121985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0600" y="4267200"/>
            <a:ext cx="998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Thakur</a:t>
            </a:r>
            <a:r>
              <a:rPr lang="en-US" dirty="0"/>
              <a:t>, N. (2023). Sentiment Analysis and Text Analysis of the Public Discourse on Twitter about COVID-19 and </a:t>
            </a:r>
            <a:r>
              <a:rPr lang="en-US" dirty="0" err="1"/>
              <a:t>MPox</a:t>
            </a:r>
            <a:r>
              <a:rPr lang="en-US" dirty="0"/>
              <a:t>. Big Data and Cognitive Computing, 7(2), 116. https://doi.org/10.3390/bdcc7020116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1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Date Placeholder 4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9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cs typeface="Arial" pitchFamily="34" charset="0"/>
              </a:rPr>
              <a:t>Referances Cont’d</a:t>
            </a:r>
            <a:endParaRPr lang="en-US" sz="2800" b="1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Content Placeholder 17"/>
          <p:cNvSpPr txBox="1"/>
          <p:nvPr/>
        </p:nvSpPr>
        <p:spPr>
          <a:xfrm>
            <a:off x="5577839" y="901337"/>
            <a:ext cx="6048103" cy="5275626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+mn-ea"/>
              <a:cs typeface="Times New Roman" panose="02020603050405020304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7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Rectangle 24"/>
          <p:cNvSpPr/>
          <p:nvPr/>
        </p:nvSpPr>
        <p:spPr>
          <a:xfrm>
            <a:off x="1066800" y="2895600"/>
            <a:ext cx="1066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P. Rajapaksha, R. Farahbakhsh and N. Crespi, "BERT, XLNet or RoBERTa: The Best Transfer Learning Model to Detect Clickbaits," in IEEE Access, vol. 9, pp. 154704-154716, 2021, doi: 10.1109/ACCESS.2021.3128742.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66800" y="3733800"/>
            <a:ext cx="1028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Y. Liu, M. Ott, N. Goyal, J. Du, M. Joshi, D. Chen, et al., "RoBERTa: A robustly optimized BERT pretraining approach", arXiv:1907.11692, 2019.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66800" y="4419600"/>
            <a:ext cx="952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Liu, Yinhan et al. “RoBERTa: A Robustly Optimized BERT Pretraining Approach.” </a:t>
            </a:r>
            <a:r>
              <a:rPr lang="en-US" dirty="0" err="1"/>
              <a:t>ArXiv</a:t>
            </a:r>
            <a:r>
              <a:rPr lang="en-US" dirty="0"/>
              <a:t> abs/1907.11692 (2019): n. pag.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90600" y="5334000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/>
              <a:t>Majid</a:t>
            </a:r>
            <a:r>
              <a:rPr lang="en-US" dirty="0"/>
              <a:t>, Abdul et al. “Sentiment Analysis on </a:t>
            </a:r>
            <a:r>
              <a:rPr lang="en-US" dirty="0" err="1"/>
              <a:t>Tiktok</a:t>
            </a:r>
            <a:r>
              <a:rPr lang="en-US" dirty="0"/>
              <a:t> Application Reviews Using Natural Language Processing Approach.” Journal of Embedded Systems, Security and Intelligent Systems (2023): n. </a:t>
            </a:r>
            <a:r>
              <a:rPr lang="en-US" dirty="0" err="1"/>
              <a:t>pag</a:t>
            </a:r>
            <a:r>
              <a:rPr lang="en-US" dirty="0"/>
              <a:t>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90600" y="1219200"/>
            <a:ext cx="1036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P. </a:t>
            </a:r>
            <a:r>
              <a:rPr lang="en-US" dirty="0" err="1"/>
              <a:t>Rajapaksha</a:t>
            </a:r>
            <a:r>
              <a:rPr lang="en-US" dirty="0"/>
              <a:t>, R. </a:t>
            </a:r>
            <a:r>
              <a:rPr lang="en-US" dirty="0" err="1"/>
              <a:t>Farahbakhsh</a:t>
            </a:r>
            <a:r>
              <a:rPr lang="en-US" dirty="0"/>
              <a:t> and N. </a:t>
            </a:r>
            <a:r>
              <a:rPr lang="en-US" dirty="0" err="1"/>
              <a:t>Crespi</a:t>
            </a:r>
            <a:r>
              <a:rPr lang="en-US" dirty="0"/>
              <a:t>, "BERT, </a:t>
            </a:r>
            <a:r>
              <a:rPr lang="en-US" dirty="0" err="1"/>
              <a:t>XLNet</a:t>
            </a:r>
            <a:r>
              <a:rPr lang="en-US" dirty="0"/>
              <a:t> or </a:t>
            </a:r>
            <a:r>
              <a:rPr lang="en-US" dirty="0" err="1"/>
              <a:t>RoBERTa</a:t>
            </a:r>
            <a:r>
              <a:rPr lang="en-US" dirty="0"/>
              <a:t>: The Best Transfer Learning Model to Detect </a:t>
            </a:r>
            <a:r>
              <a:rPr lang="en-US" dirty="0" err="1"/>
              <a:t>Clickbaits</a:t>
            </a:r>
            <a:r>
              <a:rPr lang="en-US" dirty="0"/>
              <a:t>," in IEEE Access, vol. 9, pp. 154704-154716, 2021, </a:t>
            </a:r>
            <a:r>
              <a:rPr lang="en-US" dirty="0" err="1"/>
              <a:t>doi</a:t>
            </a:r>
            <a:r>
              <a:rPr lang="en-US" dirty="0"/>
              <a:t>: 10.1109/ACCESS.2021.3128742.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66800" y="2133600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Y. Liu, M. </a:t>
            </a:r>
            <a:r>
              <a:rPr lang="en-US" dirty="0" err="1"/>
              <a:t>Ott</a:t>
            </a:r>
            <a:r>
              <a:rPr lang="en-US" dirty="0"/>
              <a:t>, N. </a:t>
            </a:r>
            <a:r>
              <a:rPr lang="en-US" dirty="0" err="1"/>
              <a:t>Goyal</a:t>
            </a:r>
            <a:r>
              <a:rPr lang="en-US" dirty="0"/>
              <a:t>, J. Du, M. Joshi, D. Chen, et al., "</a:t>
            </a:r>
            <a:r>
              <a:rPr lang="en-US" dirty="0" err="1"/>
              <a:t>RoBERTa</a:t>
            </a:r>
            <a:r>
              <a:rPr lang="en-US" dirty="0"/>
              <a:t>: A robustly optimized BERT </a:t>
            </a:r>
            <a:r>
              <a:rPr lang="en-US" dirty="0" err="1"/>
              <a:t>pretraining</a:t>
            </a:r>
            <a:r>
              <a:rPr lang="en-US" dirty="0"/>
              <a:t> approach", arXiv:1907.11692, 2019.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Logo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 bwMode="auto">
          <a:xfrm>
            <a:off x="3200400" y="2819400"/>
            <a:ext cx="57313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60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THANK YOU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09700" y="76200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Motivation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488306-33F8-C860-2CD5-B2F1E80E3D77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97839"/>
            <a:ext cx="52578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Understanding Public Sentiment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Identify concerns and misconceptions to guide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Leveraging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Enable accurate and scalable sentiment analysis.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lang="en-US" altLang="en-US" sz="1800" dirty="0">
              <a:latin typeface="Arial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Enhancing Health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: Provide actionable insights for targeted interventions.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2D27497-7073-85E4-5B6A-58984809C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1916936"/>
            <a:ext cx="5873502" cy="29432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5345"/>
            <a:ext cx="42672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Sentiment Analysis Challenges: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sentiment analysis methods are often subjective and time-consuming.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lack the precision and scalability needed to compare public perceptions of diseases like Monkeypox and COVID-19.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3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Problem Statement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EA44C7-3154-DFEE-84D1-E4D097491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33588"/>
            <a:ext cx="687091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84560" y="99646"/>
            <a:ext cx="912202" cy="90267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101725" y="765810"/>
            <a:ext cx="7984490" cy="59436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/>
                <a:cs typeface="Times New Roman" panose="02020603050405020304"/>
              </a:rPr>
              <a:t>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3AE39B-6ACE-3F25-C702-5760198B37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0131" y="1959832"/>
            <a:ext cx="61863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Develop scalable sentiment analysis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Analyze public sentiment for Monkeypox and COVID-19.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Guide health strategies through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Enhance sentiment classification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Facilitate comparative behavioral analysis.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1"/>
            <a:ext cx="1008185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430000" y="99647"/>
            <a:ext cx="766762" cy="73855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Date Placeholder 6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itle 8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Related Works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57200" y="792481"/>
          <a:ext cx="11430000" cy="591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Papers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Best Performanc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Dataset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1. Fine-tuned Sentiment Analysis of COVID-19 Vaccine–Related Social Media Data: Comparative Study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study 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uses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two major social media platforms: Twitter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Reddit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used a fine-tuned DistilRoBERTa model aiming to understand how sentiments changed over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Fine-tuned </a:t>
                      </a:r>
                      <a:r>
                        <a:rPr lang="en-US" b="1" dirty="0"/>
                        <a:t>Distil Roberta </a:t>
                      </a:r>
                      <a:r>
                        <a:rPr lang="en-US" dirty="0"/>
                        <a:t>(a robust variant of Roberta optimized for efficiency)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Accuracy: </a:t>
                      </a:r>
                      <a:r>
                        <a:rPr lang="it-IT" b="1" dirty="0"/>
                        <a:t>95.92%, </a:t>
                      </a:r>
                      <a:r>
                        <a:rPr lang="it-IT" dirty="0"/>
                        <a:t>F1-Score: </a:t>
                      </a:r>
                      <a:r>
                        <a:rPr lang="it-IT" b="1" dirty="0"/>
                        <a:t>95.92%, </a:t>
                      </a:r>
                      <a:r>
                        <a:rPr lang="it-IT" dirty="0"/>
                        <a:t>Precision: </a:t>
                      </a:r>
                      <a:r>
                        <a:rPr lang="it-IT" b="1" dirty="0"/>
                        <a:t>95.61%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9.5 million tweets from January 1, 2020, to March 1, 2022, filtered for "COVID Vaccine."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 A Machine Learning-Sentiment Analysis on Monkeypox Outbreak: An Extensive Dataset to Show the Polarity of Public Opinion From Twitter Tweets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research analyzes public sentiments using VADER and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TextBlob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It develops machine learning models, with the SVM model achieving the highest accuracy. The findings aim to assist health authorities in understanding public perceptions and shaping effective health policies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K-Nearest Neighbor (KNN), Support Vector Machine (SVM), Random Forest, Logistic Regression, Multilayer </a:t>
                      </a:r>
                      <a:r>
                        <a:rPr lang="en-US" dirty="0" err="1"/>
                        <a:t>Perceptron</a:t>
                      </a:r>
                      <a:r>
                        <a:rPr lang="en-US" dirty="0"/>
                        <a:t> (MLP), Naïve </a:t>
                      </a:r>
                      <a:r>
                        <a:rPr lang="en-US" dirty="0" err="1"/>
                        <a:t>BayesXGBoost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Accuracy: </a:t>
                      </a:r>
                      <a:r>
                        <a:rPr lang="en-US" b="1" dirty="0"/>
                        <a:t>93.48%</a:t>
                      </a:r>
                      <a:r>
                        <a:rPr lang="en-US" dirty="0"/>
                        <a:t> (using </a:t>
                      </a:r>
                      <a:r>
                        <a:rPr lang="en-US" dirty="0" err="1"/>
                        <a:t>TextBlob</a:t>
                      </a:r>
                      <a:r>
                        <a:rPr lang="en-US" dirty="0"/>
                        <a:t> annotation + Lemmatization + </a:t>
                      </a:r>
                      <a:r>
                        <a:rPr lang="en-US" dirty="0" err="1"/>
                        <a:t>CountVectorizer</a:t>
                      </a:r>
                      <a:r>
                        <a:rPr lang="en-US" dirty="0"/>
                        <a:t> + SVM)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107,000 tweets collected between July 2022 and September 2022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Rectangle 31"/>
          <p:cNvSpPr/>
          <p:nvPr/>
        </p:nvSpPr>
        <p:spPr>
          <a:xfrm>
            <a:off x="914400" y="3048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Related Works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618960-8005-486C-9A75-10CB2AAC16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oogle Shape;101;p2" descr="Logo&#10;&#10;Description automatically generated"/>
          <p:cNvPicPr/>
          <p:nvPr/>
        </p:nvPicPr>
        <p:blipFill>
          <a:blip r:embed="rId2" cstate="print"/>
          <a:stretch>
            <a:fillRect/>
          </a:stretch>
        </p:blipFill>
        <p:spPr bwMode="auto">
          <a:xfrm>
            <a:off x="-246185" y="-1"/>
            <a:ext cx="1008185" cy="91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430000" y="99647"/>
            <a:ext cx="766762" cy="73855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Date Placeholder 6"/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A1C593-65D0-4073-BCC9-577B9352EA9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3/16/2025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8"/>
          <p:cNvSpPr txBox="1">
            <a:spLocks/>
          </p:cNvSpPr>
          <p:nvPr/>
        </p:nvSpPr>
        <p:spPr>
          <a:xfrm>
            <a:off x="1101725" y="765810"/>
            <a:ext cx="7984490" cy="594360"/>
          </a:xfrm>
          <a:prstGeom prst="rect">
            <a:avLst/>
          </a:prstGeom>
        </p:spPr>
        <p:txBody>
          <a:bodyPr>
            <a:normAutofit fontScale="900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+mj-ea"/>
                <a:cs typeface="Times New Roman" panose="02020603050405020304"/>
              </a:rPr>
              <a:t>Related Works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792481"/>
          <a:ext cx="11430000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Papers</a:t>
                      </a:r>
                    </a:p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Models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Best Performanc</a:t>
                      </a:r>
                    </a:p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/>
                          <a:cs typeface="Times New Roman" panose="02020603050405020304"/>
                        </a:rPr>
                        <a:t>Dataset Used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3. Sentiment Analysis and Text Analysis of the Public Discourse on Twitter about COVID-19 and MPox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paper first study to compare discourse on both COVID-19 and MPox but lacks filtering of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-generated tweets, impacting sentiment accuracy.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Forest, LR, Multilayer </a:t>
                      </a:r>
                      <a:r>
                        <a:rPr lang="en-US" dirty="0" err="1"/>
                        <a:t>Perceptron</a:t>
                      </a:r>
                      <a:r>
                        <a:rPr lang="en-US" dirty="0"/>
                        <a:t>, SVM, Naïve </a:t>
                      </a:r>
                      <a:r>
                        <a:rPr lang="en-US" dirty="0" err="1"/>
                        <a:t>Bayes</a:t>
                      </a:r>
                      <a:r>
                        <a:rPr lang="en-US" dirty="0"/>
                        <a:t>, KNN, 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RF = 90.05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LR = 89.51   Multilayer Perceptron = 91.86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SVM = 92.95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study analyzed a total of 61,862 Tweets collected over a specific time frame, from May 7, 2022, to March 3, 2023.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Improving Public Health Policy by Comparing the Public Response during the Start of COVID-19 and Monkeypox on Twitter in Germany: A Mixed Methods Study</a:t>
                      </a:r>
                      <a:endParaRPr lang="en-US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Highlights platform-specific sentiment trends but limited by user demographics and lack of real-time analysis.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dirty="0"/>
                        <a:t>SVM, LR, Naïve Bayes, LDA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SVM = 88.3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LR = 85.6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Naïve </a:t>
                      </a:r>
                      <a:r>
                        <a:rPr lang="en-US" dirty="0" err="1"/>
                        <a:t>Bayes</a:t>
                      </a:r>
                      <a:r>
                        <a:rPr lang="en-US" dirty="0"/>
                        <a:t> = 81.2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COVID-19, tweets were collected between January 1, 2020, and March 31, 2020. A total of 8,532 tweets. For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monkeypox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tweets were collected from May 1, 2022, to July 31, 2022. Total</a:t>
                      </a:r>
                      <a:r>
                        <a:rPr lang="en-US" sz="18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7,404 tweets, 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4400" y="304800"/>
            <a:ext cx="472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Related Works</a:t>
            </a:r>
            <a:endParaRPr lang="en-US" sz="2800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/>
                <a:cs typeface="Times New Roman" panose="02020603050405020304"/>
              </a:rPr>
              <a:t>Dataset Details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3400" y="609600"/>
            <a:ext cx="10676119" cy="4873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 dirty="0"/>
              <a:t>                             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839788" y="2129246"/>
            <a:ext cx="10355081" cy="3739741"/>
          </a:xfrm>
        </p:spPr>
        <p:txBody>
          <a:bodyPr anchor="ctr">
            <a:normAutofit/>
          </a:bodyPr>
          <a:lstStyle/>
          <a:p>
            <a:r>
              <a:rPr lang="en-US" sz="2800" b="1" dirty="0">
                <a:latin typeface="+mj-lt"/>
                <a:cs typeface="Times New Roman" panose="02020603050405020304"/>
              </a:rPr>
              <a:t>Name:</a:t>
            </a:r>
            <a:r>
              <a:rPr lang="en-US" sz="2800" dirty="0">
                <a:latin typeface="+mj-lt"/>
                <a:cs typeface="Times New Roman" panose="02020603050405020304"/>
              </a:rPr>
              <a:t> </a:t>
            </a:r>
            <a:r>
              <a:rPr lang="en-US" sz="2800" dirty="0">
                <a:latin typeface="+mj-lt"/>
              </a:rPr>
              <a:t>Covid-19 Twitter Dataset, Monkeypox Tweets, Tweets on </a:t>
            </a:r>
            <a:r>
              <a:rPr lang="en-US" sz="2800" dirty="0" err="1">
                <a:latin typeface="+mj-lt"/>
              </a:rPr>
              <a:t>monkeypox</a:t>
            </a:r>
            <a:r>
              <a:rPr lang="en-US" sz="2800" dirty="0">
                <a:latin typeface="+mj-lt"/>
              </a:rPr>
              <a:t>, Monkeypox tweets data</a:t>
            </a:r>
            <a:endParaRPr lang="en-US" sz="2800" dirty="0">
              <a:latin typeface="+mj-lt"/>
              <a:cs typeface="Times New Roman" panose="02020603050405020304"/>
            </a:endParaRPr>
          </a:p>
          <a:p>
            <a:pPr algn="just"/>
            <a:r>
              <a:rPr lang="en-US" sz="2800" b="1" dirty="0">
                <a:latin typeface="+mj-lt"/>
                <a:cs typeface="Times New Roman" panose="02020603050405020304"/>
              </a:rPr>
              <a:t>COVID-19 Data:  </a:t>
            </a:r>
            <a:r>
              <a:rPr lang="en-US" sz="2800" dirty="0">
                <a:latin typeface="+mj-lt"/>
                <a:cs typeface="Times New Roman" panose="02020603050405020304"/>
              </a:rPr>
              <a:t>147,475</a:t>
            </a:r>
          </a:p>
          <a:p>
            <a:r>
              <a:rPr lang="en-US" sz="2800" b="1" dirty="0">
                <a:latin typeface="+mj-lt"/>
                <a:cs typeface="Times New Roman" panose="02020603050405020304"/>
              </a:rPr>
              <a:t>Monkeypox Data</a:t>
            </a:r>
            <a:r>
              <a:rPr lang="en-US" sz="2800" dirty="0">
                <a:latin typeface="+mj-lt"/>
                <a:cs typeface="Times New Roman" panose="02020603050405020304"/>
              </a:rPr>
              <a:t>: 106,638</a:t>
            </a:r>
          </a:p>
          <a:p>
            <a:r>
              <a:rPr lang="en-US" sz="2800" b="1" dirty="0">
                <a:latin typeface="+mj-lt"/>
                <a:cs typeface="Times New Roman" panose="02020603050405020304"/>
              </a:rPr>
              <a:t>Dataset Attributes: </a:t>
            </a:r>
            <a:r>
              <a:rPr lang="en-US" sz="2800" dirty="0">
                <a:latin typeface="+mj-lt"/>
                <a:cs typeface="Times New Roman" panose="02020603050405020304"/>
              </a:rPr>
              <a:t>ID, date, tweet sources ,hashtags, mentions, liked tweets, sentiment, tagging.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1" name="Google Shape;101;p2" descr="Logo&#10;&#10;Description automatically generated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-246185" y="-4185"/>
            <a:ext cx="1348155" cy="121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descr="Logo, company name&#10;&#10;Description automatically generated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258344" y="126168"/>
            <a:ext cx="912202" cy="90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198"/>
  <p:tag name="AS_RELEASE_DATE" val="2024.02.14"/>
  <p:tag name="AS_TITLE" val="Aspose.Slides for .NET6"/>
  <p:tag name="AS_VERSION" val="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4171</TotalTime>
  <Words>2143</Words>
  <Application>Microsoft Office PowerPoint</Application>
  <PresentationFormat>Widescreen</PresentationFormat>
  <Paragraphs>427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Wingdings</vt:lpstr>
      <vt:lpstr>Office Theme</vt:lpstr>
      <vt:lpstr>Office Theme</vt:lpstr>
      <vt:lpstr>IT - 490 : Thesis</vt:lpstr>
      <vt:lpstr>PowerPoint Presentation</vt:lpstr>
      <vt:lpstr>Introduction</vt:lpstr>
      <vt:lpstr>Motivation</vt:lpstr>
      <vt:lpstr>Problem Statement</vt:lpstr>
      <vt:lpstr>Objectives</vt:lpstr>
      <vt:lpstr>PowerPoint Presentation</vt:lpstr>
      <vt:lpstr>PowerPoint Presentation</vt:lpstr>
      <vt:lpstr>Dataset Details</vt:lpstr>
      <vt:lpstr>PowerPoint Presentation</vt:lpstr>
      <vt:lpstr>PowerPoint Presentation</vt:lpstr>
      <vt:lpstr>PowerPoint Presentation</vt:lpstr>
      <vt:lpstr>Data Visualization(approach 2)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and Performance Analysis Cont’d  </vt:lpstr>
      <vt:lpstr>Result and Performance Analysis Cont’d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- 490 : Thesis</dc:title>
  <dc:creator>user</dc:creator>
  <cp:lastModifiedBy>Faisal</cp:lastModifiedBy>
  <cp:revision>210</cp:revision>
  <cp:lastPrinted>2024-12-15T11:32:57Z</cp:lastPrinted>
  <dcterms:created xsi:type="dcterms:W3CDTF">2024-12-15T11:32:57Z</dcterms:created>
  <dcterms:modified xsi:type="dcterms:W3CDTF">2025-03-16T09:10:45Z</dcterms:modified>
</cp:coreProperties>
</file>