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12/27/23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4A0C-FAA2-5955-5A4F-ED511020D1EC}"/>
              </a:ext>
            </a:extLst>
          </p:cNvPr>
          <p:cNvSpPr>
            <a:spLocks noGrp="1"/>
          </p:cNvSpPr>
          <p:nvPr>
            <p:ph type="ctrTitle"/>
          </p:nvPr>
        </p:nvSpPr>
        <p:spPr>
          <a:xfrm>
            <a:off x="536028" y="558800"/>
            <a:ext cx="9919904" cy="2292423"/>
          </a:xfrm>
        </p:spPr>
        <p:txBody>
          <a:bodyPr>
            <a:noAutofit/>
          </a:bodyPr>
          <a:lstStyle/>
          <a:p>
            <a:pPr algn="l"/>
            <a:r>
              <a:rPr lang="en-EG" sz="8800" dirty="0"/>
              <a:t>AI </a:t>
            </a:r>
            <a:br>
              <a:rPr lang="en-EG" sz="8800" dirty="0"/>
            </a:br>
            <a:r>
              <a:rPr lang="en-EG" sz="8800" dirty="0"/>
              <a:t>PRESENTATION</a:t>
            </a:r>
          </a:p>
        </p:txBody>
      </p:sp>
      <p:sp>
        <p:nvSpPr>
          <p:cNvPr id="3" name="Subtitle 2">
            <a:extLst>
              <a:ext uri="{FF2B5EF4-FFF2-40B4-BE49-F238E27FC236}">
                <a16:creationId xmlns:a16="http://schemas.microsoft.com/office/drawing/2014/main" id="{E654CB8C-DFC6-F4B6-6654-17AB30801AAF}"/>
              </a:ext>
            </a:extLst>
          </p:cNvPr>
          <p:cNvSpPr>
            <a:spLocks noGrp="1"/>
          </p:cNvSpPr>
          <p:nvPr>
            <p:ph type="subTitle" idx="1"/>
          </p:nvPr>
        </p:nvSpPr>
        <p:spPr>
          <a:xfrm>
            <a:off x="210206" y="5059272"/>
            <a:ext cx="7197726" cy="1405467"/>
          </a:xfrm>
        </p:spPr>
        <p:txBody>
          <a:bodyPr>
            <a:noAutofit/>
          </a:bodyPr>
          <a:lstStyle/>
          <a:p>
            <a:pPr algn="l"/>
            <a:r>
              <a:rPr lang="en-EG" sz="2000" dirty="0"/>
              <a:t>MOSTAFA HISHAM   220367</a:t>
            </a:r>
          </a:p>
          <a:p>
            <a:pPr algn="l"/>
            <a:r>
              <a:rPr lang="en-EG" sz="2000" dirty="0"/>
              <a:t>MOHAMED ADEL.     224533		</a:t>
            </a:r>
          </a:p>
          <a:p>
            <a:pPr algn="l"/>
            <a:r>
              <a:rPr lang="en-EG" sz="2000" dirty="0"/>
              <a:t>ABDELRHAMAN ALY  225051</a:t>
            </a:r>
          </a:p>
          <a:p>
            <a:pPr algn="l"/>
            <a:r>
              <a:rPr lang="en-EG" sz="2000" dirty="0"/>
              <a:t>HISHAM AHMED.        221035</a:t>
            </a:r>
          </a:p>
        </p:txBody>
      </p:sp>
    </p:spTree>
    <p:extLst>
      <p:ext uri="{BB962C8B-B14F-4D97-AF65-F5344CB8AC3E}">
        <p14:creationId xmlns:p14="http://schemas.microsoft.com/office/powerpoint/2010/main" val="33948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86A0-AB04-E184-6561-71D07E688988}"/>
              </a:ext>
            </a:extLst>
          </p:cNvPr>
          <p:cNvSpPr>
            <a:spLocks noGrp="1"/>
          </p:cNvSpPr>
          <p:nvPr>
            <p:ph type="title"/>
          </p:nvPr>
        </p:nvSpPr>
        <p:spPr>
          <a:xfrm>
            <a:off x="675291" y="2511973"/>
            <a:ext cx="10131425" cy="1456267"/>
          </a:xfrm>
        </p:spPr>
        <p:txBody>
          <a:bodyPr>
            <a:normAutofit fontScale="90000"/>
          </a:bodyPr>
          <a:lstStyle/>
          <a:p>
            <a:r>
              <a:rPr lang="en-US" sz="3100" b="1" dirty="0">
                <a:effectLst/>
                <a:latin typeface="Segoe UI" panose="020B0502040204020203" pitchFamily="34" charset="0"/>
                <a:ea typeface="Calibri" panose="020F0502020204030204" pitchFamily="34" charset="0"/>
                <a:cs typeface="Arial" panose="020B0604020202020204" pitchFamily="34" charset="0"/>
              </a:rPr>
              <a:t>Introduction:</a:t>
            </a:r>
            <a:r>
              <a:rPr lang="en-US" sz="3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3100" dirty="0">
                <a:effectLst/>
                <a:latin typeface="Segoe UI" panose="020B0502040204020203" pitchFamily="34" charset="0"/>
                <a:ea typeface="Calibri" panose="020F0502020204030204" pitchFamily="34" charset="0"/>
                <a:cs typeface="Arial" panose="020B0604020202020204" pitchFamily="34" charset="0"/>
              </a:rPr>
              <a:t>Decision trees are popular machine learning models used for classification tasks. This document presents a custom Decision Tree Classifier implemented in Python. The classifier is constructed using the information gain criterion to determine the optimal splits in the data, and it includes features such as maximum depth and minimum samples for splitting to control the tree's complexity. The classifier is evaluated on the Iris dataset, a well-known dataset in the machine learning community.</a:t>
            </a:r>
            <a:br>
              <a:rPr lang="en-EG" sz="1800" dirty="0">
                <a:effectLst/>
                <a:latin typeface="Calibri" panose="020F0502020204030204" pitchFamily="34" charset="0"/>
                <a:ea typeface="Calibri" panose="020F0502020204030204" pitchFamily="34" charset="0"/>
                <a:cs typeface="Arial" panose="020B0604020202020204" pitchFamily="34" charset="0"/>
              </a:rPr>
            </a:br>
            <a:endParaRPr lang="en-EG" dirty="0"/>
          </a:p>
        </p:txBody>
      </p:sp>
    </p:spTree>
    <p:extLst>
      <p:ext uri="{BB962C8B-B14F-4D97-AF65-F5344CB8AC3E}">
        <p14:creationId xmlns:p14="http://schemas.microsoft.com/office/powerpoint/2010/main" val="294935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C1A7155-4D5C-D1B3-3C9F-9EEAA7153CC0}"/>
              </a:ext>
            </a:extLst>
          </p:cNvPr>
          <p:cNvSpPr>
            <a:spLocks noGrp="1" noChangeArrowheads="1"/>
          </p:cNvSpPr>
          <p:nvPr>
            <p:ph type="title"/>
          </p:nvPr>
        </p:nvSpPr>
        <p:spPr bwMode="auto">
          <a:xfrm>
            <a:off x="655855" y="437549"/>
            <a:ext cx="1029170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2800" b="1"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Arial" panose="020B0604020202020204" pitchFamily="34" charset="0"/>
              </a:rPr>
              <a:t>Description of Applied Method:</a:t>
            </a:r>
            <a:r>
              <a:rPr kumimoji="0" lang="en-US" altLang="en-EG" sz="28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kumimoji="0" lang="en-US" altLang="en-EG" sz="2800" b="0" i="0" u="none" strike="noStrike" cap="none" normalizeH="0" baseline="0" dirty="0">
                <a:ln>
                  <a:noFill/>
                </a:ln>
                <a:effectLst/>
                <a:latin typeface="Segoe UI" panose="020B0502040204020203" pitchFamily="34" charset="0"/>
                <a:ea typeface="Calibri" panose="020F0502020204030204" pitchFamily="34" charset="0"/>
                <a:cs typeface="Arial" panose="020B0604020202020204" pitchFamily="34" charset="0"/>
              </a:rPr>
              <a:t>The custom Decision Tree Classifier consists of two main classes: </a:t>
            </a:r>
            <a:r>
              <a:rPr kumimoji="0" lang="en-US" altLang="en-EG" sz="2800" b="1" i="0" u="none" strike="noStrike" cap="none" normalizeH="0" baseline="0" dirty="0" err="1">
                <a:ln>
                  <a:noFill/>
                </a:ln>
                <a:effectLst/>
                <a:latin typeface="Arial Unicode MS" panose="020B0604020202020204" pitchFamily="34" charset="-128"/>
                <a:ea typeface="Calibri" panose="020F0502020204030204" pitchFamily="34" charset="0"/>
                <a:cs typeface="Courier New" panose="02070309020205020404" pitchFamily="49" charset="0"/>
              </a:rPr>
              <a:t>DecisionTreeNode</a:t>
            </a:r>
            <a:r>
              <a:rPr kumimoji="0" lang="en-US" altLang="en-EG" sz="2800" b="0" i="0" u="none" strike="noStrike" cap="none" normalizeH="0" baseline="0" dirty="0">
                <a:ln>
                  <a:noFill/>
                </a:ln>
                <a:effectLst/>
                <a:latin typeface="Segoe UI" panose="020B0502040204020203" pitchFamily="34" charset="0"/>
                <a:ea typeface="Calibri" panose="020F0502020204030204" pitchFamily="34" charset="0"/>
                <a:cs typeface="Arial" panose="020B0604020202020204" pitchFamily="34" charset="0"/>
              </a:rPr>
              <a:t> and </a:t>
            </a:r>
            <a:r>
              <a:rPr kumimoji="0" lang="en-US" altLang="en-EG" sz="2800" b="1" i="0" u="none" strike="noStrike" cap="none" normalizeH="0" baseline="0" dirty="0" err="1">
                <a:ln>
                  <a:noFill/>
                </a:ln>
                <a:effectLst/>
                <a:latin typeface="Arial Unicode MS" panose="020B0604020202020204" pitchFamily="34" charset="-128"/>
                <a:ea typeface="Calibri" panose="020F0502020204030204" pitchFamily="34" charset="0"/>
                <a:cs typeface="Courier New" panose="02070309020205020404" pitchFamily="49" charset="0"/>
              </a:rPr>
              <a:t>DecisionTreeClassifier</a:t>
            </a:r>
            <a:r>
              <a:rPr kumimoji="0" lang="en-US" altLang="en-EG" sz="2800" b="0" i="0" u="none" strike="noStrike" cap="none" normalizeH="0" baseline="0" dirty="0">
                <a:ln>
                  <a:noFill/>
                </a:ln>
                <a:effectLst/>
                <a:latin typeface="Segoe UI" panose="020B0502040204020203" pitchFamily="34" charset="0"/>
                <a:ea typeface="Calibri" panose="020F0502020204030204" pitchFamily="34" charset="0"/>
                <a:cs typeface="Arial" panose="020B0604020202020204" pitchFamily="34" charset="0"/>
              </a:rPr>
              <a:t>. The former represents nodes in the decision tree, while the latter manages the overall tree construction, prediction, and printing. The tree-building process involves recursively selecting the best split based on information gain until a stopping criterion is met. The classifier is trained on the Iris dataset, and the resulting tree is printed to visualize its structure.</a:t>
            </a:r>
            <a:endParaRPr kumimoji="0" lang="en-US" altLang="en-EG" sz="2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2800" b="0" i="0" u="none" strike="noStrike" cap="none" normalizeH="0" baseline="0" dirty="0">
                <a:ln>
                  <a:noFill/>
                </a:ln>
                <a:effectLst/>
                <a:latin typeface="Segoe UI" panose="020B0502040204020203" pitchFamily="34" charset="0"/>
                <a:ea typeface="Calibri" panose="020F0502020204030204" pitchFamily="34" charset="0"/>
                <a:cs typeface="Arial" panose="020B0604020202020204" pitchFamily="34" charset="0"/>
              </a:rPr>
              <a:t>The custom Decision Tree Classifier is applied to the Iris dataset, and the resulting tree is printed for examination. Additionally, the accuracy of the classifier is calculated on a test set using the </a:t>
            </a:r>
            <a:r>
              <a:rPr kumimoji="0" lang="en-US" altLang="en-EG" sz="2800" b="1" i="0" u="none" strike="noStrike" cap="none" normalizeH="0" baseline="0" dirty="0" err="1">
                <a:ln>
                  <a:noFill/>
                </a:ln>
                <a:effectLst/>
                <a:latin typeface="Arial Unicode MS" panose="020B0604020202020204" pitchFamily="34" charset="-128"/>
                <a:ea typeface="Calibri" panose="020F0502020204030204" pitchFamily="34" charset="0"/>
                <a:cs typeface="Courier New" panose="02070309020205020404" pitchFamily="49" charset="0"/>
              </a:rPr>
              <a:t>calculate_accuracy</a:t>
            </a:r>
            <a:r>
              <a:rPr kumimoji="0" lang="en-US" altLang="en-EG" sz="2800" b="0" i="0" u="none" strike="noStrike" cap="none" normalizeH="0" baseline="0" dirty="0">
                <a:ln>
                  <a:noFill/>
                </a:ln>
                <a:effectLst/>
                <a:latin typeface="Segoe UI" panose="020B0502040204020203" pitchFamily="34" charset="0"/>
                <a:ea typeface="Calibri" panose="020F0502020204030204" pitchFamily="34" charset="0"/>
                <a:cs typeface="Arial" panose="020B0604020202020204" pitchFamily="34" charset="0"/>
              </a:rPr>
              <a:t> method</a:t>
            </a:r>
            <a:r>
              <a:rPr kumimoji="0" lang="en-US" altLang="en-EG" sz="1100" b="0" i="0" u="none" strike="noStrike" cap="none" normalizeH="0" baseline="0" dirty="0">
                <a:ln>
                  <a:noFill/>
                </a:ln>
                <a:effectLst/>
                <a:latin typeface="Segoe UI" panose="020B0502040204020203" pitchFamily="34" charset="0"/>
                <a:ea typeface="Calibri" panose="020F0502020204030204" pitchFamily="34" charset="0"/>
                <a:cs typeface="Arial" panose="020B0604020202020204" pitchFamily="34" charset="0"/>
              </a:rPr>
              <a:t>.</a:t>
            </a:r>
            <a:endParaRPr kumimoji="0" lang="en-US" altLang="en-EG"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4739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A288-59B5-98FE-8DD3-47FE48EB241B}"/>
              </a:ext>
            </a:extLst>
          </p:cNvPr>
          <p:cNvSpPr>
            <a:spLocks noGrp="1"/>
          </p:cNvSpPr>
          <p:nvPr>
            <p:ph type="title"/>
          </p:nvPr>
        </p:nvSpPr>
        <p:spPr>
          <a:xfrm>
            <a:off x="504498" y="609601"/>
            <a:ext cx="3647088" cy="672662"/>
          </a:xfrm>
        </p:spPr>
        <p:txBody>
          <a:bodyPr>
            <a:no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Decision Tree:</a:t>
            </a:r>
            <a:br>
              <a:rPr lang="en-EG" sz="2400" dirty="0">
                <a:effectLst/>
                <a:latin typeface="Calibri" panose="020F0502020204030204" pitchFamily="34" charset="0"/>
                <a:ea typeface="Calibri" panose="020F0502020204030204" pitchFamily="34" charset="0"/>
                <a:cs typeface="Arial" panose="020B0604020202020204" pitchFamily="34" charset="0"/>
              </a:rPr>
            </a:br>
            <a:endParaRPr lang="en-EG" sz="2400" dirty="0"/>
          </a:p>
        </p:txBody>
      </p:sp>
      <p:pic>
        <p:nvPicPr>
          <p:cNvPr id="4" name="Content Placeholder 3">
            <a:extLst>
              <a:ext uri="{FF2B5EF4-FFF2-40B4-BE49-F238E27FC236}">
                <a16:creationId xmlns:a16="http://schemas.microsoft.com/office/drawing/2014/main" id="{9E48981E-7378-0C5A-9B07-ECDE589E7DDF}"/>
              </a:ext>
            </a:extLst>
          </p:cNvPr>
          <p:cNvPicPr>
            <a:picLocks noGrp="1" noChangeAspect="1"/>
          </p:cNvPicPr>
          <p:nvPr>
            <p:ph idx="1"/>
          </p:nvPr>
        </p:nvPicPr>
        <p:blipFill>
          <a:blip r:embed="rId2"/>
          <a:stretch>
            <a:fillRect/>
          </a:stretch>
        </p:blipFill>
        <p:spPr>
          <a:xfrm>
            <a:off x="3804744" y="609601"/>
            <a:ext cx="7882758" cy="6074979"/>
          </a:xfrm>
          <a:prstGeom prst="rect">
            <a:avLst/>
          </a:prstGeom>
        </p:spPr>
      </p:pic>
    </p:spTree>
    <p:extLst>
      <p:ext uri="{BB962C8B-B14F-4D97-AF65-F5344CB8AC3E}">
        <p14:creationId xmlns:p14="http://schemas.microsoft.com/office/powerpoint/2010/main" val="98676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F396-5A7D-FC17-8E90-392F0F735B4E}"/>
              </a:ext>
            </a:extLst>
          </p:cNvPr>
          <p:cNvSpPr>
            <a:spLocks noGrp="1"/>
          </p:cNvSpPr>
          <p:nvPr>
            <p:ph type="title"/>
          </p:nvPr>
        </p:nvSpPr>
        <p:spPr/>
        <p:txBody>
          <a:bodyPr>
            <a:normAutofit/>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Accuracy</a:t>
            </a:r>
            <a:r>
              <a:rPr lang="en-EG" sz="2800" dirty="0">
                <a:effectLst/>
              </a:rPr>
              <a:t> </a:t>
            </a:r>
            <a:endParaRPr lang="en-EG" sz="2800" dirty="0"/>
          </a:p>
        </p:txBody>
      </p:sp>
      <p:pic>
        <p:nvPicPr>
          <p:cNvPr id="4" name="Content Placeholder 3">
            <a:extLst>
              <a:ext uri="{FF2B5EF4-FFF2-40B4-BE49-F238E27FC236}">
                <a16:creationId xmlns:a16="http://schemas.microsoft.com/office/drawing/2014/main" id="{0B080B2F-0393-F36A-AFBB-09F9DE43BC52}"/>
              </a:ext>
            </a:extLst>
          </p:cNvPr>
          <p:cNvPicPr>
            <a:picLocks noGrp="1" noChangeAspect="1"/>
          </p:cNvPicPr>
          <p:nvPr>
            <p:ph idx="1"/>
          </p:nvPr>
        </p:nvPicPr>
        <p:blipFill>
          <a:blip r:embed="rId2"/>
          <a:stretch>
            <a:fillRect/>
          </a:stretch>
        </p:blipFill>
        <p:spPr>
          <a:xfrm>
            <a:off x="2459421" y="2065867"/>
            <a:ext cx="5539334" cy="2956281"/>
          </a:xfrm>
          <a:prstGeom prst="rect">
            <a:avLst/>
          </a:prstGeom>
        </p:spPr>
      </p:pic>
    </p:spTree>
    <p:extLst>
      <p:ext uri="{BB962C8B-B14F-4D97-AF65-F5344CB8AC3E}">
        <p14:creationId xmlns:p14="http://schemas.microsoft.com/office/powerpoint/2010/main" val="131002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DD4C5-0FB3-E7FF-347F-992748D50370}"/>
              </a:ext>
            </a:extLst>
          </p:cNvPr>
          <p:cNvSpPr>
            <a:spLocks noGrp="1"/>
          </p:cNvSpPr>
          <p:nvPr>
            <p:ph idx="1"/>
          </p:nvPr>
        </p:nvSpPr>
        <p:spPr/>
        <p:txBody>
          <a:bodyPr>
            <a:normAutofit fontScale="92500"/>
          </a:bodyPr>
          <a:lstStyle/>
          <a:p>
            <a:r>
              <a:rPr lang="en-US" sz="2800" b="1" dirty="0">
                <a:effectLst/>
                <a:latin typeface="Segoe UI" panose="020B0502040204020203" pitchFamily="34" charset="0"/>
                <a:ea typeface="Calibri" panose="020F0502020204030204" pitchFamily="34" charset="0"/>
                <a:cs typeface="Arial" panose="020B0604020202020204" pitchFamily="34" charset="0"/>
              </a:rPr>
              <a:t>Conclusion:</a:t>
            </a:r>
            <a:r>
              <a:rPr lang="en-US" sz="2800" dirty="0">
                <a:effectLst/>
                <a:latin typeface="Segoe UI" panose="020B0502040204020203" pitchFamily="34" charset="0"/>
                <a:ea typeface="Calibri" panose="020F0502020204030204" pitchFamily="34" charset="0"/>
                <a:cs typeface="Arial" panose="020B0604020202020204" pitchFamily="34" charset="0"/>
              </a:rPr>
              <a:t> The custom Decision Tree Classifier demonstrates the basic principles of decision tree construction for classification tasks. By applying the classifier to the Iris dataset, users can gain insights into the decision-making process of the model. The implementation provides a starting point for understanding and customizing decision tree algorithms. Further improvements and optimizations can be explored to enhance the classifier's performance and versatility</a:t>
            </a:r>
            <a:endParaRPr lang="en-EG" sz="2800" dirty="0">
              <a:effectLst/>
              <a:latin typeface="Calibri" panose="020F0502020204030204" pitchFamily="34" charset="0"/>
              <a:ea typeface="Calibri" panose="020F0502020204030204" pitchFamily="34" charset="0"/>
              <a:cs typeface="Arial" panose="020B0604020202020204" pitchFamily="34" charset="0"/>
            </a:endParaRPr>
          </a:p>
          <a:p>
            <a:endParaRPr lang="en-EG" dirty="0"/>
          </a:p>
        </p:txBody>
      </p:sp>
    </p:spTree>
    <p:extLst>
      <p:ext uri="{BB962C8B-B14F-4D97-AF65-F5344CB8AC3E}">
        <p14:creationId xmlns:p14="http://schemas.microsoft.com/office/powerpoint/2010/main" val="243684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CEF11-40D3-7EF3-82E1-0580731739E5}"/>
              </a:ext>
            </a:extLst>
          </p:cNvPr>
          <p:cNvSpPr>
            <a:spLocks noGrp="1"/>
          </p:cNvSpPr>
          <p:nvPr>
            <p:ph idx="1"/>
          </p:nvPr>
        </p:nvSpPr>
        <p:spPr/>
        <p:txBody>
          <a:bodyPr>
            <a:normAutofit/>
          </a:bodyPr>
          <a:lstStyle/>
          <a:p>
            <a:r>
              <a:rPr lang="en-EG" sz="9600" dirty="0"/>
              <a:t>THANK YOU </a:t>
            </a:r>
          </a:p>
        </p:txBody>
      </p:sp>
    </p:spTree>
    <p:extLst>
      <p:ext uri="{BB962C8B-B14F-4D97-AF65-F5344CB8AC3E}">
        <p14:creationId xmlns:p14="http://schemas.microsoft.com/office/powerpoint/2010/main" val="1584390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10</TotalTime>
  <Words>300</Words>
  <Application>Microsoft Macintosh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 Unicode MS</vt:lpstr>
      <vt:lpstr>Arial</vt:lpstr>
      <vt:lpstr>Calibri</vt:lpstr>
      <vt:lpstr>Calibri Light</vt:lpstr>
      <vt:lpstr>Segoe UI</vt:lpstr>
      <vt:lpstr>Celestial</vt:lpstr>
      <vt:lpstr>AI  PRESENTATION</vt:lpstr>
      <vt:lpstr>Introduction: Decision trees are popular machine learning models used for classification tasks. This document presents a custom Decision Tree Classifier implemented in Python. The classifier is constructed using the information gain criterion to determine the optimal splits in the data, and it includes features such as maximum depth and minimum samples for splitting to control the tree's complexity. The classifier is evaluated on the Iris dataset, a well-known dataset in the machine learning community. </vt:lpstr>
      <vt:lpstr>Description of Applied Method: The custom Decision Tree Classifier consists of two main classes: DecisionTreeNode and DecisionTreeClassifier. The former represents nodes in the decision tree, while the latter manages the overall tree construction, prediction, and printing. The tree-building process involves recursively selecting the best split based on information gain until a stopping criterion is met. The classifier is trained on the Iris dataset, and the resulting tree is printed to visualize its structure. The custom Decision Tree Classifier is applied to the Iris dataset, and the resulting tree is printed for examination. Additionally, the accuracy of the classifier is calculated on a test set using the calculate_accuracy method.</vt:lpstr>
      <vt:lpstr>Decision Tree: </vt:lpstr>
      <vt:lpstr>Accuracy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PRESENTATION</dc:title>
  <dc:creator>abdelrahman ali</dc:creator>
  <cp:lastModifiedBy>abdelrahman ali</cp:lastModifiedBy>
  <cp:revision>1</cp:revision>
  <dcterms:created xsi:type="dcterms:W3CDTF">2023-12-27T06:28:44Z</dcterms:created>
  <dcterms:modified xsi:type="dcterms:W3CDTF">2023-12-27T06:39:36Z</dcterms:modified>
</cp:coreProperties>
</file>