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7" r:id="rId7"/>
    <p:sldId id="268"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p:scale>
          <a:sx n="100" d="100"/>
          <a:sy n="10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9F5BFDA-7956-461B-B8F3-8168D40DE46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99299BC-80E4-4CE4-8B81-016DAF16C6BC}">
      <dgm:prSet/>
      <dgm:spPr/>
      <dgm:t>
        <a:bodyPr/>
        <a:lstStyle/>
        <a:p>
          <a:r>
            <a:rPr lang="en-US" dirty="0"/>
            <a:t>The automotive industry is evolving, and with the growing number of vehicles on the market, accurately assessing car values has become increasingly important. Traditional methods of determining car prices, such as manual evaluations and dealership assessments, are time-consuming and often subjective. </a:t>
          </a:r>
        </a:p>
      </dgm:t>
    </dgm:pt>
    <dgm:pt modelId="{0FCF4DF7-627F-43B3-9B3F-E09CD08F5A69}" type="parTrans" cxnId="{08F6ABDC-B394-4469-B469-5A1167867CD1}">
      <dgm:prSet/>
      <dgm:spPr/>
      <dgm:t>
        <a:bodyPr/>
        <a:lstStyle/>
        <a:p>
          <a:endParaRPr lang="en-US"/>
        </a:p>
      </dgm:t>
    </dgm:pt>
    <dgm:pt modelId="{C4A25AAA-2154-4F5B-93B4-259C995627EB}" type="sibTrans" cxnId="{08F6ABDC-B394-4469-B469-5A1167867CD1}">
      <dgm:prSet/>
      <dgm:spPr/>
      <dgm:t>
        <a:bodyPr/>
        <a:lstStyle/>
        <a:p>
          <a:endParaRPr lang="en-US"/>
        </a:p>
      </dgm:t>
    </dgm:pt>
    <dgm:pt modelId="{64DCBBD5-B0CE-4804-ADC7-725C4367AEFB}">
      <dgm:prSet/>
      <dgm:spPr/>
      <dgm:t>
        <a:bodyPr/>
        <a:lstStyle/>
        <a:p>
          <a:r>
            <a:rPr lang="en-US" dirty="0"/>
            <a:t>This project aims to provide a more efficient and data-driven solution by leveraging web scraping, machine learning, and image recognition technologies to predict the price of cars based on detailed information or even by analyzing an image of the vehicle.</a:t>
          </a:r>
        </a:p>
      </dgm:t>
    </dgm:pt>
    <dgm:pt modelId="{44A194D2-A1CE-44A8-8620-052CD9A32734}" type="parTrans" cxnId="{C3AA9C1D-1811-44AE-9E0C-8C0335AEAE95}">
      <dgm:prSet/>
      <dgm:spPr/>
      <dgm:t>
        <a:bodyPr/>
        <a:lstStyle/>
        <a:p>
          <a:endParaRPr lang="en-US"/>
        </a:p>
      </dgm:t>
    </dgm:pt>
    <dgm:pt modelId="{CBD102F5-ED32-4F76-A8AA-F3DB13878167}" type="sibTrans" cxnId="{C3AA9C1D-1811-44AE-9E0C-8C0335AEAE95}">
      <dgm:prSet/>
      <dgm:spPr/>
      <dgm:t>
        <a:bodyPr/>
        <a:lstStyle/>
        <a:p>
          <a:endParaRPr lang="en-US"/>
        </a:p>
      </dgm:t>
    </dgm:pt>
    <dgm:pt modelId="{10D54571-2954-4BBF-9140-389407739B40}" type="pres">
      <dgm:prSet presAssocID="{89F5BFDA-7956-461B-B8F3-8168D40DE465}" presName="root" presStyleCnt="0">
        <dgm:presLayoutVars>
          <dgm:dir/>
          <dgm:resizeHandles val="exact"/>
        </dgm:presLayoutVars>
      </dgm:prSet>
      <dgm:spPr/>
    </dgm:pt>
    <dgm:pt modelId="{2DA6A5CB-60BD-490F-8355-3EBF4A180304}" type="pres">
      <dgm:prSet presAssocID="{89F5BFDA-7956-461B-B8F3-8168D40DE465}" presName="container" presStyleCnt="0">
        <dgm:presLayoutVars>
          <dgm:dir/>
          <dgm:resizeHandles val="exact"/>
        </dgm:presLayoutVars>
      </dgm:prSet>
      <dgm:spPr/>
    </dgm:pt>
    <dgm:pt modelId="{18E9E333-5D20-47A1-8962-6819ADCDD655}" type="pres">
      <dgm:prSet presAssocID="{999299BC-80E4-4CE4-8B81-016DAF16C6BC}" presName="compNode" presStyleCnt="0"/>
      <dgm:spPr/>
    </dgm:pt>
    <dgm:pt modelId="{14C5A39C-9F5E-4FB3-A8E5-2B05BB9154D4}" type="pres">
      <dgm:prSet presAssocID="{999299BC-80E4-4CE4-8B81-016DAF16C6BC}" presName="iconBgRect" presStyleLbl="bgShp" presStyleIdx="0" presStyleCnt="2"/>
      <dgm:spPr/>
    </dgm:pt>
    <dgm:pt modelId="{CB3532A4-0D4F-4745-A089-AC6A4D6FCA97}" type="pres">
      <dgm:prSet presAssocID="{999299BC-80E4-4CE4-8B81-016DAF16C6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918BA681-16AA-4F09-9163-CA2F7DA0DE08}" type="pres">
      <dgm:prSet presAssocID="{999299BC-80E4-4CE4-8B81-016DAF16C6BC}" presName="spaceRect" presStyleCnt="0"/>
      <dgm:spPr/>
    </dgm:pt>
    <dgm:pt modelId="{EE91E130-560A-450E-9FC4-FCE6A1FB993B}" type="pres">
      <dgm:prSet presAssocID="{999299BC-80E4-4CE4-8B81-016DAF16C6BC}" presName="textRect" presStyleLbl="revTx" presStyleIdx="0" presStyleCnt="2">
        <dgm:presLayoutVars>
          <dgm:chMax val="1"/>
          <dgm:chPref val="1"/>
        </dgm:presLayoutVars>
      </dgm:prSet>
      <dgm:spPr/>
    </dgm:pt>
    <dgm:pt modelId="{679B8B3A-78E6-4346-AF0B-E51F223FF8CE}" type="pres">
      <dgm:prSet presAssocID="{C4A25AAA-2154-4F5B-93B4-259C995627EB}" presName="sibTrans" presStyleLbl="sibTrans2D1" presStyleIdx="0" presStyleCnt="0"/>
      <dgm:spPr/>
    </dgm:pt>
    <dgm:pt modelId="{F830769A-6EBA-4594-A189-8E0AFB12AAB4}" type="pres">
      <dgm:prSet presAssocID="{64DCBBD5-B0CE-4804-ADC7-725C4367AEFB}" presName="compNode" presStyleCnt="0"/>
      <dgm:spPr/>
    </dgm:pt>
    <dgm:pt modelId="{2F4B72A7-77CA-4A86-AC79-3C2EDA776795}" type="pres">
      <dgm:prSet presAssocID="{64DCBBD5-B0CE-4804-ADC7-725C4367AEFB}" presName="iconBgRect" presStyleLbl="bgShp" presStyleIdx="1" presStyleCnt="2"/>
      <dgm:spPr/>
    </dgm:pt>
    <dgm:pt modelId="{6A5C83B7-1DC8-40D9-B242-F2061908900E}" type="pres">
      <dgm:prSet presAssocID="{64DCBBD5-B0CE-4804-ADC7-725C4367AE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05A52E96-7F48-4B3E-B8A1-26CE115F0BC1}" type="pres">
      <dgm:prSet presAssocID="{64DCBBD5-B0CE-4804-ADC7-725C4367AEFB}" presName="spaceRect" presStyleCnt="0"/>
      <dgm:spPr/>
    </dgm:pt>
    <dgm:pt modelId="{1B3C6141-2ED1-466D-B3B5-E0D737704883}" type="pres">
      <dgm:prSet presAssocID="{64DCBBD5-B0CE-4804-ADC7-725C4367AEFB}" presName="textRect" presStyleLbl="revTx" presStyleIdx="1" presStyleCnt="2">
        <dgm:presLayoutVars>
          <dgm:chMax val="1"/>
          <dgm:chPref val="1"/>
        </dgm:presLayoutVars>
      </dgm:prSet>
      <dgm:spPr/>
    </dgm:pt>
  </dgm:ptLst>
  <dgm:cxnLst>
    <dgm:cxn modelId="{C3AA9C1D-1811-44AE-9E0C-8C0335AEAE95}" srcId="{89F5BFDA-7956-461B-B8F3-8168D40DE465}" destId="{64DCBBD5-B0CE-4804-ADC7-725C4367AEFB}" srcOrd="1" destOrd="0" parTransId="{44A194D2-A1CE-44A8-8620-052CD9A32734}" sibTransId="{CBD102F5-ED32-4F76-A8AA-F3DB13878167}"/>
    <dgm:cxn modelId="{D518631E-DB9A-414C-906E-1C41E657E80A}" type="presOf" srcId="{999299BC-80E4-4CE4-8B81-016DAF16C6BC}" destId="{EE91E130-560A-450E-9FC4-FCE6A1FB993B}" srcOrd="0" destOrd="0" presId="urn:microsoft.com/office/officeart/2018/2/layout/IconCircleList"/>
    <dgm:cxn modelId="{4E20AC3A-51DF-4C23-92A6-826191BF6AB2}" type="presOf" srcId="{64DCBBD5-B0CE-4804-ADC7-725C4367AEFB}" destId="{1B3C6141-2ED1-466D-B3B5-E0D737704883}" srcOrd="0" destOrd="0" presId="urn:microsoft.com/office/officeart/2018/2/layout/IconCircleList"/>
    <dgm:cxn modelId="{B0A84E4E-2B3D-46EC-A51F-ADD5D0E98067}" type="presOf" srcId="{89F5BFDA-7956-461B-B8F3-8168D40DE465}" destId="{10D54571-2954-4BBF-9140-389407739B40}" srcOrd="0" destOrd="0" presId="urn:microsoft.com/office/officeart/2018/2/layout/IconCircleList"/>
    <dgm:cxn modelId="{66E5CECF-FEED-46DF-93C0-1CF4A73FFBEB}" type="presOf" srcId="{C4A25AAA-2154-4F5B-93B4-259C995627EB}" destId="{679B8B3A-78E6-4346-AF0B-E51F223FF8CE}" srcOrd="0" destOrd="0" presId="urn:microsoft.com/office/officeart/2018/2/layout/IconCircleList"/>
    <dgm:cxn modelId="{08F6ABDC-B394-4469-B469-5A1167867CD1}" srcId="{89F5BFDA-7956-461B-B8F3-8168D40DE465}" destId="{999299BC-80E4-4CE4-8B81-016DAF16C6BC}" srcOrd="0" destOrd="0" parTransId="{0FCF4DF7-627F-43B3-9B3F-E09CD08F5A69}" sibTransId="{C4A25AAA-2154-4F5B-93B4-259C995627EB}"/>
    <dgm:cxn modelId="{F8F9D809-6492-4481-AA10-88E6E06DDE8D}" type="presParOf" srcId="{10D54571-2954-4BBF-9140-389407739B40}" destId="{2DA6A5CB-60BD-490F-8355-3EBF4A180304}" srcOrd="0" destOrd="0" presId="urn:microsoft.com/office/officeart/2018/2/layout/IconCircleList"/>
    <dgm:cxn modelId="{15453F57-A6BB-4D12-9CDD-DBBDF503CD50}" type="presParOf" srcId="{2DA6A5CB-60BD-490F-8355-3EBF4A180304}" destId="{18E9E333-5D20-47A1-8962-6819ADCDD655}" srcOrd="0" destOrd="0" presId="urn:microsoft.com/office/officeart/2018/2/layout/IconCircleList"/>
    <dgm:cxn modelId="{33DE63CA-EDE6-4191-8DBF-83CA24A410FE}" type="presParOf" srcId="{18E9E333-5D20-47A1-8962-6819ADCDD655}" destId="{14C5A39C-9F5E-4FB3-A8E5-2B05BB9154D4}" srcOrd="0" destOrd="0" presId="urn:microsoft.com/office/officeart/2018/2/layout/IconCircleList"/>
    <dgm:cxn modelId="{C2BAF4FA-557A-49EC-9C63-B3D89CF9EAAF}" type="presParOf" srcId="{18E9E333-5D20-47A1-8962-6819ADCDD655}" destId="{CB3532A4-0D4F-4745-A089-AC6A4D6FCA97}" srcOrd="1" destOrd="0" presId="urn:microsoft.com/office/officeart/2018/2/layout/IconCircleList"/>
    <dgm:cxn modelId="{B8881A54-2B59-46A5-B084-5A301DE937CA}" type="presParOf" srcId="{18E9E333-5D20-47A1-8962-6819ADCDD655}" destId="{918BA681-16AA-4F09-9163-CA2F7DA0DE08}" srcOrd="2" destOrd="0" presId="urn:microsoft.com/office/officeart/2018/2/layout/IconCircleList"/>
    <dgm:cxn modelId="{580F12A6-5944-4463-81CE-727BB8A40E6D}" type="presParOf" srcId="{18E9E333-5D20-47A1-8962-6819ADCDD655}" destId="{EE91E130-560A-450E-9FC4-FCE6A1FB993B}" srcOrd="3" destOrd="0" presId="urn:microsoft.com/office/officeart/2018/2/layout/IconCircleList"/>
    <dgm:cxn modelId="{316967D3-8314-4F62-953C-82B53ED655BC}" type="presParOf" srcId="{2DA6A5CB-60BD-490F-8355-3EBF4A180304}" destId="{679B8B3A-78E6-4346-AF0B-E51F223FF8CE}" srcOrd="1" destOrd="0" presId="urn:microsoft.com/office/officeart/2018/2/layout/IconCircleList"/>
    <dgm:cxn modelId="{7378D5CB-886F-4B48-A444-B9C7577049A7}" type="presParOf" srcId="{2DA6A5CB-60BD-490F-8355-3EBF4A180304}" destId="{F830769A-6EBA-4594-A189-8E0AFB12AAB4}" srcOrd="2" destOrd="0" presId="urn:microsoft.com/office/officeart/2018/2/layout/IconCircleList"/>
    <dgm:cxn modelId="{DBB47F4E-1941-44ED-9F4C-6AC5DE97795A}" type="presParOf" srcId="{F830769A-6EBA-4594-A189-8E0AFB12AAB4}" destId="{2F4B72A7-77CA-4A86-AC79-3C2EDA776795}" srcOrd="0" destOrd="0" presId="urn:microsoft.com/office/officeart/2018/2/layout/IconCircleList"/>
    <dgm:cxn modelId="{E08B52EA-34C4-4E37-87D1-C6BAF95C0713}" type="presParOf" srcId="{F830769A-6EBA-4594-A189-8E0AFB12AAB4}" destId="{6A5C83B7-1DC8-40D9-B242-F2061908900E}" srcOrd="1" destOrd="0" presId="urn:microsoft.com/office/officeart/2018/2/layout/IconCircleList"/>
    <dgm:cxn modelId="{0D499ADA-33A5-439B-A722-9AEA734433A9}" type="presParOf" srcId="{F830769A-6EBA-4594-A189-8E0AFB12AAB4}" destId="{05A52E96-7F48-4B3E-B8A1-26CE115F0BC1}" srcOrd="2" destOrd="0" presId="urn:microsoft.com/office/officeart/2018/2/layout/IconCircleList"/>
    <dgm:cxn modelId="{594DA87A-31C3-4533-9985-73655D29C2F1}" type="presParOf" srcId="{F830769A-6EBA-4594-A189-8E0AFB12AAB4}" destId="{1B3C6141-2ED1-466D-B3B5-E0D7377048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065CC0-6AF6-4797-B3FF-02A4A0482E27}"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B474AFE-BD39-4EFD-88FF-15FDD6AD76D3}">
      <dgm:prSet/>
      <dgm:spPr/>
      <dgm:t>
        <a:bodyPr/>
        <a:lstStyle/>
        <a:p>
          <a:r>
            <a:rPr lang="en-US"/>
            <a:t>The problem of inaccurate and outdated car price predictions is addressed by developing an AI-based pricing model that uses real-time web data.</a:t>
          </a:r>
        </a:p>
      </dgm:t>
    </dgm:pt>
    <dgm:pt modelId="{CE86C414-6D22-4E98-A45C-999EFABFEB85}" type="parTrans" cxnId="{5624B112-9FE4-4F52-89A7-47E41411ADFD}">
      <dgm:prSet/>
      <dgm:spPr/>
      <dgm:t>
        <a:bodyPr/>
        <a:lstStyle/>
        <a:p>
          <a:endParaRPr lang="en-US"/>
        </a:p>
      </dgm:t>
    </dgm:pt>
    <dgm:pt modelId="{E4F4C3F8-4CC0-4CC7-B21A-B34BE2AC97F7}" type="sibTrans" cxnId="{5624B112-9FE4-4F52-89A7-47E41411ADFD}">
      <dgm:prSet/>
      <dgm:spPr/>
      <dgm:t>
        <a:bodyPr/>
        <a:lstStyle/>
        <a:p>
          <a:endParaRPr lang="en-US"/>
        </a:p>
      </dgm:t>
    </dgm:pt>
    <dgm:pt modelId="{D66E6CB2-3071-4673-9389-5BDEDE4C5A86}">
      <dgm:prSet/>
      <dgm:spPr/>
      <dgm:t>
        <a:bodyPr/>
        <a:lstStyle/>
        <a:p>
          <a:r>
            <a:rPr lang="en-US"/>
            <a:t>The problem of incomplete car information is solved by creating an image recognition system to classify cars and predict prices based on photos.</a:t>
          </a:r>
        </a:p>
      </dgm:t>
    </dgm:pt>
    <dgm:pt modelId="{6151F374-E7F2-4578-AE74-56A87ECE0C4B}" type="parTrans" cxnId="{58B9E82B-4409-4110-A24E-D56F89784583}">
      <dgm:prSet/>
      <dgm:spPr/>
      <dgm:t>
        <a:bodyPr/>
        <a:lstStyle/>
        <a:p>
          <a:endParaRPr lang="en-US"/>
        </a:p>
      </dgm:t>
    </dgm:pt>
    <dgm:pt modelId="{A0DDD6CE-DBCE-4DC2-B0AD-FB6C831EB3AD}" type="sibTrans" cxnId="{58B9E82B-4409-4110-A24E-D56F89784583}">
      <dgm:prSet/>
      <dgm:spPr/>
      <dgm:t>
        <a:bodyPr/>
        <a:lstStyle/>
        <a:p>
          <a:endParaRPr lang="en-US"/>
        </a:p>
      </dgm:t>
    </dgm:pt>
    <dgm:pt modelId="{76696052-FF21-4A8F-A249-913F3110CEB3}">
      <dgm:prSet/>
      <dgm:spPr/>
      <dgm:t>
        <a:bodyPr/>
        <a:lstStyle/>
        <a:p>
          <a:r>
            <a:rPr lang="en-US"/>
            <a:t>The need for a user-friendly solution is met by developing a website interface for easy access to the car pricing and classification system.</a:t>
          </a:r>
        </a:p>
      </dgm:t>
    </dgm:pt>
    <dgm:pt modelId="{24B08D52-B75D-4000-B737-FEE057DE7699}" type="parTrans" cxnId="{185DF182-0337-4346-88A1-4C76DFF9CAB3}">
      <dgm:prSet/>
      <dgm:spPr/>
      <dgm:t>
        <a:bodyPr/>
        <a:lstStyle/>
        <a:p>
          <a:endParaRPr lang="en-US"/>
        </a:p>
      </dgm:t>
    </dgm:pt>
    <dgm:pt modelId="{BDF60DCF-05EF-42DE-8779-30154B616362}" type="sibTrans" cxnId="{185DF182-0337-4346-88A1-4C76DFF9CAB3}">
      <dgm:prSet/>
      <dgm:spPr/>
      <dgm:t>
        <a:bodyPr/>
        <a:lstStyle/>
        <a:p>
          <a:endParaRPr lang="en-US"/>
        </a:p>
      </dgm:t>
    </dgm:pt>
    <dgm:pt modelId="{28E00132-2822-4485-8B2C-EFE49C761430}" type="pres">
      <dgm:prSet presAssocID="{19065CC0-6AF6-4797-B3FF-02A4A0482E27}" presName="root" presStyleCnt="0">
        <dgm:presLayoutVars>
          <dgm:dir/>
          <dgm:resizeHandles val="exact"/>
        </dgm:presLayoutVars>
      </dgm:prSet>
      <dgm:spPr/>
    </dgm:pt>
    <dgm:pt modelId="{B8A523D6-449E-4D28-B32C-707500FF5AF6}" type="pres">
      <dgm:prSet presAssocID="{2B474AFE-BD39-4EFD-88FF-15FDD6AD76D3}" presName="compNode" presStyleCnt="0"/>
      <dgm:spPr/>
    </dgm:pt>
    <dgm:pt modelId="{629D11C5-71A9-41F4-A109-B04CA894C2E4}" type="pres">
      <dgm:prSet presAssocID="{2B474AFE-BD39-4EFD-88FF-15FDD6AD76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432BAA1-AEDE-443E-A46A-CA36BF802B8C}" type="pres">
      <dgm:prSet presAssocID="{2B474AFE-BD39-4EFD-88FF-15FDD6AD76D3}" presName="spaceRect" presStyleCnt="0"/>
      <dgm:spPr/>
    </dgm:pt>
    <dgm:pt modelId="{DBB7F707-19F1-46F0-AB59-4C9C4722525F}" type="pres">
      <dgm:prSet presAssocID="{2B474AFE-BD39-4EFD-88FF-15FDD6AD76D3}" presName="textRect" presStyleLbl="revTx" presStyleIdx="0" presStyleCnt="3">
        <dgm:presLayoutVars>
          <dgm:chMax val="1"/>
          <dgm:chPref val="1"/>
        </dgm:presLayoutVars>
      </dgm:prSet>
      <dgm:spPr/>
    </dgm:pt>
    <dgm:pt modelId="{BEDC954F-6F24-4625-A906-710A50AC40CB}" type="pres">
      <dgm:prSet presAssocID="{E4F4C3F8-4CC0-4CC7-B21A-B34BE2AC97F7}" presName="sibTrans" presStyleCnt="0"/>
      <dgm:spPr/>
    </dgm:pt>
    <dgm:pt modelId="{0B3AC148-AB28-46BE-BC7B-C112C9997EA9}" type="pres">
      <dgm:prSet presAssocID="{D66E6CB2-3071-4673-9389-5BDEDE4C5A86}" presName="compNode" presStyleCnt="0"/>
      <dgm:spPr/>
    </dgm:pt>
    <dgm:pt modelId="{FCB8B760-05D5-4E3C-A0AD-98A94CBFB385}" type="pres">
      <dgm:prSet presAssocID="{D66E6CB2-3071-4673-9389-5BDEDE4C5A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D154777B-56DE-4EC9-A3DE-31C4FBF871A5}" type="pres">
      <dgm:prSet presAssocID="{D66E6CB2-3071-4673-9389-5BDEDE4C5A86}" presName="spaceRect" presStyleCnt="0"/>
      <dgm:spPr/>
    </dgm:pt>
    <dgm:pt modelId="{D6107EE0-1D96-4F56-876F-4AE21CC4D7B9}" type="pres">
      <dgm:prSet presAssocID="{D66E6CB2-3071-4673-9389-5BDEDE4C5A86}" presName="textRect" presStyleLbl="revTx" presStyleIdx="1" presStyleCnt="3">
        <dgm:presLayoutVars>
          <dgm:chMax val="1"/>
          <dgm:chPref val="1"/>
        </dgm:presLayoutVars>
      </dgm:prSet>
      <dgm:spPr/>
    </dgm:pt>
    <dgm:pt modelId="{9271C6AD-6F45-4EEF-98E5-20118AD6E20D}" type="pres">
      <dgm:prSet presAssocID="{A0DDD6CE-DBCE-4DC2-B0AD-FB6C831EB3AD}" presName="sibTrans" presStyleCnt="0"/>
      <dgm:spPr/>
    </dgm:pt>
    <dgm:pt modelId="{600BF54B-939F-49EF-9D42-813EDD7F1278}" type="pres">
      <dgm:prSet presAssocID="{76696052-FF21-4A8F-A249-913F3110CEB3}" presName="compNode" presStyleCnt="0"/>
      <dgm:spPr/>
    </dgm:pt>
    <dgm:pt modelId="{D2B64779-A3EA-4C9A-B26E-32AC6287AFCF}" type="pres">
      <dgm:prSet presAssocID="{76696052-FF21-4A8F-A249-913F3110CE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CAA56C72-64D8-410D-B4AF-DEF2ED8B3490}" type="pres">
      <dgm:prSet presAssocID="{76696052-FF21-4A8F-A249-913F3110CEB3}" presName="spaceRect" presStyleCnt="0"/>
      <dgm:spPr/>
    </dgm:pt>
    <dgm:pt modelId="{A2190B7D-FF33-46F0-AA4F-3B535EC1284D}" type="pres">
      <dgm:prSet presAssocID="{76696052-FF21-4A8F-A249-913F3110CEB3}" presName="textRect" presStyleLbl="revTx" presStyleIdx="2" presStyleCnt="3">
        <dgm:presLayoutVars>
          <dgm:chMax val="1"/>
          <dgm:chPref val="1"/>
        </dgm:presLayoutVars>
      </dgm:prSet>
      <dgm:spPr/>
    </dgm:pt>
  </dgm:ptLst>
  <dgm:cxnLst>
    <dgm:cxn modelId="{5624B112-9FE4-4F52-89A7-47E41411ADFD}" srcId="{19065CC0-6AF6-4797-B3FF-02A4A0482E27}" destId="{2B474AFE-BD39-4EFD-88FF-15FDD6AD76D3}" srcOrd="0" destOrd="0" parTransId="{CE86C414-6D22-4E98-A45C-999EFABFEB85}" sibTransId="{E4F4C3F8-4CC0-4CC7-B21A-B34BE2AC97F7}"/>
    <dgm:cxn modelId="{58B9E82B-4409-4110-A24E-D56F89784583}" srcId="{19065CC0-6AF6-4797-B3FF-02A4A0482E27}" destId="{D66E6CB2-3071-4673-9389-5BDEDE4C5A86}" srcOrd="1" destOrd="0" parTransId="{6151F374-E7F2-4578-AE74-56A87ECE0C4B}" sibTransId="{A0DDD6CE-DBCE-4DC2-B0AD-FB6C831EB3AD}"/>
    <dgm:cxn modelId="{185DF182-0337-4346-88A1-4C76DFF9CAB3}" srcId="{19065CC0-6AF6-4797-B3FF-02A4A0482E27}" destId="{76696052-FF21-4A8F-A249-913F3110CEB3}" srcOrd="2" destOrd="0" parTransId="{24B08D52-B75D-4000-B737-FEE057DE7699}" sibTransId="{BDF60DCF-05EF-42DE-8779-30154B616362}"/>
    <dgm:cxn modelId="{75C03AC5-71C3-416F-9687-DC6C98AC7986}" type="presOf" srcId="{19065CC0-6AF6-4797-B3FF-02A4A0482E27}" destId="{28E00132-2822-4485-8B2C-EFE49C761430}" srcOrd="0" destOrd="0" presId="urn:microsoft.com/office/officeart/2018/2/layout/IconLabelList"/>
    <dgm:cxn modelId="{952513DE-82D3-4F2C-BA22-A3D54A2BA298}" type="presOf" srcId="{76696052-FF21-4A8F-A249-913F3110CEB3}" destId="{A2190B7D-FF33-46F0-AA4F-3B535EC1284D}" srcOrd="0" destOrd="0" presId="urn:microsoft.com/office/officeart/2018/2/layout/IconLabelList"/>
    <dgm:cxn modelId="{A07B78F1-F68A-49FB-A54C-715C9AE8E6A0}" type="presOf" srcId="{2B474AFE-BD39-4EFD-88FF-15FDD6AD76D3}" destId="{DBB7F707-19F1-46F0-AB59-4C9C4722525F}" srcOrd="0" destOrd="0" presId="urn:microsoft.com/office/officeart/2018/2/layout/IconLabelList"/>
    <dgm:cxn modelId="{7FC7B2F5-16E8-4310-9140-C915CD590282}" type="presOf" srcId="{D66E6CB2-3071-4673-9389-5BDEDE4C5A86}" destId="{D6107EE0-1D96-4F56-876F-4AE21CC4D7B9}" srcOrd="0" destOrd="0" presId="urn:microsoft.com/office/officeart/2018/2/layout/IconLabelList"/>
    <dgm:cxn modelId="{8A175A65-0FDF-4F9B-A74B-9A44754BD912}" type="presParOf" srcId="{28E00132-2822-4485-8B2C-EFE49C761430}" destId="{B8A523D6-449E-4D28-B32C-707500FF5AF6}" srcOrd="0" destOrd="0" presId="urn:microsoft.com/office/officeart/2018/2/layout/IconLabelList"/>
    <dgm:cxn modelId="{008B422F-F13C-431E-B7C1-B09F33D069B3}" type="presParOf" srcId="{B8A523D6-449E-4D28-B32C-707500FF5AF6}" destId="{629D11C5-71A9-41F4-A109-B04CA894C2E4}" srcOrd="0" destOrd="0" presId="urn:microsoft.com/office/officeart/2018/2/layout/IconLabelList"/>
    <dgm:cxn modelId="{F981FDC3-D2CD-40AB-B299-8BAED54D7B14}" type="presParOf" srcId="{B8A523D6-449E-4D28-B32C-707500FF5AF6}" destId="{7432BAA1-AEDE-443E-A46A-CA36BF802B8C}" srcOrd="1" destOrd="0" presId="urn:microsoft.com/office/officeart/2018/2/layout/IconLabelList"/>
    <dgm:cxn modelId="{640E81D3-EDDE-4CA8-A623-9A629547F5CF}" type="presParOf" srcId="{B8A523D6-449E-4D28-B32C-707500FF5AF6}" destId="{DBB7F707-19F1-46F0-AB59-4C9C4722525F}" srcOrd="2" destOrd="0" presId="urn:microsoft.com/office/officeart/2018/2/layout/IconLabelList"/>
    <dgm:cxn modelId="{F2F3B5F9-CA5D-469B-96B2-C3540821C78F}" type="presParOf" srcId="{28E00132-2822-4485-8B2C-EFE49C761430}" destId="{BEDC954F-6F24-4625-A906-710A50AC40CB}" srcOrd="1" destOrd="0" presId="urn:microsoft.com/office/officeart/2018/2/layout/IconLabelList"/>
    <dgm:cxn modelId="{7CE3A53D-4EC5-473D-885C-87D30A49AF0F}" type="presParOf" srcId="{28E00132-2822-4485-8B2C-EFE49C761430}" destId="{0B3AC148-AB28-46BE-BC7B-C112C9997EA9}" srcOrd="2" destOrd="0" presId="urn:microsoft.com/office/officeart/2018/2/layout/IconLabelList"/>
    <dgm:cxn modelId="{BF21A271-63CB-4696-BAE0-C897F1D93D5D}" type="presParOf" srcId="{0B3AC148-AB28-46BE-BC7B-C112C9997EA9}" destId="{FCB8B760-05D5-4E3C-A0AD-98A94CBFB385}" srcOrd="0" destOrd="0" presId="urn:microsoft.com/office/officeart/2018/2/layout/IconLabelList"/>
    <dgm:cxn modelId="{C532E51B-3D2A-4F2C-AD65-8F7024B9F808}" type="presParOf" srcId="{0B3AC148-AB28-46BE-BC7B-C112C9997EA9}" destId="{D154777B-56DE-4EC9-A3DE-31C4FBF871A5}" srcOrd="1" destOrd="0" presId="urn:microsoft.com/office/officeart/2018/2/layout/IconLabelList"/>
    <dgm:cxn modelId="{06168D52-D18B-4BD2-A663-0482C9CFBDE2}" type="presParOf" srcId="{0B3AC148-AB28-46BE-BC7B-C112C9997EA9}" destId="{D6107EE0-1D96-4F56-876F-4AE21CC4D7B9}" srcOrd="2" destOrd="0" presId="urn:microsoft.com/office/officeart/2018/2/layout/IconLabelList"/>
    <dgm:cxn modelId="{D572EFB7-2625-46CE-98CF-D98E5B55CC2E}" type="presParOf" srcId="{28E00132-2822-4485-8B2C-EFE49C761430}" destId="{9271C6AD-6F45-4EEF-98E5-20118AD6E20D}" srcOrd="3" destOrd="0" presId="urn:microsoft.com/office/officeart/2018/2/layout/IconLabelList"/>
    <dgm:cxn modelId="{3B353EDF-04A2-4C6C-9E3F-7412CEF3A803}" type="presParOf" srcId="{28E00132-2822-4485-8B2C-EFE49C761430}" destId="{600BF54B-939F-49EF-9D42-813EDD7F1278}" srcOrd="4" destOrd="0" presId="urn:microsoft.com/office/officeart/2018/2/layout/IconLabelList"/>
    <dgm:cxn modelId="{6441154F-64AB-425F-A899-54EE6C444E14}" type="presParOf" srcId="{600BF54B-939F-49EF-9D42-813EDD7F1278}" destId="{D2B64779-A3EA-4C9A-B26E-32AC6287AFCF}" srcOrd="0" destOrd="0" presId="urn:microsoft.com/office/officeart/2018/2/layout/IconLabelList"/>
    <dgm:cxn modelId="{8AE0B372-A02C-49BA-89BB-A4A46814062D}" type="presParOf" srcId="{600BF54B-939F-49EF-9D42-813EDD7F1278}" destId="{CAA56C72-64D8-410D-B4AF-DEF2ED8B3490}" srcOrd="1" destOrd="0" presId="urn:microsoft.com/office/officeart/2018/2/layout/IconLabelList"/>
    <dgm:cxn modelId="{806A04D4-7AB2-4883-B5ED-B68855B8EA80}" type="presParOf" srcId="{600BF54B-939F-49EF-9D42-813EDD7F1278}" destId="{A2190B7D-FF33-46F0-AA4F-3B535EC1284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4642AF-9C30-47EE-8ED2-D69B450A04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8B9DF7-F103-46C5-B8E2-A0A68B9C22EB}">
      <dgm:prSet/>
      <dgm:spPr/>
      <dgm:t>
        <a:bodyPr/>
        <a:lstStyle/>
        <a:p>
          <a:r>
            <a:rPr lang="en-US" b="1"/>
            <a:t>Estimation of Second-Hand Car Prices</a:t>
          </a:r>
          <a:r>
            <a:rPr lang="en-US"/>
            <a:t>: This paper develops a web scraping platform to collect vehicle data (make, model, year, price) from various websites.</a:t>
          </a:r>
        </a:p>
      </dgm:t>
    </dgm:pt>
    <dgm:pt modelId="{B16210E0-172D-45EC-903C-AF7A2F8C8E63}" type="parTrans" cxnId="{D6D6D6ED-328E-4030-8BBF-B2FE24303761}">
      <dgm:prSet/>
      <dgm:spPr/>
      <dgm:t>
        <a:bodyPr/>
        <a:lstStyle/>
        <a:p>
          <a:endParaRPr lang="en-US"/>
        </a:p>
      </dgm:t>
    </dgm:pt>
    <dgm:pt modelId="{AD8E9A6D-B243-4B9A-B2BD-90EB4EBCA756}" type="sibTrans" cxnId="{D6D6D6ED-328E-4030-8BBF-B2FE24303761}">
      <dgm:prSet/>
      <dgm:spPr/>
      <dgm:t>
        <a:bodyPr/>
        <a:lstStyle/>
        <a:p>
          <a:endParaRPr lang="en-US"/>
        </a:p>
      </dgm:t>
    </dgm:pt>
    <dgm:pt modelId="{5D73FB32-2D8F-4254-9D41-1EF80F368A7D}">
      <dgm:prSet/>
      <dgm:spPr/>
      <dgm:t>
        <a:bodyPr/>
        <a:lstStyle/>
        <a:p>
          <a:r>
            <a:rPr lang="en-US" b="1"/>
            <a:t>Used Car Price Prediction (Palestinian Dataset)</a:t>
          </a:r>
          <a:r>
            <a:rPr lang="en-US"/>
            <a:t>: This research scraped over 200,000 used car records and tested multiple machine learning models.</a:t>
          </a:r>
        </a:p>
      </dgm:t>
    </dgm:pt>
    <dgm:pt modelId="{485D7D8B-199B-45C0-A515-7EFE0CD64290}" type="parTrans" cxnId="{D279DA5B-28FC-4141-83DF-E4C456DC4022}">
      <dgm:prSet/>
      <dgm:spPr/>
      <dgm:t>
        <a:bodyPr/>
        <a:lstStyle/>
        <a:p>
          <a:endParaRPr lang="en-US"/>
        </a:p>
      </dgm:t>
    </dgm:pt>
    <dgm:pt modelId="{4E0E6A3D-42FE-4336-95D4-8B65E989C8F2}" type="sibTrans" cxnId="{D279DA5B-28FC-4141-83DF-E4C456DC4022}">
      <dgm:prSet/>
      <dgm:spPr/>
      <dgm:t>
        <a:bodyPr/>
        <a:lstStyle/>
        <a:p>
          <a:endParaRPr lang="en-US"/>
        </a:p>
      </dgm:t>
    </dgm:pt>
    <dgm:pt modelId="{D0EEFE1C-2D29-4425-BF83-91A254C60D38}">
      <dgm:prSet/>
      <dgm:spPr/>
      <dgm:t>
        <a:bodyPr/>
        <a:lstStyle/>
        <a:p>
          <a:r>
            <a:rPr lang="en-US"/>
            <a:t>To present a dataset aimed at vehicle make and model recognition using machine learning and deep learning.</a:t>
          </a:r>
        </a:p>
      </dgm:t>
    </dgm:pt>
    <dgm:pt modelId="{1FBEB497-FCAB-4F08-8921-D9C5E5E5EECE}" type="parTrans" cxnId="{EA550BF6-8A44-4FAF-B790-35079D56F47D}">
      <dgm:prSet/>
      <dgm:spPr/>
      <dgm:t>
        <a:bodyPr/>
        <a:lstStyle/>
        <a:p>
          <a:endParaRPr lang="en-US"/>
        </a:p>
      </dgm:t>
    </dgm:pt>
    <dgm:pt modelId="{1BD2A947-73B6-4ED8-861D-DFC57D9B6138}" type="sibTrans" cxnId="{EA550BF6-8A44-4FAF-B790-35079D56F47D}">
      <dgm:prSet/>
      <dgm:spPr/>
      <dgm:t>
        <a:bodyPr/>
        <a:lstStyle/>
        <a:p>
          <a:endParaRPr lang="en-US"/>
        </a:p>
      </dgm:t>
    </dgm:pt>
    <dgm:pt modelId="{E0CFF355-5290-4167-AA23-38D0DDA778AA}" type="pres">
      <dgm:prSet presAssocID="{114642AF-9C30-47EE-8ED2-D69B450A0436}" presName="root" presStyleCnt="0">
        <dgm:presLayoutVars>
          <dgm:dir/>
          <dgm:resizeHandles val="exact"/>
        </dgm:presLayoutVars>
      </dgm:prSet>
      <dgm:spPr/>
    </dgm:pt>
    <dgm:pt modelId="{3FB0DB18-29C2-4565-8BDB-3F728823BC06}" type="pres">
      <dgm:prSet presAssocID="{428B9DF7-F103-46C5-B8E2-A0A68B9C22EB}" presName="compNode" presStyleCnt="0"/>
      <dgm:spPr/>
    </dgm:pt>
    <dgm:pt modelId="{A730670F-201F-4062-B557-86096916D63B}" type="pres">
      <dgm:prSet presAssocID="{428B9DF7-F103-46C5-B8E2-A0A68B9C22EB}" presName="bgRect" presStyleLbl="bgShp" presStyleIdx="0" presStyleCnt="3"/>
      <dgm:spPr/>
    </dgm:pt>
    <dgm:pt modelId="{46E63D61-7916-49DE-BFEA-6D6F01B1F6BF}" type="pres">
      <dgm:prSet presAssocID="{428B9DF7-F103-46C5-B8E2-A0A68B9C22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ctor"/>
        </a:ext>
      </dgm:extLst>
    </dgm:pt>
    <dgm:pt modelId="{E0216504-67BF-44F3-9835-D162907D33AE}" type="pres">
      <dgm:prSet presAssocID="{428B9DF7-F103-46C5-B8E2-A0A68B9C22EB}" presName="spaceRect" presStyleCnt="0"/>
      <dgm:spPr/>
    </dgm:pt>
    <dgm:pt modelId="{184CF388-A232-48EE-B35A-EA02464EC32C}" type="pres">
      <dgm:prSet presAssocID="{428B9DF7-F103-46C5-B8E2-A0A68B9C22EB}" presName="parTx" presStyleLbl="revTx" presStyleIdx="0" presStyleCnt="3">
        <dgm:presLayoutVars>
          <dgm:chMax val="0"/>
          <dgm:chPref val="0"/>
        </dgm:presLayoutVars>
      </dgm:prSet>
      <dgm:spPr/>
    </dgm:pt>
    <dgm:pt modelId="{A15C8C51-6D25-471B-A886-2143595C25B9}" type="pres">
      <dgm:prSet presAssocID="{AD8E9A6D-B243-4B9A-B2BD-90EB4EBCA756}" presName="sibTrans" presStyleCnt="0"/>
      <dgm:spPr/>
    </dgm:pt>
    <dgm:pt modelId="{9A92097E-9796-4A9D-8C15-65B2DD868713}" type="pres">
      <dgm:prSet presAssocID="{5D73FB32-2D8F-4254-9D41-1EF80F368A7D}" presName="compNode" presStyleCnt="0"/>
      <dgm:spPr/>
    </dgm:pt>
    <dgm:pt modelId="{94A99578-4DB0-4D30-ADF2-5E915B7B721D}" type="pres">
      <dgm:prSet presAssocID="{5D73FB32-2D8F-4254-9D41-1EF80F368A7D}" presName="bgRect" presStyleLbl="bgShp" presStyleIdx="1" presStyleCnt="3"/>
      <dgm:spPr/>
    </dgm:pt>
    <dgm:pt modelId="{EBFA3AB8-23B0-4E58-ACC2-4A8823CAF331}" type="pres">
      <dgm:prSet presAssocID="{5D73FB32-2D8F-4254-9D41-1EF80F368A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000ACEEA-88C6-4513-B414-371EBF58B1D4}" type="pres">
      <dgm:prSet presAssocID="{5D73FB32-2D8F-4254-9D41-1EF80F368A7D}" presName="spaceRect" presStyleCnt="0"/>
      <dgm:spPr/>
    </dgm:pt>
    <dgm:pt modelId="{0D2FB210-D8DC-41F2-B8BA-86FC9AB4836D}" type="pres">
      <dgm:prSet presAssocID="{5D73FB32-2D8F-4254-9D41-1EF80F368A7D}" presName="parTx" presStyleLbl="revTx" presStyleIdx="1" presStyleCnt="3">
        <dgm:presLayoutVars>
          <dgm:chMax val="0"/>
          <dgm:chPref val="0"/>
        </dgm:presLayoutVars>
      </dgm:prSet>
      <dgm:spPr/>
    </dgm:pt>
    <dgm:pt modelId="{94EA5CD4-6DEB-4FEF-ACA3-947AD193B497}" type="pres">
      <dgm:prSet presAssocID="{4E0E6A3D-42FE-4336-95D4-8B65E989C8F2}" presName="sibTrans" presStyleCnt="0"/>
      <dgm:spPr/>
    </dgm:pt>
    <dgm:pt modelId="{9574DA33-23D9-4A8E-A4B3-D8CAC1B6B0E8}" type="pres">
      <dgm:prSet presAssocID="{D0EEFE1C-2D29-4425-BF83-91A254C60D38}" presName="compNode" presStyleCnt="0"/>
      <dgm:spPr/>
    </dgm:pt>
    <dgm:pt modelId="{1FE4D0DA-1867-45FE-9B7A-FF10FBB8B808}" type="pres">
      <dgm:prSet presAssocID="{D0EEFE1C-2D29-4425-BF83-91A254C60D38}" presName="bgRect" presStyleLbl="bgShp" presStyleIdx="2" presStyleCnt="3"/>
      <dgm:spPr/>
    </dgm:pt>
    <dgm:pt modelId="{46B24EBB-0F0A-43B4-865C-9D2369814585}" type="pres">
      <dgm:prSet presAssocID="{D0EEFE1C-2D29-4425-BF83-91A254C60D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9DF4075-E2ED-4292-BC81-E3340BDEA812}" type="pres">
      <dgm:prSet presAssocID="{D0EEFE1C-2D29-4425-BF83-91A254C60D38}" presName="spaceRect" presStyleCnt="0"/>
      <dgm:spPr/>
    </dgm:pt>
    <dgm:pt modelId="{8716BBF9-8355-4094-98A1-72B9C7708411}" type="pres">
      <dgm:prSet presAssocID="{D0EEFE1C-2D29-4425-BF83-91A254C60D38}" presName="parTx" presStyleLbl="revTx" presStyleIdx="2" presStyleCnt="3">
        <dgm:presLayoutVars>
          <dgm:chMax val="0"/>
          <dgm:chPref val="0"/>
        </dgm:presLayoutVars>
      </dgm:prSet>
      <dgm:spPr/>
    </dgm:pt>
  </dgm:ptLst>
  <dgm:cxnLst>
    <dgm:cxn modelId="{79B42720-CFE7-4FED-8C12-9A7D249DE2EB}" type="presOf" srcId="{5D73FB32-2D8F-4254-9D41-1EF80F368A7D}" destId="{0D2FB210-D8DC-41F2-B8BA-86FC9AB4836D}" srcOrd="0" destOrd="0" presId="urn:microsoft.com/office/officeart/2018/2/layout/IconVerticalSolidList"/>
    <dgm:cxn modelId="{276F3220-D5D9-462F-A7FD-5177787B88CD}" type="presOf" srcId="{D0EEFE1C-2D29-4425-BF83-91A254C60D38}" destId="{8716BBF9-8355-4094-98A1-72B9C7708411}" srcOrd="0" destOrd="0" presId="urn:microsoft.com/office/officeart/2018/2/layout/IconVerticalSolidList"/>
    <dgm:cxn modelId="{D279DA5B-28FC-4141-83DF-E4C456DC4022}" srcId="{114642AF-9C30-47EE-8ED2-D69B450A0436}" destId="{5D73FB32-2D8F-4254-9D41-1EF80F368A7D}" srcOrd="1" destOrd="0" parTransId="{485D7D8B-199B-45C0-A515-7EFE0CD64290}" sibTransId="{4E0E6A3D-42FE-4336-95D4-8B65E989C8F2}"/>
    <dgm:cxn modelId="{28B95F60-D184-4A36-A0D6-3DC9CA12E887}" type="presOf" srcId="{114642AF-9C30-47EE-8ED2-D69B450A0436}" destId="{E0CFF355-5290-4167-AA23-38D0DDA778AA}" srcOrd="0" destOrd="0" presId="urn:microsoft.com/office/officeart/2018/2/layout/IconVerticalSolidList"/>
    <dgm:cxn modelId="{A12EF6DD-BA9E-45EF-9584-D244FCB02C4C}" type="presOf" srcId="{428B9DF7-F103-46C5-B8E2-A0A68B9C22EB}" destId="{184CF388-A232-48EE-B35A-EA02464EC32C}" srcOrd="0" destOrd="0" presId="urn:microsoft.com/office/officeart/2018/2/layout/IconVerticalSolidList"/>
    <dgm:cxn modelId="{D6D6D6ED-328E-4030-8BBF-B2FE24303761}" srcId="{114642AF-9C30-47EE-8ED2-D69B450A0436}" destId="{428B9DF7-F103-46C5-B8E2-A0A68B9C22EB}" srcOrd="0" destOrd="0" parTransId="{B16210E0-172D-45EC-903C-AF7A2F8C8E63}" sibTransId="{AD8E9A6D-B243-4B9A-B2BD-90EB4EBCA756}"/>
    <dgm:cxn modelId="{EA550BF6-8A44-4FAF-B790-35079D56F47D}" srcId="{114642AF-9C30-47EE-8ED2-D69B450A0436}" destId="{D0EEFE1C-2D29-4425-BF83-91A254C60D38}" srcOrd="2" destOrd="0" parTransId="{1FBEB497-FCAB-4F08-8921-D9C5E5E5EECE}" sibTransId="{1BD2A947-73B6-4ED8-861D-DFC57D9B6138}"/>
    <dgm:cxn modelId="{B011A452-0429-4358-B32C-C308F2C24CCB}" type="presParOf" srcId="{E0CFF355-5290-4167-AA23-38D0DDA778AA}" destId="{3FB0DB18-29C2-4565-8BDB-3F728823BC06}" srcOrd="0" destOrd="0" presId="urn:microsoft.com/office/officeart/2018/2/layout/IconVerticalSolidList"/>
    <dgm:cxn modelId="{4466428C-9A4A-44EE-99D4-252F27255CC7}" type="presParOf" srcId="{3FB0DB18-29C2-4565-8BDB-3F728823BC06}" destId="{A730670F-201F-4062-B557-86096916D63B}" srcOrd="0" destOrd="0" presId="urn:microsoft.com/office/officeart/2018/2/layout/IconVerticalSolidList"/>
    <dgm:cxn modelId="{68E373FD-7EC3-4B09-B429-CE7ECD02DFAA}" type="presParOf" srcId="{3FB0DB18-29C2-4565-8BDB-3F728823BC06}" destId="{46E63D61-7916-49DE-BFEA-6D6F01B1F6BF}" srcOrd="1" destOrd="0" presId="urn:microsoft.com/office/officeart/2018/2/layout/IconVerticalSolidList"/>
    <dgm:cxn modelId="{171F629E-BC34-4876-8BBC-BE0E8C372471}" type="presParOf" srcId="{3FB0DB18-29C2-4565-8BDB-3F728823BC06}" destId="{E0216504-67BF-44F3-9835-D162907D33AE}" srcOrd="2" destOrd="0" presId="urn:microsoft.com/office/officeart/2018/2/layout/IconVerticalSolidList"/>
    <dgm:cxn modelId="{BFEAF037-CB0E-43A6-A55E-7302E762E54A}" type="presParOf" srcId="{3FB0DB18-29C2-4565-8BDB-3F728823BC06}" destId="{184CF388-A232-48EE-B35A-EA02464EC32C}" srcOrd="3" destOrd="0" presId="urn:microsoft.com/office/officeart/2018/2/layout/IconVerticalSolidList"/>
    <dgm:cxn modelId="{947C959E-43F1-456A-BDA9-6F6CA5B32A6B}" type="presParOf" srcId="{E0CFF355-5290-4167-AA23-38D0DDA778AA}" destId="{A15C8C51-6D25-471B-A886-2143595C25B9}" srcOrd="1" destOrd="0" presId="urn:microsoft.com/office/officeart/2018/2/layout/IconVerticalSolidList"/>
    <dgm:cxn modelId="{23A9813E-FF5D-4288-86F4-E1E1E4265FEA}" type="presParOf" srcId="{E0CFF355-5290-4167-AA23-38D0DDA778AA}" destId="{9A92097E-9796-4A9D-8C15-65B2DD868713}" srcOrd="2" destOrd="0" presId="urn:microsoft.com/office/officeart/2018/2/layout/IconVerticalSolidList"/>
    <dgm:cxn modelId="{616C2A5F-7107-46F3-8B3E-195CAB45BB3E}" type="presParOf" srcId="{9A92097E-9796-4A9D-8C15-65B2DD868713}" destId="{94A99578-4DB0-4D30-ADF2-5E915B7B721D}" srcOrd="0" destOrd="0" presId="urn:microsoft.com/office/officeart/2018/2/layout/IconVerticalSolidList"/>
    <dgm:cxn modelId="{A5F3A39A-8B16-4538-9A96-131168BA7691}" type="presParOf" srcId="{9A92097E-9796-4A9D-8C15-65B2DD868713}" destId="{EBFA3AB8-23B0-4E58-ACC2-4A8823CAF331}" srcOrd="1" destOrd="0" presId="urn:microsoft.com/office/officeart/2018/2/layout/IconVerticalSolidList"/>
    <dgm:cxn modelId="{0B10DAB1-E2BB-4F2A-8D42-CB63431B0FEF}" type="presParOf" srcId="{9A92097E-9796-4A9D-8C15-65B2DD868713}" destId="{000ACEEA-88C6-4513-B414-371EBF58B1D4}" srcOrd="2" destOrd="0" presId="urn:microsoft.com/office/officeart/2018/2/layout/IconVerticalSolidList"/>
    <dgm:cxn modelId="{9EC65021-782D-4ABB-9512-41692FFB4A0E}" type="presParOf" srcId="{9A92097E-9796-4A9D-8C15-65B2DD868713}" destId="{0D2FB210-D8DC-41F2-B8BA-86FC9AB4836D}" srcOrd="3" destOrd="0" presId="urn:microsoft.com/office/officeart/2018/2/layout/IconVerticalSolidList"/>
    <dgm:cxn modelId="{AA787BE4-566A-4DB1-9C79-5D41ED5013E8}" type="presParOf" srcId="{E0CFF355-5290-4167-AA23-38D0DDA778AA}" destId="{94EA5CD4-6DEB-4FEF-ACA3-947AD193B497}" srcOrd="3" destOrd="0" presId="urn:microsoft.com/office/officeart/2018/2/layout/IconVerticalSolidList"/>
    <dgm:cxn modelId="{DA5C0C05-AF51-420E-93E6-68DECF1F0253}" type="presParOf" srcId="{E0CFF355-5290-4167-AA23-38D0DDA778AA}" destId="{9574DA33-23D9-4A8E-A4B3-D8CAC1B6B0E8}" srcOrd="4" destOrd="0" presId="urn:microsoft.com/office/officeart/2018/2/layout/IconVerticalSolidList"/>
    <dgm:cxn modelId="{F868AF82-809A-4490-ADA6-985427E05B69}" type="presParOf" srcId="{9574DA33-23D9-4A8E-A4B3-D8CAC1B6B0E8}" destId="{1FE4D0DA-1867-45FE-9B7A-FF10FBB8B808}" srcOrd="0" destOrd="0" presId="urn:microsoft.com/office/officeart/2018/2/layout/IconVerticalSolidList"/>
    <dgm:cxn modelId="{BAB96CD9-1C15-4A32-83B7-89FB794AF17F}" type="presParOf" srcId="{9574DA33-23D9-4A8E-A4B3-D8CAC1B6B0E8}" destId="{46B24EBB-0F0A-43B4-865C-9D2369814585}" srcOrd="1" destOrd="0" presId="urn:microsoft.com/office/officeart/2018/2/layout/IconVerticalSolidList"/>
    <dgm:cxn modelId="{C9AE0153-FC24-4F6F-A676-15B6FE7E342E}" type="presParOf" srcId="{9574DA33-23D9-4A8E-A4B3-D8CAC1B6B0E8}" destId="{79DF4075-E2ED-4292-BC81-E3340BDEA812}" srcOrd="2" destOrd="0" presId="urn:microsoft.com/office/officeart/2018/2/layout/IconVerticalSolidList"/>
    <dgm:cxn modelId="{895B576A-759C-4C22-857E-FAD3131C5088}" type="presParOf" srcId="{9574DA33-23D9-4A8E-A4B3-D8CAC1B6B0E8}" destId="{8716BBF9-8355-4094-98A1-72B9C77084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5A39C-9F5E-4FB3-A8E5-2B05BB9154D4}">
      <dsp:nvSpPr>
        <dsp:cNvPr id="0" name=""/>
        <dsp:cNvSpPr/>
      </dsp:nvSpPr>
      <dsp:spPr>
        <a:xfrm>
          <a:off x="212335" y="1508314"/>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532A4-0D4F-4745-A089-AC6A4D6FCA97}">
      <dsp:nvSpPr>
        <dsp:cNvPr id="0" name=""/>
        <dsp:cNvSpPr/>
      </dsp:nvSpPr>
      <dsp:spPr>
        <a:xfrm>
          <a:off x="492877" y="178885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91E130-560A-450E-9FC4-FCE6A1FB993B}">
      <dsp:nvSpPr>
        <dsp:cNvPr id="0" name=""/>
        <dsp:cNvSpPr/>
      </dsp:nvSpPr>
      <dsp:spPr>
        <a:xfrm>
          <a:off x="1834517" y="15083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The automotive industry is evolving, and with the growing number of vehicles on the market, accurately assessing car values has become increasingly important. Traditional methods of determining car prices, such as manual evaluations and dealership assessments, are time-consuming and often subjective. </a:t>
          </a:r>
        </a:p>
      </dsp:txBody>
      <dsp:txXfrm>
        <a:off x="1834517" y="1508314"/>
        <a:ext cx="3148942" cy="1335915"/>
      </dsp:txXfrm>
    </dsp:sp>
    <dsp:sp modelId="{2F4B72A7-77CA-4A86-AC79-3C2EDA776795}">
      <dsp:nvSpPr>
        <dsp:cNvPr id="0" name=""/>
        <dsp:cNvSpPr/>
      </dsp:nvSpPr>
      <dsp:spPr>
        <a:xfrm>
          <a:off x="5532139" y="1508314"/>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C83B7-1DC8-40D9-B242-F2061908900E}">
      <dsp:nvSpPr>
        <dsp:cNvPr id="0" name=""/>
        <dsp:cNvSpPr/>
      </dsp:nvSpPr>
      <dsp:spPr>
        <a:xfrm>
          <a:off x="5812681" y="178885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3C6141-2ED1-466D-B3B5-E0D737704883}">
      <dsp:nvSpPr>
        <dsp:cNvPr id="0" name=""/>
        <dsp:cNvSpPr/>
      </dsp:nvSpPr>
      <dsp:spPr>
        <a:xfrm>
          <a:off x="7154322" y="15083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This project aims to provide a more efficient and data-driven solution by leveraging web scraping, machine learning, and image recognition technologies to predict the price of cars based on detailed information or even by analyzing an image of the vehicle.</a:t>
          </a:r>
        </a:p>
      </dsp:txBody>
      <dsp:txXfrm>
        <a:off x="7154322" y="1508314"/>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D11C5-71A9-41F4-A109-B04CA894C2E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B7F707-19F1-46F0-AB59-4C9C4722525F}">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problem of inaccurate and outdated car price predictions is addressed by developing an AI-based pricing model that uses real-time web data.</a:t>
          </a:r>
        </a:p>
      </dsp:txBody>
      <dsp:txXfrm>
        <a:off x="417971" y="2644140"/>
        <a:ext cx="2889450" cy="720000"/>
      </dsp:txXfrm>
    </dsp:sp>
    <dsp:sp modelId="{FCB8B760-05D5-4E3C-A0AD-98A94CBFB385}">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107EE0-1D96-4F56-876F-4AE21CC4D7B9}">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problem of incomplete car information is solved by creating an image recognition system to classify cars and predict prices based on photos.</a:t>
          </a:r>
        </a:p>
      </dsp:txBody>
      <dsp:txXfrm>
        <a:off x="3813075" y="2644140"/>
        <a:ext cx="2889450" cy="720000"/>
      </dsp:txXfrm>
    </dsp:sp>
    <dsp:sp modelId="{D2B64779-A3EA-4C9A-B26E-32AC6287AFC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190B7D-FF33-46F0-AA4F-3B535EC1284D}">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need for a user-friendly solution is met by developing a website interface for easy access to the car pricing and classification system.</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0670F-201F-4062-B557-86096916D63B}">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3D61-7916-49DE-BFEA-6D6F01B1F6BF}">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4CF388-A232-48EE-B35A-EA02464EC32C}">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b="1" kern="1200"/>
            <a:t>Estimation of Second-Hand Car Prices</a:t>
          </a:r>
          <a:r>
            <a:rPr lang="en-US" sz="2400" kern="1200"/>
            <a:t>: This paper develops a web scraping platform to collect vehicle data (make, model, year, price) from various websites.</a:t>
          </a:r>
        </a:p>
      </dsp:txBody>
      <dsp:txXfrm>
        <a:off x="1512662" y="559"/>
        <a:ext cx="8993793" cy="1309664"/>
      </dsp:txXfrm>
    </dsp:sp>
    <dsp:sp modelId="{94A99578-4DB0-4D30-ADF2-5E915B7B721D}">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A3AB8-23B0-4E58-ACC2-4A8823CAF331}">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FB210-D8DC-41F2-B8BA-86FC9AB4836D}">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b="1" kern="1200"/>
            <a:t>Used Car Price Prediction (Palestinian Dataset)</a:t>
          </a:r>
          <a:r>
            <a:rPr lang="en-US" sz="2400" kern="1200"/>
            <a:t>: This research scraped over 200,000 used car records and tested multiple machine learning models.</a:t>
          </a:r>
        </a:p>
      </dsp:txBody>
      <dsp:txXfrm>
        <a:off x="1512662" y="1637640"/>
        <a:ext cx="8993793" cy="1309664"/>
      </dsp:txXfrm>
    </dsp:sp>
    <dsp:sp modelId="{1FE4D0DA-1867-45FE-9B7A-FF10FBB8B808}">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24EBB-0F0A-43B4-865C-9D2369814585}">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6BBF9-8355-4094-98A1-72B9C7708411}">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US" sz="2400" kern="1200"/>
            <a:t>To present a dataset aimed at vehicle make and model recognition using machine learning and deep learning.</a:t>
          </a:r>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F8F9-C759-BF6B-75CB-2974A38D5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B21228-9E85-D187-94B0-8DE456E1F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27AA02-76AA-C711-5831-F123AF5AC71C}"/>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74104EFD-DF3D-EB66-3AC9-24EFFB4102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0B7BFD-8997-60A2-617F-3904FA31F68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43978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715B-C25B-FC58-398A-660A0982BF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872605-B614-EF74-4163-157FE30BD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D7A8-EE79-4981-E1DB-A1F7F5DA7CF3}"/>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9FAF5102-D6EC-818D-D90A-CA3E1EC520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EF5912-14E1-E145-651F-56685C017F88}"/>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94760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5976C-396B-CC63-E67F-170366B71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BB88C-423F-487F-3DA9-1CDAF562D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A03C-7B04-CC37-188D-B61F477131CF}"/>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EACF7F27-4E85-B2E5-F0BC-73BEF5BE71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313F1F-9C97-E5EB-A3B2-BD63546BCAD0}"/>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412289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3F27-FD45-2D70-A8C9-47844192B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9CE83-01FE-A391-961C-88E6EE160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25E93-AFA8-2D9D-1626-A9A00C6A50FA}"/>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5ABB66BC-8238-5579-7088-7DC5377E90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948E39-9E95-D8BD-3D80-72E4FD159EF2}"/>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7583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294C-4146-6847-BC3D-20885F769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2F383D-7FB5-5F51-8932-C785806212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D021F-D7A9-598F-A275-AB8E51E7EE9F}"/>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28D5A562-699B-7140-348C-F838293F72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1A3B-2EC7-3510-1EBF-DA090BA22071}"/>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6216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2E70-1C68-FB69-6606-74BB912A1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47B2A-CDDF-1EDA-3137-1BA511122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45E3B1-83DC-6301-632A-A15A98F95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AF41B6-41C0-E867-13CD-027BB70ABADF}"/>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6" name="Footer Placeholder 5">
            <a:extLst>
              <a:ext uri="{FF2B5EF4-FFF2-40B4-BE49-F238E27FC236}">
                <a16:creationId xmlns:a16="http://schemas.microsoft.com/office/drawing/2014/main" id="{9A5F4774-393A-2963-54BC-0BE10B318E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14F420-DC70-714B-99C4-1D82A4DBDBF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586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71D1-87CC-49BE-CD18-97D55D782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C6AC71-0863-837C-A94D-043A4B415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E9619-9080-B5BB-7289-1B4F4EC9C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CA8F5E-E359-25FD-1FFC-ADB671B0B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D9967-5EA6-FEEA-C468-63DE3FBA9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B2F0B5-70F6-2E5E-DA6A-8A23ABBCCE0C}"/>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8" name="Footer Placeholder 7">
            <a:extLst>
              <a:ext uri="{FF2B5EF4-FFF2-40B4-BE49-F238E27FC236}">
                <a16:creationId xmlns:a16="http://schemas.microsoft.com/office/drawing/2014/main" id="{A32BC121-4F8D-D733-5DC8-D6A480049F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2066CD-0691-4C7E-35EF-A44D0F5BB476}"/>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1479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C11B-8152-2796-CC99-C238C44E8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E001C-446D-F7F2-2E86-8C4CCAE4894D}"/>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4" name="Footer Placeholder 3">
            <a:extLst>
              <a:ext uri="{FF2B5EF4-FFF2-40B4-BE49-F238E27FC236}">
                <a16:creationId xmlns:a16="http://schemas.microsoft.com/office/drawing/2014/main" id="{F7493C11-64B6-A33E-A0F7-9A33AB66D9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73EA94-1644-D074-38C2-D4438706F007}"/>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071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2FCB-45B4-CECC-908C-60359EF16586}"/>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3" name="Footer Placeholder 2">
            <a:extLst>
              <a:ext uri="{FF2B5EF4-FFF2-40B4-BE49-F238E27FC236}">
                <a16:creationId xmlns:a16="http://schemas.microsoft.com/office/drawing/2014/main" id="{870815E6-8E48-8E75-2D72-9FCF92F1D0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CEFFE2-1583-3CE9-6924-7271610201CC}"/>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97748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A386-F065-5172-9F38-616FDD3F5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BEDE85-FBFF-8EE6-FE68-5E72803E2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1382C-B5F4-9413-4C9A-DEE0E5E9B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36CA0-4C39-3255-C5FE-A6A7CC717ED5}"/>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6" name="Footer Placeholder 5">
            <a:extLst>
              <a:ext uri="{FF2B5EF4-FFF2-40B4-BE49-F238E27FC236}">
                <a16:creationId xmlns:a16="http://schemas.microsoft.com/office/drawing/2014/main" id="{348CDCC8-2BFF-E26B-9362-B8D3C0B6E6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76A8A4-F046-B4AC-5884-D09077FAC76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21823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DDBB-6F17-84AE-6CF9-EA0A612E4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E7B53-FDFC-AB59-69BB-9E2B238E6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B44021-EB42-1C41-9F2A-CA4CE2983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B3471-A98E-73DA-0467-F5BEEC8EC713}"/>
              </a:ext>
            </a:extLst>
          </p:cNvPr>
          <p:cNvSpPr>
            <a:spLocks noGrp="1"/>
          </p:cNvSpPr>
          <p:nvPr>
            <p:ph type="dt" sz="half" idx="10"/>
          </p:nvPr>
        </p:nvSpPr>
        <p:spPr/>
        <p:txBody>
          <a:bodyPr/>
          <a:lstStyle/>
          <a:p>
            <a:fld id="{B6ADF8B5-CCEF-43E8-BEB3-F7393D56A08C}" type="datetimeFigureOut">
              <a:rPr lang="en-US" smtClean="0"/>
              <a:t>10/18/2024</a:t>
            </a:fld>
            <a:endParaRPr lang="en-US" dirty="0"/>
          </a:p>
        </p:txBody>
      </p:sp>
      <p:sp>
        <p:nvSpPr>
          <p:cNvPr id="6" name="Footer Placeholder 5">
            <a:extLst>
              <a:ext uri="{FF2B5EF4-FFF2-40B4-BE49-F238E27FC236}">
                <a16:creationId xmlns:a16="http://schemas.microsoft.com/office/drawing/2014/main" id="{AA7E0DC1-7DF6-9BAB-695A-AAEF990C61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D406FD-5B5C-11D9-0FA6-5B9406CCC796}"/>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3878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C4D06-8C5A-A87B-CC06-A1212DFFD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7C1429-472A-02EA-F99C-509621B1B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0006E-B312-2438-4805-F95FA4C28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ADF8B5-CCEF-43E8-BEB3-F7393D56A08C}" type="datetimeFigureOut">
              <a:rPr lang="en-US" smtClean="0"/>
              <a:t>10/18/2024</a:t>
            </a:fld>
            <a:endParaRPr lang="en-US" dirty="0"/>
          </a:p>
        </p:txBody>
      </p:sp>
      <p:sp>
        <p:nvSpPr>
          <p:cNvPr id="5" name="Footer Placeholder 4">
            <a:extLst>
              <a:ext uri="{FF2B5EF4-FFF2-40B4-BE49-F238E27FC236}">
                <a16:creationId xmlns:a16="http://schemas.microsoft.com/office/drawing/2014/main" id="{4BEA2F00-A4E0-39F8-6292-5385408F6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637F38-1C3D-64B6-7FA3-4B3E6BBA8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6B7BA0-7E5A-402B-BB8A-CE9E68BAD213}" type="slidenum">
              <a:rPr lang="en-US" smtClean="0"/>
              <a:t>‹#›</a:t>
            </a:fld>
            <a:endParaRPr lang="en-US" dirty="0"/>
          </a:p>
        </p:txBody>
      </p:sp>
    </p:spTree>
    <p:extLst>
      <p:ext uri="{BB962C8B-B14F-4D97-AF65-F5344CB8AC3E}">
        <p14:creationId xmlns:p14="http://schemas.microsoft.com/office/powerpoint/2010/main" val="277406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github.com/akramAssi/graduation_proje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A72A4-A18A-4B64-EF0A-D9C58E7BD248}"/>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2200" kern="1200">
                <a:solidFill>
                  <a:schemeClr val="tx1"/>
                </a:solidFill>
                <a:latin typeface="+mj-lt"/>
                <a:ea typeface="+mj-ea"/>
                <a:cs typeface="+mj-cs"/>
              </a:rPr>
              <a:t>"Al-Driven Prediction Model for Car Pricing and Classification Based on Features and Market</a:t>
            </a:r>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E08BA5-CF0D-B513-3033-F7A26ED1811C}"/>
              </a:ext>
            </a:extLst>
          </p:cNvPr>
          <p:cNvSpPr>
            <a:spLocks noGrp="1"/>
          </p:cNvSpPr>
          <p:nvPr>
            <p:ph type="subTitle" idx="1"/>
          </p:nvPr>
        </p:nvSpPr>
        <p:spPr>
          <a:xfrm>
            <a:off x="630936" y="2807208"/>
            <a:ext cx="3429000" cy="3410712"/>
          </a:xfrm>
        </p:spPr>
        <p:txBody>
          <a:bodyPr vert="horz" lIns="91440" tIns="45720" rIns="91440" bIns="45720" rtlCol="0" anchor="t">
            <a:normAutofit/>
          </a:bodyPr>
          <a:lstStyle/>
          <a:p>
            <a:pPr marL="285750" indent="-228600" algn="l">
              <a:buFont typeface="Arial" panose="020B0604020202020204" pitchFamily="34" charset="0"/>
              <a:buChar char="•"/>
            </a:pPr>
            <a:r>
              <a:rPr lang="en-US" sz="2200"/>
              <a:t>Name: Hisham Ahmed Refaat </a:t>
            </a:r>
          </a:p>
          <a:p>
            <a:pPr indent="-228600" algn="l">
              <a:buFont typeface="Arial" panose="020B0604020202020204" pitchFamily="34" charset="0"/>
              <a:buChar char="•"/>
            </a:pPr>
            <a:r>
              <a:rPr lang="en-US" sz="2200"/>
              <a:t>ID:221035</a:t>
            </a:r>
          </a:p>
          <a:p>
            <a:pPr indent="-228600" algn="l">
              <a:buFont typeface="Arial" panose="020B0604020202020204" pitchFamily="34" charset="0"/>
              <a:buChar char="•"/>
            </a:pPr>
            <a:r>
              <a:rPr lang="en-US" sz="2200"/>
              <a:t>Name :Mostafa Hesham</a:t>
            </a:r>
          </a:p>
          <a:p>
            <a:pPr indent="-228600" algn="l">
              <a:buFont typeface="Arial" panose="020B0604020202020204" pitchFamily="34" charset="0"/>
              <a:buChar char="•"/>
            </a:pPr>
            <a:r>
              <a:rPr lang="en-US" sz="2200"/>
              <a:t>ID:220367</a:t>
            </a:r>
          </a:p>
          <a:p>
            <a:pPr indent="-228600" algn="l">
              <a:buFont typeface="Arial" panose="020B0604020202020204" pitchFamily="34" charset="0"/>
              <a:buChar char="•"/>
            </a:pPr>
            <a:r>
              <a:rPr lang="en-US" sz="2200" b="0" i="0" u="none" strike="noStrike">
                <a:effectLst/>
              </a:rPr>
              <a:t>Supervisor: D</a:t>
            </a:r>
            <a:r>
              <a:rPr lang="en-US" sz="2200"/>
              <a:t>r Mohamed Labib</a:t>
            </a:r>
          </a:p>
          <a:p>
            <a:pPr indent="-228600" algn="l">
              <a:buFont typeface="Arial" panose="020B0604020202020204" pitchFamily="34" charset="0"/>
              <a:buChar char="•"/>
            </a:pPr>
            <a:endParaRPr lang="en-US" sz="2200"/>
          </a:p>
        </p:txBody>
      </p:sp>
      <p:pic>
        <p:nvPicPr>
          <p:cNvPr id="37" name="Graphic 36" descr="Car">
            <a:extLst>
              <a:ext uri="{FF2B5EF4-FFF2-40B4-BE49-F238E27FC236}">
                <a16:creationId xmlns:a16="http://schemas.microsoft.com/office/drawing/2014/main" id="{0EC62350-A14D-83F4-8BC9-8C3D2EC820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pic>
        <p:nvPicPr>
          <p:cNvPr id="5" name="Picture 4" descr="A logo for a university&#10;&#10;Description automatically generated">
            <a:extLst>
              <a:ext uri="{FF2B5EF4-FFF2-40B4-BE49-F238E27FC236}">
                <a16:creationId xmlns:a16="http://schemas.microsoft.com/office/drawing/2014/main" id="{646E2FAA-4C55-8299-9A77-831FACFB09C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011198" y="31302"/>
            <a:ext cx="1180802" cy="1091061"/>
          </a:xfrm>
          <a:prstGeom prst="rect">
            <a:avLst/>
          </a:prstGeom>
        </p:spPr>
      </p:pic>
      <p:pic>
        <p:nvPicPr>
          <p:cNvPr id="7" name="Picture 6" descr="A logo for university of greenwich&#10;&#10;Description automatically generated">
            <a:extLst>
              <a:ext uri="{FF2B5EF4-FFF2-40B4-BE49-F238E27FC236}">
                <a16:creationId xmlns:a16="http://schemas.microsoft.com/office/drawing/2014/main" id="{E074A560-82FA-3ADB-4BDF-1F824D8B887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43697" y="31301"/>
            <a:ext cx="1167501" cy="1091061"/>
          </a:xfrm>
          <a:prstGeom prst="rect">
            <a:avLst/>
          </a:prstGeom>
        </p:spPr>
      </p:pic>
    </p:spTree>
    <p:extLst>
      <p:ext uri="{BB962C8B-B14F-4D97-AF65-F5344CB8AC3E}">
        <p14:creationId xmlns:p14="http://schemas.microsoft.com/office/powerpoint/2010/main" val="30627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r>
              <a:rPr lang="en-US" sz="4400" kern="1200" dirty="0">
                <a:latin typeface="+mj-lt"/>
                <a:ea typeface="+mj-ea"/>
                <a:cs typeface="+mj-cs"/>
              </a:rPr>
              <a:t>Proposed Solution</a:t>
            </a:r>
            <a:endParaRPr lang="en-US"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7D6E265-3BEA-C73C-12E4-DE6E2642A4BE}"/>
              </a:ext>
            </a:extLst>
          </p:cNvPr>
          <p:cNvGraphicFramePr>
            <a:graphicFrameLocks noGrp="1"/>
          </p:cNvGraphicFramePr>
          <p:nvPr>
            <p:ph idx="1"/>
            <p:extLst>
              <p:ext uri="{D42A27DB-BD31-4B8C-83A1-F6EECF244321}">
                <p14:modId xmlns:p14="http://schemas.microsoft.com/office/powerpoint/2010/main" val="349987438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78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676A-A318-7E52-8E0F-9ACA1C013EA8}"/>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09628F97-8852-84FB-67A3-6FC67D278ED0}"/>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2200" b="1"/>
              <a:t>Robust Data</a:t>
            </a:r>
            <a:r>
              <a:rPr lang="en-US" sz="2200"/>
              <a:t>: Web scraping provided valuable data for analyzing used car prices.</a:t>
            </a:r>
          </a:p>
          <a:p>
            <a:pPr>
              <a:buFont typeface="Arial" panose="020B0604020202020204" pitchFamily="34" charset="0"/>
              <a:buChar char="•"/>
            </a:pPr>
            <a:r>
              <a:rPr lang="en-US" sz="2200"/>
              <a:t> </a:t>
            </a:r>
            <a:r>
              <a:rPr lang="en-US" sz="2200" b="1"/>
              <a:t>Effectiveness</a:t>
            </a:r>
            <a:r>
              <a:rPr lang="en-US" sz="2200"/>
              <a:t>: Web scraping efforts yielded robust data for analyzing used car prices.</a:t>
            </a:r>
          </a:p>
          <a:p>
            <a:pPr>
              <a:buFont typeface="Arial" panose="020B0604020202020204" pitchFamily="34" charset="0"/>
              <a:buChar char="•"/>
            </a:pPr>
            <a:r>
              <a:rPr lang="en-US" sz="2200"/>
              <a:t> to help people to know real price of there cars make it much easer </a:t>
            </a:r>
          </a:p>
          <a:p>
            <a:pPr marL="0" indent="0">
              <a:buNone/>
            </a:pPr>
            <a:r>
              <a:rPr lang="en-US" sz="2200"/>
              <a:t> </a:t>
            </a:r>
          </a:p>
        </p:txBody>
      </p:sp>
    </p:spTree>
    <p:extLst>
      <p:ext uri="{BB962C8B-B14F-4D97-AF65-F5344CB8AC3E}">
        <p14:creationId xmlns:p14="http://schemas.microsoft.com/office/powerpoint/2010/main" val="398948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86F1B-1C93-5BFB-D104-119656CEC2AA}"/>
              </a:ext>
            </a:extLst>
          </p:cNvPr>
          <p:cNvSpPr>
            <a:spLocks noGrp="1"/>
          </p:cNvSpPr>
          <p:nvPr>
            <p:ph type="title"/>
          </p:nvPr>
        </p:nvSpPr>
        <p:spPr>
          <a:xfrm>
            <a:off x="838200" y="557188"/>
            <a:ext cx="10515600" cy="1133499"/>
          </a:xfrm>
        </p:spPr>
        <p:txBody>
          <a:bodyPr>
            <a:normAutofit/>
          </a:bodyPr>
          <a:lstStyle/>
          <a:p>
            <a:pPr algn="ctr"/>
            <a:r>
              <a:rPr lang="en-US" sz="5200" b="1" i="0" u="none" strike="noStrike">
                <a:effectLst/>
                <a:latin typeface="Garamond" panose="02020404030301010803" pitchFamily="18" charset="0"/>
              </a:rPr>
              <a:t>Introduction</a:t>
            </a:r>
            <a:endParaRPr lang="en-US" sz="5200" b="1"/>
          </a:p>
        </p:txBody>
      </p:sp>
      <p:graphicFrame>
        <p:nvGraphicFramePr>
          <p:cNvPr id="19" name="Content Placeholder 2">
            <a:extLst>
              <a:ext uri="{FF2B5EF4-FFF2-40B4-BE49-F238E27FC236}">
                <a16:creationId xmlns:a16="http://schemas.microsoft.com/office/drawing/2014/main" id="{36B3400E-DFB9-5819-26CC-71A06F5E82CC}"/>
              </a:ext>
            </a:extLst>
          </p:cNvPr>
          <p:cNvGraphicFramePr>
            <a:graphicFrameLocks noGrp="1"/>
          </p:cNvGraphicFramePr>
          <p:nvPr>
            <p:ph idx="1"/>
            <p:extLst>
              <p:ext uri="{D42A27DB-BD31-4B8C-83A1-F6EECF244321}">
                <p14:modId xmlns:p14="http://schemas.microsoft.com/office/powerpoint/2010/main" val="237981050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98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06B1E-D659-DD23-3B29-F73E8A8F75FA}"/>
              </a:ext>
            </a:extLst>
          </p:cNvPr>
          <p:cNvSpPr>
            <a:spLocks noGrp="1"/>
          </p:cNvSpPr>
          <p:nvPr>
            <p:ph type="title"/>
          </p:nvPr>
        </p:nvSpPr>
        <p:spPr>
          <a:xfrm>
            <a:off x="630936" y="639520"/>
            <a:ext cx="3429000" cy="1719072"/>
          </a:xfrm>
        </p:spPr>
        <p:txBody>
          <a:bodyPr anchor="b">
            <a:normAutofit/>
          </a:bodyPr>
          <a:lstStyle/>
          <a:p>
            <a:r>
              <a:rPr lang="en-US" sz="5400" b="0" i="0" u="none" strike="noStrike">
                <a:effectLst/>
                <a:latin typeface="Garamond" panose="02020404030301010803" pitchFamily="18" charset="0"/>
              </a:rPr>
              <a:t>Motivation</a:t>
            </a:r>
            <a:endParaRPr lang="en-US" sz="5400"/>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DE7659-171A-E306-B1F1-B662CE1E57DB}"/>
              </a:ext>
            </a:extLst>
          </p:cNvPr>
          <p:cNvSpPr>
            <a:spLocks noGrp="1"/>
          </p:cNvSpPr>
          <p:nvPr>
            <p:ph idx="1"/>
          </p:nvPr>
        </p:nvSpPr>
        <p:spPr>
          <a:xfrm>
            <a:off x="630936" y="2807208"/>
            <a:ext cx="3429000" cy="3410712"/>
          </a:xfrm>
        </p:spPr>
        <p:txBody>
          <a:bodyPr anchor="t">
            <a:normAutofit/>
          </a:bodyPr>
          <a:lstStyle/>
          <a:p>
            <a:r>
              <a:rPr lang="en-US" sz="2200"/>
              <a:t> In Egypt last 2 year his been change a lot increase in the price </a:t>
            </a:r>
          </a:p>
          <a:p>
            <a:r>
              <a:rPr lang="en-US" sz="2200"/>
              <a:t>Digital Transformation in Automotive Sales </a:t>
            </a:r>
          </a:p>
          <a:p>
            <a:endParaRPr lang="en-US" sz="2200"/>
          </a:p>
        </p:txBody>
      </p:sp>
      <p:pic>
        <p:nvPicPr>
          <p:cNvPr id="4" name="Picture 3" descr="A graph of a graph showing the price of a ca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07672"/>
            <a:ext cx="6903720" cy="3442655"/>
          </a:xfrm>
          <a:prstGeom prst="rect">
            <a:avLst/>
          </a:prstGeom>
        </p:spPr>
      </p:pic>
    </p:spTree>
    <p:extLst>
      <p:ext uri="{BB962C8B-B14F-4D97-AF65-F5344CB8AC3E}">
        <p14:creationId xmlns:p14="http://schemas.microsoft.com/office/powerpoint/2010/main" val="269267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t>Problem Statement</a:t>
            </a:r>
          </a:p>
        </p:txBody>
      </p:sp>
      <p:graphicFrame>
        <p:nvGraphicFramePr>
          <p:cNvPr id="5" name="Content Placeholder 2">
            <a:extLst>
              <a:ext uri="{FF2B5EF4-FFF2-40B4-BE49-F238E27FC236}">
                <a16:creationId xmlns:a16="http://schemas.microsoft.com/office/drawing/2014/main" id="{79839CFC-0612-EDE4-656A-1146B8DEFA02}"/>
              </a:ext>
            </a:extLst>
          </p:cNvPr>
          <p:cNvGraphicFramePr>
            <a:graphicFrameLocks noGrp="1"/>
          </p:cNvGraphicFramePr>
          <p:nvPr>
            <p:ph idx="1"/>
            <p:extLst>
              <p:ext uri="{D42A27DB-BD31-4B8C-83A1-F6EECF244321}">
                <p14:modId xmlns:p14="http://schemas.microsoft.com/office/powerpoint/2010/main" val="2064408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81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9A0B-AFB7-5E59-1817-3137DC89CC34}"/>
              </a:ext>
            </a:extLst>
          </p:cNvPr>
          <p:cNvSpPr>
            <a:spLocks noGrp="1"/>
          </p:cNvSpPr>
          <p:nvPr>
            <p:ph type="title"/>
          </p:nvPr>
        </p:nvSpPr>
        <p:spPr>
          <a:xfrm>
            <a:off x="4654296" y="329184"/>
            <a:ext cx="6894576" cy="1783080"/>
          </a:xfrm>
        </p:spPr>
        <p:txBody>
          <a:bodyPr anchor="b">
            <a:normAutofit/>
          </a:bodyPr>
          <a:lstStyle/>
          <a:p>
            <a:r>
              <a:rPr lang="en-US" sz="5400"/>
              <a:t>Objective </a:t>
            </a:r>
          </a:p>
        </p:txBody>
      </p:sp>
      <p:pic>
        <p:nvPicPr>
          <p:cNvPr id="5" name="Picture 4" descr="Large car car park from above">
            <a:extLst>
              <a:ext uri="{FF2B5EF4-FFF2-40B4-BE49-F238E27FC236}">
                <a16:creationId xmlns:a16="http://schemas.microsoft.com/office/drawing/2014/main" id="{3464E609-35EF-24B2-99C1-86128F7E08C8}"/>
              </a:ext>
            </a:extLst>
          </p:cNvPr>
          <p:cNvPicPr>
            <a:picLocks noChangeAspect="1"/>
          </p:cNvPicPr>
          <p:nvPr/>
        </p:nvPicPr>
        <p:blipFill>
          <a:blip r:embed="rId2"/>
          <a:srcRect l="14280" r="4642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AB571-CF20-8959-E27D-498453304D78}"/>
              </a:ext>
            </a:extLst>
          </p:cNvPr>
          <p:cNvSpPr>
            <a:spLocks noGrp="1"/>
          </p:cNvSpPr>
          <p:nvPr>
            <p:ph idx="1"/>
          </p:nvPr>
        </p:nvSpPr>
        <p:spPr>
          <a:xfrm>
            <a:off x="4654296" y="2706624"/>
            <a:ext cx="6894576" cy="3483864"/>
          </a:xfrm>
        </p:spPr>
        <p:txBody>
          <a:bodyPr>
            <a:normAutofit/>
          </a:bodyPr>
          <a:lstStyle/>
          <a:p>
            <a:r>
              <a:rPr lang="en-US" sz="1500" b="1"/>
              <a:t>Automate Car Price Estimation:</a:t>
            </a:r>
          </a:p>
          <a:p>
            <a:pPr marL="0" indent="0">
              <a:buNone/>
            </a:pPr>
            <a:r>
              <a:rPr lang="en-US" sz="1500"/>
              <a:t>Create a machine learning model that predicts car prices based on various features such as make, model, year, mileage, and condition, addressing the need for accurate, real-time car valuations.</a:t>
            </a:r>
            <a:endParaRPr lang="en-US" sz="1500" b="1"/>
          </a:p>
          <a:p>
            <a:r>
              <a:rPr lang="en-US" sz="1500"/>
              <a:t> </a:t>
            </a:r>
            <a:r>
              <a:rPr lang="en-US" sz="1500" b="1"/>
              <a:t>Implement Web Scraping for Real-Time Data</a:t>
            </a:r>
          </a:p>
          <a:p>
            <a:pPr marL="0" indent="0">
              <a:buNone/>
            </a:pPr>
            <a:r>
              <a:rPr lang="en-US" sz="1500"/>
              <a:t>Scrape car information (prices, models, features) from various online sources to build a comprehensive dataset, ensuring the model reflects up-to-date market trends</a:t>
            </a:r>
            <a:endParaRPr lang="en-US" sz="1500" b="1"/>
          </a:p>
          <a:p>
            <a:r>
              <a:rPr lang="en-US" sz="1500"/>
              <a:t> </a:t>
            </a:r>
            <a:r>
              <a:rPr lang="en-US" sz="1500" b="1"/>
              <a:t>Deliverables</a:t>
            </a:r>
          </a:p>
          <a:p>
            <a:r>
              <a:rPr lang="en-US" sz="1500"/>
              <a:t>AI-Based Price Prediction Model</a:t>
            </a:r>
          </a:p>
          <a:p>
            <a:r>
              <a:rPr lang="en-US" sz="1500"/>
              <a:t>Web Scraping Framework</a:t>
            </a:r>
          </a:p>
          <a:p>
            <a:r>
              <a:rPr lang="en-US" sz="1500"/>
              <a:t>Image Recognition System</a:t>
            </a:r>
          </a:p>
        </p:txBody>
      </p:sp>
    </p:spTree>
    <p:extLst>
      <p:ext uri="{BB962C8B-B14F-4D97-AF65-F5344CB8AC3E}">
        <p14:creationId xmlns:p14="http://schemas.microsoft.com/office/powerpoint/2010/main" val="193795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5FECD-2CC7-DEBB-1259-24D12F6AEA0D}"/>
              </a:ext>
            </a:extLst>
          </p:cNvPr>
          <p:cNvSpPr>
            <a:spLocks noGrp="1"/>
          </p:cNvSpPr>
          <p:nvPr>
            <p:ph type="title"/>
          </p:nvPr>
        </p:nvSpPr>
        <p:spPr>
          <a:xfrm>
            <a:off x="630936" y="640080"/>
            <a:ext cx="4818888" cy="1481328"/>
          </a:xfrm>
        </p:spPr>
        <p:txBody>
          <a:bodyPr anchor="b">
            <a:normAutofit/>
          </a:bodyPr>
          <a:lstStyle/>
          <a:p>
            <a:r>
              <a:rPr lang="en-US" sz="3000" b="1"/>
              <a:t>Predictive Analysis of Used Car Prices in Palestine</a:t>
            </a:r>
            <a:endParaRPr lang="en-US" sz="3000"/>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9415F-CE35-7D5B-0211-3361D6B4C981}"/>
              </a:ext>
            </a:extLst>
          </p:cNvPr>
          <p:cNvSpPr>
            <a:spLocks noGrp="1"/>
          </p:cNvSpPr>
          <p:nvPr>
            <p:ph idx="1"/>
          </p:nvPr>
        </p:nvSpPr>
        <p:spPr>
          <a:xfrm>
            <a:off x="630936" y="2660904"/>
            <a:ext cx="4818888" cy="3547872"/>
          </a:xfrm>
        </p:spPr>
        <p:txBody>
          <a:bodyPr anchor="t">
            <a:normAutofit/>
          </a:bodyPr>
          <a:lstStyle/>
          <a:p>
            <a:pPr marL="0" marR="0">
              <a:spcBef>
                <a:spcPts val="0"/>
              </a:spcBef>
              <a:spcAft>
                <a:spcPts val="800"/>
              </a:spcAft>
            </a:pPr>
            <a:r>
              <a:rPr lang="en-US" sz="1500"/>
              <a:t> </a:t>
            </a:r>
            <a:r>
              <a:rPr lang="en-US" sz="1500" b="1" kern="100">
                <a:effectLst/>
                <a:latin typeface="Aptos" panose="020B0004020202020204" pitchFamily="34" charset="0"/>
                <a:ea typeface="Aptos" panose="020B0004020202020204" pitchFamily="34" charset="0"/>
                <a:cs typeface="Arial" panose="020B0604020202020204" pitchFamily="34" charset="0"/>
              </a:rPr>
              <a:t>Main Object:</a:t>
            </a:r>
            <a:endParaRPr lang="en-US" sz="1500" kern="100">
              <a:effectLst/>
              <a:latin typeface="Aptos" panose="020B0004020202020204" pitchFamily="34" charset="0"/>
              <a:ea typeface="Aptos" panose="020B0004020202020204" pitchFamily="34" charset="0"/>
              <a:cs typeface="Arial" panose="020B0604020202020204" pitchFamily="34" charset="0"/>
            </a:endParaRPr>
          </a:p>
          <a:p>
            <a:r>
              <a:rPr lang="en-US" sz="1500">
                <a:effectLst/>
                <a:latin typeface="Aptos" panose="020B0004020202020204" pitchFamily="34" charset="0"/>
                <a:ea typeface="Aptos" panose="020B0004020202020204" pitchFamily="34" charset="0"/>
                <a:cs typeface="Arial" panose="020B0604020202020204" pitchFamily="34" charset="0"/>
              </a:rPr>
              <a:t>The research focuses on developing a </a:t>
            </a:r>
            <a:r>
              <a:rPr lang="en-US" sz="1500" b="1">
                <a:effectLst/>
                <a:latin typeface="Aptos" panose="020B0004020202020204" pitchFamily="34" charset="0"/>
                <a:ea typeface="Aptos" panose="020B0004020202020204" pitchFamily="34" charset="0"/>
                <a:cs typeface="Arial" panose="020B0604020202020204" pitchFamily="34" charset="0"/>
              </a:rPr>
              <a:t>machine learning-powered mobile app</a:t>
            </a:r>
            <a:r>
              <a:rPr lang="en-US" sz="1500">
                <a:effectLst/>
                <a:latin typeface="Aptos" panose="020B0004020202020204" pitchFamily="34" charset="0"/>
                <a:ea typeface="Aptos" panose="020B0004020202020204" pitchFamily="34" charset="0"/>
                <a:cs typeface="Arial" panose="020B0604020202020204" pitchFamily="34" charset="0"/>
              </a:rPr>
              <a:t> for predicting the prices of used cars.</a:t>
            </a:r>
          </a:p>
          <a:p>
            <a:pPr marL="0" marR="0">
              <a:spcBef>
                <a:spcPts val="0"/>
              </a:spcBef>
              <a:spcAft>
                <a:spcPts val="800"/>
              </a:spcAft>
            </a:pPr>
            <a:r>
              <a:rPr lang="en-US" sz="1500">
                <a:latin typeface="Aptos" panose="020B0004020202020204" pitchFamily="34" charset="0"/>
                <a:cs typeface="Arial" panose="020B0604020202020204" pitchFamily="34" charset="0"/>
              </a:rPr>
              <a:t> </a:t>
            </a:r>
            <a:r>
              <a:rPr lang="en-US" sz="1500" b="1" kern="100">
                <a:effectLst/>
                <a:latin typeface="Aptos" panose="020B0004020202020204" pitchFamily="34" charset="0"/>
                <a:ea typeface="Aptos" panose="020B0004020202020204" pitchFamily="34" charset="0"/>
                <a:cs typeface="Arial" panose="020B0604020202020204" pitchFamily="34" charset="0"/>
              </a:rPr>
              <a:t>Dataset:</a:t>
            </a:r>
            <a:endParaRPr lang="en-US" sz="1500" kern="100">
              <a:effectLst/>
              <a:latin typeface="Aptos" panose="020B0004020202020204" pitchFamily="34" charset="0"/>
              <a:ea typeface="Aptos" panose="020B0004020202020204" pitchFamily="34" charset="0"/>
              <a:cs typeface="Arial" panose="020B0604020202020204" pitchFamily="34" charset="0"/>
            </a:endParaRPr>
          </a:p>
          <a:p>
            <a:r>
              <a:rPr lang="en-US" sz="1500">
                <a:effectLst/>
                <a:latin typeface="Aptos" panose="020B0004020202020204" pitchFamily="34" charset="0"/>
                <a:ea typeface="Aptos" panose="020B0004020202020204" pitchFamily="34" charset="0"/>
                <a:cs typeface="Arial" panose="020B0604020202020204" pitchFamily="34" charset="0"/>
              </a:rPr>
              <a:t>The dataset includes over </a:t>
            </a:r>
            <a:r>
              <a:rPr lang="en-US" sz="1500" b="1">
                <a:effectLst/>
                <a:latin typeface="Aptos" panose="020B0004020202020204" pitchFamily="34" charset="0"/>
                <a:ea typeface="Aptos" panose="020B0004020202020204" pitchFamily="34" charset="0"/>
                <a:cs typeface="Arial" panose="020B0604020202020204" pitchFamily="34" charset="0"/>
              </a:rPr>
              <a:t>200,000 used car records</a:t>
            </a:r>
            <a:r>
              <a:rPr lang="en-US" sz="1500">
                <a:effectLst/>
                <a:latin typeface="Aptos" panose="020B0004020202020204" pitchFamily="34" charset="0"/>
                <a:ea typeface="Aptos" panose="020B0004020202020204" pitchFamily="34" charset="0"/>
                <a:cs typeface="Arial" panose="020B0604020202020204" pitchFamily="34" charset="0"/>
              </a:rPr>
              <a:t> collected from a popular Palestinian website for used car advertisements.</a:t>
            </a:r>
            <a:endParaRPr lang="en-US" sz="1500">
              <a:latin typeface="Aptos" panose="020B0004020202020204" pitchFamily="34" charset="0"/>
              <a:ea typeface="Aptos" panose="020B0004020202020204" pitchFamily="34" charset="0"/>
              <a:cs typeface="Arial" panose="020B0604020202020204" pitchFamily="34" charset="0"/>
            </a:endParaRPr>
          </a:p>
          <a:p>
            <a:r>
              <a:rPr lang="en-US" sz="1500">
                <a:latin typeface="Aptos" panose="020B0004020202020204" pitchFamily="34" charset="0"/>
                <a:cs typeface="Arial" panose="020B0604020202020204" pitchFamily="34" charset="0"/>
              </a:rPr>
              <a:t> </a:t>
            </a:r>
            <a:r>
              <a:rPr lang="en-US" sz="1500" u="sng" kern="100">
                <a:effectLst/>
                <a:latin typeface="Aptos" panose="020B0004020202020204" pitchFamily="34" charset="0"/>
                <a:ea typeface="Aptos" panose="020B0004020202020204" pitchFamily="34" charset="0"/>
                <a:cs typeface="Arial" panose="020B0604020202020204" pitchFamily="34" charset="0"/>
                <a:hlinkClick r:id="rId2"/>
              </a:rPr>
              <a:t>https://github.com/akramAssi/graduation_projects</a:t>
            </a:r>
            <a:endParaRPr lang="en-US" sz="1500" kern="100">
              <a:effectLst/>
              <a:latin typeface="Aptos" panose="020B0004020202020204" pitchFamily="34" charset="0"/>
              <a:ea typeface="Aptos" panose="020B0004020202020204" pitchFamily="34" charset="0"/>
              <a:cs typeface="Arial" panose="020B0604020202020204" pitchFamily="34" charset="0"/>
            </a:endParaRPr>
          </a:p>
          <a:p>
            <a:r>
              <a:rPr lang="en-US" sz="1500">
                <a:latin typeface="Aptos" panose="020B0004020202020204" pitchFamily="34" charset="0"/>
                <a:cs typeface="Arial" panose="020B0604020202020204" pitchFamily="34" charset="0"/>
              </a:rPr>
              <a:t> </a:t>
            </a:r>
            <a:endParaRPr lang="en-US" sz="1500"/>
          </a:p>
        </p:txBody>
      </p:sp>
      <p:pic>
        <p:nvPicPr>
          <p:cNvPr id="5" name="Picture 4">
            <a:extLst>
              <a:ext uri="{FF2B5EF4-FFF2-40B4-BE49-F238E27FC236}">
                <a16:creationId xmlns:a16="http://schemas.microsoft.com/office/drawing/2014/main" id="{0C1ED99B-0490-9D42-CE14-57A798A28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2152966"/>
            <a:ext cx="5458968" cy="2552067"/>
          </a:xfrm>
          <a:prstGeom prst="rect">
            <a:avLst/>
          </a:prstGeom>
        </p:spPr>
      </p:pic>
    </p:spTree>
    <p:extLst>
      <p:ext uri="{BB962C8B-B14F-4D97-AF65-F5344CB8AC3E}">
        <p14:creationId xmlns:p14="http://schemas.microsoft.com/office/powerpoint/2010/main" val="307409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C3A4C-4007-78E1-2914-5E804CD20FE1}"/>
              </a:ext>
            </a:extLst>
          </p:cNvPr>
          <p:cNvSpPr>
            <a:spLocks noGrp="1"/>
          </p:cNvSpPr>
          <p:nvPr>
            <p:ph type="title"/>
          </p:nvPr>
        </p:nvSpPr>
        <p:spPr>
          <a:xfrm>
            <a:off x="630936" y="640080"/>
            <a:ext cx="4818888" cy="1481328"/>
          </a:xfrm>
        </p:spPr>
        <p:txBody>
          <a:bodyPr anchor="b">
            <a:normAutofit/>
          </a:bodyPr>
          <a:lstStyle/>
          <a:p>
            <a:r>
              <a:rPr lang="en-US" sz="3000"/>
              <a:t>"Prediction of Used Car Prices Using Machine Learning</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1F1AB-DBB3-527B-3042-F7F58557DF11}"/>
              </a:ext>
            </a:extLst>
          </p:cNvPr>
          <p:cNvSpPr>
            <a:spLocks noGrp="1"/>
          </p:cNvSpPr>
          <p:nvPr>
            <p:ph idx="1"/>
          </p:nvPr>
        </p:nvSpPr>
        <p:spPr>
          <a:xfrm>
            <a:off x="630936" y="2660904"/>
            <a:ext cx="4818888" cy="3547872"/>
          </a:xfrm>
        </p:spPr>
        <p:txBody>
          <a:bodyPr anchor="t">
            <a:normAutofit/>
          </a:bodyPr>
          <a:lstStyle/>
          <a:p>
            <a:pPr marL="0" marR="0">
              <a:spcBef>
                <a:spcPts val="0"/>
              </a:spcBef>
              <a:spcAft>
                <a:spcPts val="800"/>
              </a:spcAft>
            </a:pPr>
            <a:r>
              <a:rPr lang="en-US" sz="1000" b="1" kern="0">
                <a:effectLst/>
                <a:latin typeface="Times New Roman" panose="02020603050405020304" pitchFamily="18" charset="0"/>
                <a:ea typeface="Times New Roman" panose="02020603050405020304" pitchFamily="18" charset="0"/>
                <a:cs typeface="Arial" panose="020B0604020202020204" pitchFamily="34" charset="0"/>
              </a:rPr>
              <a:t>Main Object:</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800"/>
              </a:spcAf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The research focuses on </a:t>
            </a:r>
            <a:r>
              <a:rPr lang="en-US" sz="1000" b="1" kern="0">
                <a:effectLst/>
                <a:latin typeface="Times New Roman" panose="02020603050405020304" pitchFamily="18" charset="0"/>
                <a:ea typeface="Times New Roman" panose="02020603050405020304" pitchFamily="18" charset="0"/>
                <a:cs typeface="Arial" panose="020B0604020202020204" pitchFamily="34" charset="0"/>
              </a:rPr>
              <a:t>predicting used car prices</a:t>
            </a:r>
            <a:r>
              <a:rPr lang="en-US" sz="1000" kern="0">
                <a:effectLst/>
                <a:latin typeface="Times New Roman" panose="02020603050405020304" pitchFamily="18" charset="0"/>
                <a:ea typeface="Times New Roman" panose="02020603050405020304" pitchFamily="18" charset="0"/>
                <a:cs typeface="Arial" panose="020B0604020202020204" pitchFamily="34" charset="0"/>
              </a:rPr>
              <a:t> using machine learning techniques. The goal is to build models that accurately estimate car prices based on various features such as age, kilometers driven, and fuel type. </a:t>
            </a:r>
          </a:p>
          <a:p>
            <a:pPr marL="0" marR="0">
              <a:spcBef>
                <a:spcPts val="0"/>
              </a:spcBef>
              <a:spcAft>
                <a:spcPts val="800"/>
              </a:spcAft>
            </a:pPr>
            <a:r>
              <a:rPr lang="en-US" sz="1000" kern="0">
                <a:latin typeface="Times New Roman" panose="02020603050405020304" pitchFamily="18" charset="0"/>
                <a:ea typeface="Aptos" panose="020B0004020202020204" pitchFamily="34" charset="0"/>
                <a:cs typeface="Arial" panose="020B0604020202020204" pitchFamily="34" charset="0"/>
              </a:rPr>
              <a:t> </a:t>
            </a:r>
            <a:r>
              <a:rPr lang="en-US" sz="1000" kern="0">
                <a:effectLst/>
                <a:latin typeface="Times New Roman" panose="02020603050405020304" pitchFamily="18" charset="0"/>
                <a:ea typeface="Times New Roman" panose="02020603050405020304" pitchFamily="18" charset="0"/>
                <a:cs typeface="Arial" panose="020B0604020202020204" pitchFamily="34" charset="0"/>
              </a:rPr>
              <a:t>The dataset was sourced from Kaggle, containing features such as:</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Car name</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Year of manufacture</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Selling price</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Current price</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Kilometers driven</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Fuel type (diesel, petrol, or CNG)</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Seller type (dealer or individual)</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Transmission type (automatic or manual)</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000" kern="0">
                <a:effectLst/>
                <a:latin typeface="Times New Roman" panose="02020603050405020304" pitchFamily="18" charset="0"/>
                <a:ea typeface="Times New Roman" panose="02020603050405020304" pitchFamily="18" charset="0"/>
                <a:cs typeface="Arial" panose="020B0604020202020204" pitchFamily="34" charset="0"/>
              </a:rPr>
              <a:t>Number of previous owners</a:t>
            </a: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0" marR="0">
              <a:spcBef>
                <a:spcPts val="0"/>
              </a:spcBef>
              <a:spcAft>
                <a:spcPts val="800"/>
              </a:spcAft>
            </a:pPr>
            <a:endParaRPr lang="en-US" sz="1000" kern="10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descr="A diagram of data processing&#10;&#10;Description automatically generated">
            <a:extLst>
              <a:ext uri="{FF2B5EF4-FFF2-40B4-BE49-F238E27FC236}">
                <a16:creationId xmlns:a16="http://schemas.microsoft.com/office/drawing/2014/main" id="{C0E96477-237C-C46A-EA6E-6C22D0DA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466857"/>
            <a:ext cx="5458968" cy="1924286"/>
          </a:xfrm>
          <a:prstGeom prst="rect">
            <a:avLst/>
          </a:prstGeom>
        </p:spPr>
      </p:pic>
    </p:spTree>
    <p:extLst>
      <p:ext uri="{BB962C8B-B14F-4D97-AF65-F5344CB8AC3E}">
        <p14:creationId xmlns:p14="http://schemas.microsoft.com/office/powerpoint/2010/main" val="417559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9184"/>
            <a:ext cx="6894576" cy="1783080"/>
          </a:xfrm>
        </p:spPr>
        <p:txBody>
          <a:bodyPr anchor="b">
            <a:normAutofit/>
          </a:bodyPr>
          <a:lstStyle/>
          <a:p>
            <a:r>
              <a:rPr lang="en-US" sz="5400"/>
              <a:t>Related Work</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06624"/>
            <a:ext cx="6894576" cy="3483864"/>
          </a:xfrm>
        </p:spPr>
        <p:txBody>
          <a:bodyPr>
            <a:normAutofit/>
          </a:bodyPr>
          <a:lstStyle/>
          <a:p>
            <a:r>
              <a:rPr lang="en-US" sz="1200"/>
              <a:t> dataset get from web scraping </a:t>
            </a:r>
          </a:p>
          <a:p>
            <a:r>
              <a:rPr lang="en-US" sz="1200"/>
              <a:t>Random Forest  accuracy of 89.61</a:t>
            </a:r>
            <a:r>
              <a:rPr lang="en-US" sz="1200" b="1"/>
              <a:t>%</a:t>
            </a:r>
          </a:p>
          <a:p>
            <a:endParaRPr lang="en-US" sz="1200" b="1"/>
          </a:p>
          <a:p>
            <a:r>
              <a:rPr lang="en-US" sz="1200" b="1"/>
              <a:t> </a:t>
            </a:r>
            <a:r>
              <a:rPr lang="en-US" sz="1200"/>
              <a:t>Gradient Boosted Decision Trees:89.72</a:t>
            </a:r>
            <a:r>
              <a:rPr lang="en-US" sz="1200" b="1"/>
              <a:t>%</a:t>
            </a:r>
          </a:p>
          <a:p>
            <a:r>
              <a:rPr lang="en-US" sz="1200"/>
              <a:t> </a:t>
            </a:r>
          </a:p>
          <a:p>
            <a:r>
              <a:rPr lang="en-US" sz="1200"/>
              <a:t> Ridge Regression 86.34% </a:t>
            </a:r>
          </a:p>
          <a:p>
            <a:endParaRPr lang="en-US" sz="1200"/>
          </a:p>
          <a:p>
            <a:r>
              <a:rPr lang="en-US" sz="1200"/>
              <a:t> Data Quality Issues</a:t>
            </a:r>
          </a:p>
          <a:p>
            <a:endParaRPr lang="en-US" sz="1200"/>
          </a:p>
          <a:p>
            <a:r>
              <a:rPr lang="en-US" sz="1200"/>
              <a:t> Limited Feature Set</a:t>
            </a:r>
          </a:p>
          <a:p>
            <a:endParaRPr lang="en-US" sz="1200"/>
          </a:p>
          <a:p>
            <a:r>
              <a:rPr lang="en-US" sz="1200"/>
              <a:t> Image Recognition Scalability</a:t>
            </a:r>
          </a:p>
          <a:p>
            <a:endParaRPr lang="en-US" sz="1200"/>
          </a:p>
        </p:txBody>
      </p:sp>
      <p:pic>
        <p:nvPicPr>
          <p:cNvPr id="4" name="Picture 3" descr="A screen shot of a computer&#10;&#10;Description automatically generated"/>
          <p:cNvPicPr/>
          <p:nvPr/>
        </p:nvPicPr>
        <p:blipFill>
          <a:blip r:embed="rId2"/>
          <a:stretch>
            <a:fillRect/>
          </a:stretch>
        </p:blipFill>
        <p:spPr>
          <a:xfrm>
            <a:off x="8342375" y="329183"/>
            <a:ext cx="3057145" cy="34299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4233281"/>
            <a:ext cx="3995928" cy="1868096"/>
          </a:xfrm>
          <a:prstGeom prst="rect">
            <a:avLst/>
          </a:prstGeom>
        </p:spPr>
      </p:pic>
    </p:spTree>
    <p:extLst>
      <p:ext uri="{BB962C8B-B14F-4D97-AF65-F5344CB8AC3E}">
        <p14:creationId xmlns:p14="http://schemas.microsoft.com/office/powerpoint/2010/main" val="239540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t>Optional Slides</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640080" y="2872899"/>
            <a:ext cx="4243589" cy="3320668"/>
          </a:xfrm>
        </p:spPr>
        <p:txBody>
          <a:bodyPr>
            <a:normAutofit/>
          </a:bodyPr>
          <a:lstStyle/>
          <a:p>
            <a:r>
              <a:rPr lang="en-US" sz="1000"/>
              <a:t> </a:t>
            </a:r>
            <a:r>
              <a:rPr lang="en-US" sz="1000" b="1"/>
              <a:t>General Overview</a:t>
            </a:r>
          </a:p>
          <a:p>
            <a:pPr>
              <a:buFont typeface="Arial" panose="020B0604020202020204" pitchFamily="34" charset="0"/>
              <a:buChar char="•"/>
            </a:pPr>
            <a:r>
              <a:rPr lang="en-US" sz="1000" b="1"/>
              <a:t>Paper 1</a:t>
            </a:r>
            <a:r>
              <a:rPr lang="en-US" sz="1000"/>
              <a:t> (IRJET):</a:t>
            </a:r>
            <a:r>
              <a:rPr lang="en-US" sz="1000" b="1"/>
              <a:t>web-based machine learning model</a:t>
            </a:r>
            <a:r>
              <a:rPr lang="en-US" sz="1000"/>
              <a:t> </a:t>
            </a:r>
          </a:p>
          <a:p>
            <a:pPr>
              <a:buFont typeface="Arial" panose="020B0604020202020204" pitchFamily="34" charset="0"/>
              <a:buChar char="•"/>
            </a:pPr>
            <a:r>
              <a:rPr lang="en-US" sz="1000"/>
              <a:t> </a:t>
            </a:r>
            <a:r>
              <a:rPr lang="en-US" sz="1000" b="1"/>
              <a:t>Paper 2</a:t>
            </a:r>
            <a:r>
              <a:rPr lang="en-US" sz="1000"/>
              <a:t> (BDSIC): </a:t>
            </a:r>
            <a:r>
              <a:rPr lang="en-US" sz="1000" b="1"/>
              <a:t>mobile application</a:t>
            </a:r>
          </a:p>
          <a:p>
            <a:r>
              <a:rPr lang="en-US" sz="1000" b="1"/>
              <a:t>Machine Learning Algorithms Used</a:t>
            </a:r>
          </a:p>
          <a:p>
            <a:pPr>
              <a:buFont typeface="Arial" panose="020B0604020202020204" pitchFamily="34" charset="0"/>
              <a:buChar char="•"/>
            </a:pPr>
            <a:r>
              <a:rPr lang="en-US" sz="1000" b="1"/>
              <a:t>Paper 1 (IRJET):</a:t>
            </a:r>
            <a:br>
              <a:rPr lang="en-US" sz="1000"/>
            </a:br>
            <a:r>
              <a:rPr lang="en-US" sz="1000"/>
              <a:t>Focuses on </a:t>
            </a:r>
            <a:r>
              <a:rPr lang="en-US" sz="1000" b="1"/>
              <a:t>regression algorithms</a:t>
            </a:r>
            <a:r>
              <a:rPr lang="en-US" sz="1000"/>
              <a:t>:</a:t>
            </a:r>
          </a:p>
          <a:p>
            <a:pPr marL="742950" lvl="1" indent="-285750">
              <a:buFont typeface="Arial" panose="020B0604020202020204" pitchFamily="34" charset="0"/>
              <a:buChar char="•"/>
            </a:pPr>
            <a:r>
              <a:rPr lang="en-US" sz="1000"/>
              <a:t>Linear, Ridge, Lasso Regression</a:t>
            </a:r>
          </a:p>
          <a:p>
            <a:pPr marL="742950" lvl="1" indent="-285750">
              <a:buFont typeface="Arial" panose="020B0604020202020204" pitchFamily="34" charset="0"/>
              <a:buChar char="•"/>
            </a:pPr>
            <a:r>
              <a:rPr lang="en-US" sz="1000"/>
              <a:t>Random Forest, Decision Tree, XGBoost, Gradient Boosting</a:t>
            </a:r>
          </a:p>
          <a:p>
            <a:pPr marL="742950" lvl="1" indent="-285750">
              <a:buFont typeface="Arial" panose="020B0604020202020204" pitchFamily="34" charset="0"/>
              <a:buChar char="•"/>
            </a:pPr>
            <a:r>
              <a:rPr lang="en-US" sz="1000" b="1"/>
              <a:t>Decision Tree Regression</a:t>
            </a:r>
            <a:r>
              <a:rPr lang="en-US" sz="1000"/>
              <a:t> achieved the best performance with an R² score of 0.9544.</a:t>
            </a:r>
          </a:p>
          <a:p>
            <a:pPr>
              <a:buFont typeface="Arial" panose="020B0604020202020204" pitchFamily="34" charset="0"/>
              <a:buChar char="•"/>
            </a:pPr>
            <a:r>
              <a:rPr lang="en-US" sz="1000" b="1"/>
              <a:t>Paper 2 (BDSIC):</a:t>
            </a:r>
            <a:br>
              <a:rPr lang="en-US" sz="1000"/>
            </a:br>
            <a:r>
              <a:rPr lang="en-US" sz="1000"/>
              <a:t>Explores </a:t>
            </a:r>
            <a:r>
              <a:rPr lang="en-US" sz="1000" b="1"/>
              <a:t>a wider range of algorithms</a:t>
            </a:r>
            <a:r>
              <a:rPr lang="en-US" sz="1000"/>
              <a:t>:</a:t>
            </a:r>
          </a:p>
          <a:p>
            <a:pPr marL="742950" lvl="1" indent="-285750">
              <a:buFont typeface="Arial" panose="020B0604020202020204" pitchFamily="34" charset="0"/>
              <a:buChar char="•"/>
            </a:pPr>
            <a:r>
              <a:rPr lang="en-US" sz="1000"/>
              <a:t>Random Forest, Gradient Boosting, ANN, Support Vector Regression (SVR), K-Nearest Neighbors (KNN).</a:t>
            </a:r>
          </a:p>
          <a:p>
            <a:pPr marL="742950" lvl="1" indent="-285750">
              <a:buFont typeface="Arial" panose="020B0604020202020204" pitchFamily="34" charset="0"/>
              <a:buChar char="•"/>
            </a:pPr>
            <a:r>
              <a:rPr lang="en-US" sz="1000" b="1"/>
              <a:t>Random Forest</a:t>
            </a:r>
            <a:r>
              <a:rPr lang="en-US" sz="1000"/>
              <a:t> was selected for the mobile app due to its superior performance with </a:t>
            </a:r>
            <a:r>
              <a:rPr lang="en-US" sz="1000" b="1"/>
              <a:t>89.61% accuracy</a:t>
            </a:r>
            <a:r>
              <a:rPr lang="en-US" sz="1000"/>
              <a:t>.</a:t>
            </a:r>
          </a:p>
          <a:p>
            <a:pPr>
              <a:buFont typeface="Arial" panose="020B0604020202020204" pitchFamily="34" charset="0"/>
              <a:buChar char="•"/>
            </a:pPr>
            <a:endParaRPr lang="en-US" sz="1000"/>
          </a:p>
        </p:txBody>
      </p:sp>
      <p:pic>
        <p:nvPicPr>
          <p:cNvPr id="19" name="Picture 18" descr="Colourful floating paper">
            <a:extLst>
              <a:ext uri="{FF2B5EF4-FFF2-40B4-BE49-F238E27FC236}">
                <a16:creationId xmlns:a16="http://schemas.microsoft.com/office/drawing/2014/main" id="{C5679DCA-EDCF-7ED7-3C41-74573A2AFF70}"/>
              </a:ext>
            </a:extLst>
          </p:cNvPr>
          <p:cNvPicPr>
            <a:picLocks noChangeAspect="1"/>
          </p:cNvPicPr>
          <p:nvPr/>
        </p:nvPicPr>
        <p:blipFill>
          <a:blip r:embed="rId2"/>
          <a:srcRect l="12836" r="2021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581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11192</TotalTime>
  <Words>751</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Calibri</vt:lpstr>
      <vt:lpstr>Garamond</vt:lpstr>
      <vt:lpstr>Symbol</vt:lpstr>
      <vt:lpstr>Times New Roman</vt:lpstr>
      <vt:lpstr>Office Theme</vt:lpstr>
      <vt:lpstr>"Al-Driven Prediction Model for Car Pricing and Classification Based on Features and Market</vt:lpstr>
      <vt:lpstr>Introduction</vt:lpstr>
      <vt:lpstr>Motivation</vt:lpstr>
      <vt:lpstr>Problem Statement</vt:lpstr>
      <vt:lpstr>Objective </vt:lpstr>
      <vt:lpstr>Predictive Analysis of Used Car Prices in Palestine</vt:lpstr>
      <vt:lpstr>"Prediction of Used Car Prices Using Machine Learning</vt:lpstr>
      <vt:lpstr>Related Work</vt:lpstr>
      <vt:lpstr>Optional Slides</vt:lpstr>
      <vt:lpstr>Proposed 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 refaat</dc:creator>
  <cp:lastModifiedBy>hisham refaat</cp:lastModifiedBy>
  <cp:revision>17</cp:revision>
  <dcterms:created xsi:type="dcterms:W3CDTF">2024-10-09T20:19:06Z</dcterms:created>
  <dcterms:modified xsi:type="dcterms:W3CDTF">2024-10-19T13:05:38Z</dcterms:modified>
</cp:coreProperties>
</file>