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1430000" cy="6007100"/>
  <p:notesSz cx="11430000" cy="6007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586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862201"/>
            <a:ext cx="9715500" cy="12614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363976"/>
            <a:ext cx="8001000" cy="1501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Roboto Lt"/>
                <a:cs typeface="Roboto L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Roboto Lt"/>
                <a:cs typeface="Roboto L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381633"/>
            <a:ext cx="4972050" cy="39646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381633"/>
            <a:ext cx="4972050" cy="39646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Roboto Lt"/>
                <a:cs typeface="Roboto L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53"/>
            <a:ext cx="11430000" cy="600265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54"/>
            <a:ext cx="11430000" cy="6002655"/>
          </a:xfrm>
          <a:custGeom>
            <a:avLst/>
            <a:gdLst/>
            <a:ahLst/>
            <a:cxnLst/>
            <a:rect l="l" t="t" r="r" b="b"/>
            <a:pathLst>
              <a:path w="11430000" h="6002655">
                <a:moveTo>
                  <a:pt x="11429999" y="0"/>
                </a:moveTo>
                <a:lnTo>
                  <a:pt x="0" y="0"/>
                </a:lnTo>
                <a:lnTo>
                  <a:pt x="0" y="6002654"/>
                </a:lnTo>
                <a:lnTo>
                  <a:pt x="11429999" y="6002654"/>
                </a:lnTo>
                <a:lnTo>
                  <a:pt x="11429999" y="0"/>
                </a:lnTo>
                <a:close/>
              </a:path>
            </a:pathLst>
          </a:custGeom>
          <a:solidFill>
            <a:srgbClr val="000017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80209" y="777875"/>
            <a:ext cx="8069580" cy="107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bg1"/>
                </a:solidFill>
                <a:latin typeface="Roboto Lt"/>
                <a:cs typeface="Roboto L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1381633"/>
            <a:ext cx="10287000" cy="39646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586603"/>
            <a:ext cx="3657600" cy="300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586603"/>
            <a:ext cx="2628900" cy="300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586603"/>
            <a:ext cx="2628900" cy="300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1597025"/>
            <a:ext cx="6671309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Build</a:t>
            </a:r>
            <a:r>
              <a:rPr dirty="0"/>
              <a:t> </a:t>
            </a:r>
            <a:r>
              <a:rPr spc="5" dirty="0"/>
              <a:t>Enterprise</a:t>
            </a:r>
            <a:r>
              <a:rPr dirty="0"/>
              <a:t> </a:t>
            </a:r>
            <a:r>
              <a:rPr spc="15" dirty="0"/>
              <a:t>Network</a:t>
            </a:r>
            <a:r>
              <a:rPr spc="5" dirty="0"/>
              <a:t> </a:t>
            </a:r>
            <a:r>
              <a:rPr spc="35" dirty="0"/>
              <a:t>(</a:t>
            </a:r>
            <a:r>
              <a:rPr spc="5" dirty="0"/>
              <a:t> </a:t>
            </a:r>
            <a:r>
              <a:rPr spc="10" dirty="0"/>
              <a:t>2</a:t>
            </a:r>
            <a:r>
              <a:rPr dirty="0"/>
              <a:t> sites</a:t>
            </a:r>
            <a:r>
              <a:rPr spc="5" dirty="0"/>
              <a:t> </a:t>
            </a:r>
            <a:r>
              <a:rPr spc="4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375" y="2511425"/>
            <a:ext cx="128016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5" dirty="0">
                <a:solidFill>
                  <a:srgbClr val="233798"/>
                </a:solidFill>
                <a:latin typeface="Roboto"/>
                <a:cs typeface="Roboto"/>
              </a:rPr>
              <a:t>Team</a:t>
            </a:r>
            <a:r>
              <a:rPr sz="1350" b="1" spc="-55" dirty="0">
                <a:solidFill>
                  <a:srgbClr val="233798"/>
                </a:solidFill>
                <a:latin typeface="Roboto"/>
                <a:cs typeface="Roboto"/>
              </a:rPr>
              <a:t> </a:t>
            </a:r>
            <a:r>
              <a:rPr sz="1350" b="1" spc="5" dirty="0">
                <a:solidFill>
                  <a:srgbClr val="233798"/>
                </a:solidFill>
                <a:latin typeface="Roboto"/>
                <a:cs typeface="Roboto"/>
              </a:rPr>
              <a:t>Members: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9200" y="2511425"/>
            <a:ext cx="82232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solidFill>
                  <a:srgbClr val="233798"/>
                </a:solidFill>
                <a:latin typeface="Roboto"/>
                <a:cs typeface="Roboto"/>
              </a:rPr>
              <a:t>Instractor:</a:t>
            </a:r>
            <a:endParaRPr sz="1350" dirty="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3800" y="3048213"/>
            <a:ext cx="130683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ENG.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Wael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Samir</a:t>
            </a:r>
            <a:endParaRPr sz="1350" dirty="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7375" y="2907664"/>
            <a:ext cx="1514475" cy="1397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33100"/>
              </a:lnSpc>
              <a:spcBef>
                <a:spcPts val="114"/>
              </a:spcBef>
            </a:pP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Mostafa 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Hesham 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Mostafa Mohamed </a:t>
            </a:r>
            <a:r>
              <a:rPr sz="1350" spc="-3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Marwan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Mohamed 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Youssef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Fahmy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Ahmed</a:t>
            </a:r>
            <a:r>
              <a:rPr sz="1350" spc="-7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Abdelhakim</a:t>
            </a:r>
            <a:endParaRPr sz="135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0244" y="5926073"/>
            <a:ext cx="1754504" cy="768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3"/>
            <a:ext cx="4286250" cy="6002655"/>
            <a:chOff x="0" y="253"/>
            <a:chExt cx="4286250" cy="60026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53"/>
              <a:ext cx="4286250" cy="600265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075" y="2257424"/>
              <a:ext cx="3857624" cy="1924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206115" marR="5080">
              <a:lnSpc>
                <a:spcPts val="4200"/>
              </a:lnSpc>
              <a:spcBef>
                <a:spcPts val="50"/>
              </a:spcBef>
            </a:pPr>
            <a:r>
              <a:rPr spc="-10" dirty="0"/>
              <a:t>Troubleshooting </a:t>
            </a:r>
            <a:r>
              <a:rPr spc="15" dirty="0"/>
              <a:t>Network </a:t>
            </a:r>
            <a:r>
              <a:rPr spc="-819" dirty="0"/>
              <a:t> </a:t>
            </a:r>
            <a:r>
              <a:rPr spc="-5" dirty="0"/>
              <a:t>Issues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886325" y="2333624"/>
            <a:ext cx="390525" cy="381000"/>
            <a:chOff x="4886325" y="2333624"/>
            <a:chExt cx="390525" cy="381000"/>
          </a:xfrm>
        </p:grpSpPr>
        <p:sp>
          <p:nvSpPr>
            <p:cNvPr id="7" name="object 7"/>
            <p:cNvSpPr/>
            <p:nvPr/>
          </p:nvSpPr>
          <p:spPr>
            <a:xfrm>
              <a:off x="4891087" y="233838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938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16230"/>
                  </a:lnTo>
                  <a:lnTo>
                    <a:pt x="0" y="319862"/>
                  </a:lnTo>
                  <a:lnTo>
                    <a:pt x="18745" y="357860"/>
                  </a:lnTo>
                  <a:lnTo>
                    <a:pt x="51612" y="371475"/>
                  </a:lnTo>
                  <a:lnTo>
                    <a:pt x="329387" y="371475"/>
                  </a:lnTo>
                  <a:lnTo>
                    <a:pt x="367385" y="352729"/>
                  </a:lnTo>
                  <a:lnTo>
                    <a:pt x="381000" y="319862"/>
                  </a:lnTo>
                  <a:lnTo>
                    <a:pt x="381000" y="51612"/>
                  </a:lnTo>
                  <a:lnTo>
                    <a:pt x="362254" y="13614"/>
                  </a:lnTo>
                  <a:lnTo>
                    <a:pt x="332968" y="355"/>
                  </a:lnTo>
                  <a:lnTo>
                    <a:pt x="329387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91087" y="233838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7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93" y="1765"/>
                  </a:lnTo>
                  <a:lnTo>
                    <a:pt x="343547" y="2819"/>
                  </a:lnTo>
                  <a:lnTo>
                    <a:pt x="346887" y="4203"/>
                  </a:lnTo>
                  <a:lnTo>
                    <a:pt x="350253" y="5588"/>
                  </a:lnTo>
                  <a:lnTo>
                    <a:pt x="376796" y="34099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16230"/>
                  </a:lnTo>
                  <a:lnTo>
                    <a:pt x="381000" y="319862"/>
                  </a:lnTo>
                  <a:lnTo>
                    <a:pt x="380644" y="323443"/>
                  </a:lnTo>
                  <a:lnTo>
                    <a:pt x="379933" y="327012"/>
                  </a:lnTo>
                  <a:lnTo>
                    <a:pt x="379234" y="330568"/>
                  </a:lnTo>
                  <a:lnTo>
                    <a:pt x="356450" y="362165"/>
                  </a:lnTo>
                  <a:lnTo>
                    <a:pt x="336524" y="370408"/>
                  </a:lnTo>
                  <a:lnTo>
                    <a:pt x="332968" y="371119"/>
                  </a:lnTo>
                  <a:lnTo>
                    <a:pt x="329387" y="371475"/>
                  </a:lnTo>
                  <a:lnTo>
                    <a:pt x="325755" y="371475"/>
                  </a:lnTo>
                  <a:lnTo>
                    <a:pt x="55245" y="371475"/>
                  </a:lnTo>
                  <a:lnTo>
                    <a:pt x="51612" y="371475"/>
                  </a:lnTo>
                  <a:lnTo>
                    <a:pt x="48018" y="371119"/>
                  </a:lnTo>
                  <a:lnTo>
                    <a:pt x="44462" y="370408"/>
                  </a:lnTo>
                  <a:lnTo>
                    <a:pt x="40906" y="369709"/>
                  </a:lnTo>
                  <a:lnTo>
                    <a:pt x="9309" y="346913"/>
                  </a:lnTo>
                  <a:lnTo>
                    <a:pt x="7289" y="343903"/>
                  </a:lnTo>
                  <a:lnTo>
                    <a:pt x="1066" y="327012"/>
                  </a:lnTo>
                  <a:lnTo>
                    <a:pt x="355" y="323443"/>
                  </a:lnTo>
                  <a:lnTo>
                    <a:pt x="0" y="319862"/>
                  </a:lnTo>
                  <a:lnTo>
                    <a:pt x="0" y="316230"/>
                  </a:lnTo>
                  <a:close/>
                </a:path>
              </a:pathLst>
            </a:custGeom>
            <a:ln w="9525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93284" y="2330450"/>
            <a:ext cx="17208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CFD0D8"/>
                </a:solidFill>
                <a:latin typeface="Roboto Lt"/>
                <a:cs typeface="Roboto Lt"/>
              </a:rPr>
              <a:t>1</a:t>
            </a:r>
            <a:endParaRPr sz="2000">
              <a:latin typeface="Roboto Lt"/>
              <a:cs typeface="Roboto 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30838" y="2316162"/>
            <a:ext cx="2317750" cy="144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5" dirty="0">
                <a:solidFill>
                  <a:srgbClr val="CFD0D8"/>
                </a:solidFill>
                <a:latin typeface="Roboto Lt"/>
                <a:cs typeface="Roboto Lt"/>
              </a:rPr>
              <a:t>Identify</a:t>
            </a:r>
            <a:r>
              <a:rPr sz="1650" spc="-20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650" spc="5" dirty="0">
                <a:solidFill>
                  <a:srgbClr val="CFD0D8"/>
                </a:solidFill>
                <a:latin typeface="Roboto Lt"/>
                <a:cs typeface="Roboto Lt"/>
              </a:rPr>
              <a:t>Symptoms</a:t>
            </a:r>
            <a:endParaRPr sz="1650">
              <a:latin typeface="Roboto Lt"/>
              <a:cs typeface="Roboto Lt"/>
            </a:endParaRPr>
          </a:p>
          <a:p>
            <a:pPr marL="12700" marR="5080">
              <a:lnSpc>
                <a:spcPct val="132700"/>
              </a:lnSpc>
              <a:spcBef>
                <a:spcPts val="565"/>
              </a:spcBef>
            </a:pP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Understand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the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specific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issue: </a:t>
            </a:r>
            <a:r>
              <a:rPr sz="1350" spc="-3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connectivity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loss,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slow 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performance,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or 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unusual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behavior.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943850" y="2333624"/>
            <a:ext cx="390525" cy="381000"/>
            <a:chOff x="7943850" y="2333624"/>
            <a:chExt cx="390525" cy="381000"/>
          </a:xfrm>
        </p:grpSpPr>
        <p:sp>
          <p:nvSpPr>
            <p:cNvPr id="12" name="object 12"/>
            <p:cNvSpPr/>
            <p:nvPr/>
          </p:nvSpPr>
          <p:spPr>
            <a:xfrm>
              <a:off x="7948612" y="233838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938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16230"/>
                  </a:lnTo>
                  <a:lnTo>
                    <a:pt x="0" y="319862"/>
                  </a:lnTo>
                  <a:lnTo>
                    <a:pt x="18745" y="357860"/>
                  </a:lnTo>
                  <a:lnTo>
                    <a:pt x="51612" y="371475"/>
                  </a:lnTo>
                  <a:lnTo>
                    <a:pt x="329387" y="371475"/>
                  </a:lnTo>
                  <a:lnTo>
                    <a:pt x="367385" y="352729"/>
                  </a:lnTo>
                  <a:lnTo>
                    <a:pt x="381000" y="319862"/>
                  </a:lnTo>
                  <a:lnTo>
                    <a:pt x="381000" y="51612"/>
                  </a:lnTo>
                  <a:lnTo>
                    <a:pt x="362254" y="13614"/>
                  </a:lnTo>
                  <a:lnTo>
                    <a:pt x="332968" y="355"/>
                  </a:lnTo>
                  <a:lnTo>
                    <a:pt x="329387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48612" y="233838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7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93" y="1765"/>
                  </a:lnTo>
                  <a:lnTo>
                    <a:pt x="343547" y="2819"/>
                  </a:lnTo>
                  <a:lnTo>
                    <a:pt x="346887" y="4203"/>
                  </a:lnTo>
                  <a:lnTo>
                    <a:pt x="350253" y="5588"/>
                  </a:lnTo>
                  <a:lnTo>
                    <a:pt x="353428" y="7289"/>
                  </a:lnTo>
                  <a:lnTo>
                    <a:pt x="356438" y="9309"/>
                  </a:lnTo>
                  <a:lnTo>
                    <a:pt x="359460" y="11328"/>
                  </a:lnTo>
                  <a:lnTo>
                    <a:pt x="362254" y="13614"/>
                  </a:lnTo>
                  <a:lnTo>
                    <a:pt x="364820" y="16179"/>
                  </a:lnTo>
                  <a:lnTo>
                    <a:pt x="367385" y="18745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16230"/>
                  </a:lnTo>
                  <a:lnTo>
                    <a:pt x="381000" y="319862"/>
                  </a:lnTo>
                  <a:lnTo>
                    <a:pt x="380644" y="323443"/>
                  </a:lnTo>
                  <a:lnTo>
                    <a:pt x="379933" y="327012"/>
                  </a:lnTo>
                  <a:lnTo>
                    <a:pt x="379234" y="330568"/>
                  </a:lnTo>
                  <a:lnTo>
                    <a:pt x="364820" y="355295"/>
                  </a:lnTo>
                  <a:lnTo>
                    <a:pt x="362254" y="357860"/>
                  </a:lnTo>
                  <a:lnTo>
                    <a:pt x="336524" y="370408"/>
                  </a:lnTo>
                  <a:lnTo>
                    <a:pt x="332968" y="371119"/>
                  </a:lnTo>
                  <a:lnTo>
                    <a:pt x="329387" y="371475"/>
                  </a:lnTo>
                  <a:lnTo>
                    <a:pt x="325755" y="371475"/>
                  </a:lnTo>
                  <a:lnTo>
                    <a:pt x="55245" y="371475"/>
                  </a:lnTo>
                  <a:lnTo>
                    <a:pt x="51612" y="371475"/>
                  </a:lnTo>
                  <a:lnTo>
                    <a:pt x="48018" y="371119"/>
                  </a:lnTo>
                  <a:lnTo>
                    <a:pt x="44462" y="370408"/>
                  </a:lnTo>
                  <a:lnTo>
                    <a:pt x="40906" y="369709"/>
                  </a:lnTo>
                  <a:lnTo>
                    <a:pt x="16179" y="355295"/>
                  </a:lnTo>
                  <a:lnTo>
                    <a:pt x="13614" y="352729"/>
                  </a:lnTo>
                  <a:lnTo>
                    <a:pt x="11328" y="349935"/>
                  </a:lnTo>
                  <a:lnTo>
                    <a:pt x="9309" y="346913"/>
                  </a:lnTo>
                  <a:lnTo>
                    <a:pt x="7289" y="343903"/>
                  </a:lnTo>
                  <a:lnTo>
                    <a:pt x="5588" y="340728"/>
                  </a:lnTo>
                  <a:lnTo>
                    <a:pt x="4203" y="337375"/>
                  </a:lnTo>
                  <a:lnTo>
                    <a:pt x="2819" y="334022"/>
                  </a:lnTo>
                  <a:lnTo>
                    <a:pt x="1765" y="330568"/>
                  </a:lnTo>
                  <a:lnTo>
                    <a:pt x="1066" y="327012"/>
                  </a:lnTo>
                  <a:lnTo>
                    <a:pt x="355" y="323443"/>
                  </a:lnTo>
                  <a:lnTo>
                    <a:pt x="0" y="319862"/>
                  </a:lnTo>
                  <a:lnTo>
                    <a:pt x="0" y="316230"/>
                  </a:lnTo>
                  <a:close/>
                </a:path>
              </a:pathLst>
            </a:custGeom>
            <a:ln w="9525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50809" y="2330450"/>
            <a:ext cx="17208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CFD0D8"/>
                </a:solidFill>
                <a:latin typeface="Roboto Lt"/>
                <a:cs typeface="Roboto Lt"/>
              </a:rPr>
              <a:t>2</a:t>
            </a:r>
            <a:endParaRPr sz="2000">
              <a:latin typeface="Roboto Lt"/>
              <a:cs typeface="Roboto L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88364" y="2316162"/>
            <a:ext cx="2159000" cy="11696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5" dirty="0">
                <a:solidFill>
                  <a:srgbClr val="CFD0D8"/>
                </a:solidFill>
                <a:latin typeface="Roboto Lt"/>
                <a:cs typeface="Roboto Lt"/>
              </a:rPr>
              <a:t>Gather</a:t>
            </a:r>
            <a:r>
              <a:rPr sz="1650" spc="-20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650" spc="5" dirty="0">
                <a:solidFill>
                  <a:srgbClr val="CFD0D8"/>
                </a:solidFill>
                <a:latin typeface="Roboto Lt"/>
                <a:cs typeface="Roboto Lt"/>
              </a:rPr>
              <a:t>Information</a:t>
            </a:r>
            <a:endParaRPr sz="1650">
              <a:latin typeface="Roboto Lt"/>
              <a:cs typeface="Roboto Lt"/>
            </a:endParaRPr>
          </a:p>
          <a:p>
            <a:pPr marL="12700" marR="5080">
              <a:lnSpc>
                <a:spcPct val="131900"/>
              </a:lnSpc>
              <a:spcBef>
                <a:spcPts val="580"/>
              </a:spcBef>
            </a:pP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Collect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relevant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data: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device </a:t>
            </a:r>
            <a:r>
              <a:rPr sz="1350" spc="-3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configurations,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logs,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and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network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traffic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 analysis.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86325" y="4162425"/>
            <a:ext cx="390525" cy="390525"/>
            <a:chOff x="4886325" y="4162425"/>
            <a:chExt cx="390525" cy="390525"/>
          </a:xfrm>
        </p:grpSpPr>
        <p:sp>
          <p:nvSpPr>
            <p:cNvPr id="17" name="object 17"/>
            <p:cNvSpPr/>
            <p:nvPr/>
          </p:nvSpPr>
          <p:spPr>
            <a:xfrm>
              <a:off x="4891087" y="416718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938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25755"/>
                  </a:lnTo>
                  <a:lnTo>
                    <a:pt x="0" y="329387"/>
                  </a:lnTo>
                  <a:lnTo>
                    <a:pt x="18745" y="367385"/>
                  </a:lnTo>
                  <a:lnTo>
                    <a:pt x="51612" y="381000"/>
                  </a:lnTo>
                  <a:lnTo>
                    <a:pt x="329387" y="381000"/>
                  </a:lnTo>
                  <a:lnTo>
                    <a:pt x="367385" y="362254"/>
                  </a:lnTo>
                  <a:lnTo>
                    <a:pt x="381000" y="329387"/>
                  </a:lnTo>
                  <a:lnTo>
                    <a:pt x="381000" y="51612"/>
                  </a:lnTo>
                  <a:lnTo>
                    <a:pt x="362254" y="13614"/>
                  </a:lnTo>
                  <a:lnTo>
                    <a:pt x="332968" y="355"/>
                  </a:lnTo>
                  <a:lnTo>
                    <a:pt x="329387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91087" y="416718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7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93" y="1765"/>
                  </a:lnTo>
                  <a:lnTo>
                    <a:pt x="343547" y="2819"/>
                  </a:lnTo>
                  <a:lnTo>
                    <a:pt x="346887" y="4203"/>
                  </a:lnTo>
                  <a:lnTo>
                    <a:pt x="350253" y="5588"/>
                  </a:lnTo>
                  <a:lnTo>
                    <a:pt x="376796" y="34099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25755"/>
                  </a:lnTo>
                  <a:lnTo>
                    <a:pt x="381000" y="329387"/>
                  </a:lnTo>
                  <a:lnTo>
                    <a:pt x="380644" y="332968"/>
                  </a:lnTo>
                  <a:lnTo>
                    <a:pt x="379933" y="336537"/>
                  </a:lnTo>
                  <a:lnTo>
                    <a:pt x="379234" y="340093"/>
                  </a:lnTo>
                  <a:lnTo>
                    <a:pt x="356450" y="371690"/>
                  </a:lnTo>
                  <a:lnTo>
                    <a:pt x="336524" y="379933"/>
                  </a:lnTo>
                  <a:lnTo>
                    <a:pt x="332968" y="380644"/>
                  </a:lnTo>
                  <a:lnTo>
                    <a:pt x="329387" y="381000"/>
                  </a:lnTo>
                  <a:lnTo>
                    <a:pt x="325755" y="381000"/>
                  </a:lnTo>
                  <a:lnTo>
                    <a:pt x="55245" y="381000"/>
                  </a:lnTo>
                  <a:lnTo>
                    <a:pt x="51612" y="381000"/>
                  </a:lnTo>
                  <a:lnTo>
                    <a:pt x="48018" y="380644"/>
                  </a:lnTo>
                  <a:lnTo>
                    <a:pt x="44462" y="379933"/>
                  </a:lnTo>
                  <a:lnTo>
                    <a:pt x="40906" y="379234"/>
                  </a:lnTo>
                  <a:lnTo>
                    <a:pt x="9309" y="356438"/>
                  </a:lnTo>
                  <a:lnTo>
                    <a:pt x="7289" y="353428"/>
                  </a:lnTo>
                  <a:lnTo>
                    <a:pt x="1066" y="336537"/>
                  </a:lnTo>
                  <a:lnTo>
                    <a:pt x="355" y="332968"/>
                  </a:lnTo>
                  <a:lnTo>
                    <a:pt x="0" y="329387"/>
                  </a:lnTo>
                  <a:lnTo>
                    <a:pt x="0" y="325755"/>
                  </a:lnTo>
                  <a:close/>
                </a:path>
              </a:pathLst>
            </a:custGeom>
            <a:ln w="9525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993284" y="4168775"/>
            <a:ext cx="17208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CFD0D8"/>
                </a:solidFill>
                <a:latin typeface="Roboto Lt"/>
                <a:cs typeface="Roboto Lt"/>
              </a:rPr>
              <a:t>3</a:t>
            </a:r>
            <a:endParaRPr sz="2000">
              <a:latin typeface="Roboto Lt"/>
              <a:cs typeface="Roboto L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30838" y="4144962"/>
            <a:ext cx="2162810" cy="144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5" dirty="0">
                <a:solidFill>
                  <a:srgbClr val="CFD0D8"/>
                </a:solidFill>
                <a:latin typeface="Roboto Lt"/>
                <a:cs typeface="Roboto Lt"/>
              </a:rPr>
              <a:t>Isolate</a:t>
            </a:r>
            <a:r>
              <a:rPr sz="1650" spc="-5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650" spc="10" dirty="0">
                <a:solidFill>
                  <a:srgbClr val="CFD0D8"/>
                </a:solidFill>
                <a:latin typeface="Roboto Lt"/>
                <a:cs typeface="Roboto Lt"/>
              </a:rPr>
              <a:t>the</a:t>
            </a:r>
            <a:r>
              <a:rPr sz="1650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650" spc="10" dirty="0">
                <a:solidFill>
                  <a:srgbClr val="CFD0D8"/>
                </a:solidFill>
                <a:latin typeface="Roboto Lt"/>
                <a:cs typeface="Roboto Lt"/>
              </a:rPr>
              <a:t>Problem</a:t>
            </a:r>
            <a:endParaRPr sz="1650">
              <a:latin typeface="Roboto Lt"/>
              <a:cs typeface="Roboto Lt"/>
            </a:endParaRPr>
          </a:p>
          <a:p>
            <a:pPr marL="12700" marR="5080">
              <a:lnSpc>
                <a:spcPct val="132700"/>
              </a:lnSpc>
              <a:spcBef>
                <a:spcPts val="565"/>
              </a:spcBef>
            </a:pP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Systematically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narrow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down </a:t>
            </a:r>
            <a:r>
              <a:rPr sz="1350" spc="-3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the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potential causes </a:t>
            </a:r>
            <a:r>
              <a:rPr sz="1350" spc="10" dirty="0">
                <a:solidFill>
                  <a:srgbClr val="CFD0D8"/>
                </a:solidFill>
                <a:latin typeface="Roboto"/>
                <a:cs typeface="Roboto"/>
              </a:rPr>
              <a:t>of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the 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issue, examining each 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component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in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the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network.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943850" y="4162425"/>
            <a:ext cx="390525" cy="390525"/>
            <a:chOff x="7943850" y="4162425"/>
            <a:chExt cx="390525" cy="390525"/>
          </a:xfrm>
        </p:grpSpPr>
        <p:sp>
          <p:nvSpPr>
            <p:cNvPr id="22" name="object 22"/>
            <p:cNvSpPr/>
            <p:nvPr/>
          </p:nvSpPr>
          <p:spPr>
            <a:xfrm>
              <a:off x="7948612" y="416718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938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25755"/>
                  </a:lnTo>
                  <a:lnTo>
                    <a:pt x="0" y="329387"/>
                  </a:lnTo>
                  <a:lnTo>
                    <a:pt x="18745" y="367385"/>
                  </a:lnTo>
                  <a:lnTo>
                    <a:pt x="51612" y="381000"/>
                  </a:lnTo>
                  <a:lnTo>
                    <a:pt x="329387" y="381000"/>
                  </a:lnTo>
                  <a:lnTo>
                    <a:pt x="367385" y="362254"/>
                  </a:lnTo>
                  <a:lnTo>
                    <a:pt x="381000" y="329387"/>
                  </a:lnTo>
                  <a:lnTo>
                    <a:pt x="381000" y="51612"/>
                  </a:lnTo>
                  <a:lnTo>
                    <a:pt x="362254" y="13614"/>
                  </a:lnTo>
                  <a:lnTo>
                    <a:pt x="332968" y="355"/>
                  </a:lnTo>
                  <a:lnTo>
                    <a:pt x="329387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48612" y="416718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4203" y="34099"/>
                  </a:lnTo>
                  <a:lnTo>
                    <a:pt x="5588" y="30746"/>
                  </a:lnTo>
                  <a:lnTo>
                    <a:pt x="7289" y="27571"/>
                  </a:lnTo>
                  <a:lnTo>
                    <a:pt x="9309" y="24549"/>
                  </a:lnTo>
                  <a:lnTo>
                    <a:pt x="11328" y="21539"/>
                  </a:lnTo>
                  <a:lnTo>
                    <a:pt x="13614" y="18745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7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93" y="1765"/>
                  </a:lnTo>
                  <a:lnTo>
                    <a:pt x="343547" y="2819"/>
                  </a:lnTo>
                  <a:lnTo>
                    <a:pt x="346887" y="4203"/>
                  </a:lnTo>
                  <a:lnTo>
                    <a:pt x="350253" y="5588"/>
                  </a:lnTo>
                  <a:lnTo>
                    <a:pt x="353428" y="7289"/>
                  </a:lnTo>
                  <a:lnTo>
                    <a:pt x="356438" y="9309"/>
                  </a:lnTo>
                  <a:lnTo>
                    <a:pt x="359460" y="11328"/>
                  </a:lnTo>
                  <a:lnTo>
                    <a:pt x="362254" y="13614"/>
                  </a:lnTo>
                  <a:lnTo>
                    <a:pt x="364820" y="16179"/>
                  </a:lnTo>
                  <a:lnTo>
                    <a:pt x="367385" y="18745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25755"/>
                  </a:lnTo>
                  <a:lnTo>
                    <a:pt x="381000" y="329387"/>
                  </a:lnTo>
                  <a:lnTo>
                    <a:pt x="380644" y="332968"/>
                  </a:lnTo>
                  <a:lnTo>
                    <a:pt x="379933" y="336537"/>
                  </a:lnTo>
                  <a:lnTo>
                    <a:pt x="379234" y="340093"/>
                  </a:lnTo>
                  <a:lnTo>
                    <a:pt x="364820" y="364820"/>
                  </a:lnTo>
                  <a:lnTo>
                    <a:pt x="362254" y="367385"/>
                  </a:lnTo>
                  <a:lnTo>
                    <a:pt x="336524" y="379933"/>
                  </a:lnTo>
                  <a:lnTo>
                    <a:pt x="332968" y="380644"/>
                  </a:lnTo>
                  <a:lnTo>
                    <a:pt x="329387" y="381000"/>
                  </a:lnTo>
                  <a:lnTo>
                    <a:pt x="325755" y="381000"/>
                  </a:lnTo>
                  <a:lnTo>
                    <a:pt x="55245" y="381000"/>
                  </a:lnTo>
                  <a:lnTo>
                    <a:pt x="51612" y="381000"/>
                  </a:lnTo>
                  <a:lnTo>
                    <a:pt x="48018" y="380644"/>
                  </a:lnTo>
                  <a:lnTo>
                    <a:pt x="44462" y="379933"/>
                  </a:lnTo>
                  <a:lnTo>
                    <a:pt x="40906" y="379234"/>
                  </a:lnTo>
                  <a:lnTo>
                    <a:pt x="16179" y="364820"/>
                  </a:lnTo>
                  <a:lnTo>
                    <a:pt x="13614" y="362254"/>
                  </a:lnTo>
                  <a:lnTo>
                    <a:pt x="11328" y="359460"/>
                  </a:lnTo>
                  <a:lnTo>
                    <a:pt x="9309" y="356438"/>
                  </a:lnTo>
                  <a:lnTo>
                    <a:pt x="7289" y="353428"/>
                  </a:lnTo>
                  <a:lnTo>
                    <a:pt x="5588" y="350253"/>
                  </a:lnTo>
                  <a:lnTo>
                    <a:pt x="4203" y="346900"/>
                  </a:lnTo>
                  <a:lnTo>
                    <a:pt x="2819" y="343547"/>
                  </a:lnTo>
                  <a:lnTo>
                    <a:pt x="1765" y="340093"/>
                  </a:lnTo>
                  <a:lnTo>
                    <a:pt x="1066" y="336537"/>
                  </a:lnTo>
                  <a:lnTo>
                    <a:pt x="355" y="332968"/>
                  </a:lnTo>
                  <a:lnTo>
                    <a:pt x="0" y="329387"/>
                  </a:lnTo>
                  <a:lnTo>
                    <a:pt x="0" y="325755"/>
                  </a:lnTo>
                  <a:close/>
                </a:path>
              </a:pathLst>
            </a:custGeom>
            <a:ln w="9525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050809" y="4168775"/>
            <a:ext cx="17208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CFD0D8"/>
                </a:solidFill>
                <a:latin typeface="Roboto Lt"/>
                <a:cs typeface="Roboto Lt"/>
              </a:rPr>
              <a:t>4</a:t>
            </a:r>
            <a:endParaRPr sz="2000">
              <a:latin typeface="Roboto Lt"/>
              <a:cs typeface="Roboto L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88364" y="4144962"/>
            <a:ext cx="2283460" cy="144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0" dirty="0">
                <a:solidFill>
                  <a:srgbClr val="CFD0D8"/>
                </a:solidFill>
                <a:latin typeface="Roboto Lt"/>
                <a:cs typeface="Roboto Lt"/>
              </a:rPr>
              <a:t>Implement</a:t>
            </a:r>
            <a:r>
              <a:rPr sz="1650" spc="-10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650" spc="5" dirty="0">
                <a:solidFill>
                  <a:srgbClr val="CFD0D8"/>
                </a:solidFill>
                <a:latin typeface="Roboto Lt"/>
                <a:cs typeface="Roboto Lt"/>
              </a:rPr>
              <a:t>Solutions</a:t>
            </a:r>
            <a:endParaRPr sz="1650">
              <a:latin typeface="Roboto Lt"/>
              <a:cs typeface="Roboto Lt"/>
            </a:endParaRPr>
          </a:p>
          <a:p>
            <a:pPr marL="12700" marR="5080">
              <a:lnSpc>
                <a:spcPct val="132700"/>
              </a:lnSpc>
              <a:spcBef>
                <a:spcPts val="565"/>
              </a:spcBef>
            </a:pP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Apply appropriate 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fixes based </a:t>
            </a:r>
            <a:r>
              <a:rPr sz="1350" spc="-3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on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the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identified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cause,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ensuring that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changes are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tested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validated.</a:t>
            </a:r>
            <a:endParaRPr sz="1350">
              <a:latin typeface="Roboto"/>
              <a:cs typeface="Roboto"/>
            </a:endParaRP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768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892175"/>
            <a:ext cx="263207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" dirty="0"/>
              <a:t>Project</a:t>
            </a:r>
            <a:r>
              <a:rPr spc="-55" dirty="0"/>
              <a:t> </a:t>
            </a:r>
            <a:r>
              <a:rPr spc="-10" dirty="0"/>
              <a:t>Photo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075" y="1800225"/>
            <a:ext cx="10229849" cy="37147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768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43750" y="253"/>
            <a:ext cx="4286250" cy="6002655"/>
            <a:chOff x="7143750" y="253"/>
            <a:chExt cx="4286250" cy="60026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0" y="253"/>
              <a:ext cx="4286249" cy="600265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62825" y="1724024"/>
              <a:ext cx="3857624" cy="29908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0244" y="5926073"/>
              <a:ext cx="1754504" cy="7683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7375" y="749300"/>
            <a:ext cx="5088890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5" dirty="0"/>
              <a:t>OSPF </a:t>
            </a:r>
            <a:r>
              <a:rPr spc="20" dirty="0"/>
              <a:t>(Open </a:t>
            </a:r>
            <a:r>
              <a:rPr spc="5" dirty="0"/>
              <a:t>Shortest </a:t>
            </a:r>
            <a:r>
              <a:rPr spc="-20" dirty="0"/>
              <a:t>Path </a:t>
            </a:r>
            <a:r>
              <a:rPr spc="-819" dirty="0"/>
              <a:t> </a:t>
            </a:r>
            <a:r>
              <a:rPr spc="-5" dirty="0"/>
              <a:t>First)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00075" y="2105024"/>
            <a:ext cx="2886075" cy="2105025"/>
            <a:chOff x="600075" y="2105024"/>
            <a:chExt cx="2886075" cy="2105025"/>
          </a:xfrm>
        </p:grpSpPr>
        <p:sp>
          <p:nvSpPr>
            <p:cNvPr id="8" name="object 8"/>
            <p:cNvSpPr/>
            <p:nvPr/>
          </p:nvSpPr>
          <p:spPr>
            <a:xfrm>
              <a:off x="604837" y="2109787"/>
              <a:ext cx="2876550" cy="2095500"/>
            </a:xfrm>
            <a:custGeom>
              <a:avLst/>
              <a:gdLst/>
              <a:ahLst/>
              <a:cxnLst/>
              <a:rect l="l" t="t" r="r" b="b"/>
              <a:pathLst>
                <a:path w="2876550" h="2095500">
                  <a:moveTo>
                    <a:pt x="2824937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2040255"/>
                  </a:lnTo>
                  <a:lnTo>
                    <a:pt x="0" y="2043887"/>
                  </a:lnTo>
                  <a:lnTo>
                    <a:pt x="18747" y="2081885"/>
                  </a:lnTo>
                  <a:lnTo>
                    <a:pt x="51619" y="2095500"/>
                  </a:lnTo>
                  <a:lnTo>
                    <a:pt x="2824937" y="2095500"/>
                  </a:lnTo>
                  <a:lnTo>
                    <a:pt x="2862935" y="2076754"/>
                  </a:lnTo>
                  <a:lnTo>
                    <a:pt x="2876550" y="2043887"/>
                  </a:lnTo>
                  <a:lnTo>
                    <a:pt x="2876550" y="51612"/>
                  </a:lnTo>
                  <a:lnTo>
                    <a:pt x="2857804" y="13614"/>
                  </a:lnTo>
                  <a:lnTo>
                    <a:pt x="2828518" y="355"/>
                  </a:lnTo>
                  <a:lnTo>
                    <a:pt x="2824937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4837" y="2109787"/>
              <a:ext cx="2876550" cy="2095500"/>
            </a:xfrm>
            <a:custGeom>
              <a:avLst/>
              <a:gdLst/>
              <a:ahLst/>
              <a:cxnLst/>
              <a:rect l="l" t="t" r="r" b="b"/>
              <a:pathLst>
                <a:path w="2876550" h="2095500">
                  <a:moveTo>
                    <a:pt x="0" y="204025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59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2821305" y="0"/>
                  </a:lnTo>
                  <a:lnTo>
                    <a:pt x="2824937" y="0"/>
                  </a:lnTo>
                  <a:lnTo>
                    <a:pt x="2828518" y="355"/>
                  </a:lnTo>
                  <a:lnTo>
                    <a:pt x="2832074" y="1066"/>
                  </a:lnTo>
                  <a:lnTo>
                    <a:pt x="2835643" y="1765"/>
                  </a:lnTo>
                  <a:lnTo>
                    <a:pt x="2839097" y="2819"/>
                  </a:lnTo>
                  <a:lnTo>
                    <a:pt x="2842437" y="4203"/>
                  </a:lnTo>
                  <a:lnTo>
                    <a:pt x="2845803" y="5588"/>
                  </a:lnTo>
                  <a:lnTo>
                    <a:pt x="2872346" y="34099"/>
                  </a:lnTo>
                  <a:lnTo>
                    <a:pt x="2875483" y="44462"/>
                  </a:lnTo>
                  <a:lnTo>
                    <a:pt x="2876194" y="48018"/>
                  </a:lnTo>
                  <a:lnTo>
                    <a:pt x="2876550" y="51612"/>
                  </a:lnTo>
                  <a:lnTo>
                    <a:pt x="2876550" y="55245"/>
                  </a:lnTo>
                  <a:lnTo>
                    <a:pt x="2876550" y="2040255"/>
                  </a:lnTo>
                  <a:lnTo>
                    <a:pt x="2876550" y="2043887"/>
                  </a:lnTo>
                  <a:lnTo>
                    <a:pt x="2876194" y="2047468"/>
                  </a:lnTo>
                  <a:lnTo>
                    <a:pt x="2875483" y="2051037"/>
                  </a:lnTo>
                  <a:lnTo>
                    <a:pt x="2874784" y="2054593"/>
                  </a:lnTo>
                  <a:lnTo>
                    <a:pt x="2852000" y="2086190"/>
                  </a:lnTo>
                  <a:lnTo>
                    <a:pt x="2832074" y="2094433"/>
                  </a:lnTo>
                  <a:lnTo>
                    <a:pt x="2828518" y="2095144"/>
                  </a:lnTo>
                  <a:lnTo>
                    <a:pt x="2824937" y="2095500"/>
                  </a:lnTo>
                  <a:lnTo>
                    <a:pt x="2821305" y="2095500"/>
                  </a:lnTo>
                  <a:lnTo>
                    <a:pt x="55245" y="2095500"/>
                  </a:lnTo>
                  <a:lnTo>
                    <a:pt x="51619" y="2095500"/>
                  </a:lnTo>
                  <a:lnTo>
                    <a:pt x="48026" y="2095144"/>
                  </a:lnTo>
                  <a:lnTo>
                    <a:pt x="44465" y="2094433"/>
                  </a:lnTo>
                  <a:lnTo>
                    <a:pt x="40907" y="2093734"/>
                  </a:lnTo>
                  <a:lnTo>
                    <a:pt x="9311" y="2070938"/>
                  </a:lnTo>
                  <a:lnTo>
                    <a:pt x="7292" y="2067928"/>
                  </a:lnTo>
                  <a:lnTo>
                    <a:pt x="5590" y="2064753"/>
                  </a:lnTo>
                  <a:lnTo>
                    <a:pt x="4207" y="2061400"/>
                  </a:lnTo>
                  <a:lnTo>
                    <a:pt x="2818" y="2058047"/>
                  </a:lnTo>
                  <a:lnTo>
                    <a:pt x="1771" y="2054593"/>
                  </a:lnTo>
                  <a:lnTo>
                    <a:pt x="1061" y="2051037"/>
                  </a:lnTo>
                  <a:lnTo>
                    <a:pt x="351" y="2047468"/>
                  </a:lnTo>
                  <a:lnTo>
                    <a:pt x="0" y="2043887"/>
                  </a:lnTo>
                  <a:lnTo>
                    <a:pt x="0" y="2040255"/>
                  </a:lnTo>
                  <a:close/>
                </a:path>
              </a:pathLst>
            </a:custGeom>
            <a:ln w="9525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68350" y="2268537"/>
            <a:ext cx="2496820" cy="144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5" dirty="0">
                <a:solidFill>
                  <a:srgbClr val="CFD0D8"/>
                </a:solidFill>
                <a:latin typeface="Roboto Lt"/>
                <a:cs typeface="Roboto Lt"/>
              </a:rPr>
              <a:t>Link-State</a:t>
            </a:r>
            <a:r>
              <a:rPr sz="1650" spc="-35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650" spc="5" dirty="0">
                <a:solidFill>
                  <a:srgbClr val="CFD0D8"/>
                </a:solidFill>
                <a:latin typeface="Roboto Lt"/>
                <a:cs typeface="Roboto Lt"/>
              </a:rPr>
              <a:t>Protocol</a:t>
            </a:r>
            <a:endParaRPr sz="1650">
              <a:latin typeface="Roboto Lt"/>
              <a:cs typeface="Roboto Lt"/>
            </a:endParaRPr>
          </a:p>
          <a:p>
            <a:pPr marL="12700" marR="5080">
              <a:lnSpc>
                <a:spcPct val="132700"/>
              </a:lnSpc>
              <a:spcBef>
                <a:spcPts val="565"/>
              </a:spcBef>
            </a:pP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OSPF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builds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a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complete network </a:t>
            </a:r>
            <a:r>
              <a:rPr sz="1350" spc="-3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map,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allowing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for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efficient </a:t>
            </a:r>
            <a:r>
              <a:rPr sz="1350" spc="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routing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decisions based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 on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the 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shortest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path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available.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57600" y="2105024"/>
            <a:ext cx="2886075" cy="2105025"/>
            <a:chOff x="3657600" y="2105024"/>
            <a:chExt cx="2886075" cy="2105025"/>
          </a:xfrm>
        </p:grpSpPr>
        <p:sp>
          <p:nvSpPr>
            <p:cNvPr id="12" name="object 12"/>
            <p:cNvSpPr/>
            <p:nvPr/>
          </p:nvSpPr>
          <p:spPr>
            <a:xfrm>
              <a:off x="3662362" y="2109787"/>
              <a:ext cx="2876550" cy="2095500"/>
            </a:xfrm>
            <a:custGeom>
              <a:avLst/>
              <a:gdLst/>
              <a:ahLst/>
              <a:cxnLst/>
              <a:rect l="l" t="t" r="r" b="b"/>
              <a:pathLst>
                <a:path w="2876550" h="2095500">
                  <a:moveTo>
                    <a:pt x="282493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2040255"/>
                  </a:lnTo>
                  <a:lnTo>
                    <a:pt x="0" y="2043887"/>
                  </a:lnTo>
                  <a:lnTo>
                    <a:pt x="18745" y="2081885"/>
                  </a:lnTo>
                  <a:lnTo>
                    <a:pt x="51612" y="2095500"/>
                  </a:lnTo>
                  <a:lnTo>
                    <a:pt x="2824937" y="2095500"/>
                  </a:lnTo>
                  <a:lnTo>
                    <a:pt x="2862935" y="2076754"/>
                  </a:lnTo>
                  <a:lnTo>
                    <a:pt x="2876550" y="2043887"/>
                  </a:lnTo>
                  <a:lnTo>
                    <a:pt x="2876550" y="51612"/>
                  </a:lnTo>
                  <a:lnTo>
                    <a:pt x="2857804" y="13614"/>
                  </a:lnTo>
                  <a:lnTo>
                    <a:pt x="2828518" y="355"/>
                  </a:lnTo>
                  <a:lnTo>
                    <a:pt x="2824937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62362" y="2109787"/>
              <a:ext cx="2876550" cy="2095500"/>
            </a:xfrm>
            <a:custGeom>
              <a:avLst/>
              <a:gdLst/>
              <a:ahLst/>
              <a:cxnLst/>
              <a:rect l="l" t="t" r="r" b="b"/>
              <a:pathLst>
                <a:path w="2876550" h="2095500">
                  <a:moveTo>
                    <a:pt x="0" y="204025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2821305" y="0"/>
                  </a:lnTo>
                  <a:lnTo>
                    <a:pt x="2824937" y="0"/>
                  </a:lnTo>
                  <a:lnTo>
                    <a:pt x="2828518" y="355"/>
                  </a:lnTo>
                  <a:lnTo>
                    <a:pt x="2832074" y="1066"/>
                  </a:lnTo>
                  <a:lnTo>
                    <a:pt x="2835643" y="1765"/>
                  </a:lnTo>
                  <a:lnTo>
                    <a:pt x="2839097" y="2819"/>
                  </a:lnTo>
                  <a:lnTo>
                    <a:pt x="2842437" y="4203"/>
                  </a:lnTo>
                  <a:lnTo>
                    <a:pt x="2845803" y="5588"/>
                  </a:lnTo>
                  <a:lnTo>
                    <a:pt x="2860370" y="16179"/>
                  </a:lnTo>
                  <a:lnTo>
                    <a:pt x="2862935" y="18745"/>
                  </a:lnTo>
                  <a:lnTo>
                    <a:pt x="2875483" y="44462"/>
                  </a:lnTo>
                  <a:lnTo>
                    <a:pt x="2876194" y="48018"/>
                  </a:lnTo>
                  <a:lnTo>
                    <a:pt x="2876550" y="51612"/>
                  </a:lnTo>
                  <a:lnTo>
                    <a:pt x="2876550" y="55245"/>
                  </a:lnTo>
                  <a:lnTo>
                    <a:pt x="2876550" y="2040255"/>
                  </a:lnTo>
                  <a:lnTo>
                    <a:pt x="2876550" y="2043887"/>
                  </a:lnTo>
                  <a:lnTo>
                    <a:pt x="2876194" y="2047468"/>
                  </a:lnTo>
                  <a:lnTo>
                    <a:pt x="2875483" y="2051037"/>
                  </a:lnTo>
                  <a:lnTo>
                    <a:pt x="2874784" y="2054593"/>
                  </a:lnTo>
                  <a:lnTo>
                    <a:pt x="2860370" y="2079320"/>
                  </a:lnTo>
                  <a:lnTo>
                    <a:pt x="2857804" y="2081885"/>
                  </a:lnTo>
                  <a:lnTo>
                    <a:pt x="2832074" y="2094433"/>
                  </a:lnTo>
                  <a:lnTo>
                    <a:pt x="2828518" y="2095144"/>
                  </a:lnTo>
                  <a:lnTo>
                    <a:pt x="2824937" y="2095500"/>
                  </a:lnTo>
                  <a:lnTo>
                    <a:pt x="2821305" y="2095500"/>
                  </a:lnTo>
                  <a:lnTo>
                    <a:pt x="55245" y="2095500"/>
                  </a:lnTo>
                  <a:lnTo>
                    <a:pt x="51612" y="2095500"/>
                  </a:lnTo>
                  <a:lnTo>
                    <a:pt x="48018" y="2095144"/>
                  </a:lnTo>
                  <a:lnTo>
                    <a:pt x="44462" y="2094433"/>
                  </a:lnTo>
                  <a:lnTo>
                    <a:pt x="40906" y="2093734"/>
                  </a:lnTo>
                  <a:lnTo>
                    <a:pt x="9309" y="2070938"/>
                  </a:lnTo>
                  <a:lnTo>
                    <a:pt x="7289" y="2067928"/>
                  </a:lnTo>
                  <a:lnTo>
                    <a:pt x="1066" y="2051037"/>
                  </a:lnTo>
                  <a:lnTo>
                    <a:pt x="355" y="2047468"/>
                  </a:lnTo>
                  <a:lnTo>
                    <a:pt x="0" y="2043887"/>
                  </a:lnTo>
                  <a:lnTo>
                    <a:pt x="0" y="2040255"/>
                  </a:lnTo>
                  <a:close/>
                </a:path>
              </a:pathLst>
            </a:custGeom>
            <a:ln w="9525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25875" y="2268537"/>
            <a:ext cx="2402205" cy="17221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5" dirty="0">
                <a:solidFill>
                  <a:srgbClr val="CFD0D8"/>
                </a:solidFill>
                <a:latin typeface="Roboto Lt"/>
                <a:cs typeface="Roboto Lt"/>
              </a:rPr>
              <a:t>Scalability</a:t>
            </a:r>
            <a:endParaRPr sz="1650">
              <a:latin typeface="Roboto Lt"/>
              <a:cs typeface="Roboto Lt"/>
            </a:endParaRPr>
          </a:p>
          <a:p>
            <a:pPr marL="12700" marR="5080">
              <a:lnSpc>
                <a:spcPct val="133100"/>
              </a:lnSpc>
              <a:spcBef>
                <a:spcPts val="560"/>
              </a:spcBef>
            </a:pP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OSPF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is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suitable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for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large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networks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with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many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routers,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 handling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complex 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routing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scenarios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without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performance </a:t>
            </a:r>
            <a:r>
              <a:rPr sz="1350" spc="-3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degradation.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0075" y="4381500"/>
            <a:ext cx="5943600" cy="1276350"/>
            <a:chOff x="600075" y="4381500"/>
            <a:chExt cx="5943600" cy="1276350"/>
          </a:xfrm>
        </p:grpSpPr>
        <p:sp>
          <p:nvSpPr>
            <p:cNvPr id="16" name="object 16"/>
            <p:cNvSpPr/>
            <p:nvPr/>
          </p:nvSpPr>
          <p:spPr>
            <a:xfrm>
              <a:off x="604837" y="4386262"/>
              <a:ext cx="5934075" cy="1266825"/>
            </a:xfrm>
            <a:custGeom>
              <a:avLst/>
              <a:gdLst/>
              <a:ahLst/>
              <a:cxnLst/>
              <a:rect l="l" t="t" r="r" b="b"/>
              <a:pathLst>
                <a:path w="5934075" h="1266825">
                  <a:moveTo>
                    <a:pt x="5882462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1211581"/>
                  </a:lnTo>
                  <a:lnTo>
                    <a:pt x="0" y="1215207"/>
                  </a:lnTo>
                  <a:lnTo>
                    <a:pt x="18747" y="1253208"/>
                  </a:lnTo>
                  <a:lnTo>
                    <a:pt x="51619" y="1266821"/>
                  </a:lnTo>
                  <a:lnTo>
                    <a:pt x="5882462" y="1266821"/>
                  </a:lnTo>
                  <a:lnTo>
                    <a:pt x="5920460" y="1248078"/>
                  </a:lnTo>
                  <a:lnTo>
                    <a:pt x="5934075" y="1215207"/>
                  </a:lnTo>
                  <a:lnTo>
                    <a:pt x="5934075" y="51612"/>
                  </a:lnTo>
                  <a:lnTo>
                    <a:pt x="5915329" y="13614"/>
                  </a:lnTo>
                  <a:lnTo>
                    <a:pt x="5886043" y="355"/>
                  </a:lnTo>
                  <a:lnTo>
                    <a:pt x="5882462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4837" y="4386262"/>
              <a:ext cx="5934075" cy="1266825"/>
            </a:xfrm>
            <a:custGeom>
              <a:avLst/>
              <a:gdLst/>
              <a:ahLst/>
              <a:cxnLst/>
              <a:rect l="l" t="t" r="r" b="b"/>
              <a:pathLst>
                <a:path w="5934075" h="1266825">
                  <a:moveTo>
                    <a:pt x="0" y="1211581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7292" y="27571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5878830" y="0"/>
                  </a:lnTo>
                  <a:lnTo>
                    <a:pt x="5882462" y="0"/>
                  </a:lnTo>
                  <a:lnTo>
                    <a:pt x="5886043" y="355"/>
                  </a:lnTo>
                  <a:lnTo>
                    <a:pt x="5889599" y="1066"/>
                  </a:lnTo>
                  <a:lnTo>
                    <a:pt x="5893168" y="1765"/>
                  </a:lnTo>
                  <a:lnTo>
                    <a:pt x="5896622" y="2819"/>
                  </a:lnTo>
                  <a:lnTo>
                    <a:pt x="5899962" y="4203"/>
                  </a:lnTo>
                  <a:lnTo>
                    <a:pt x="5903328" y="5588"/>
                  </a:lnTo>
                  <a:lnTo>
                    <a:pt x="5917895" y="16179"/>
                  </a:lnTo>
                  <a:lnTo>
                    <a:pt x="5920460" y="18745"/>
                  </a:lnTo>
                  <a:lnTo>
                    <a:pt x="5933008" y="44462"/>
                  </a:lnTo>
                  <a:lnTo>
                    <a:pt x="5933719" y="48018"/>
                  </a:lnTo>
                  <a:lnTo>
                    <a:pt x="5934075" y="51612"/>
                  </a:lnTo>
                  <a:lnTo>
                    <a:pt x="5934075" y="55245"/>
                  </a:lnTo>
                  <a:lnTo>
                    <a:pt x="5934075" y="1211581"/>
                  </a:lnTo>
                  <a:lnTo>
                    <a:pt x="5934075" y="1215207"/>
                  </a:lnTo>
                  <a:lnTo>
                    <a:pt x="5933719" y="1218798"/>
                  </a:lnTo>
                  <a:lnTo>
                    <a:pt x="5933008" y="1222355"/>
                  </a:lnTo>
                  <a:lnTo>
                    <a:pt x="5932309" y="1225913"/>
                  </a:lnTo>
                  <a:lnTo>
                    <a:pt x="5909525" y="1257514"/>
                  </a:lnTo>
                  <a:lnTo>
                    <a:pt x="5899962" y="1262618"/>
                  </a:lnTo>
                  <a:lnTo>
                    <a:pt x="5896622" y="1264008"/>
                  </a:lnTo>
                  <a:lnTo>
                    <a:pt x="5878830" y="1266826"/>
                  </a:lnTo>
                  <a:lnTo>
                    <a:pt x="55245" y="1266826"/>
                  </a:lnTo>
                  <a:lnTo>
                    <a:pt x="18747" y="1253208"/>
                  </a:lnTo>
                  <a:lnTo>
                    <a:pt x="9311" y="1242269"/>
                  </a:lnTo>
                  <a:lnTo>
                    <a:pt x="7292" y="1239253"/>
                  </a:lnTo>
                  <a:lnTo>
                    <a:pt x="5590" y="1236073"/>
                  </a:lnTo>
                  <a:lnTo>
                    <a:pt x="4207" y="1232719"/>
                  </a:lnTo>
                  <a:lnTo>
                    <a:pt x="2818" y="1229371"/>
                  </a:lnTo>
                  <a:lnTo>
                    <a:pt x="1771" y="1225913"/>
                  </a:lnTo>
                  <a:lnTo>
                    <a:pt x="1061" y="1222355"/>
                  </a:lnTo>
                  <a:lnTo>
                    <a:pt x="351" y="1218798"/>
                  </a:lnTo>
                  <a:lnTo>
                    <a:pt x="0" y="1215207"/>
                  </a:lnTo>
                  <a:lnTo>
                    <a:pt x="0" y="1211581"/>
                  </a:lnTo>
                  <a:close/>
                </a:path>
              </a:pathLst>
            </a:custGeom>
            <a:ln w="9525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68350" y="4545012"/>
            <a:ext cx="4852670" cy="9029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5" dirty="0">
                <a:solidFill>
                  <a:srgbClr val="CFD0D8"/>
                </a:solidFill>
                <a:latin typeface="Roboto Lt"/>
                <a:cs typeface="Roboto Lt"/>
              </a:rPr>
              <a:t>Security</a:t>
            </a:r>
            <a:endParaRPr sz="1650">
              <a:latin typeface="Roboto Lt"/>
              <a:cs typeface="Roboto Lt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OSPF</a:t>
            </a:r>
            <a:r>
              <a:rPr sz="1350" spc="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uses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authentication</a:t>
            </a:r>
            <a:r>
              <a:rPr sz="1350" spc="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mechanisms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to</a:t>
            </a:r>
            <a:r>
              <a:rPr sz="1350" spc="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prevent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unauthorized </a:t>
            </a:r>
            <a:r>
              <a:rPr sz="1350" spc="-3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configuration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changes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secure the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routing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infrastructure.</a:t>
            </a:r>
            <a:endParaRPr sz="13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3"/>
            <a:ext cx="4286250" cy="6002655"/>
            <a:chOff x="0" y="253"/>
            <a:chExt cx="4286250" cy="60026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53"/>
              <a:ext cx="4286250" cy="600265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075" y="1666874"/>
              <a:ext cx="3848099" cy="31051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73625" y="1177925"/>
            <a:ext cx="183197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V</a:t>
            </a:r>
            <a:r>
              <a:rPr spc="45" dirty="0"/>
              <a:t>L</a:t>
            </a:r>
            <a:r>
              <a:rPr spc="40" dirty="0"/>
              <a:t>ANS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886325" y="2200274"/>
            <a:ext cx="390525" cy="381000"/>
            <a:chOff x="4886325" y="2200274"/>
            <a:chExt cx="390525" cy="381000"/>
          </a:xfrm>
        </p:grpSpPr>
        <p:sp>
          <p:nvSpPr>
            <p:cNvPr id="7" name="object 7"/>
            <p:cNvSpPr/>
            <p:nvPr/>
          </p:nvSpPr>
          <p:spPr>
            <a:xfrm>
              <a:off x="4891087" y="220503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938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16230"/>
                  </a:lnTo>
                  <a:lnTo>
                    <a:pt x="0" y="319862"/>
                  </a:lnTo>
                  <a:lnTo>
                    <a:pt x="18745" y="357860"/>
                  </a:lnTo>
                  <a:lnTo>
                    <a:pt x="51612" y="371475"/>
                  </a:lnTo>
                  <a:lnTo>
                    <a:pt x="329387" y="371475"/>
                  </a:lnTo>
                  <a:lnTo>
                    <a:pt x="367385" y="352729"/>
                  </a:lnTo>
                  <a:lnTo>
                    <a:pt x="381000" y="319862"/>
                  </a:lnTo>
                  <a:lnTo>
                    <a:pt x="381000" y="51612"/>
                  </a:lnTo>
                  <a:lnTo>
                    <a:pt x="362254" y="13614"/>
                  </a:lnTo>
                  <a:lnTo>
                    <a:pt x="332968" y="355"/>
                  </a:lnTo>
                  <a:lnTo>
                    <a:pt x="329387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91087" y="220503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7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93" y="1765"/>
                  </a:lnTo>
                  <a:lnTo>
                    <a:pt x="343547" y="2819"/>
                  </a:lnTo>
                  <a:lnTo>
                    <a:pt x="346887" y="4203"/>
                  </a:lnTo>
                  <a:lnTo>
                    <a:pt x="350253" y="5588"/>
                  </a:lnTo>
                  <a:lnTo>
                    <a:pt x="376796" y="34099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16230"/>
                  </a:lnTo>
                  <a:lnTo>
                    <a:pt x="381000" y="319862"/>
                  </a:lnTo>
                  <a:lnTo>
                    <a:pt x="380644" y="323443"/>
                  </a:lnTo>
                  <a:lnTo>
                    <a:pt x="379933" y="327012"/>
                  </a:lnTo>
                  <a:lnTo>
                    <a:pt x="379234" y="330568"/>
                  </a:lnTo>
                  <a:lnTo>
                    <a:pt x="356450" y="362165"/>
                  </a:lnTo>
                  <a:lnTo>
                    <a:pt x="336524" y="370408"/>
                  </a:lnTo>
                  <a:lnTo>
                    <a:pt x="332968" y="371119"/>
                  </a:lnTo>
                  <a:lnTo>
                    <a:pt x="329387" y="371475"/>
                  </a:lnTo>
                  <a:lnTo>
                    <a:pt x="325755" y="371475"/>
                  </a:lnTo>
                  <a:lnTo>
                    <a:pt x="55245" y="371475"/>
                  </a:lnTo>
                  <a:lnTo>
                    <a:pt x="51612" y="371475"/>
                  </a:lnTo>
                  <a:lnTo>
                    <a:pt x="48018" y="371119"/>
                  </a:lnTo>
                  <a:lnTo>
                    <a:pt x="44462" y="370408"/>
                  </a:lnTo>
                  <a:lnTo>
                    <a:pt x="40906" y="369709"/>
                  </a:lnTo>
                  <a:lnTo>
                    <a:pt x="9309" y="346913"/>
                  </a:lnTo>
                  <a:lnTo>
                    <a:pt x="7289" y="343903"/>
                  </a:lnTo>
                  <a:lnTo>
                    <a:pt x="1066" y="327012"/>
                  </a:lnTo>
                  <a:lnTo>
                    <a:pt x="355" y="323443"/>
                  </a:lnTo>
                  <a:lnTo>
                    <a:pt x="0" y="319862"/>
                  </a:lnTo>
                  <a:lnTo>
                    <a:pt x="0" y="316230"/>
                  </a:lnTo>
                  <a:close/>
                </a:path>
              </a:pathLst>
            </a:custGeom>
            <a:ln w="9525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93284" y="2206625"/>
            <a:ext cx="17208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CFD0D8"/>
                </a:solidFill>
                <a:latin typeface="Roboto Lt"/>
                <a:cs typeface="Roboto Lt"/>
              </a:rPr>
              <a:t>1</a:t>
            </a:r>
            <a:endParaRPr sz="2000">
              <a:latin typeface="Roboto Lt"/>
              <a:cs typeface="Roboto 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30838" y="2182812"/>
            <a:ext cx="2283460" cy="17221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5" dirty="0">
                <a:solidFill>
                  <a:srgbClr val="CFD0D8"/>
                </a:solidFill>
                <a:latin typeface="Roboto Lt"/>
                <a:cs typeface="Roboto Lt"/>
              </a:rPr>
              <a:t>Logical</a:t>
            </a:r>
            <a:r>
              <a:rPr sz="1650" spc="-25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650" spc="15" dirty="0">
                <a:solidFill>
                  <a:srgbClr val="CFD0D8"/>
                </a:solidFill>
                <a:latin typeface="Roboto Lt"/>
                <a:cs typeface="Roboto Lt"/>
              </a:rPr>
              <a:t>Segmentation</a:t>
            </a:r>
            <a:endParaRPr sz="1650">
              <a:latin typeface="Roboto Lt"/>
              <a:cs typeface="Roboto Lt"/>
            </a:endParaRPr>
          </a:p>
          <a:p>
            <a:pPr marL="12700" marR="5080">
              <a:lnSpc>
                <a:spcPct val="133100"/>
              </a:lnSpc>
              <a:spcBef>
                <a:spcPts val="560"/>
              </a:spcBef>
            </a:pP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VLANS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divide a network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into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logical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segments,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isolating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traffic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enhancing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security </a:t>
            </a:r>
            <a:r>
              <a:rPr sz="1350" spc="-3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by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limiting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broadcast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domains.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943850" y="2200274"/>
            <a:ext cx="390525" cy="381000"/>
            <a:chOff x="7943850" y="2200274"/>
            <a:chExt cx="390525" cy="381000"/>
          </a:xfrm>
        </p:grpSpPr>
        <p:sp>
          <p:nvSpPr>
            <p:cNvPr id="12" name="object 12"/>
            <p:cNvSpPr/>
            <p:nvPr/>
          </p:nvSpPr>
          <p:spPr>
            <a:xfrm>
              <a:off x="7948612" y="220503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938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16230"/>
                  </a:lnTo>
                  <a:lnTo>
                    <a:pt x="0" y="319862"/>
                  </a:lnTo>
                  <a:lnTo>
                    <a:pt x="18745" y="357860"/>
                  </a:lnTo>
                  <a:lnTo>
                    <a:pt x="51612" y="371475"/>
                  </a:lnTo>
                  <a:lnTo>
                    <a:pt x="329387" y="371475"/>
                  </a:lnTo>
                  <a:lnTo>
                    <a:pt x="367385" y="352729"/>
                  </a:lnTo>
                  <a:lnTo>
                    <a:pt x="381000" y="319862"/>
                  </a:lnTo>
                  <a:lnTo>
                    <a:pt x="381000" y="51612"/>
                  </a:lnTo>
                  <a:lnTo>
                    <a:pt x="362254" y="13614"/>
                  </a:lnTo>
                  <a:lnTo>
                    <a:pt x="332968" y="355"/>
                  </a:lnTo>
                  <a:lnTo>
                    <a:pt x="329387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48612" y="220503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7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93" y="1765"/>
                  </a:lnTo>
                  <a:lnTo>
                    <a:pt x="343547" y="2819"/>
                  </a:lnTo>
                  <a:lnTo>
                    <a:pt x="346887" y="4203"/>
                  </a:lnTo>
                  <a:lnTo>
                    <a:pt x="350253" y="5588"/>
                  </a:lnTo>
                  <a:lnTo>
                    <a:pt x="353428" y="7289"/>
                  </a:lnTo>
                  <a:lnTo>
                    <a:pt x="356438" y="9309"/>
                  </a:lnTo>
                  <a:lnTo>
                    <a:pt x="359460" y="11328"/>
                  </a:lnTo>
                  <a:lnTo>
                    <a:pt x="362254" y="13614"/>
                  </a:lnTo>
                  <a:lnTo>
                    <a:pt x="364820" y="16179"/>
                  </a:lnTo>
                  <a:lnTo>
                    <a:pt x="367385" y="18745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16230"/>
                  </a:lnTo>
                  <a:lnTo>
                    <a:pt x="381000" y="319862"/>
                  </a:lnTo>
                  <a:lnTo>
                    <a:pt x="380644" y="323443"/>
                  </a:lnTo>
                  <a:lnTo>
                    <a:pt x="379933" y="327012"/>
                  </a:lnTo>
                  <a:lnTo>
                    <a:pt x="379234" y="330568"/>
                  </a:lnTo>
                  <a:lnTo>
                    <a:pt x="364820" y="355295"/>
                  </a:lnTo>
                  <a:lnTo>
                    <a:pt x="362254" y="357860"/>
                  </a:lnTo>
                  <a:lnTo>
                    <a:pt x="336524" y="370408"/>
                  </a:lnTo>
                  <a:lnTo>
                    <a:pt x="332968" y="371119"/>
                  </a:lnTo>
                  <a:lnTo>
                    <a:pt x="329387" y="371475"/>
                  </a:lnTo>
                  <a:lnTo>
                    <a:pt x="325755" y="371475"/>
                  </a:lnTo>
                  <a:lnTo>
                    <a:pt x="55245" y="371475"/>
                  </a:lnTo>
                  <a:lnTo>
                    <a:pt x="51612" y="371475"/>
                  </a:lnTo>
                  <a:lnTo>
                    <a:pt x="48018" y="371119"/>
                  </a:lnTo>
                  <a:lnTo>
                    <a:pt x="44462" y="370408"/>
                  </a:lnTo>
                  <a:lnTo>
                    <a:pt x="40906" y="369709"/>
                  </a:lnTo>
                  <a:lnTo>
                    <a:pt x="16179" y="355295"/>
                  </a:lnTo>
                  <a:lnTo>
                    <a:pt x="13614" y="352729"/>
                  </a:lnTo>
                  <a:lnTo>
                    <a:pt x="11328" y="349935"/>
                  </a:lnTo>
                  <a:lnTo>
                    <a:pt x="9309" y="346913"/>
                  </a:lnTo>
                  <a:lnTo>
                    <a:pt x="7289" y="343903"/>
                  </a:lnTo>
                  <a:lnTo>
                    <a:pt x="5588" y="340728"/>
                  </a:lnTo>
                  <a:lnTo>
                    <a:pt x="4203" y="337375"/>
                  </a:lnTo>
                  <a:lnTo>
                    <a:pt x="2819" y="334022"/>
                  </a:lnTo>
                  <a:lnTo>
                    <a:pt x="1765" y="330568"/>
                  </a:lnTo>
                  <a:lnTo>
                    <a:pt x="1066" y="327012"/>
                  </a:lnTo>
                  <a:lnTo>
                    <a:pt x="355" y="323443"/>
                  </a:lnTo>
                  <a:lnTo>
                    <a:pt x="0" y="319862"/>
                  </a:lnTo>
                  <a:lnTo>
                    <a:pt x="0" y="316230"/>
                  </a:lnTo>
                  <a:close/>
                </a:path>
              </a:pathLst>
            </a:custGeom>
            <a:ln w="9525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50809" y="2206625"/>
            <a:ext cx="17208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CFD0D8"/>
                </a:solidFill>
                <a:latin typeface="Roboto Lt"/>
                <a:cs typeface="Roboto Lt"/>
              </a:rPr>
              <a:t>2</a:t>
            </a:r>
            <a:endParaRPr sz="2000">
              <a:latin typeface="Roboto Lt"/>
              <a:cs typeface="Roboto L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88364" y="2182812"/>
            <a:ext cx="2235835" cy="17221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5" dirty="0">
                <a:solidFill>
                  <a:srgbClr val="CFD0D8"/>
                </a:solidFill>
                <a:latin typeface="Roboto Lt"/>
                <a:cs typeface="Roboto Lt"/>
              </a:rPr>
              <a:t>Improved</a:t>
            </a:r>
            <a:r>
              <a:rPr sz="1650" spc="-25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650" spc="20" dirty="0">
                <a:solidFill>
                  <a:srgbClr val="CFD0D8"/>
                </a:solidFill>
                <a:latin typeface="Roboto Lt"/>
                <a:cs typeface="Roboto Lt"/>
              </a:rPr>
              <a:t>Performance</a:t>
            </a:r>
            <a:endParaRPr sz="1650">
              <a:latin typeface="Roboto Lt"/>
              <a:cs typeface="Roboto Lt"/>
            </a:endParaRPr>
          </a:p>
          <a:p>
            <a:pPr marL="12700" marR="5080">
              <a:lnSpc>
                <a:spcPct val="133100"/>
              </a:lnSpc>
              <a:spcBef>
                <a:spcPts val="560"/>
              </a:spcBef>
            </a:pP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VLANS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reduce network 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congestion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by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segregating 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traffic,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leading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to improved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performance</a:t>
            </a:r>
            <a:r>
              <a:rPr sz="135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for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applications </a:t>
            </a:r>
            <a:r>
              <a:rPr sz="1350" spc="-3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services.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86325" y="4305300"/>
            <a:ext cx="390525" cy="390525"/>
            <a:chOff x="4886325" y="4305300"/>
            <a:chExt cx="390525" cy="390525"/>
          </a:xfrm>
        </p:grpSpPr>
        <p:sp>
          <p:nvSpPr>
            <p:cNvPr id="17" name="object 17"/>
            <p:cNvSpPr/>
            <p:nvPr/>
          </p:nvSpPr>
          <p:spPr>
            <a:xfrm>
              <a:off x="4891087" y="431006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938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25755"/>
                  </a:lnTo>
                  <a:lnTo>
                    <a:pt x="0" y="329387"/>
                  </a:lnTo>
                  <a:lnTo>
                    <a:pt x="18745" y="367385"/>
                  </a:lnTo>
                  <a:lnTo>
                    <a:pt x="51612" y="381000"/>
                  </a:lnTo>
                  <a:lnTo>
                    <a:pt x="329387" y="381000"/>
                  </a:lnTo>
                  <a:lnTo>
                    <a:pt x="367385" y="362254"/>
                  </a:lnTo>
                  <a:lnTo>
                    <a:pt x="381000" y="329387"/>
                  </a:lnTo>
                  <a:lnTo>
                    <a:pt x="381000" y="51612"/>
                  </a:lnTo>
                  <a:lnTo>
                    <a:pt x="362254" y="13614"/>
                  </a:lnTo>
                  <a:lnTo>
                    <a:pt x="332968" y="355"/>
                  </a:lnTo>
                  <a:lnTo>
                    <a:pt x="329387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91087" y="431006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7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93" y="1765"/>
                  </a:lnTo>
                  <a:lnTo>
                    <a:pt x="343547" y="2819"/>
                  </a:lnTo>
                  <a:lnTo>
                    <a:pt x="346887" y="4203"/>
                  </a:lnTo>
                  <a:lnTo>
                    <a:pt x="350253" y="5588"/>
                  </a:lnTo>
                  <a:lnTo>
                    <a:pt x="376796" y="34099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25755"/>
                  </a:lnTo>
                  <a:lnTo>
                    <a:pt x="381000" y="329387"/>
                  </a:lnTo>
                  <a:lnTo>
                    <a:pt x="380644" y="332968"/>
                  </a:lnTo>
                  <a:lnTo>
                    <a:pt x="379933" y="336537"/>
                  </a:lnTo>
                  <a:lnTo>
                    <a:pt x="379234" y="340093"/>
                  </a:lnTo>
                  <a:lnTo>
                    <a:pt x="356450" y="371690"/>
                  </a:lnTo>
                  <a:lnTo>
                    <a:pt x="336524" y="379933"/>
                  </a:lnTo>
                  <a:lnTo>
                    <a:pt x="332968" y="380644"/>
                  </a:lnTo>
                  <a:lnTo>
                    <a:pt x="329387" y="381000"/>
                  </a:lnTo>
                  <a:lnTo>
                    <a:pt x="325755" y="381000"/>
                  </a:lnTo>
                  <a:lnTo>
                    <a:pt x="55245" y="381000"/>
                  </a:lnTo>
                  <a:lnTo>
                    <a:pt x="51612" y="381000"/>
                  </a:lnTo>
                  <a:lnTo>
                    <a:pt x="48018" y="380644"/>
                  </a:lnTo>
                  <a:lnTo>
                    <a:pt x="44462" y="379933"/>
                  </a:lnTo>
                  <a:lnTo>
                    <a:pt x="40906" y="379234"/>
                  </a:lnTo>
                  <a:lnTo>
                    <a:pt x="9309" y="356438"/>
                  </a:lnTo>
                  <a:lnTo>
                    <a:pt x="7289" y="353428"/>
                  </a:lnTo>
                  <a:lnTo>
                    <a:pt x="1066" y="336537"/>
                  </a:lnTo>
                  <a:lnTo>
                    <a:pt x="355" y="332968"/>
                  </a:lnTo>
                  <a:lnTo>
                    <a:pt x="0" y="329387"/>
                  </a:lnTo>
                  <a:lnTo>
                    <a:pt x="0" y="325755"/>
                  </a:lnTo>
                  <a:close/>
                </a:path>
              </a:pathLst>
            </a:custGeom>
            <a:ln w="9525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993284" y="4311650"/>
            <a:ext cx="17208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CFD0D8"/>
                </a:solidFill>
                <a:latin typeface="Roboto Lt"/>
                <a:cs typeface="Roboto Lt"/>
              </a:rPr>
              <a:t>3</a:t>
            </a:r>
            <a:endParaRPr sz="2000">
              <a:latin typeface="Roboto Lt"/>
              <a:cs typeface="Roboto L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30838" y="4287837"/>
            <a:ext cx="5234305" cy="9029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CFD0D8"/>
                </a:solidFill>
                <a:latin typeface="Roboto Lt"/>
                <a:cs typeface="Roboto Lt"/>
              </a:rPr>
              <a:t>Flexibility</a:t>
            </a:r>
            <a:endParaRPr sz="1650">
              <a:latin typeface="Roboto Lt"/>
              <a:cs typeface="Roboto Lt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VLANS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allow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for</a:t>
            </a:r>
            <a:r>
              <a:rPr sz="1350" spc="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dynamic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network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management,</a:t>
            </a:r>
            <a:r>
              <a:rPr sz="1350" spc="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facilitating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changes </a:t>
            </a:r>
            <a:r>
              <a:rPr sz="1350" spc="-3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updates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without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disrupting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network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operations.</a:t>
            </a:r>
            <a:endParaRPr sz="1350">
              <a:latin typeface="Roboto"/>
              <a:cs typeface="Roboto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768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3"/>
            <a:ext cx="4286250" cy="6002655"/>
            <a:chOff x="0" y="253"/>
            <a:chExt cx="4286250" cy="60026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53"/>
              <a:ext cx="4286250" cy="600265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075" y="2209799"/>
              <a:ext cx="3848099" cy="20192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73625" y="730250"/>
            <a:ext cx="374078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" dirty="0"/>
              <a:t>Inter-VLAN</a:t>
            </a:r>
            <a:r>
              <a:rPr spc="-65" dirty="0"/>
              <a:t> </a:t>
            </a:r>
            <a:r>
              <a:rPr spc="-15" dirty="0"/>
              <a:t>Routing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880927" y="1556702"/>
            <a:ext cx="868044" cy="1382395"/>
            <a:chOff x="4880927" y="1556702"/>
            <a:chExt cx="868044" cy="1382395"/>
          </a:xfrm>
        </p:grpSpPr>
        <p:sp>
          <p:nvSpPr>
            <p:cNvPr id="7" name="object 7"/>
            <p:cNvSpPr/>
            <p:nvPr/>
          </p:nvSpPr>
          <p:spPr>
            <a:xfrm>
              <a:off x="4886325" y="1562099"/>
              <a:ext cx="857250" cy="1371600"/>
            </a:xfrm>
            <a:custGeom>
              <a:avLst/>
              <a:gdLst/>
              <a:ahLst/>
              <a:cxnLst/>
              <a:rect l="l" t="t" r="r" b="b"/>
              <a:pathLst>
                <a:path w="857250" h="1371600">
                  <a:moveTo>
                    <a:pt x="857250" y="0"/>
                  </a:moveTo>
                  <a:lnTo>
                    <a:pt x="428625" y="171450"/>
                  </a:lnTo>
                  <a:lnTo>
                    <a:pt x="0" y="0"/>
                  </a:lnTo>
                  <a:lnTo>
                    <a:pt x="0" y="1200150"/>
                  </a:lnTo>
                  <a:lnTo>
                    <a:pt x="428625" y="1371600"/>
                  </a:lnTo>
                  <a:lnTo>
                    <a:pt x="857250" y="1200150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86325" y="1562099"/>
              <a:ext cx="857250" cy="1371600"/>
            </a:xfrm>
            <a:custGeom>
              <a:avLst/>
              <a:gdLst/>
              <a:ahLst/>
              <a:cxnLst/>
              <a:rect l="l" t="t" r="r" b="b"/>
              <a:pathLst>
                <a:path w="857250" h="1371600">
                  <a:moveTo>
                    <a:pt x="0" y="1200150"/>
                  </a:moveTo>
                  <a:lnTo>
                    <a:pt x="428625" y="1371600"/>
                  </a:lnTo>
                  <a:lnTo>
                    <a:pt x="857250" y="1200150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1200150"/>
                  </a:lnTo>
                  <a:close/>
                </a:path>
              </a:pathLst>
            </a:custGeom>
            <a:ln w="10715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29021" y="2054225"/>
            <a:ext cx="17208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CFD0D8"/>
                </a:solidFill>
                <a:latin typeface="Roboto Lt"/>
                <a:cs typeface="Roboto Lt"/>
              </a:rPr>
              <a:t>1</a:t>
            </a:r>
            <a:endParaRPr sz="2000">
              <a:latin typeface="Roboto Lt"/>
              <a:cs typeface="Roboto 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88044" y="1716087"/>
            <a:ext cx="4590415" cy="8934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0" dirty="0">
                <a:solidFill>
                  <a:srgbClr val="CFD0D8"/>
                </a:solidFill>
                <a:latin typeface="Roboto Lt"/>
                <a:cs typeface="Roboto Lt"/>
              </a:rPr>
              <a:t>Router</a:t>
            </a:r>
            <a:r>
              <a:rPr sz="1650" spc="-35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650" spc="15" dirty="0">
                <a:solidFill>
                  <a:srgbClr val="CFD0D8"/>
                </a:solidFill>
                <a:latin typeface="Roboto Lt"/>
                <a:cs typeface="Roboto Lt"/>
              </a:rPr>
              <a:t>Interface</a:t>
            </a:r>
            <a:endParaRPr sz="1650">
              <a:latin typeface="Roboto Lt"/>
              <a:cs typeface="Roboto Lt"/>
            </a:endParaRPr>
          </a:p>
          <a:p>
            <a:pPr marL="12700" marR="5080">
              <a:lnSpc>
                <a:spcPct val="129600"/>
              </a:lnSpc>
              <a:spcBef>
                <a:spcPts val="615"/>
              </a:spcBef>
            </a:pPr>
            <a:r>
              <a:rPr sz="1350" spc="25" dirty="0">
                <a:solidFill>
                  <a:srgbClr val="CFD0D8"/>
                </a:solidFill>
                <a:latin typeface="Roboto"/>
                <a:cs typeface="Roboto"/>
              </a:rPr>
              <a:t>A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router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interface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is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configured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to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act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as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a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gateway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between </a:t>
            </a:r>
            <a:r>
              <a:rPr sz="1350" spc="-3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different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VLANs.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880927" y="2928302"/>
            <a:ext cx="868044" cy="1382395"/>
            <a:chOff x="4880927" y="2928302"/>
            <a:chExt cx="868044" cy="1382395"/>
          </a:xfrm>
        </p:grpSpPr>
        <p:sp>
          <p:nvSpPr>
            <p:cNvPr id="12" name="object 12"/>
            <p:cNvSpPr/>
            <p:nvPr/>
          </p:nvSpPr>
          <p:spPr>
            <a:xfrm>
              <a:off x="4886325" y="2933699"/>
              <a:ext cx="857250" cy="1371600"/>
            </a:xfrm>
            <a:custGeom>
              <a:avLst/>
              <a:gdLst/>
              <a:ahLst/>
              <a:cxnLst/>
              <a:rect l="l" t="t" r="r" b="b"/>
              <a:pathLst>
                <a:path w="857250" h="1371600">
                  <a:moveTo>
                    <a:pt x="857250" y="0"/>
                  </a:moveTo>
                  <a:lnTo>
                    <a:pt x="428625" y="171450"/>
                  </a:lnTo>
                  <a:lnTo>
                    <a:pt x="0" y="0"/>
                  </a:lnTo>
                  <a:lnTo>
                    <a:pt x="0" y="1200150"/>
                  </a:lnTo>
                  <a:lnTo>
                    <a:pt x="428625" y="1371600"/>
                  </a:lnTo>
                  <a:lnTo>
                    <a:pt x="857250" y="1200150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86325" y="2933699"/>
              <a:ext cx="857250" cy="1371600"/>
            </a:xfrm>
            <a:custGeom>
              <a:avLst/>
              <a:gdLst/>
              <a:ahLst/>
              <a:cxnLst/>
              <a:rect l="l" t="t" r="r" b="b"/>
              <a:pathLst>
                <a:path w="857250" h="1371600">
                  <a:moveTo>
                    <a:pt x="0" y="1200150"/>
                  </a:moveTo>
                  <a:lnTo>
                    <a:pt x="428625" y="1371600"/>
                  </a:lnTo>
                  <a:lnTo>
                    <a:pt x="857250" y="1200150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1200150"/>
                  </a:lnTo>
                  <a:close/>
                </a:path>
              </a:pathLst>
            </a:custGeom>
            <a:ln w="10715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229021" y="3425825"/>
            <a:ext cx="17208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CFD0D8"/>
                </a:solidFill>
                <a:latin typeface="Roboto Lt"/>
                <a:cs typeface="Roboto Lt"/>
              </a:rPr>
              <a:t>2</a:t>
            </a:r>
            <a:endParaRPr sz="2000">
              <a:latin typeface="Roboto Lt"/>
              <a:cs typeface="Roboto L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88044" y="3087687"/>
            <a:ext cx="4655820" cy="8934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CFD0D8"/>
                </a:solidFill>
                <a:latin typeface="Roboto Lt"/>
                <a:cs typeface="Roboto Lt"/>
              </a:rPr>
              <a:t>Routing</a:t>
            </a:r>
            <a:r>
              <a:rPr sz="1650" spc="-70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650" spc="-5" dirty="0">
                <a:solidFill>
                  <a:srgbClr val="CFD0D8"/>
                </a:solidFill>
                <a:latin typeface="Roboto Lt"/>
                <a:cs typeface="Roboto Lt"/>
              </a:rPr>
              <a:t>Table</a:t>
            </a:r>
            <a:endParaRPr sz="1650">
              <a:latin typeface="Roboto Lt"/>
              <a:cs typeface="Roboto Lt"/>
            </a:endParaRPr>
          </a:p>
          <a:p>
            <a:pPr marL="12700" marR="5080">
              <a:lnSpc>
                <a:spcPct val="129600"/>
              </a:lnSpc>
              <a:spcBef>
                <a:spcPts val="615"/>
              </a:spcBef>
            </a:pP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The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router's</a:t>
            </a:r>
            <a:r>
              <a:rPr sz="1350" spc="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routing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table</a:t>
            </a:r>
            <a:r>
              <a:rPr sz="1350" spc="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contains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information</a:t>
            </a:r>
            <a:r>
              <a:rPr sz="1350" spc="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about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the 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network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topology,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allowing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it</a:t>
            </a:r>
            <a:r>
              <a:rPr sz="1350" spc="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to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direct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traffic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between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VLANs.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80967" y="4299942"/>
            <a:ext cx="868044" cy="1382395"/>
            <a:chOff x="4880967" y="4299942"/>
            <a:chExt cx="868044" cy="1382395"/>
          </a:xfrm>
        </p:grpSpPr>
        <p:sp>
          <p:nvSpPr>
            <p:cNvPr id="17" name="object 17"/>
            <p:cNvSpPr/>
            <p:nvPr/>
          </p:nvSpPr>
          <p:spPr>
            <a:xfrm>
              <a:off x="4886325" y="4305300"/>
              <a:ext cx="857250" cy="1371600"/>
            </a:xfrm>
            <a:custGeom>
              <a:avLst/>
              <a:gdLst/>
              <a:ahLst/>
              <a:cxnLst/>
              <a:rect l="l" t="t" r="r" b="b"/>
              <a:pathLst>
                <a:path w="857250" h="1371600">
                  <a:moveTo>
                    <a:pt x="857250" y="0"/>
                  </a:moveTo>
                  <a:lnTo>
                    <a:pt x="428625" y="171450"/>
                  </a:lnTo>
                  <a:lnTo>
                    <a:pt x="0" y="0"/>
                  </a:lnTo>
                  <a:lnTo>
                    <a:pt x="0" y="1200151"/>
                  </a:lnTo>
                  <a:lnTo>
                    <a:pt x="428625" y="1371601"/>
                  </a:lnTo>
                  <a:lnTo>
                    <a:pt x="857250" y="1200151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86325" y="4305300"/>
              <a:ext cx="857250" cy="1371600"/>
            </a:xfrm>
            <a:custGeom>
              <a:avLst/>
              <a:gdLst/>
              <a:ahLst/>
              <a:cxnLst/>
              <a:rect l="l" t="t" r="r" b="b"/>
              <a:pathLst>
                <a:path w="857250" h="1371600">
                  <a:moveTo>
                    <a:pt x="0" y="1200151"/>
                  </a:moveTo>
                  <a:lnTo>
                    <a:pt x="428625" y="1371601"/>
                  </a:lnTo>
                  <a:lnTo>
                    <a:pt x="857250" y="1200151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1200151"/>
                  </a:lnTo>
                  <a:close/>
                </a:path>
              </a:pathLst>
            </a:custGeom>
            <a:ln w="10715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229021" y="4797425"/>
            <a:ext cx="17208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CFD0D8"/>
                </a:solidFill>
                <a:latin typeface="Roboto Lt"/>
                <a:cs typeface="Roboto Lt"/>
              </a:rPr>
              <a:t>3</a:t>
            </a:r>
            <a:endParaRPr sz="2000">
              <a:latin typeface="Roboto Lt"/>
              <a:cs typeface="Roboto L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88044" y="4459287"/>
            <a:ext cx="4796790" cy="8934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CFD0D8"/>
                </a:solidFill>
                <a:latin typeface="Roboto Lt"/>
                <a:cs typeface="Roboto Lt"/>
              </a:rPr>
              <a:t>Data</a:t>
            </a:r>
            <a:r>
              <a:rPr sz="1650" spc="-60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650" spc="5" dirty="0">
                <a:solidFill>
                  <a:srgbClr val="CFD0D8"/>
                </a:solidFill>
                <a:latin typeface="Roboto Lt"/>
                <a:cs typeface="Roboto Lt"/>
              </a:rPr>
              <a:t>Transmission</a:t>
            </a:r>
            <a:endParaRPr sz="1650">
              <a:latin typeface="Roboto Lt"/>
              <a:cs typeface="Roboto Lt"/>
            </a:endParaRPr>
          </a:p>
          <a:p>
            <a:pPr marL="12700" marR="5080">
              <a:lnSpc>
                <a:spcPct val="129600"/>
              </a:lnSpc>
              <a:spcBef>
                <a:spcPts val="615"/>
              </a:spcBef>
            </a:pP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Data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packets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are</a:t>
            </a:r>
            <a:r>
              <a:rPr sz="1350" spc="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forwarded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from</a:t>
            </a:r>
            <a:r>
              <a:rPr sz="1350" spc="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one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5" dirty="0">
                <a:solidFill>
                  <a:srgbClr val="CFD0D8"/>
                </a:solidFill>
                <a:latin typeface="Roboto"/>
                <a:cs typeface="Roboto"/>
              </a:rPr>
              <a:t>VLAN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to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another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through </a:t>
            </a:r>
            <a:r>
              <a:rPr sz="1350" spc="-3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the</a:t>
            </a:r>
            <a:r>
              <a:rPr sz="1350" spc="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router,</a:t>
            </a:r>
            <a:r>
              <a:rPr sz="1350" spc="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enabling</a:t>
            </a:r>
            <a:r>
              <a:rPr sz="1350" spc="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communication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across</a:t>
            </a:r>
            <a:r>
              <a:rPr sz="1350" spc="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different</a:t>
            </a:r>
            <a:r>
              <a:rPr sz="1350" spc="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segments.</a:t>
            </a:r>
            <a:endParaRPr sz="1350">
              <a:latin typeface="Roboto"/>
              <a:cs typeface="Roboto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768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600087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1430000" cy="6001385"/>
          </a:xfrm>
          <a:custGeom>
            <a:avLst/>
            <a:gdLst/>
            <a:ahLst/>
            <a:cxnLst/>
            <a:rect l="l" t="t" r="r" b="b"/>
            <a:pathLst>
              <a:path w="11430000" h="6001385">
                <a:moveTo>
                  <a:pt x="11429999" y="0"/>
                </a:moveTo>
                <a:lnTo>
                  <a:pt x="0" y="0"/>
                </a:lnTo>
                <a:lnTo>
                  <a:pt x="0" y="6000876"/>
                </a:lnTo>
                <a:lnTo>
                  <a:pt x="11429999" y="6000876"/>
                </a:lnTo>
                <a:lnTo>
                  <a:pt x="11429999" y="0"/>
                </a:lnTo>
                <a:close/>
              </a:path>
            </a:pathLst>
          </a:custGeom>
          <a:solidFill>
            <a:srgbClr val="000017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1430000" cy="2143125"/>
            <a:chOff x="0" y="0"/>
            <a:chExt cx="11430000" cy="21431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1430000" cy="21431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7750" y="219075"/>
              <a:ext cx="1714499" cy="17144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2152649"/>
            <a:ext cx="530733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EtherChannel</a:t>
            </a:r>
            <a:r>
              <a:rPr spc="-50" dirty="0"/>
              <a:t> </a:t>
            </a:r>
            <a:r>
              <a:rPr spc="25" dirty="0"/>
              <a:t>(PaGP/LACP)</a:t>
            </a:r>
          </a:p>
        </p:txBody>
      </p:sp>
      <p:sp>
        <p:nvSpPr>
          <p:cNvPr id="8" name="object 8"/>
          <p:cNvSpPr/>
          <p:nvPr/>
        </p:nvSpPr>
        <p:spPr>
          <a:xfrm>
            <a:off x="604837" y="3414712"/>
            <a:ext cx="10220325" cy="2586355"/>
          </a:xfrm>
          <a:custGeom>
            <a:avLst/>
            <a:gdLst/>
            <a:ahLst/>
            <a:cxnLst/>
            <a:rect l="l" t="t" r="r" b="b"/>
            <a:pathLst>
              <a:path w="10220325" h="2586354">
                <a:moveTo>
                  <a:pt x="0" y="2586164"/>
                </a:moveTo>
                <a:lnTo>
                  <a:pt x="0" y="55245"/>
                </a:lnTo>
                <a:lnTo>
                  <a:pt x="0" y="51612"/>
                </a:lnTo>
                <a:lnTo>
                  <a:pt x="351" y="48018"/>
                </a:lnTo>
                <a:lnTo>
                  <a:pt x="1061" y="44462"/>
                </a:lnTo>
                <a:lnTo>
                  <a:pt x="1771" y="40906"/>
                </a:lnTo>
                <a:lnTo>
                  <a:pt x="2818" y="37452"/>
                </a:lnTo>
                <a:lnTo>
                  <a:pt x="4207" y="34099"/>
                </a:lnTo>
                <a:lnTo>
                  <a:pt x="5590" y="30746"/>
                </a:lnTo>
                <a:lnTo>
                  <a:pt x="7292" y="27571"/>
                </a:lnTo>
                <a:lnTo>
                  <a:pt x="24551" y="9309"/>
                </a:lnTo>
                <a:lnTo>
                  <a:pt x="27567" y="7289"/>
                </a:lnTo>
                <a:lnTo>
                  <a:pt x="51619" y="0"/>
                </a:lnTo>
                <a:lnTo>
                  <a:pt x="55245" y="0"/>
                </a:lnTo>
                <a:lnTo>
                  <a:pt x="10165080" y="0"/>
                </a:lnTo>
                <a:lnTo>
                  <a:pt x="10168712" y="0"/>
                </a:lnTo>
                <a:lnTo>
                  <a:pt x="10172293" y="355"/>
                </a:lnTo>
                <a:lnTo>
                  <a:pt x="10175849" y="1054"/>
                </a:lnTo>
                <a:lnTo>
                  <a:pt x="10179418" y="1765"/>
                </a:lnTo>
                <a:lnTo>
                  <a:pt x="10182872" y="2819"/>
                </a:lnTo>
                <a:lnTo>
                  <a:pt x="10186212" y="4203"/>
                </a:lnTo>
                <a:lnTo>
                  <a:pt x="10189578" y="5588"/>
                </a:lnTo>
                <a:lnTo>
                  <a:pt x="10192753" y="7289"/>
                </a:lnTo>
                <a:lnTo>
                  <a:pt x="10195763" y="9309"/>
                </a:lnTo>
                <a:lnTo>
                  <a:pt x="10198785" y="11328"/>
                </a:lnTo>
                <a:lnTo>
                  <a:pt x="10201579" y="13614"/>
                </a:lnTo>
                <a:lnTo>
                  <a:pt x="10204145" y="16179"/>
                </a:lnTo>
                <a:lnTo>
                  <a:pt x="10206710" y="18745"/>
                </a:lnTo>
                <a:lnTo>
                  <a:pt x="10219258" y="44462"/>
                </a:lnTo>
                <a:lnTo>
                  <a:pt x="10219969" y="48018"/>
                </a:lnTo>
                <a:lnTo>
                  <a:pt x="10220325" y="51612"/>
                </a:lnTo>
                <a:lnTo>
                  <a:pt x="10220325" y="55245"/>
                </a:lnTo>
                <a:lnTo>
                  <a:pt x="10220325" y="2586164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484067"/>
              </p:ext>
            </p:extLst>
          </p:nvPr>
        </p:nvGraphicFramePr>
        <p:xfrm>
          <a:off x="604837" y="3391321"/>
          <a:ext cx="10210163" cy="2585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7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6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5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350" spc="-1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Feature</a:t>
                      </a:r>
                      <a:endParaRPr sz="1350">
                        <a:latin typeface="Roboto"/>
                        <a:cs typeface="Roboto"/>
                      </a:endParaRPr>
                    </a:p>
                  </a:txBody>
                  <a:tcPr marL="0" marR="0" marT="1333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216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350" spc="-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PaGP</a:t>
                      </a:r>
                      <a:endParaRPr sz="1350">
                        <a:latin typeface="Roboto"/>
                        <a:cs typeface="Roboto"/>
                      </a:endParaRPr>
                    </a:p>
                  </a:txBody>
                  <a:tcPr marL="0" marR="0" marT="1333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350" spc="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LACP</a:t>
                      </a:r>
                      <a:endParaRPr sz="1350">
                        <a:latin typeface="Roboto"/>
                        <a:cs typeface="Roboto"/>
                      </a:endParaRPr>
                    </a:p>
                  </a:txBody>
                  <a:tcPr marL="0" marR="0" marT="13335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350" spc="-1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Standardization</a:t>
                      </a:r>
                      <a:endParaRPr sz="1350">
                        <a:latin typeface="Roboto"/>
                        <a:cs typeface="Roboto"/>
                      </a:endParaRPr>
                    </a:p>
                  </a:txBody>
                  <a:tcPr marL="0" marR="0" marT="13335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81153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350" spc="-2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Proprietary</a:t>
                      </a:r>
                      <a:r>
                        <a:rPr sz="1350" spc="-1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5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Cisco</a:t>
                      </a:r>
                      <a:r>
                        <a:rPr sz="1350" spc="-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50" spc="-1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protocol</a:t>
                      </a:r>
                      <a:endParaRPr sz="1350">
                        <a:latin typeface="Roboto"/>
                        <a:cs typeface="Roboto"/>
                      </a:endParaRPr>
                    </a:p>
                  </a:txBody>
                  <a:tcPr marL="0" marR="0" marT="13335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350" spc="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IEEE</a:t>
                      </a:r>
                      <a:r>
                        <a:rPr sz="1350" spc="-4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50" spc="-1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standard</a:t>
                      </a:r>
                      <a:endParaRPr sz="1350">
                        <a:latin typeface="Roboto"/>
                        <a:cs typeface="Roboto"/>
                      </a:endParaRPr>
                    </a:p>
                  </a:txBody>
                  <a:tcPr marL="0" marR="0" marT="133350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786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350" spc="-1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Flexibility</a:t>
                      </a:r>
                      <a:endParaRPr sz="1350">
                        <a:latin typeface="Roboto"/>
                        <a:cs typeface="Roboto"/>
                      </a:endParaRPr>
                    </a:p>
                  </a:txBody>
                  <a:tcPr marL="0" marR="0" marT="1238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216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350" spc="-1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Less</a:t>
                      </a:r>
                      <a:r>
                        <a:rPr sz="1350" spc="-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50" spc="-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flexible,</a:t>
                      </a:r>
                      <a:r>
                        <a:rPr sz="135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50" spc="-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limited</a:t>
                      </a:r>
                      <a:r>
                        <a:rPr sz="1350" spc="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50" spc="-2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to</a:t>
                      </a:r>
                      <a:r>
                        <a:rPr sz="1350" spc="-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5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Cisco </a:t>
                      </a:r>
                      <a:r>
                        <a:rPr sz="1350" spc="-1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devices</a:t>
                      </a:r>
                      <a:endParaRPr sz="1350">
                        <a:latin typeface="Roboto"/>
                        <a:cs typeface="Roboto"/>
                      </a:endParaRPr>
                    </a:p>
                  </a:txBody>
                  <a:tcPr marL="0" marR="0" marT="1238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350" spc="-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More</a:t>
                      </a:r>
                      <a:r>
                        <a:rPr sz="1350" spc="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50" spc="-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flexible,</a:t>
                      </a:r>
                      <a:r>
                        <a:rPr sz="1350" spc="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50" spc="-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supports</a:t>
                      </a:r>
                      <a:r>
                        <a:rPr sz="1350" spc="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50" spc="-2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interoperability</a:t>
                      </a:r>
                      <a:endParaRPr sz="1350">
                        <a:latin typeface="Roboto"/>
                        <a:cs typeface="Roboto"/>
                      </a:endParaRPr>
                    </a:p>
                  </a:txBody>
                  <a:tcPr marL="0" marR="0" marT="12382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7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350" spc="-2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with</a:t>
                      </a:r>
                      <a:r>
                        <a:rPr sz="1350" spc="-1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50" spc="-2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various</a:t>
                      </a:r>
                      <a:r>
                        <a:rPr sz="1350" spc="-1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vendors</a:t>
                      </a:r>
                      <a:endParaRPr sz="1350">
                        <a:latin typeface="Roboto"/>
                        <a:cs typeface="Roboto"/>
                      </a:endParaRPr>
                    </a:p>
                  </a:txBody>
                  <a:tcPr marL="0" marR="0" marT="2476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013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350" spc="-1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Bandwidth</a:t>
                      </a:r>
                      <a:r>
                        <a:rPr sz="1350" spc="-3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50" spc="-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Aggregation</a:t>
                      </a:r>
                      <a:endParaRPr sz="1350">
                        <a:latin typeface="Roboto"/>
                        <a:cs typeface="Roboto"/>
                      </a:endParaRPr>
                    </a:p>
                  </a:txBody>
                  <a:tcPr marL="0" marR="0" marT="13335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812165" marR="229870" indent="635">
                        <a:lnSpc>
                          <a:spcPct val="129600"/>
                        </a:lnSpc>
                        <a:spcBef>
                          <a:spcPts val="570"/>
                        </a:spcBef>
                      </a:pPr>
                      <a:r>
                        <a:rPr sz="1350" spc="-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Aggregates</a:t>
                      </a:r>
                      <a:r>
                        <a:rPr sz="1350" spc="-1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multiple</a:t>
                      </a:r>
                      <a:r>
                        <a:rPr sz="1350" spc="-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50" spc="-2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physical</a:t>
                      </a:r>
                      <a:r>
                        <a:rPr sz="1350" spc="-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50" spc="-1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links</a:t>
                      </a:r>
                      <a:r>
                        <a:rPr sz="1350" spc="-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50" spc="-2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into </a:t>
                      </a:r>
                      <a:r>
                        <a:rPr sz="1350" spc="-32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50" spc="-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a single</a:t>
                      </a:r>
                      <a:r>
                        <a:rPr sz="1350" spc="-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50" spc="-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logical</a:t>
                      </a:r>
                      <a:r>
                        <a:rPr sz="1350" spc="-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50" spc="-1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channel,</a:t>
                      </a:r>
                      <a:r>
                        <a:rPr sz="1350" spc="-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50" spc="-1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increasing</a:t>
                      </a:r>
                      <a:endParaRPr sz="1350">
                        <a:latin typeface="Roboto"/>
                        <a:cs typeface="Roboto"/>
                      </a:endParaRPr>
                    </a:p>
                  </a:txBody>
                  <a:tcPr marL="0" marR="0" marT="7239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238125" marR="294640">
                        <a:lnSpc>
                          <a:spcPct val="129600"/>
                        </a:lnSpc>
                        <a:spcBef>
                          <a:spcPts val="570"/>
                        </a:spcBef>
                      </a:pPr>
                      <a:r>
                        <a:rPr sz="1350" spc="-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Aggregates</a:t>
                      </a:r>
                      <a:r>
                        <a:rPr sz="1350" spc="-1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multiple</a:t>
                      </a:r>
                      <a:r>
                        <a:rPr sz="1350" spc="-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50" spc="-2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physical</a:t>
                      </a:r>
                      <a:r>
                        <a:rPr sz="1350" spc="-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50" spc="-1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links</a:t>
                      </a:r>
                      <a:r>
                        <a:rPr sz="1350" spc="-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50" spc="-2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into </a:t>
                      </a:r>
                      <a:r>
                        <a:rPr sz="1350" spc="-32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50" spc="-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a single</a:t>
                      </a:r>
                      <a:r>
                        <a:rPr sz="1350" spc="-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50" spc="-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logical</a:t>
                      </a:r>
                      <a:r>
                        <a:rPr sz="1350" spc="-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50" spc="-1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channel,</a:t>
                      </a:r>
                      <a:r>
                        <a:rPr sz="1350" spc="-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50" spc="-1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increasing</a:t>
                      </a:r>
                      <a:endParaRPr sz="1350">
                        <a:latin typeface="Roboto"/>
                        <a:cs typeface="Roboto"/>
                      </a:endParaRPr>
                    </a:p>
                  </a:txBody>
                  <a:tcPr marL="0" marR="0" marT="72390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812165">
                        <a:lnSpc>
                          <a:spcPts val="950"/>
                        </a:lnSpc>
                        <a:spcBef>
                          <a:spcPts val="195"/>
                        </a:spcBef>
                      </a:pPr>
                      <a:r>
                        <a:rPr sz="1350" spc="-2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bandwidth</a:t>
                      </a:r>
                      <a:r>
                        <a:rPr sz="1350" spc="-1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and</a:t>
                      </a:r>
                      <a:r>
                        <a:rPr sz="1350" spc="-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50" spc="-2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redundancy.</a:t>
                      </a:r>
                      <a:endParaRPr sz="1350">
                        <a:latin typeface="Roboto"/>
                        <a:cs typeface="Roboto"/>
                      </a:endParaRPr>
                    </a:p>
                  </a:txBody>
                  <a:tcPr marL="0" marR="0" marT="2476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ts val="950"/>
                        </a:lnSpc>
                        <a:spcBef>
                          <a:spcPts val="195"/>
                        </a:spcBef>
                      </a:pPr>
                      <a:r>
                        <a:rPr sz="1350" spc="-2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bandwidth</a:t>
                      </a:r>
                      <a:r>
                        <a:rPr sz="1350" spc="-1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and</a:t>
                      </a:r>
                      <a:r>
                        <a:rPr sz="1350" spc="-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50" spc="-2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redundancy.</a:t>
                      </a:r>
                      <a:endParaRPr sz="1350" dirty="0">
                        <a:latin typeface="Roboto"/>
                        <a:cs typeface="Roboto"/>
                      </a:endParaRPr>
                    </a:p>
                  </a:txBody>
                  <a:tcPr marL="0" marR="0" marT="24765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1863725"/>
            <a:ext cx="700087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" dirty="0"/>
              <a:t>HSRP</a:t>
            </a:r>
            <a:r>
              <a:rPr dirty="0"/>
              <a:t> </a:t>
            </a:r>
            <a:r>
              <a:rPr spc="15" dirty="0"/>
              <a:t>(Hot</a:t>
            </a:r>
            <a:r>
              <a:rPr spc="5" dirty="0"/>
              <a:t> </a:t>
            </a:r>
            <a:r>
              <a:rPr spc="-20" dirty="0"/>
              <a:t>Standby</a:t>
            </a:r>
            <a:r>
              <a:rPr spc="5" dirty="0"/>
              <a:t> </a:t>
            </a:r>
            <a:r>
              <a:rPr spc="-5" dirty="0"/>
              <a:t>Router</a:t>
            </a:r>
            <a:r>
              <a:rPr spc="5" dirty="0"/>
              <a:t> </a:t>
            </a:r>
            <a:r>
              <a:rPr spc="-5" dirty="0"/>
              <a:t>Protocol)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375" y="2840037"/>
            <a:ext cx="3148965" cy="1245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0" dirty="0">
                <a:solidFill>
                  <a:srgbClr val="FFFFFF"/>
                </a:solidFill>
                <a:latin typeface="Roboto Lt"/>
                <a:cs typeface="Roboto Lt"/>
              </a:rPr>
              <a:t>High</a:t>
            </a:r>
            <a:r>
              <a:rPr sz="1650" spc="-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Roboto Lt"/>
                <a:cs typeface="Roboto Lt"/>
              </a:rPr>
              <a:t>Availability</a:t>
            </a:r>
            <a:endParaRPr sz="1650">
              <a:latin typeface="Roboto Lt"/>
              <a:cs typeface="Roboto Lt"/>
            </a:endParaRPr>
          </a:p>
          <a:p>
            <a:pPr marL="12700" marR="5080">
              <a:lnSpc>
                <a:spcPct val="134300"/>
              </a:lnSpc>
              <a:spcBef>
                <a:spcPts val="1065"/>
              </a:spcBef>
            </a:pP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HSRP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provides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redundancy,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ensuring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network</a:t>
            </a:r>
            <a:r>
              <a:rPr sz="1350" spc="6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connectivity</a:t>
            </a:r>
            <a:r>
              <a:rPr sz="1350" spc="7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even</a:t>
            </a:r>
            <a:r>
              <a:rPr sz="1350" spc="7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5" dirty="0">
                <a:solidFill>
                  <a:srgbClr val="CFD0D8"/>
                </a:solidFill>
                <a:latin typeface="Roboto"/>
                <a:cs typeface="Roboto"/>
              </a:rPr>
              <a:t>if</a:t>
            </a:r>
            <a:r>
              <a:rPr sz="1350" spc="7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a</a:t>
            </a:r>
            <a:r>
              <a:rPr sz="1350" spc="7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router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fails, 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by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having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a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backup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router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take 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over.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5851" y="2840037"/>
            <a:ext cx="2921635" cy="1245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sz="1650" spc="15" dirty="0">
                <a:solidFill>
                  <a:srgbClr val="FFFFFF"/>
                </a:solidFill>
                <a:latin typeface="Roboto Lt"/>
                <a:cs typeface="Roboto Lt"/>
              </a:rPr>
              <a:t>Virtual</a:t>
            </a:r>
            <a:r>
              <a:rPr sz="165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Roboto Lt"/>
                <a:cs typeface="Roboto Lt"/>
              </a:rPr>
              <a:t>Router</a:t>
            </a:r>
            <a:endParaRPr sz="1650">
              <a:latin typeface="Roboto Lt"/>
              <a:cs typeface="Roboto Lt"/>
            </a:endParaRPr>
          </a:p>
          <a:p>
            <a:pPr marL="12700" marR="5080" algn="just">
              <a:lnSpc>
                <a:spcPct val="134300"/>
              </a:lnSpc>
              <a:spcBef>
                <a:spcPts val="1065"/>
              </a:spcBef>
            </a:pP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HSRP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creates a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virtual 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router,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a logical </a:t>
            </a:r>
            <a:r>
              <a:rPr sz="1350" spc="-3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entity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that represents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the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active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router </a:t>
            </a:r>
            <a:r>
              <a:rPr sz="1350" spc="-3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from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the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network's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perspective.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4340" y="2840037"/>
            <a:ext cx="2802890" cy="15125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5" dirty="0">
                <a:solidFill>
                  <a:srgbClr val="FFFFFF"/>
                </a:solidFill>
                <a:latin typeface="Roboto Lt"/>
                <a:cs typeface="Roboto Lt"/>
              </a:rPr>
              <a:t>Failover</a:t>
            </a:r>
            <a:endParaRPr sz="1650">
              <a:latin typeface="Roboto Lt"/>
              <a:cs typeface="Roboto Lt"/>
            </a:endParaRPr>
          </a:p>
          <a:p>
            <a:pPr marL="12700" marR="5080">
              <a:lnSpc>
                <a:spcPct val="132700"/>
              </a:lnSpc>
              <a:spcBef>
                <a:spcPts val="1090"/>
              </a:spcBef>
            </a:pP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If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the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active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router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fails, the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backup 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router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becomes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active,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maintaining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network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connectivity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minimizing </a:t>
            </a:r>
            <a:r>
              <a:rPr sz="1350" spc="-3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downtime.</a:t>
            </a:r>
            <a:endParaRPr sz="1350">
              <a:latin typeface="Roboto"/>
              <a:cs typeface="Roboto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0244" y="5926073"/>
            <a:ext cx="1754504" cy="768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600189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508"/>
            <a:ext cx="11430000" cy="6001385"/>
          </a:xfrm>
          <a:custGeom>
            <a:avLst/>
            <a:gdLst/>
            <a:ahLst/>
            <a:cxnLst/>
            <a:rect l="l" t="t" r="r" b="b"/>
            <a:pathLst>
              <a:path w="11430000" h="6001385">
                <a:moveTo>
                  <a:pt x="11429999" y="0"/>
                </a:moveTo>
                <a:lnTo>
                  <a:pt x="0" y="0"/>
                </a:lnTo>
                <a:lnTo>
                  <a:pt x="0" y="6001384"/>
                </a:lnTo>
                <a:lnTo>
                  <a:pt x="11429999" y="6001384"/>
                </a:lnTo>
                <a:lnTo>
                  <a:pt x="11429999" y="0"/>
                </a:lnTo>
                <a:close/>
              </a:path>
            </a:pathLst>
          </a:custGeom>
          <a:solidFill>
            <a:srgbClr val="000017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143750" y="507"/>
            <a:ext cx="4286250" cy="6001385"/>
            <a:chOff x="7143750" y="507"/>
            <a:chExt cx="4286250" cy="60013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3750" y="507"/>
              <a:ext cx="4286249" cy="600138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62825" y="1828799"/>
              <a:ext cx="3848099" cy="30289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7375" y="444499"/>
            <a:ext cx="495363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45" dirty="0"/>
              <a:t>ACL</a:t>
            </a:r>
            <a:r>
              <a:rPr spc="-15" dirty="0"/>
              <a:t> </a:t>
            </a:r>
            <a:r>
              <a:rPr spc="35" dirty="0"/>
              <a:t>(Access</a:t>
            </a:r>
            <a:r>
              <a:rPr spc="-10" dirty="0"/>
              <a:t> </a:t>
            </a:r>
            <a:r>
              <a:rPr dirty="0"/>
              <a:t>Control</a:t>
            </a:r>
            <a:r>
              <a:rPr spc="-15" dirty="0"/>
              <a:t> </a:t>
            </a:r>
            <a:r>
              <a:rPr spc="-10" dirty="0"/>
              <a:t>List)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664368" y="1266824"/>
            <a:ext cx="972185" cy="4735195"/>
            <a:chOff x="664368" y="1266824"/>
            <a:chExt cx="972185" cy="4735195"/>
          </a:xfrm>
        </p:grpSpPr>
        <p:sp>
          <p:nvSpPr>
            <p:cNvPr id="9" name="object 9"/>
            <p:cNvSpPr/>
            <p:nvPr/>
          </p:nvSpPr>
          <p:spPr>
            <a:xfrm>
              <a:off x="847725" y="1266824"/>
              <a:ext cx="788670" cy="4735195"/>
            </a:xfrm>
            <a:custGeom>
              <a:avLst/>
              <a:gdLst/>
              <a:ahLst/>
              <a:cxnLst/>
              <a:rect l="l" t="t" r="r" b="b"/>
              <a:pathLst>
                <a:path w="788669" h="4735195">
                  <a:moveTo>
                    <a:pt x="19050" y="6896"/>
                  </a:moveTo>
                  <a:lnTo>
                    <a:pt x="18122" y="4648"/>
                  </a:lnTo>
                  <a:lnTo>
                    <a:pt x="14401" y="927"/>
                  </a:lnTo>
                  <a:lnTo>
                    <a:pt x="12153" y="0"/>
                  </a:ln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4735080"/>
                  </a:lnTo>
                  <a:lnTo>
                    <a:pt x="19050" y="4735080"/>
                  </a:lnTo>
                  <a:lnTo>
                    <a:pt x="19050" y="6896"/>
                  </a:lnTo>
                  <a:close/>
                </a:path>
                <a:path w="788669" h="4735195">
                  <a:moveTo>
                    <a:pt x="788200" y="378371"/>
                  </a:moveTo>
                  <a:lnTo>
                    <a:pt x="787260" y="376123"/>
                  </a:lnTo>
                  <a:lnTo>
                    <a:pt x="783539" y="372402"/>
                  </a:lnTo>
                  <a:lnTo>
                    <a:pt x="781304" y="371475"/>
                  </a:lnTo>
                  <a:lnTo>
                    <a:pt x="195008" y="371475"/>
                  </a:lnTo>
                  <a:lnTo>
                    <a:pt x="192760" y="372402"/>
                  </a:lnTo>
                  <a:lnTo>
                    <a:pt x="189039" y="376123"/>
                  </a:lnTo>
                  <a:lnTo>
                    <a:pt x="188112" y="378371"/>
                  </a:lnTo>
                  <a:lnTo>
                    <a:pt x="188112" y="381000"/>
                  </a:lnTo>
                  <a:lnTo>
                    <a:pt x="188112" y="383628"/>
                  </a:lnTo>
                  <a:lnTo>
                    <a:pt x="189039" y="385876"/>
                  </a:lnTo>
                  <a:lnTo>
                    <a:pt x="192760" y="389597"/>
                  </a:lnTo>
                  <a:lnTo>
                    <a:pt x="195008" y="390525"/>
                  </a:lnTo>
                  <a:lnTo>
                    <a:pt x="781304" y="390525"/>
                  </a:lnTo>
                  <a:lnTo>
                    <a:pt x="783539" y="389597"/>
                  </a:lnTo>
                  <a:lnTo>
                    <a:pt x="787260" y="385876"/>
                  </a:lnTo>
                  <a:lnTo>
                    <a:pt x="788200" y="383628"/>
                  </a:lnTo>
                  <a:lnTo>
                    <a:pt x="788200" y="378371"/>
                  </a:lnTo>
                  <a:close/>
                </a:path>
              </a:pathLst>
            </a:custGeom>
            <a:solidFill>
              <a:srgbClr val="303E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9131" y="146208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9380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325755"/>
                  </a:lnTo>
                  <a:lnTo>
                    <a:pt x="0" y="329387"/>
                  </a:lnTo>
                  <a:lnTo>
                    <a:pt x="18747" y="367385"/>
                  </a:lnTo>
                  <a:lnTo>
                    <a:pt x="51619" y="381000"/>
                  </a:lnTo>
                  <a:lnTo>
                    <a:pt x="329380" y="381000"/>
                  </a:lnTo>
                  <a:lnTo>
                    <a:pt x="367381" y="362254"/>
                  </a:lnTo>
                  <a:lnTo>
                    <a:pt x="381000" y="329387"/>
                  </a:lnTo>
                  <a:lnTo>
                    <a:pt x="381000" y="51612"/>
                  </a:lnTo>
                  <a:lnTo>
                    <a:pt x="362252" y="13614"/>
                  </a:lnTo>
                  <a:lnTo>
                    <a:pt x="332973" y="355"/>
                  </a:lnTo>
                  <a:lnTo>
                    <a:pt x="329380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9131" y="146208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7297" y="27571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0" y="0"/>
                  </a:lnTo>
                  <a:lnTo>
                    <a:pt x="332973" y="355"/>
                  </a:lnTo>
                  <a:lnTo>
                    <a:pt x="336534" y="1066"/>
                  </a:lnTo>
                  <a:lnTo>
                    <a:pt x="340092" y="1765"/>
                  </a:lnTo>
                  <a:lnTo>
                    <a:pt x="356448" y="9309"/>
                  </a:lnTo>
                  <a:lnTo>
                    <a:pt x="359464" y="11328"/>
                  </a:lnTo>
                  <a:lnTo>
                    <a:pt x="379938" y="44462"/>
                  </a:lnTo>
                  <a:lnTo>
                    <a:pt x="380648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25755"/>
                  </a:lnTo>
                  <a:lnTo>
                    <a:pt x="381000" y="329387"/>
                  </a:lnTo>
                  <a:lnTo>
                    <a:pt x="380648" y="332981"/>
                  </a:lnTo>
                  <a:lnTo>
                    <a:pt x="379938" y="336537"/>
                  </a:lnTo>
                  <a:lnTo>
                    <a:pt x="379228" y="340093"/>
                  </a:lnTo>
                  <a:lnTo>
                    <a:pt x="356448" y="371690"/>
                  </a:lnTo>
                  <a:lnTo>
                    <a:pt x="353432" y="373710"/>
                  </a:lnTo>
                  <a:lnTo>
                    <a:pt x="329380" y="381000"/>
                  </a:lnTo>
                  <a:lnTo>
                    <a:pt x="325755" y="381000"/>
                  </a:lnTo>
                  <a:lnTo>
                    <a:pt x="55245" y="381000"/>
                  </a:lnTo>
                  <a:lnTo>
                    <a:pt x="51619" y="381000"/>
                  </a:lnTo>
                  <a:lnTo>
                    <a:pt x="48026" y="380644"/>
                  </a:lnTo>
                  <a:lnTo>
                    <a:pt x="24551" y="371690"/>
                  </a:lnTo>
                  <a:lnTo>
                    <a:pt x="21535" y="369671"/>
                  </a:lnTo>
                  <a:lnTo>
                    <a:pt x="4207" y="346900"/>
                  </a:lnTo>
                  <a:lnTo>
                    <a:pt x="2818" y="343547"/>
                  </a:lnTo>
                  <a:lnTo>
                    <a:pt x="1771" y="340093"/>
                  </a:lnTo>
                  <a:lnTo>
                    <a:pt x="1061" y="336537"/>
                  </a:lnTo>
                  <a:lnTo>
                    <a:pt x="351" y="332981"/>
                  </a:lnTo>
                  <a:lnTo>
                    <a:pt x="0" y="329387"/>
                  </a:lnTo>
                  <a:lnTo>
                    <a:pt x="0" y="325755"/>
                  </a:lnTo>
                  <a:close/>
                </a:path>
              </a:pathLst>
            </a:custGeom>
            <a:ln w="9525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71326" y="1463674"/>
            <a:ext cx="17208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CFD0D8"/>
                </a:solidFill>
                <a:latin typeface="Roboto Lt"/>
                <a:cs typeface="Roboto Lt"/>
              </a:rPr>
              <a:t>1</a:t>
            </a:r>
            <a:endParaRPr sz="2000">
              <a:latin typeface="Roboto Lt"/>
              <a:cs typeface="Roboto 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7525" y="1420812"/>
            <a:ext cx="4540250" cy="11696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0" dirty="0">
                <a:solidFill>
                  <a:srgbClr val="CFD0D8"/>
                </a:solidFill>
                <a:latin typeface="Roboto Lt"/>
                <a:cs typeface="Roboto Lt"/>
              </a:rPr>
              <a:t>Traffic</a:t>
            </a:r>
            <a:r>
              <a:rPr sz="1650" spc="-25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650" spc="5" dirty="0">
                <a:solidFill>
                  <a:srgbClr val="CFD0D8"/>
                </a:solidFill>
                <a:latin typeface="Roboto Lt"/>
                <a:cs typeface="Roboto Lt"/>
              </a:rPr>
              <a:t>Filtering</a:t>
            </a:r>
            <a:endParaRPr sz="1650">
              <a:latin typeface="Roboto Lt"/>
              <a:cs typeface="Roboto Lt"/>
            </a:endParaRPr>
          </a:p>
          <a:p>
            <a:pPr marL="12700" marR="5080">
              <a:lnSpc>
                <a:spcPct val="131900"/>
              </a:lnSpc>
              <a:spcBef>
                <a:spcPts val="580"/>
              </a:spcBef>
            </a:pP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ACLs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define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rules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to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control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network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traffic,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allowing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or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denying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access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based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on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various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criteria,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such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as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source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IP </a:t>
            </a:r>
            <a:r>
              <a:rPr sz="1350" spc="-3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address, destination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port,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or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protocol.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64368" y="3162299"/>
            <a:ext cx="972185" cy="390525"/>
            <a:chOff x="664368" y="3162299"/>
            <a:chExt cx="972185" cy="390525"/>
          </a:xfrm>
        </p:grpSpPr>
        <p:sp>
          <p:nvSpPr>
            <p:cNvPr id="15" name="object 15"/>
            <p:cNvSpPr/>
            <p:nvPr/>
          </p:nvSpPr>
          <p:spPr>
            <a:xfrm>
              <a:off x="1035843" y="3352799"/>
              <a:ext cx="600710" cy="19050"/>
            </a:xfrm>
            <a:custGeom>
              <a:avLst/>
              <a:gdLst/>
              <a:ahLst/>
              <a:cxnLst/>
              <a:rect l="l" t="t" r="r" b="b"/>
              <a:pathLst>
                <a:path w="600710" h="19050">
                  <a:moveTo>
                    <a:pt x="593185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96" y="19050"/>
                  </a:lnTo>
                  <a:lnTo>
                    <a:pt x="593185" y="19050"/>
                  </a:lnTo>
                  <a:lnTo>
                    <a:pt x="595420" y="18122"/>
                  </a:lnTo>
                  <a:lnTo>
                    <a:pt x="599141" y="14401"/>
                  </a:lnTo>
                  <a:lnTo>
                    <a:pt x="600081" y="12153"/>
                  </a:lnTo>
                  <a:lnTo>
                    <a:pt x="600081" y="6896"/>
                  </a:lnTo>
                  <a:lnTo>
                    <a:pt x="599141" y="4648"/>
                  </a:lnTo>
                  <a:lnTo>
                    <a:pt x="595420" y="927"/>
                  </a:lnTo>
                  <a:lnTo>
                    <a:pt x="593185" y="0"/>
                  </a:lnTo>
                  <a:close/>
                </a:path>
              </a:pathLst>
            </a:custGeom>
            <a:solidFill>
              <a:srgbClr val="303E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9131" y="316706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9380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325755"/>
                  </a:lnTo>
                  <a:lnTo>
                    <a:pt x="0" y="329387"/>
                  </a:lnTo>
                  <a:lnTo>
                    <a:pt x="18747" y="367385"/>
                  </a:lnTo>
                  <a:lnTo>
                    <a:pt x="51619" y="381000"/>
                  </a:lnTo>
                  <a:lnTo>
                    <a:pt x="329380" y="381000"/>
                  </a:lnTo>
                  <a:lnTo>
                    <a:pt x="367381" y="362254"/>
                  </a:lnTo>
                  <a:lnTo>
                    <a:pt x="381000" y="329387"/>
                  </a:lnTo>
                  <a:lnTo>
                    <a:pt x="381000" y="51612"/>
                  </a:lnTo>
                  <a:lnTo>
                    <a:pt x="362252" y="13614"/>
                  </a:lnTo>
                  <a:lnTo>
                    <a:pt x="332973" y="355"/>
                  </a:lnTo>
                  <a:lnTo>
                    <a:pt x="329380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9131" y="316706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7297" y="27571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0" y="0"/>
                  </a:lnTo>
                  <a:lnTo>
                    <a:pt x="332973" y="355"/>
                  </a:lnTo>
                  <a:lnTo>
                    <a:pt x="336534" y="1066"/>
                  </a:lnTo>
                  <a:lnTo>
                    <a:pt x="340092" y="1765"/>
                  </a:lnTo>
                  <a:lnTo>
                    <a:pt x="356448" y="9309"/>
                  </a:lnTo>
                  <a:lnTo>
                    <a:pt x="359464" y="11328"/>
                  </a:lnTo>
                  <a:lnTo>
                    <a:pt x="379938" y="44462"/>
                  </a:lnTo>
                  <a:lnTo>
                    <a:pt x="380648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25755"/>
                  </a:lnTo>
                  <a:lnTo>
                    <a:pt x="381000" y="329387"/>
                  </a:lnTo>
                  <a:lnTo>
                    <a:pt x="380648" y="332981"/>
                  </a:lnTo>
                  <a:lnTo>
                    <a:pt x="362252" y="367385"/>
                  </a:lnTo>
                  <a:lnTo>
                    <a:pt x="356448" y="371690"/>
                  </a:lnTo>
                  <a:lnTo>
                    <a:pt x="353432" y="373710"/>
                  </a:lnTo>
                  <a:lnTo>
                    <a:pt x="329380" y="381000"/>
                  </a:lnTo>
                  <a:lnTo>
                    <a:pt x="325755" y="381000"/>
                  </a:lnTo>
                  <a:lnTo>
                    <a:pt x="55245" y="381000"/>
                  </a:lnTo>
                  <a:lnTo>
                    <a:pt x="51619" y="381000"/>
                  </a:lnTo>
                  <a:lnTo>
                    <a:pt x="48026" y="380644"/>
                  </a:lnTo>
                  <a:lnTo>
                    <a:pt x="24551" y="371690"/>
                  </a:lnTo>
                  <a:lnTo>
                    <a:pt x="21535" y="369671"/>
                  </a:lnTo>
                  <a:lnTo>
                    <a:pt x="4207" y="346900"/>
                  </a:lnTo>
                  <a:lnTo>
                    <a:pt x="2818" y="343547"/>
                  </a:lnTo>
                  <a:lnTo>
                    <a:pt x="1771" y="340093"/>
                  </a:lnTo>
                  <a:lnTo>
                    <a:pt x="1061" y="336537"/>
                  </a:lnTo>
                  <a:lnTo>
                    <a:pt x="351" y="332981"/>
                  </a:lnTo>
                  <a:lnTo>
                    <a:pt x="0" y="329387"/>
                  </a:lnTo>
                  <a:lnTo>
                    <a:pt x="0" y="325755"/>
                  </a:lnTo>
                  <a:close/>
                </a:path>
              </a:pathLst>
            </a:custGeom>
            <a:ln w="9525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71326" y="3168649"/>
            <a:ext cx="17208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CFD0D8"/>
                </a:solidFill>
                <a:latin typeface="Roboto Lt"/>
                <a:cs typeface="Roboto Lt"/>
              </a:rPr>
              <a:t>2</a:t>
            </a:r>
            <a:endParaRPr sz="2000">
              <a:latin typeface="Roboto Lt"/>
              <a:cs typeface="Roboto L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87525" y="3125787"/>
            <a:ext cx="4276090" cy="1179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5" dirty="0">
                <a:solidFill>
                  <a:srgbClr val="CFD0D8"/>
                </a:solidFill>
                <a:latin typeface="Roboto Lt"/>
                <a:cs typeface="Roboto Lt"/>
              </a:rPr>
              <a:t>Security</a:t>
            </a:r>
            <a:r>
              <a:rPr sz="1650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650" spc="10" dirty="0">
                <a:solidFill>
                  <a:srgbClr val="CFD0D8"/>
                </a:solidFill>
                <a:latin typeface="Roboto Lt"/>
                <a:cs typeface="Roboto Lt"/>
              </a:rPr>
              <a:t>Enhancement</a:t>
            </a:r>
            <a:endParaRPr sz="1650">
              <a:latin typeface="Roboto Lt"/>
              <a:cs typeface="Roboto Lt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ACLs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strengthen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network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security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by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blocking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malicious </a:t>
            </a:r>
            <a:r>
              <a:rPr sz="1350" spc="-3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traffic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preventing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unauthorized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access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to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sensitive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resources.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64368" y="4876799"/>
            <a:ext cx="972185" cy="381000"/>
            <a:chOff x="664368" y="4876799"/>
            <a:chExt cx="972185" cy="381000"/>
          </a:xfrm>
        </p:grpSpPr>
        <p:sp>
          <p:nvSpPr>
            <p:cNvPr id="21" name="object 21"/>
            <p:cNvSpPr/>
            <p:nvPr/>
          </p:nvSpPr>
          <p:spPr>
            <a:xfrm>
              <a:off x="1035843" y="5057774"/>
              <a:ext cx="600710" cy="19050"/>
            </a:xfrm>
            <a:custGeom>
              <a:avLst/>
              <a:gdLst/>
              <a:ahLst/>
              <a:cxnLst/>
              <a:rect l="l" t="t" r="r" b="b"/>
              <a:pathLst>
                <a:path w="600710" h="19050">
                  <a:moveTo>
                    <a:pt x="593185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96" y="19050"/>
                  </a:lnTo>
                  <a:lnTo>
                    <a:pt x="593185" y="19050"/>
                  </a:lnTo>
                  <a:lnTo>
                    <a:pt x="595420" y="18122"/>
                  </a:lnTo>
                  <a:lnTo>
                    <a:pt x="599141" y="14401"/>
                  </a:lnTo>
                  <a:lnTo>
                    <a:pt x="600081" y="12153"/>
                  </a:lnTo>
                  <a:lnTo>
                    <a:pt x="600081" y="6896"/>
                  </a:lnTo>
                  <a:lnTo>
                    <a:pt x="599141" y="4648"/>
                  </a:lnTo>
                  <a:lnTo>
                    <a:pt x="595420" y="927"/>
                  </a:lnTo>
                  <a:lnTo>
                    <a:pt x="593185" y="0"/>
                  </a:lnTo>
                  <a:close/>
                </a:path>
              </a:pathLst>
            </a:custGeom>
            <a:solidFill>
              <a:srgbClr val="303E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9131" y="4881562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9380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316230"/>
                  </a:lnTo>
                  <a:lnTo>
                    <a:pt x="0" y="319862"/>
                  </a:lnTo>
                  <a:lnTo>
                    <a:pt x="18747" y="357860"/>
                  </a:lnTo>
                  <a:lnTo>
                    <a:pt x="51619" y="371475"/>
                  </a:lnTo>
                  <a:lnTo>
                    <a:pt x="329380" y="371475"/>
                  </a:lnTo>
                  <a:lnTo>
                    <a:pt x="367381" y="352729"/>
                  </a:lnTo>
                  <a:lnTo>
                    <a:pt x="381000" y="319862"/>
                  </a:lnTo>
                  <a:lnTo>
                    <a:pt x="381000" y="51612"/>
                  </a:lnTo>
                  <a:lnTo>
                    <a:pt x="362252" y="13614"/>
                  </a:lnTo>
                  <a:lnTo>
                    <a:pt x="332973" y="355"/>
                  </a:lnTo>
                  <a:lnTo>
                    <a:pt x="329380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9131" y="4881562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7297" y="27571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0" y="0"/>
                  </a:lnTo>
                  <a:lnTo>
                    <a:pt x="332973" y="355"/>
                  </a:lnTo>
                  <a:lnTo>
                    <a:pt x="336534" y="1066"/>
                  </a:lnTo>
                  <a:lnTo>
                    <a:pt x="340092" y="1765"/>
                  </a:lnTo>
                  <a:lnTo>
                    <a:pt x="356448" y="9309"/>
                  </a:lnTo>
                  <a:lnTo>
                    <a:pt x="359464" y="11328"/>
                  </a:lnTo>
                  <a:lnTo>
                    <a:pt x="379938" y="44462"/>
                  </a:lnTo>
                  <a:lnTo>
                    <a:pt x="380648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16230"/>
                  </a:lnTo>
                  <a:lnTo>
                    <a:pt x="381000" y="319862"/>
                  </a:lnTo>
                  <a:lnTo>
                    <a:pt x="380648" y="323456"/>
                  </a:lnTo>
                  <a:lnTo>
                    <a:pt x="379938" y="327012"/>
                  </a:lnTo>
                  <a:lnTo>
                    <a:pt x="379228" y="330568"/>
                  </a:lnTo>
                  <a:lnTo>
                    <a:pt x="356448" y="362165"/>
                  </a:lnTo>
                  <a:lnTo>
                    <a:pt x="353432" y="364185"/>
                  </a:lnTo>
                  <a:lnTo>
                    <a:pt x="329380" y="371475"/>
                  </a:lnTo>
                  <a:lnTo>
                    <a:pt x="325755" y="371475"/>
                  </a:lnTo>
                  <a:lnTo>
                    <a:pt x="55245" y="371475"/>
                  </a:lnTo>
                  <a:lnTo>
                    <a:pt x="51619" y="371475"/>
                  </a:lnTo>
                  <a:lnTo>
                    <a:pt x="48026" y="371119"/>
                  </a:lnTo>
                  <a:lnTo>
                    <a:pt x="24551" y="362165"/>
                  </a:lnTo>
                  <a:lnTo>
                    <a:pt x="21535" y="360146"/>
                  </a:lnTo>
                  <a:lnTo>
                    <a:pt x="4207" y="337375"/>
                  </a:lnTo>
                  <a:lnTo>
                    <a:pt x="2818" y="334022"/>
                  </a:lnTo>
                  <a:lnTo>
                    <a:pt x="1771" y="330568"/>
                  </a:lnTo>
                  <a:lnTo>
                    <a:pt x="1061" y="327012"/>
                  </a:lnTo>
                  <a:lnTo>
                    <a:pt x="351" y="323456"/>
                  </a:lnTo>
                  <a:lnTo>
                    <a:pt x="0" y="319862"/>
                  </a:lnTo>
                  <a:lnTo>
                    <a:pt x="0" y="316230"/>
                  </a:lnTo>
                  <a:close/>
                </a:path>
              </a:pathLst>
            </a:custGeom>
            <a:ln w="9525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71326" y="4873624"/>
            <a:ext cx="17208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CFD0D8"/>
                </a:solidFill>
                <a:latin typeface="Roboto Lt"/>
                <a:cs typeface="Roboto Lt"/>
              </a:rPr>
              <a:t>3</a:t>
            </a:r>
            <a:endParaRPr sz="2000">
              <a:latin typeface="Roboto Lt"/>
              <a:cs typeface="Roboto L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87525" y="4830762"/>
            <a:ext cx="4503420" cy="1179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20" dirty="0">
                <a:solidFill>
                  <a:srgbClr val="CFD0D8"/>
                </a:solidFill>
                <a:latin typeface="Roboto Lt"/>
                <a:cs typeface="Roboto Lt"/>
              </a:rPr>
              <a:t>Network</a:t>
            </a:r>
            <a:r>
              <a:rPr sz="1650" spc="-30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650" spc="15" dirty="0">
                <a:solidFill>
                  <a:srgbClr val="CFD0D8"/>
                </a:solidFill>
                <a:latin typeface="Roboto Lt"/>
                <a:cs typeface="Roboto Lt"/>
              </a:rPr>
              <a:t>Management</a:t>
            </a:r>
            <a:endParaRPr sz="1650">
              <a:latin typeface="Roboto Lt"/>
              <a:cs typeface="Roboto Lt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ACLs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provide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a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mechanism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to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manage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network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traffic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flow, </a:t>
            </a:r>
            <a:r>
              <a:rPr sz="1350" spc="-3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ensuring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efficient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utilization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10" dirty="0">
                <a:solidFill>
                  <a:srgbClr val="CFD0D8"/>
                </a:solidFill>
                <a:latin typeface="Roboto"/>
                <a:cs typeface="Roboto"/>
              </a:rPr>
              <a:t>of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resources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preventing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congestion.</a:t>
            </a:r>
            <a:endParaRPr sz="13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600087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1430000" cy="6001385"/>
          </a:xfrm>
          <a:custGeom>
            <a:avLst/>
            <a:gdLst/>
            <a:ahLst/>
            <a:cxnLst/>
            <a:rect l="l" t="t" r="r" b="b"/>
            <a:pathLst>
              <a:path w="11430000" h="6001385">
                <a:moveTo>
                  <a:pt x="11429999" y="0"/>
                </a:moveTo>
                <a:lnTo>
                  <a:pt x="0" y="0"/>
                </a:lnTo>
                <a:lnTo>
                  <a:pt x="0" y="6000876"/>
                </a:lnTo>
                <a:lnTo>
                  <a:pt x="11429999" y="6000876"/>
                </a:lnTo>
                <a:lnTo>
                  <a:pt x="11429999" y="0"/>
                </a:lnTo>
                <a:close/>
              </a:path>
            </a:pathLst>
          </a:custGeom>
          <a:solidFill>
            <a:srgbClr val="000017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143750" y="0"/>
            <a:ext cx="4286250" cy="6001385"/>
            <a:chOff x="7143750" y="0"/>
            <a:chExt cx="4286250" cy="60013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3750" y="0"/>
              <a:ext cx="4286249" cy="60008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62825" y="2438400"/>
              <a:ext cx="3848099" cy="24479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7374" y="444500"/>
            <a:ext cx="116522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" dirty="0"/>
              <a:t>SSH</a:t>
            </a:r>
          </a:p>
        </p:txBody>
      </p:sp>
      <p:sp>
        <p:nvSpPr>
          <p:cNvPr id="8" name="object 8"/>
          <p:cNvSpPr/>
          <p:nvPr/>
        </p:nvSpPr>
        <p:spPr>
          <a:xfrm>
            <a:off x="626864" y="1266825"/>
            <a:ext cx="375285" cy="428625"/>
          </a:xfrm>
          <a:custGeom>
            <a:avLst/>
            <a:gdLst/>
            <a:ahLst/>
            <a:cxnLst/>
            <a:rect l="l" t="t" r="r" b="b"/>
            <a:pathLst>
              <a:path w="375284" h="428625">
                <a:moveTo>
                  <a:pt x="308074" y="160731"/>
                </a:moveTo>
                <a:lnTo>
                  <a:pt x="66972" y="160731"/>
                </a:lnTo>
                <a:lnTo>
                  <a:pt x="40896" y="165992"/>
                </a:lnTo>
                <a:lnTo>
                  <a:pt x="19609" y="180343"/>
                </a:lnTo>
                <a:lnTo>
                  <a:pt x="5260" y="201632"/>
                </a:lnTo>
                <a:lnTo>
                  <a:pt x="0" y="227711"/>
                </a:lnTo>
                <a:lnTo>
                  <a:pt x="0" y="361645"/>
                </a:lnTo>
                <a:lnTo>
                  <a:pt x="5260" y="387723"/>
                </a:lnTo>
                <a:lnTo>
                  <a:pt x="19609" y="409013"/>
                </a:lnTo>
                <a:lnTo>
                  <a:pt x="40896" y="423363"/>
                </a:lnTo>
                <a:lnTo>
                  <a:pt x="66972" y="428625"/>
                </a:lnTo>
                <a:lnTo>
                  <a:pt x="308074" y="428625"/>
                </a:lnTo>
                <a:lnTo>
                  <a:pt x="334149" y="423363"/>
                </a:lnTo>
                <a:lnTo>
                  <a:pt x="355436" y="409013"/>
                </a:lnTo>
                <a:lnTo>
                  <a:pt x="360279" y="401828"/>
                </a:lnTo>
                <a:lnTo>
                  <a:pt x="66972" y="401828"/>
                </a:lnTo>
                <a:lnTo>
                  <a:pt x="51334" y="398669"/>
                </a:lnTo>
                <a:lnTo>
                  <a:pt x="38561" y="390056"/>
                </a:lnTo>
                <a:lnTo>
                  <a:pt x="29948" y="377283"/>
                </a:lnTo>
                <a:lnTo>
                  <a:pt x="26789" y="361645"/>
                </a:lnTo>
                <a:lnTo>
                  <a:pt x="26789" y="227711"/>
                </a:lnTo>
                <a:lnTo>
                  <a:pt x="29948" y="212070"/>
                </a:lnTo>
                <a:lnTo>
                  <a:pt x="38561" y="199293"/>
                </a:lnTo>
                <a:lnTo>
                  <a:pt x="51334" y="190676"/>
                </a:lnTo>
                <a:lnTo>
                  <a:pt x="66972" y="187515"/>
                </a:lnTo>
                <a:lnTo>
                  <a:pt x="360270" y="187515"/>
                </a:lnTo>
                <a:lnTo>
                  <a:pt x="355436" y="180343"/>
                </a:lnTo>
                <a:lnTo>
                  <a:pt x="334149" y="165992"/>
                </a:lnTo>
                <a:lnTo>
                  <a:pt x="308074" y="160731"/>
                </a:lnTo>
                <a:close/>
              </a:path>
              <a:path w="375284" h="428625">
                <a:moveTo>
                  <a:pt x="360270" y="187515"/>
                </a:moveTo>
                <a:lnTo>
                  <a:pt x="308074" y="187515"/>
                </a:lnTo>
                <a:lnTo>
                  <a:pt x="323712" y="190676"/>
                </a:lnTo>
                <a:lnTo>
                  <a:pt x="336485" y="199293"/>
                </a:lnTo>
                <a:lnTo>
                  <a:pt x="345099" y="212070"/>
                </a:lnTo>
                <a:lnTo>
                  <a:pt x="348258" y="227711"/>
                </a:lnTo>
                <a:lnTo>
                  <a:pt x="348258" y="361645"/>
                </a:lnTo>
                <a:lnTo>
                  <a:pt x="345099" y="377283"/>
                </a:lnTo>
                <a:lnTo>
                  <a:pt x="336485" y="390056"/>
                </a:lnTo>
                <a:lnTo>
                  <a:pt x="323712" y="398669"/>
                </a:lnTo>
                <a:lnTo>
                  <a:pt x="308074" y="401828"/>
                </a:lnTo>
                <a:lnTo>
                  <a:pt x="360279" y="401828"/>
                </a:lnTo>
                <a:lnTo>
                  <a:pt x="369785" y="387723"/>
                </a:lnTo>
                <a:lnTo>
                  <a:pt x="375046" y="361645"/>
                </a:lnTo>
                <a:lnTo>
                  <a:pt x="375046" y="227711"/>
                </a:lnTo>
                <a:lnTo>
                  <a:pt x="369785" y="201632"/>
                </a:lnTo>
                <a:lnTo>
                  <a:pt x="360270" y="187515"/>
                </a:lnTo>
                <a:close/>
              </a:path>
              <a:path w="375284" h="428625">
                <a:moveTo>
                  <a:pt x="187523" y="0"/>
                </a:moveTo>
                <a:lnTo>
                  <a:pt x="145809" y="8419"/>
                </a:lnTo>
                <a:lnTo>
                  <a:pt x="111749" y="31381"/>
                </a:lnTo>
                <a:lnTo>
                  <a:pt x="88786" y="65440"/>
                </a:lnTo>
                <a:lnTo>
                  <a:pt x="80366" y="107149"/>
                </a:lnTo>
                <a:lnTo>
                  <a:pt x="80366" y="160731"/>
                </a:lnTo>
                <a:lnTo>
                  <a:pt x="107156" y="160731"/>
                </a:lnTo>
                <a:lnTo>
                  <a:pt x="107156" y="107149"/>
                </a:lnTo>
                <a:lnTo>
                  <a:pt x="113474" y="75877"/>
                </a:lnTo>
                <a:lnTo>
                  <a:pt x="130700" y="50331"/>
                </a:lnTo>
                <a:lnTo>
                  <a:pt x="156247" y="33103"/>
                </a:lnTo>
                <a:lnTo>
                  <a:pt x="187523" y="26784"/>
                </a:lnTo>
                <a:lnTo>
                  <a:pt x="256477" y="26784"/>
                </a:lnTo>
                <a:lnTo>
                  <a:pt x="229236" y="8419"/>
                </a:lnTo>
                <a:lnTo>
                  <a:pt x="187523" y="0"/>
                </a:lnTo>
                <a:close/>
              </a:path>
              <a:path w="375284" h="428625">
                <a:moveTo>
                  <a:pt x="256477" y="26784"/>
                </a:moveTo>
                <a:lnTo>
                  <a:pt x="187523" y="26784"/>
                </a:lnTo>
                <a:lnTo>
                  <a:pt x="218799" y="33103"/>
                </a:lnTo>
                <a:lnTo>
                  <a:pt x="244345" y="50331"/>
                </a:lnTo>
                <a:lnTo>
                  <a:pt x="261572" y="75877"/>
                </a:lnTo>
                <a:lnTo>
                  <a:pt x="267889" y="107149"/>
                </a:lnTo>
                <a:lnTo>
                  <a:pt x="267889" y="160731"/>
                </a:lnTo>
                <a:lnTo>
                  <a:pt x="294679" y="160731"/>
                </a:lnTo>
                <a:lnTo>
                  <a:pt x="294679" y="107149"/>
                </a:lnTo>
                <a:lnTo>
                  <a:pt x="286259" y="65440"/>
                </a:lnTo>
                <a:lnTo>
                  <a:pt x="263296" y="31381"/>
                </a:lnTo>
                <a:lnTo>
                  <a:pt x="256477" y="26784"/>
                </a:lnTo>
                <a:close/>
              </a:path>
            </a:pathLst>
          </a:custGeom>
          <a:solidFill>
            <a:srgbClr val="596E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7375" y="1849437"/>
            <a:ext cx="5878195" cy="9029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5" dirty="0">
                <a:solidFill>
                  <a:srgbClr val="CFD0D8"/>
                </a:solidFill>
                <a:latin typeface="Roboto Lt"/>
                <a:cs typeface="Roboto Lt"/>
              </a:rPr>
              <a:t>Secure</a:t>
            </a:r>
            <a:r>
              <a:rPr sz="1650" spc="-10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650" spc="15" dirty="0">
                <a:solidFill>
                  <a:srgbClr val="CFD0D8"/>
                </a:solidFill>
                <a:latin typeface="Roboto Lt"/>
                <a:cs typeface="Roboto Lt"/>
              </a:rPr>
              <a:t>Connection</a:t>
            </a:r>
            <a:endParaRPr sz="1650">
              <a:latin typeface="Roboto Lt"/>
              <a:cs typeface="Roboto Lt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SSH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encrypts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network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traffic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between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devices,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preventing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eavesdropping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and </a:t>
            </a:r>
            <a:r>
              <a:rPr sz="1350" spc="-3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ensuring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data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confidentiality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during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transmission.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0075" y="3359937"/>
            <a:ext cx="428625" cy="300355"/>
          </a:xfrm>
          <a:custGeom>
            <a:avLst/>
            <a:gdLst/>
            <a:ahLst/>
            <a:cxnLst/>
            <a:rect l="l" t="t" r="r" b="b"/>
            <a:pathLst>
              <a:path w="428625" h="300354">
                <a:moveTo>
                  <a:pt x="252352" y="278612"/>
                </a:moveTo>
                <a:lnTo>
                  <a:pt x="47684" y="278612"/>
                </a:lnTo>
                <a:lnTo>
                  <a:pt x="42862" y="283438"/>
                </a:lnTo>
                <a:lnTo>
                  <a:pt x="42862" y="295224"/>
                </a:lnTo>
                <a:lnTo>
                  <a:pt x="47684" y="300037"/>
                </a:lnTo>
                <a:lnTo>
                  <a:pt x="252352" y="300037"/>
                </a:lnTo>
                <a:lnTo>
                  <a:pt x="257175" y="295224"/>
                </a:lnTo>
                <a:lnTo>
                  <a:pt x="257175" y="283438"/>
                </a:lnTo>
                <a:lnTo>
                  <a:pt x="252352" y="278612"/>
                </a:lnTo>
                <a:close/>
              </a:path>
              <a:path w="428625" h="300354">
                <a:moveTo>
                  <a:pt x="130929" y="235750"/>
                </a:moveTo>
                <a:lnTo>
                  <a:pt x="108361" y="235750"/>
                </a:lnTo>
                <a:lnTo>
                  <a:pt x="94094" y="278612"/>
                </a:lnTo>
                <a:lnTo>
                  <a:pt x="116666" y="278612"/>
                </a:lnTo>
                <a:lnTo>
                  <a:pt x="130929" y="235750"/>
                </a:lnTo>
                <a:close/>
              </a:path>
              <a:path w="428625" h="300354">
                <a:moveTo>
                  <a:pt x="191676" y="235750"/>
                </a:moveTo>
                <a:lnTo>
                  <a:pt x="169039" y="235750"/>
                </a:lnTo>
                <a:lnTo>
                  <a:pt x="183301" y="278612"/>
                </a:lnTo>
                <a:lnTo>
                  <a:pt x="205938" y="278612"/>
                </a:lnTo>
                <a:lnTo>
                  <a:pt x="191676" y="235750"/>
                </a:lnTo>
                <a:close/>
              </a:path>
              <a:path w="428625" h="300354">
                <a:moveTo>
                  <a:pt x="257175" y="0"/>
                </a:moveTo>
                <a:lnTo>
                  <a:pt x="42862" y="0"/>
                </a:lnTo>
                <a:lnTo>
                  <a:pt x="26190" y="3373"/>
                </a:lnTo>
                <a:lnTo>
                  <a:pt x="12564" y="12568"/>
                </a:lnTo>
                <a:lnTo>
                  <a:pt x="3372" y="26194"/>
                </a:lnTo>
                <a:lnTo>
                  <a:pt x="0" y="42862"/>
                </a:lnTo>
                <a:lnTo>
                  <a:pt x="0" y="192887"/>
                </a:lnTo>
                <a:lnTo>
                  <a:pt x="3372" y="209561"/>
                </a:lnTo>
                <a:lnTo>
                  <a:pt x="12564" y="223186"/>
                </a:lnTo>
                <a:lnTo>
                  <a:pt x="26190" y="232378"/>
                </a:lnTo>
                <a:lnTo>
                  <a:pt x="42862" y="235750"/>
                </a:lnTo>
                <a:lnTo>
                  <a:pt x="257175" y="235750"/>
                </a:lnTo>
                <a:lnTo>
                  <a:pt x="273844" y="232378"/>
                </a:lnTo>
                <a:lnTo>
                  <a:pt x="287470" y="223186"/>
                </a:lnTo>
                <a:lnTo>
                  <a:pt x="293458" y="214312"/>
                </a:lnTo>
                <a:lnTo>
                  <a:pt x="42862" y="214312"/>
                </a:lnTo>
                <a:lnTo>
                  <a:pt x="34511" y="212631"/>
                </a:lnTo>
                <a:lnTo>
                  <a:pt x="27700" y="208043"/>
                </a:lnTo>
                <a:lnTo>
                  <a:pt x="23112" y="201234"/>
                </a:lnTo>
                <a:lnTo>
                  <a:pt x="21431" y="192887"/>
                </a:lnTo>
                <a:lnTo>
                  <a:pt x="21431" y="42862"/>
                </a:lnTo>
                <a:lnTo>
                  <a:pt x="23112" y="34516"/>
                </a:lnTo>
                <a:lnTo>
                  <a:pt x="27700" y="27706"/>
                </a:lnTo>
                <a:lnTo>
                  <a:pt x="34511" y="23118"/>
                </a:lnTo>
                <a:lnTo>
                  <a:pt x="42862" y="21437"/>
                </a:lnTo>
                <a:lnTo>
                  <a:pt x="293454" y="21437"/>
                </a:lnTo>
                <a:lnTo>
                  <a:pt x="287470" y="12568"/>
                </a:lnTo>
                <a:lnTo>
                  <a:pt x="273844" y="3373"/>
                </a:lnTo>
                <a:lnTo>
                  <a:pt x="257175" y="0"/>
                </a:lnTo>
                <a:close/>
              </a:path>
              <a:path w="428625" h="300354">
                <a:moveTo>
                  <a:pt x="293454" y="21437"/>
                </a:moveTo>
                <a:lnTo>
                  <a:pt x="257175" y="21437"/>
                </a:lnTo>
                <a:lnTo>
                  <a:pt x="265523" y="23118"/>
                </a:lnTo>
                <a:lnTo>
                  <a:pt x="272334" y="27706"/>
                </a:lnTo>
                <a:lnTo>
                  <a:pt x="276924" y="34516"/>
                </a:lnTo>
                <a:lnTo>
                  <a:pt x="278606" y="42862"/>
                </a:lnTo>
                <a:lnTo>
                  <a:pt x="278606" y="192887"/>
                </a:lnTo>
                <a:lnTo>
                  <a:pt x="276924" y="201234"/>
                </a:lnTo>
                <a:lnTo>
                  <a:pt x="272334" y="208043"/>
                </a:lnTo>
                <a:lnTo>
                  <a:pt x="265523" y="212631"/>
                </a:lnTo>
                <a:lnTo>
                  <a:pt x="257175" y="214312"/>
                </a:lnTo>
                <a:lnTo>
                  <a:pt x="293458" y="214312"/>
                </a:lnTo>
                <a:lnTo>
                  <a:pt x="296664" y="209561"/>
                </a:lnTo>
                <a:lnTo>
                  <a:pt x="300037" y="192887"/>
                </a:lnTo>
                <a:lnTo>
                  <a:pt x="300037" y="42862"/>
                </a:lnTo>
                <a:lnTo>
                  <a:pt x="296664" y="26194"/>
                </a:lnTo>
                <a:lnTo>
                  <a:pt x="293454" y="21437"/>
                </a:lnTo>
                <a:close/>
              </a:path>
              <a:path w="428625" h="300354">
                <a:moveTo>
                  <a:pt x="396478" y="0"/>
                </a:moveTo>
                <a:lnTo>
                  <a:pt x="353616" y="0"/>
                </a:lnTo>
                <a:lnTo>
                  <a:pt x="341104" y="2527"/>
                </a:lnTo>
                <a:lnTo>
                  <a:pt x="330885" y="9420"/>
                </a:lnTo>
                <a:lnTo>
                  <a:pt x="323995" y="19641"/>
                </a:lnTo>
                <a:lnTo>
                  <a:pt x="321468" y="32156"/>
                </a:lnTo>
                <a:lnTo>
                  <a:pt x="321468" y="267893"/>
                </a:lnTo>
                <a:lnTo>
                  <a:pt x="323995" y="280406"/>
                </a:lnTo>
                <a:lnTo>
                  <a:pt x="330885" y="290623"/>
                </a:lnTo>
                <a:lnTo>
                  <a:pt x="341104" y="297511"/>
                </a:lnTo>
                <a:lnTo>
                  <a:pt x="353616" y="300037"/>
                </a:lnTo>
                <a:lnTo>
                  <a:pt x="396478" y="300037"/>
                </a:lnTo>
                <a:lnTo>
                  <a:pt x="408987" y="297511"/>
                </a:lnTo>
                <a:lnTo>
                  <a:pt x="419206" y="290623"/>
                </a:lnTo>
                <a:lnTo>
                  <a:pt x="426097" y="280406"/>
                </a:lnTo>
                <a:lnTo>
                  <a:pt x="426459" y="278612"/>
                </a:lnTo>
                <a:lnTo>
                  <a:pt x="347722" y="278612"/>
                </a:lnTo>
                <a:lnTo>
                  <a:pt x="342900" y="273786"/>
                </a:lnTo>
                <a:lnTo>
                  <a:pt x="342900" y="128587"/>
                </a:lnTo>
                <a:lnTo>
                  <a:pt x="428625" y="128587"/>
                </a:lnTo>
                <a:lnTo>
                  <a:pt x="428625" y="107162"/>
                </a:lnTo>
                <a:lnTo>
                  <a:pt x="342900" y="107162"/>
                </a:lnTo>
                <a:lnTo>
                  <a:pt x="342900" y="85725"/>
                </a:lnTo>
                <a:lnTo>
                  <a:pt x="428625" y="85725"/>
                </a:lnTo>
                <a:lnTo>
                  <a:pt x="428625" y="64300"/>
                </a:lnTo>
                <a:lnTo>
                  <a:pt x="342900" y="64300"/>
                </a:lnTo>
                <a:lnTo>
                  <a:pt x="342900" y="26263"/>
                </a:lnTo>
                <a:lnTo>
                  <a:pt x="347722" y="21437"/>
                </a:lnTo>
                <a:lnTo>
                  <a:pt x="426460" y="21437"/>
                </a:lnTo>
                <a:lnTo>
                  <a:pt x="426097" y="19641"/>
                </a:lnTo>
                <a:lnTo>
                  <a:pt x="419206" y="9420"/>
                </a:lnTo>
                <a:lnTo>
                  <a:pt x="408987" y="2527"/>
                </a:lnTo>
                <a:lnTo>
                  <a:pt x="396478" y="0"/>
                </a:lnTo>
                <a:close/>
              </a:path>
              <a:path w="428625" h="300354">
                <a:moveTo>
                  <a:pt x="428625" y="128587"/>
                </a:moveTo>
                <a:lnTo>
                  <a:pt x="407193" y="128587"/>
                </a:lnTo>
                <a:lnTo>
                  <a:pt x="407193" y="273786"/>
                </a:lnTo>
                <a:lnTo>
                  <a:pt x="402371" y="278612"/>
                </a:lnTo>
                <a:lnTo>
                  <a:pt x="426459" y="278612"/>
                </a:lnTo>
                <a:lnTo>
                  <a:pt x="428625" y="267893"/>
                </a:lnTo>
                <a:lnTo>
                  <a:pt x="428625" y="128587"/>
                </a:lnTo>
                <a:close/>
              </a:path>
              <a:path w="428625" h="300354">
                <a:moveTo>
                  <a:pt x="377179" y="187528"/>
                </a:moveTo>
                <a:lnTo>
                  <a:pt x="372913" y="187528"/>
                </a:lnTo>
                <a:lnTo>
                  <a:pt x="370865" y="187934"/>
                </a:lnTo>
                <a:lnTo>
                  <a:pt x="358973" y="201472"/>
                </a:lnTo>
                <a:lnTo>
                  <a:pt x="358973" y="205740"/>
                </a:lnTo>
                <a:lnTo>
                  <a:pt x="372913" y="219671"/>
                </a:lnTo>
                <a:lnTo>
                  <a:pt x="377179" y="219671"/>
                </a:lnTo>
                <a:lnTo>
                  <a:pt x="391120" y="205740"/>
                </a:lnTo>
                <a:lnTo>
                  <a:pt x="391120" y="201472"/>
                </a:lnTo>
                <a:lnTo>
                  <a:pt x="377179" y="187528"/>
                </a:lnTo>
                <a:close/>
              </a:path>
              <a:path w="428625" h="300354">
                <a:moveTo>
                  <a:pt x="428625" y="85725"/>
                </a:moveTo>
                <a:lnTo>
                  <a:pt x="407193" y="85725"/>
                </a:lnTo>
                <a:lnTo>
                  <a:pt x="407193" y="107162"/>
                </a:lnTo>
                <a:lnTo>
                  <a:pt x="428625" y="107162"/>
                </a:lnTo>
                <a:lnTo>
                  <a:pt x="428625" y="85725"/>
                </a:lnTo>
                <a:close/>
              </a:path>
              <a:path w="428625" h="300354">
                <a:moveTo>
                  <a:pt x="426460" y="21437"/>
                </a:moveTo>
                <a:lnTo>
                  <a:pt x="402371" y="21437"/>
                </a:lnTo>
                <a:lnTo>
                  <a:pt x="407193" y="26263"/>
                </a:lnTo>
                <a:lnTo>
                  <a:pt x="407193" y="64300"/>
                </a:lnTo>
                <a:lnTo>
                  <a:pt x="428625" y="64300"/>
                </a:lnTo>
                <a:lnTo>
                  <a:pt x="428625" y="32156"/>
                </a:lnTo>
                <a:lnTo>
                  <a:pt x="426460" y="21437"/>
                </a:lnTo>
                <a:close/>
              </a:path>
            </a:pathLst>
          </a:custGeom>
          <a:solidFill>
            <a:srgbClr val="596E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7375" y="3878262"/>
            <a:ext cx="4925060" cy="9029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5" dirty="0">
                <a:solidFill>
                  <a:srgbClr val="CFD0D8"/>
                </a:solidFill>
                <a:latin typeface="Roboto Lt"/>
                <a:cs typeface="Roboto Lt"/>
              </a:rPr>
              <a:t>Remote</a:t>
            </a:r>
            <a:r>
              <a:rPr sz="1650" spc="-20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650" spc="30" dirty="0">
                <a:solidFill>
                  <a:srgbClr val="CFD0D8"/>
                </a:solidFill>
                <a:latin typeface="Roboto Lt"/>
                <a:cs typeface="Roboto Lt"/>
              </a:rPr>
              <a:t>Access</a:t>
            </a:r>
            <a:endParaRPr sz="1650">
              <a:latin typeface="Roboto Lt"/>
              <a:cs typeface="Roboto Lt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SSH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enables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secure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remote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access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to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network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devices,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allowing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administrators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to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manage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configure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devices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from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anywhere.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0075" y="5334000"/>
            <a:ext cx="428625" cy="428625"/>
          </a:xfrm>
          <a:custGeom>
            <a:avLst/>
            <a:gdLst/>
            <a:ahLst/>
            <a:cxnLst/>
            <a:rect l="l" t="t" r="r" b="b"/>
            <a:pathLst>
              <a:path w="428625" h="428625">
                <a:moveTo>
                  <a:pt x="281284" y="0"/>
                </a:moveTo>
                <a:lnTo>
                  <a:pt x="234713" y="7511"/>
                </a:lnTo>
                <a:lnTo>
                  <a:pt x="194267" y="28426"/>
                </a:lnTo>
                <a:lnTo>
                  <a:pt x="162373" y="60320"/>
                </a:lnTo>
                <a:lnTo>
                  <a:pt x="141456" y="100764"/>
                </a:lnTo>
                <a:lnTo>
                  <a:pt x="133945" y="147332"/>
                </a:lnTo>
                <a:lnTo>
                  <a:pt x="134241" y="156752"/>
                </a:lnTo>
                <a:lnTo>
                  <a:pt x="135118" y="166030"/>
                </a:lnTo>
                <a:lnTo>
                  <a:pt x="136559" y="175150"/>
                </a:lnTo>
                <a:lnTo>
                  <a:pt x="138549" y="184099"/>
                </a:lnTo>
                <a:lnTo>
                  <a:pt x="1423" y="321221"/>
                </a:lnTo>
                <a:lnTo>
                  <a:pt x="0" y="324650"/>
                </a:lnTo>
                <a:lnTo>
                  <a:pt x="0" y="422592"/>
                </a:lnTo>
                <a:lnTo>
                  <a:pt x="6027" y="428625"/>
                </a:lnTo>
                <a:lnTo>
                  <a:pt x="127918" y="428625"/>
                </a:lnTo>
                <a:lnTo>
                  <a:pt x="133945" y="422592"/>
                </a:lnTo>
                <a:lnTo>
                  <a:pt x="133945" y="401828"/>
                </a:lnTo>
                <a:lnTo>
                  <a:pt x="26789" y="401828"/>
                </a:lnTo>
                <a:lnTo>
                  <a:pt x="26789" y="333692"/>
                </a:lnTo>
                <a:lnTo>
                  <a:pt x="166593" y="193890"/>
                </a:lnTo>
                <a:lnTo>
                  <a:pt x="167848" y="188607"/>
                </a:lnTo>
                <a:lnTo>
                  <a:pt x="166344" y="183845"/>
                </a:lnTo>
                <a:lnTo>
                  <a:pt x="163913" y="175052"/>
                </a:lnTo>
                <a:lnTo>
                  <a:pt x="162157" y="166017"/>
                </a:lnTo>
                <a:lnTo>
                  <a:pt x="161093" y="156748"/>
                </a:lnTo>
                <a:lnTo>
                  <a:pt x="160737" y="147332"/>
                </a:lnTo>
                <a:lnTo>
                  <a:pt x="170211" y="100422"/>
                </a:lnTo>
                <a:lnTo>
                  <a:pt x="196051" y="62103"/>
                </a:lnTo>
                <a:lnTo>
                  <a:pt x="234370" y="36261"/>
                </a:lnTo>
                <a:lnTo>
                  <a:pt x="281284" y="26784"/>
                </a:lnTo>
                <a:lnTo>
                  <a:pt x="365124" y="26784"/>
                </a:lnTo>
                <a:lnTo>
                  <a:pt x="327854" y="7511"/>
                </a:lnTo>
                <a:lnTo>
                  <a:pt x="281284" y="0"/>
                </a:lnTo>
                <a:close/>
              </a:path>
              <a:path w="428625" h="428625">
                <a:moveTo>
                  <a:pt x="249638" y="263867"/>
                </a:moveTo>
                <a:lnTo>
                  <a:pt x="244951" y="265214"/>
                </a:lnTo>
                <a:lnTo>
                  <a:pt x="215483" y="294678"/>
                </a:lnTo>
                <a:lnTo>
                  <a:pt x="166762" y="294678"/>
                </a:lnTo>
                <a:lnTo>
                  <a:pt x="160735" y="300710"/>
                </a:lnTo>
                <a:lnTo>
                  <a:pt x="160735" y="348259"/>
                </a:lnTo>
                <a:lnTo>
                  <a:pt x="113183" y="348259"/>
                </a:lnTo>
                <a:lnTo>
                  <a:pt x="107156" y="354279"/>
                </a:lnTo>
                <a:lnTo>
                  <a:pt x="107156" y="401828"/>
                </a:lnTo>
                <a:lnTo>
                  <a:pt x="133945" y="401828"/>
                </a:lnTo>
                <a:lnTo>
                  <a:pt x="133945" y="375043"/>
                </a:lnTo>
                <a:lnTo>
                  <a:pt x="181495" y="375043"/>
                </a:lnTo>
                <a:lnTo>
                  <a:pt x="187523" y="369011"/>
                </a:lnTo>
                <a:lnTo>
                  <a:pt x="187523" y="321462"/>
                </a:lnTo>
                <a:lnTo>
                  <a:pt x="224527" y="321462"/>
                </a:lnTo>
                <a:lnTo>
                  <a:pt x="227959" y="320052"/>
                </a:lnTo>
                <a:lnTo>
                  <a:pt x="255582" y="292417"/>
                </a:lnTo>
                <a:lnTo>
                  <a:pt x="295300" y="292417"/>
                </a:lnTo>
                <a:lnTo>
                  <a:pt x="327854" y="287166"/>
                </a:lnTo>
                <a:lnTo>
                  <a:pt x="365122" y="267893"/>
                </a:lnTo>
                <a:lnTo>
                  <a:pt x="281284" y="267893"/>
                </a:lnTo>
                <a:lnTo>
                  <a:pt x="274350" y="267692"/>
                </a:lnTo>
                <a:lnTo>
                  <a:pt x="267502" y="267106"/>
                </a:lnTo>
                <a:lnTo>
                  <a:pt x="260763" y="266157"/>
                </a:lnTo>
                <a:lnTo>
                  <a:pt x="254158" y="264871"/>
                </a:lnTo>
                <a:lnTo>
                  <a:pt x="249638" y="263867"/>
                </a:lnTo>
                <a:close/>
              </a:path>
              <a:path w="428625" h="428625">
                <a:moveTo>
                  <a:pt x="295300" y="292417"/>
                </a:moveTo>
                <a:lnTo>
                  <a:pt x="255582" y="292417"/>
                </a:lnTo>
                <a:lnTo>
                  <a:pt x="261895" y="293408"/>
                </a:lnTo>
                <a:lnTo>
                  <a:pt x="268277" y="294114"/>
                </a:lnTo>
                <a:lnTo>
                  <a:pt x="274738" y="294537"/>
                </a:lnTo>
                <a:lnTo>
                  <a:pt x="281284" y="294678"/>
                </a:lnTo>
                <a:lnTo>
                  <a:pt x="295300" y="292417"/>
                </a:lnTo>
                <a:close/>
              </a:path>
              <a:path w="428625" h="428625">
                <a:moveTo>
                  <a:pt x="365124" y="26784"/>
                </a:moveTo>
                <a:lnTo>
                  <a:pt x="281284" y="26784"/>
                </a:lnTo>
                <a:lnTo>
                  <a:pt x="328199" y="36261"/>
                </a:lnTo>
                <a:lnTo>
                  <a:pt x="366518" y="62103"/>
                </a:lnTo>
                <a:lnTo>
                  <a:pt x="392359" y="100422"/>
                </a:lnTo>
                <a:lnTo>
                  <a:pt x="401835" y="147332"/>
                </a:lnTo>
                <a:lnTo>
                  <a:pt x="392359" y="194250"/>
                </a:lnTo>
                <a:lnTo>
                  <a:pt x="366518" y="232573"/>
                </a:lnTo>
                <a:lnTo>
                  <a:pt x="328199" y="258416"/>
                </a:lnTo>
                <a:lnTo>
                  <a:pt x="281284" y="267893"/>
                </a:lnTo>
                <a:lnTo>
                  <a:pt x="365122" y="267893"/>
                </a:lnTo>
                <a:lnTo>
                  <a:pt x="368300" y="266250"/>
                </a:lnTo>
                <a:lnTo>
                  <a:pt x="400195" y="234355"/>
                </a:lnTo>
                <a:lnTo>
                  <a:pt x="421115" y="193890"/>
                </a:lnTo>
                <a:lnTo>
                  <a:pt x="428625" y="147332"/>
                </a:lnTo>
                <a:lnTo>
                  <a:pt x="421113" y="100764"/>
                </a:lnTo>
                <a:lnTo>
                  <a:pt x="400195" y="60320"/>
                </a:lnTo>
                <a:lnTo>
                  <a:pt x="368300" y="28426"/>
                </a:lnTo>
                <a:lnTo>
                  <a:pt x="365124" y="26784"/>
                </a:lnTo>
                <a:close/>
              </a:path>
              <a:path w="428625" h="428625">
                <a:moveTo>
                  <a:pt x="160750" y="147256"/>
                </a:moveTo>
                <a:close/>
              </a:path>
              <a:path w="428625" h="428625">
                <a:moveTo>
                  <a:pt x="310738" y="100457"/>
                </a:moveTo>
                <a:lnTo>
                  <a:pt x="305409" y="100457"/>
                </a:lnTo>
                <a:lnTo>
                  <a:pt x="302845" y="100965"/>
                </a:lnTo>
                <a:lnTo>
                  <a:pt x="287982" y="117881"/>
                </a:lnTo>
                <a:lnTo>
                  <a:pt x="287982" y="123215"/>
                </a:lnTo>
                <a:lnTo>
                  <a:pt x="305409" y="140639"/>
                </a:lnTo>
                <a:lnTo>
                  <a:pt x="310738" y="140639"/>
                </a:lnTo>
                <a:lnTo>
                  <a:pt x="328165" y="123215"/>
                </a:lnTo>
                <a:lnTo>
                  <a:pt x="328165" y="117881"/>
                </a:lnTo>
                <a:lnTo>
                  <a:pt x="310738" y="100457"/>
                </a:lnTo>
                <a:close/>
              </a:path>
            </a:pathLst>
          </a:custGeom>
          <a:solidFill>
            <a:srgbClr val="596ED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546</Words>
  <Application>Microsoft Office PowerPoint</Application>
  <PresentationFormat>Custom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Roboto</vt:lpstr>
      <vt:lpstr>Roboto Lt</vt:lpstr>
      <vt:lpstr>Times New Roman</vt:lpstr>
      <vt:lpstr>Office Theme</vt:lpstr>
      <vt:lpstr>Build Enterprise Network ( 2 sites )</vt:lpstr>
      <vt:lpstr>Project Photo</vt:lpstr>
      <vt:lpstr>OSPF (Open Shortest Path  First)</vt:lpstr>
      <vt:lpstr>VLANS</vt:lpstr>
      <vt:lpstr>Inter-VLAN Routing</vt:lpstr>
      <vt:lpstr>EtherChannel (PaGP/LACP)</vt:lpstr>
      <vt:lpstr>HSRP (Hot Standby Router Protocol)</vt:lpstr>
      <vt:lpstr>ACL (Access Control List)</vt:lpstr>
      <vt:lpstr>SSH</vt:lpstr>
      <vt:lpstr>Troubleshooting Network 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mostafa hesham</cp:lastModifiedBy>
  <cp:revision>2</cp:revision>
  <dcterms:created xsi:type="dcterms:W3CDTF">2024-10-22T14:13:29Z</dcterms:created>
  <dcterms:modified xsi:type="dcterms:W3CDTF">2024-10-22T14:19:36Z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2024-10-22T00:00:00Z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2024-10-22T00:00:00Z</vt:filetime>
  </property>
</Properties>
</file>