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8" r:id="rId5"/>
    <p:sldId id="269" r:id="rId6"/>
    <p:sldId id="264" r:id="rId7"/>
    <p:sldId id="270" r:id="rId8"/>
    <p:sldId id="266" r:id="rId9"/>
    <p:sldId id="265" r:id="rId10"/>
    <p:sldId id="267" r:id="rId11"/>
    <p:sldId id="260" r:id="rId12"/>
    <p:sldId id="272" r:id="rId13"/>
    <p:sldId id="273" r:id="rId14"/>
    <p:sldId id="274" r:id="rId15"/>
    <p:sldId id="278" r:id="rId16"/>
    <p:sldId id="279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EB071-1BDE-499F-9971-0C6564CD7A7B}" v="3209" dt="2022-01-06T08:48:16.297"/>
    <p1510:client id="{DBCB0ED6-AE84-44D0-B590-BF12EC302D0F}" v="36" dt="2022-01-13T07:56:53.944"/>
    <p1510:client id="{DDF3215C-D3C4-456A-946D-1AB62C85EFBB}" v="127" dt="2022-01-12T21:55:56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4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4F450-3973-496F-B470-4FF44D8D6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16EAFD0-3D30-435E-8929-7B51E2CA3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1785C64-9B59-4864-94E7-1ED554CA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B7BA-E431-48BD-8A78-0153E709AA61}" type="datetimeFigureOut">
              <a:rPr lang="LID4096" smtClean="0"/>
              <a:t>01/18/2022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AE27715-11A6-426B-BD72-D3406209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A6D5B11-F523-420E-B355-225D5D15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1A1A-470E-4F95-B5D0-A048394A76C0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393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5E9CE-58B2-47C3-9618-0BC8A940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71F06AD-5889-4B53-AF1A-3D95321B8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117C864-432E-4371-88E5-B4C7F1DB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B7BA-E431-48BD-8A78-0153E709AA61}" type="datetimeFigureOut">
              <a:rPr lang="LID4096" smtClean="0"/>
              <a:t>01/18/2022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10D6052-0322-4DD2-ABC6-ED8E8A51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A75FF3D-3D13-4DF6-BADB-62EF98A0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1A1A-470E-4F95-B5D0-A048394A76C0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68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9D6D011-7F59-4EC3-9157-59EDC6F9C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64CB518-BFE6-4031-8DF4-56394251D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20EF617-0888-4838-9211-87E40F08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B7BA-E431-48BD-8A78-0153E709AA61}" type="datetimeFigureOut">
              <a:rPr lang="LID4096" smtClean="0"/>
              <a:t>01/18/2022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1D7FC4-D083-40AD-A9DE-AE0EB1B3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86AE772-6C2C-4563-8AFA-1D208474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1A1A-470E-4F95-B5D0-A048394A76C0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873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EDF46-041E-4671-B8C7-F303F20C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F38373-51D6-40B4-9AA3-ACD82F25B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5510A3A-4A4E-4DBC-9354-CEEB8704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B7BA-E431-48BD-8A78-0153E709AA61}" type="datetimeFigureOut">
              <a:rPr lang="LID4096" smtClean="0"/>
              <a:t>01/18/2022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B7DE31B-9A74-4547-A7AD-555846E4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206129E-0E85-44C8-AE83-647C8DE6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1A1A-470E-4F95-B5D0-A048394A76C0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181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630EF-08D7-4E89-BF77-BA010AE3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6730A88-6D9B-4996-887E-0E2EC8DAC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2938A8E-4AAA-4766-8597-F7DAD1FC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B7BA-E431-48BD-8A78-0153E709AA61}" type="datetimeFigureOut">
              <a:rPr lang="LID4096" smtClean="0"/>
              <a:t>01/18/2022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05DEBD7-698B-41AB-9B99-01FAFC27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A43CF93-8AF7-420A-A2D6-1F881E7F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1A1A-470E-4F95-B5D0-A048394A76C0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007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34EFC-5531-44BC-8BB6-FAA436F5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EC04D62-5520-4BF6-8DD1-DC6001AB7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9757246-571A-4A01-A68C-9A8778562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98C62A6-86E7-4B08-A56E-D3033407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B7BA-E431-48BD-8A78-0153E709AA61}" type="datetimeFigureOut">
              <a:rPr lang="LID4096" smtClean="0"/>
              <a:t>01/18/2022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0AF5AE5-9922-4901-943D-F8A47A09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D43AC44-B6E0-4531-B349-D18418E0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1A1A-470E-4F95-B5D0-A048394A76C0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707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BDAA0-C3DE-4335-B6E5-B1121935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96FC624-2FC6-4D3B-97B5-310DB0381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F5A7806-21FC-48CD-83FB-301738C8C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62F033F-1EC7-49C3-8E11-E823D7A39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7C57C8C-B90A-4A1A-8260-1E3483882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C8FD628-BBED-452C-9330-C9A5216C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B7BA-E431-48BD-8A78-0153E709AA61}" type="datetimeFigureOut">
              <a:rPr lang="LID4096" smtClean="0"/>
              <a:t>01/18/2022</a:t>
            </a:fld>
            <a:endParaRPr lang="LID4096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1D7BB35-6882-4AB6-B83C-50C6BF78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EE80FAB-9A8E-4F9A-B00F-1D85630C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1A1A-470E-4F95-B5D0-A048394A76C0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574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DE162-BA9C-41CA-AD6C-8F55E545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D17CADF-E4ED-450C-8020-C839123C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B7BA-E431-48BD-8A78-0153E709AA61}" type="datetimeFigureOut">
              <a:rPr lang="LID4096" smtClean="0"/>
              <a:t>01/18/2022</a:t>
            </a:fld>
            <a:endParaRPr lang="LID4096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2B2FA58-3830-4B23-8573-467BC98A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B976FD6-43AD-448E-A97F-BBE28ABF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1A1A-470E-4F95-B5D0-A048394A76C0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020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43BAB16-12E6-4102-BBF6-37312539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B7BA-E431-48BD-8A78-0153E709AA61}" type="datetimeFigureOut">
              <a:rPr lang="LID4096" smtClean="0"/>
              <a:t>01/18/2022</a:t>
            </a:fld>
            <a:endParaRPr lang="LID4096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FD43E69-5E72-4577-8E78-A0E6E638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58EBB0C-8394-43B8-B065-ADA87F61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1A1A-470E-4F95-B5D0-A048394A76C0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257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9789A-D7F5-47B3-8260-0C37F2A4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80D797-98FC-441E-BEB3-1EA7A1066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C92065A-DC78-40C8-9127-EB7921B0B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2C3F5A4-3489-4AA1-A211-200A9CBF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B7BA-E431-48BD-8A78-0153E709AA61}" type="datetimeFigureOut">
              <a:rPr lang="LID4096" smtClean="0"/>
              <a:t>01/18/2022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56388E5-E40F-4273-8524-FCC77F9E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D135A4E-5226-42A1-99CA-AAAB7E55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1A1A-470E-4F95-B5D0-A048394A76C0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673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FFFDF-6771-4100-8FB6-2AE19C0E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922CD2D-E120-4776-8EDB-57A3F8F8F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2BEE773-13CF-4119-9102-02BF566FD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00A10E8-DCE3-4EE1-8F38-8D22B0EC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B7BA-E431-48BD-8A78-0153E709AA61}" type="datetimeFigureOut">
              <a:rPr lang="LID4096" smtClean="0"/>
              <a:t>01/18/2022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DDE0D3D-1FC3-4E2A-8437-DF1B75A7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5D3ECAE-129A-4AE9-9BA3-F981CBBA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1A1A-470E-4F95-B5D0-A048394A76C0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016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998DE33-0027-4D5C-8D70-92742212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17237DB-9B4F-4F1E-A626-00C7F6910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6C94D36-86BE-4025-8B01-47E52581E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BB7BA-E431-48BD-8A78-0153E709AA61}" type="datetimeFigureOut">
              <a:rPr lang="LID4096" smtClean="0"/>
              <a:t>01/18/2022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303DDB7-3DC3-4815-9726-E1FE0C4C5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B7D20A-DE60-4983-8AB2-4E970B9A9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1A1A-470E-4F95-B5D0-A048394A76C0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528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187A3B-75A1-487D-B5F2-1D4F79A8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da-DK" sz="4800">
                <a:solidFill>
                  <a:srgbClr val="FFFFFF"/>
                </a:solidFill>
              </a:rPr>
              <a:t>Datatyper </a:t>
            </a:r>
            <a:endParaRPr lang="LID4096" sz="4800">
              <a:solidFill>
                <a:srgbClr val="FFFFFF"/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41E7D4A-2251-4083-A9C4-087F9A7E7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Mostafa, Marcus, og Bjarke</a:t>
            </a:r>
            <a:endParaRPr lang="LID4096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21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3A8D86-48E2-4055-894C-E9E88973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da-DK" sz="3600" dirty="0">
                <a:solidFill>
                  <a:srgbClr val="3F3F3F"/>
                </a:solidFill>
              </a:rPr>
              <a:t>double datatype</a:t>
            </a:r>
            <a:endParaRPr lang="LID4096" sz="3600" dirty="0">
              <a:solidFill>
                <a:srgbClr val="3F3F3F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972194-442C-4800-963C-181E24C5D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en-US" sz="2000" dirty="0"/>
              <a:t>double datatype</a:t>
            </a:r>
          </a:p>
          <a:p>
            <a:endParaRPr lang="en-US" sz="2000" dirty="0"/>
          </a:p>
          <a:p>
            <a:r>
              <a:rPr lang="da-DK" sz="1400" b="1" i="0" dirty="0">
                <a:solidFill>
                  <a:srgbClr val="006699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da-DK" sz="1400" b="0" i="0" dirty="0">
                <a:effectLst/>
                <a:latin typeface="Source Code Pro" panose="020B0509030403020204" pitchFamily="49" charset="0"/>
              </a:rPr>
              <a:t> d1 = </a:t>
            </a:r>
            <a:r>
              <a:rPr lang="da-DK" sz="1400" b="0" i="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12.3</a:t>
            </a:r>
            <a:r>
              <a:rPr lang="da-DK" sz="1400" b="0" i="0" dirty="0">
                <a:effectLst/>
                <a:latin typeface="Source Code Pro" panose="020B0509030403020204" pitchFamily="49" charset="0"/>
              </a:rPr>
              <a:t>;</a:t>
            </a:r>
            <a:r>
              <a:rPr lang="da-DK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  <a:p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CD0DBDA-E213-4EF9-9A17-E71C2DDF5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r>
              <a:rPr lang="da-DK" sz="2000" dirty="0"/>
              <a:t>Range </a:t>
            </a:r>
            <a:r>
              <a:rPr lang="da-DK" sz="2000" dirty="0" err="1"/>
              <a:t>unlimited</a:t>
            </a:r>
            <a:r>
              <a:rPr lang="da-DK" sz="2000" dirty="0"/>
              <a:t> </a:t>
            </a:r>
            <a:endParaRPr lang="da-DK" dirty="0"/>
          </a:p>
          <a:p>
            <a:r>
              <a:rPr lang="da-DK" sz="2000" dirty="0"/>
              <a:t>Standard værdi: </a:t>
            </a:r>
            <a:r>
              <a:rPr lang="da-DK" sz="2000" dirty="0">
                <a:solidFill>
                  <a:srgbClr val="C00000"/>
                </a:solidFill>
                <a:latin typeface="Source Code Pro"/>
                <a:ea typeface="Source Code Pro"/>
              </a:rPr>
              <a:t>0.0d</a:t>
            </a:r>
          </a:p>
          <a:p>
            <a:endParaRPr lang="da-DK" sz="2000" dirty="0"/>
          </a:p>
          <a:p>
            <a:endParaRPr lang="LID4096" sz="2000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B8C53F9A-5297-4CFA-A5BA-DAEBCB6594E2}"/>
              </a:ext>
            </a:extLst>
          </p:cNvPr>
          <p:cNvSpPr txBox="1"/>
          <p:nvPr/>
        </p:nvSpPr>
        <p:spPr>
          <a:xfrm>
            <a:off x="11738264" y="6490854"/>
            <a:ext cx="457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a-DK" dirty="0">
                <a:cs typeface="Calibri"/>
              </a:rPr>
              <a:t>BJ</a:t>
            </a:r>
          </a:p>
        </p:txBody>
      </p:sp>
    </p:spTree>
    <p:extLst>
      <p:ext uri="{BB962C8B-B14F-4D97-AF65-F5344CB8AC3E}">
        <p14:creationId xmlns:p14="http://schemas.microsoft.com/office/powerpoint/2010/main" val="751540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3A8D86-48E2-4055-894C-E9E88973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da-DK" sz="3600" dirty="0">
                <a:solidFill>
                  <a:srgbClr val="3F3F3F"/>
                </a:solidFill>
              </a:rPr>
              <a:t>Ikke-primitive datatyper</a:t>
            </a:r>
            <a:endParaRPr lang="LID4096" sz="3600" dirty="0">
              <a:solidFill>
                <a:srgbClr val="3F3F3F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972194-442C-4800-963C-181E24C5D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en-US" sz="1400" dirty="0"/>
              <a:t>Class</a:t>
            </a:r>
          </a:p>
          <a:p>
            <a:r>
              <a:rPr lang="en-US" sz="1400" dirty="0"/>
              <a:t>Object</a:t>
            </a:r>
          </a:p>
          <a:p>
            <a:r>
              <a:rPr lang="en-US" sz="1400" dirty="0"/>
              <a:t>String</a:t>
            </a:r>
          </a:p>
          <a:p>
            <a:r>
              <a:rPr lang="en-US" sz="1400" dirty="0"/>
              <a:t>Array</a:t>
            </a:r>
          </a:p>
          <a:p>
            <a:r>
              <a:rPr lang="en-US" sz="1400" dirty="0"/>
              <a:t>Interface</a:t>
            </a:r>
            <a:endParaRPr lang="LID4096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CD0DBDA-E213-4EF9-9A17-E71C2DDF5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r>
              <a:rPr lang="da-DK" sz="2000" dirty="0"/>
              <a:t>Ikke-primitive datatyper indeholder metoder og attributter</a:t>
            </a:r>
          </a:p>
          <a:p>
            <a:r>
              <a:rPr lang="da-DK" sz="2000" dirty="0"/>
              <a:t>Primitiv datatyperne repræsenterer objekter</a:t>
            </a:r>
          </a:p>
          <a:p>
            <a:r>
              <a:rPr lang="da-DK" sz="2000" dirty="0"/>
              <a:t>Default </a:t>
            </a:r>
            <a:r>
              <a:rPr lang="da-DK" sz="2000" dirty="0" err="1"/>
              <a:t>value</a:t>
            </a:r>
            <a:r>
              <a:rPr lang="da-DK" sz="2000" dirty="0"/>
              <a:t>: NULL</a:t>
            </a:r>
          </a:p>
          <a:p>
            <a:endParaRPr lang="da-DK" sz="2000" dirty="0"/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465755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3A8D86-48E2-4055-894C-E9E88973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da-DK" sz="3600" dirty="0" err="1">
                <a:solidFill>
                  <a:srgbClr val="3F3F3F"/>
                </a:solidFill>
              </a:rPr>
              <a:t>String</a:t>
            </a:r>
            <a:r>
              <a:rPr lang="da-DK" sz="3600" dirty="0">
                <a:solidFill>
                  <a:srgbClr val="3F3F3F"/>
                </a:solidFill>
              </a:rPr>
              <a:t> datatype</a:t>
            </a:r>
            <a:endParaRPr lang="LID4096" sz="3600" dirty="0">
              <a:solidFill>
                <a:srgbClr val="3F3F3F"/>
              </a:solidFill>
            </a:endParaRP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AA1DFB2D-76D3-42EB-B2B3-47C3C6661C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8274" y="2976972"/>
            <a:ext cx="5195597" cy="2279747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CD0DBDA-E213-4EF9-9A17-E71C2DDF5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r>
              <a:rPr lang="da-DK" sz="2000" dirty="0" err="1"/>
              <a:t>String</a:t>
            </a:r>
            <a:r>
              <a:rPr lang="da-DK" sz="2000" dirty="0"/>
              <a:t> er en sammensætning af flere </a:t>
            </a:r>
            <a:r>
              <a:rPr lang="da-DK" sz="2000" dirty="0" err="1"/>
              <a:t>characters</a:t>
            </a:r>
            <a:endParaRPr lang="da-DK" sz="2000" dirty="0"/>
          </a:p>
          <a:p>
            <a:r>
              <a:rPr lang="da-DK" sz="2000" dirty="0" err="1"/>
              <a:t>String</a:t>
            </a:r>
            <a:r>
              <a:rPr lang="da-DK" sz="2000" dirty="0"/>
              <a:t> har forskellige metoder der kan hjælpe os med at manipulere med </a:t>
            </a:r>
            <a:r>
              <a:rPr lang="da-DK" sz="2000"/>
              <a:t>Stringen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2351099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3A8D86-48E2-4055-894C-E9E88973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da-DK" sz="3600" dirty="0">
                <a:solidFill>
                  <a:srgbClr val="3F3F3F"/>
                </a:solidFill>
              </a:rPr>
              <a:t>Array datatype</a:t>
            </a:r>
            <a:endParaRPr lang="LID4096" sz="3600" dirty="0">
              <a:solidFill>
                <a:srgbClr val="3F3F3F"/>
              </a:solidFill>
            </a:endParaRPr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AAE5956F-C68D-4735-85E5-49124A8914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1675" y="3782228"/>
            <a:ext cx="4580114" cy="981178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CD0DBDA-E213-4EF9-9A17-E71C2DDF5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r>
              <a:rPr lang="da-DK" sz="2000" dirty="0"/>
              <a:t>Arrays er en samling af data</a:t>
            </a:r>
          </a:p>
          <a:p>
            <a:r>
              <a:rPr lang="da-DK" sz="2000" dirty="0"/>
              <a:t>Arrays bruges i stedet for man definere en variable for hver værdi, så kan vi smide dem i en array.</a:t>
            </a:r>
          </a:p>
          <a:p>
            <a:r>
              <a:rPr lang="da-DK" sz="2000" dirty="0"/>
              <a:t>int[]</a:t>
            </a:r>
          </a:p>
          <a:p>
            <a:r>
              <a:rPr lang="da-DK" sz="2000"/>
              <a:t>String</a:t>
            </a:r>
            <a:r>
              <a:rPr lang="da-DK" sz="2000" dirty="0"/>
              <a:t>[]</a:t>
            </a:r>
          </a:p>
          <a:p>
            <a:endParaRPr lang="da-DK" sz="2000" dirty="0"/>
          </a:p>
          <a:p>
            <a:endParaRPr lang="da-DK" sz="2000" dirty="0"/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2985423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3A8D86-48E2-4055-894C-E9E88973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da-DK" sz="3600" dirty="0">
                <a:solidFill>
                  <a:srgbClr val="3F3F3F"/>
                </a:solidFill>
              </a:rPr>
              <a:t>Interfaces datatype</a:t>
            </a:r>
            <a:endParaRPr lang="LID4096" sz="3600" dirty="0">
              <a:solidFill>
                <a:srgbClr val="3F3F3F"/>
              </a:solidFill>
            </a:endParaRPr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03C05C03-922A-449C-A888-7BF45636D7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52221" y="2462564"/>
            <a:ext cx="4182535" cy="3902167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CD0DBDA-E213-4EF9-9A17-E71C2DDF5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r>
              <a:rPr lang="da-DK" sz="2000" dirty="0"/>
              <a:t>Interfaces introducerer abstraktion</a:t>
            </a:r>
          </a:p>
          <a:p>
            <a:r>
              <a:rPr lang="da-DK" sz="2000" dirty="0"/>
              <a:t>Interface har ingen body!</a:t>
            </a:r>
          </a:p>
          <a:p>
            <a:endParaRPr lang="da-DK" sz="2000" dirty="0"/>
          </a:p>
          <a:p>
            <a:r>
              <a:rPr lang="da-DK" sz="2000" dirty="0" err="1"/>
              <a:t>myPig</a:t>
            </a:r>
            <a:r>
              <a:rPr lang="da-DK" sz="2000" dirty="0"/>
              <a:t> er en Objekt ( også en ikke-primitiv datatype)</a:t>
            </a:r>
          </a:p>
          <a:p>
            <a:endParaRPr lang="da-DK" sz="2000" dirty="0"/>
          </a:p>
          <a:p>
            <a:endParaRPr lang="da-DK" sz="2000" dirty="0"/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2135051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3A8D86-48E2-4055-894C-E9E88973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da-DK" sz="3600" dirty="0">
                <a:solidFill>
                  <a:srgbClr val="3F3F3F"/>
                </a:solidFill>
              </a:rPr>
              <a:t>Class datatype</a:t>
            </a:r>
            <a:endParaRPr lang="LID4096" sz="3600" dirty="0">
              <a:solidFill>
                <a:srgbClr val="3F3F3F"/>
              </a:solidFill>
            </a:endParaRPr>
          </a:p>
        </p:txBody>
      </p:sp>
      <p:pic>
        <p:nvPicPr>
          <p:cNvPr id="12" name="Pladsholder til indhold 11">
            <a:extLst>
              <a:ext uri="{FF2B5EF4-FFF2-40B4-BE49-F238E27FC236}">
                <a16:creationId xmlns:a16="http://schemas.microsoft.com/office/drawing/2014/main" id="{06316CBF-44BE-40E3-8B61-24AA7953EC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1675" y="2231699"/>
            <a:ext cx="4384292" cy="4369823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CD0DBDA-E213-4EF9-9A17-E71C2DDF5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r>
              <a:rPr lang="da-DK" sz="2000" dirty="0"/>
              <a:t>Class datatypen er en skabelon for data.</a:t>
            </a:r>
          </a:p>
          <a:p>
            <a:endParaRPr lang="da-DK" sz="2000" dirty="0"/>
          </a:p>
          <a:p>
            <a:r>
              <a:rPr lang="da-DK" sz="2000" dirty="0"/>
              <a:t>Her laver jeg en deklarer jeg en class der hedder </a:t>
            </a:r>
            <a:r>
              <a:rPr lang="da-DK" sz="1600" dirty="0">
                <a:solidFill>
                  <a:srgbClr val="0070C0"/>
                </a:solidFill>
                <a:latin typeface="Source Code Pro" panose="020B0509030403020204" pitchFamily="49" charset="0"/>
              </a:rPr>
              <a:t>Vare </a:t>
            </a:r>
            <a:r>
              <a:rPr lang="da-DK" sz="2000" dirty="0"/>
              <a:t>og laver metoden </a:t>
            </a:r>
            <a:r>
              <a:rPr lang="da-DK" sz="1400" dirty="0">
                <a:solidFill>
                  <a:srgbClr val="0070C0"/>
                </a:solidFill>
                <a:latin typeface="Source Code Pro" panose="020B0509030403020204" pitchFamily="49" charset="0"/>
              </a:rPr>
              <a:t>.beregnPris()</a:t>
            </a:r>
          </a:p>
          <a:p>
            <a:endParaRPr lang="da-DK" sz="2000" dirty="0"/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787167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67E762-3DF7-4598-883D-FB56C249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da-DK" sz="3600" dirty="0">
                <a:solidFill>
                  <a:srgbClr val="3F3F3F"/>
                </a:solidFill>
              </a:rPr>
              <a:t>Find e </a:t>
            </a:r>
            <a:r>
              <a:rPr lang="da-DK" sz="3600" dirty="0" err="1">
                <a:solidFill>
                  <a:srgbClr val="3F3F3F"/>
                </a:solidFill>
              </a:rPr>
              <a:t>while</a:t>
            </a:r>
            <a:r>
              <a:rPr lang="da-DK" sz="3600" dirty="0">
                <a:solidFill>
                  <a:srgbClr val="3F3F3F"/>
                </a:solidFill>
              </a:rPr>
              <a:t>-loop</a:t>
            </a:r>
            <a:endParaRPr lang="LID4096" sz="3600" dirty="0">
              <a:solidFill>
                <a:srgbClr val="3F3F3F"/>
              </a:solidFill>
            </a:endParaRPr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B4438C2D-F9A8-453E-82C7-A0131CCCF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2433" y="3138311"/>
            <a:ext cx="4936808" cy="2387600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84C8B079-5DF4-4B00-97A6-E73581A4DD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8263" y="3429000"/>
            <a:ext cx="5555372" cy="1530190"/>
          </a:xfrm>
        </p:spPr>
      </p:pic>
    </p:spTree>
    <p:extLst>
      <p:ext uri="{BB962C8B-B14F-4D97-AF65-F5344CB8AC3E}">
        <p14:creationId xmlns:p14="http://schemas.microsoft.com/office/powerpoint/2010/main" val="1854051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67E762-3DF7-4598-883D-FB56C249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da-DK" sz="3600" dirty="0">
                <a:solidFill>
                  <a:srgbClr val="3F3F3F"/>
                </a:solidFill>
              </a:rPr>
              <a:t>Find e for-loop</a:t>
            </a:r>
            <a:endParaRPr lang="LID4096" sz="3600" dirty="0">
              <a:solidFill>
                <a:srgbClr val="3F3F3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84C8B079-5DF4-4B00-97A6-E73581A4DD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8263" y="3429000"/>
            <a:ext cx="5555372" cy="1530190"/>
          </a:xfrm>
        </p:spPr>
      </p:pic>
      <p:pic>
        <p:nvPicPr>
          <p:cNvPr id="12" name="Pladsholder til indhold 11">
            <a:extLst>
              <a:ext uri="{FF2B5EF4-FFF2-40B4-BE49-F238E27FC236}">
                <a16:creationId xmlns:a16="http://schemas.microsoft.com/office/drawing/2014/main" id="{A9FB8B15-58DB-4F17-BB19-AB0D0A1C40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87335" y="2959840"/>
            <a:ext cx="4483330" cy="2082907"/>
          </a:xfrm>
        </p:spPr>
      </p:pic>
    </p:spTree>
    <p:extLst>
      <p:ext uri="{BB962C8B-B14F-4D97-AF65-F5344CB8AC3E}">
        <p14:creationId xmlns:p14="http://schemas.microsoft.com/office/powerpoint/2010/main" val="990117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67E762-3DF7-4598-883D-FB56C249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da-DK" sz="3600" dirty="0">
                <a:solidFill>
                  <a:srgbClr val="3F3F3F"/>
                </a:solidFill>
              </a:rPr>
              <a:t>Find antal bogstaver</a:t>
            </a:r>
            <a:endParaRPr lang="LID4096" sz="3600" dirty="0">
              <a:solidFill>
                <a:srgbClr val="3F3F3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84C8B079-5DF4-4B00-97A6-E73581A4DD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8263" y="3429000"/>
            <a:ext cx="5555372" cy="1530190"/>
          </a:xfrm>
        </p:spPr>
      </p:pic>
      <p:pic>
        <p:nvPicPr>
          <p:cNvPr id="10" name="Pladsholder til indhold 9">
            <a:extLst>
              <a:ext uri="{FF2B5EF4-FFF2-40B4-BE49-F238E27FC236}">
                <a16:creationId xmlns:a16="http://schemas.microsoft.com/office/drawing/2014/main" id="{759F9E3B-3945-462F-9BE3-42B8B4A872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05636" y="3073381"/>
            <a:ext cx="3232316" cy="711237"/>
          </a:xfr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D63A6319-4ABE-4D6E-98F1-954E8EECF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05" y="4041612"/>
            <a:ext cx="5016758" cy="182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81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80B072-BCF8-4705-9B0B-B2B3735C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dirty="0"/>
              <a:t>Er det en fordel at bogstaverne er sorteret?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E1438E-11DF-4EB2-B6D2-50BDABD4E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da-DK" sz="2000" dirty="0"/>
              <a:t>Nej.</a:t>
            </a:r>
          </a:p>
          <a:p>
            <a:r>
              <a:rPr lang="da-DK" sz="2000" dirty="0"/>
              <a:t>Man looper alligevel igennem alle bogstaverne og man køre stadigvæk </a:t>
            </a:r>
            <a:r>
              <a:rPr lang="da-DK" sz="2000" dirty="0" err="1"/>
              <a:t>if</a:t>
            </a:r>
            <a:r>
              <a:rPr lang="da-DK" sz="2000" dirty="0"/>
              <a:t>-statements på koden.</a:t>
            </a:r>
          </a:p>
          <a:p>
            <a:r>
              <a:rPr lang="da-DK" sz="2000" dirty="0"/>
              <a:t>Derfor vil det være spild at sortere dem.</a:t>
            </a:r>
          </a:p>
          <a:p>
            <a:r>
              <a:rPr lang="da-DK" sz="2000" dirty="0"/>
              <a:t>Ydermere er der tale om en meget lille </a:t>
            </a:r>
            <a:r>
              <a:rPr lang="da-DK" sz="2000" dirty="0" err="1"/>
              <a:t>string</a:t>
            </a:r>
            <a:r>
              <a:rPr lang="da-DK" sz="2000" dirty="0"/>
              <a:t>, derfor vil det hellere ikke give mening at tilføje kompleksitet for ingen fordel.</a:t>
            </a:r>
            <a:endParaRPr lang="LID4096" sz="2000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2DC5CC4-0B8D-4834-8507-783EE8106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4178370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3A8D86-48E2-4055-894C-E9E88973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da-DK" sz="3600">
                <a:solidFill>
                  <a:srgbClr val="3F3F3F"/>
                </a:solidFill>
              </a:rPr>
              <a:t>Primitive datatyper</a:t>
            </a:r>
            <a:endParaRPr lang="LID4096" sz="3600">
              <a:solidFill>
                <a:srgbClr val="3F3F3F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972194-442C-4800-963C-181E24C5D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boolean data type</a:t>
            </a:r>
          </a:p>
          <a:p>
            <a:r>
              <a:rPr lang="en-US" sz="2000" dirty="0"/>
              <a:t>byte data type</a:t>
            </a:r>
          </a:p>
          <a:p>
            <a:r>
              <a:rPr lang="en-US" sz="2000" dirty="0"/>
              <a:t>char data type</a:t>
            </a:r>
          </a:p>
          <a:p>
            <a:r>
              <a:rPr lang="en-US" sz="2000" dirty="0"/>
              <a:t>int data type</a:t>
            </a:r>
          </a:p>
          <a:p>
            <a:r>
              <a:rPr lang="en-US" sz="2000" dirty="0"/>
              <a:t>long data type</a:t>
            </a:r>
          </a:p>
          <a:p>
            <a:r>
              <a:rPr lang="en-US" sz="2000" dirty="0"/>
              <a:t>float data type</a:t>
            </a:r>
          </a:p>
          <a:p>
            <a:r>
              <a:rPr lang="en-US" sz="2000" dirty="0"/>
              <a:t>double data type </a:t>
            </a:r>
          </a:p>
          <a:p>
            <a:r>
              <a:rPr lang="en-US" sz="2000" dirty="0"/>
              <a:t>short data type</a:t>
            </a:r>
            <a:endParaRPr lang="LID4096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CD0DBDA-E213-4EF9-9A17-E71C2DDF5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 lnSpcReduction="10000"/>
          </a:bodyPr>
          <a:lstStyle/>
          <a:p>
            <a:r>
              <a:rPr lang="da-DK" sz="2000" dirty="0"/>
              <a:t>Primitive datatyper indeholder ingen metoder og attributter</a:t>
            </a:r>
          </a:p>
          <a:p>
            <a:r>
              <a:rPr lang="da-DK" sz="2000" dirty="0"/>
              <a:t>Primitiv datatyperne repræsenterer særlige værdier</a:t>
            </a:r>
          </a:p>
          <a:p>
            <a:endParaRPr lang="da-DK" sz="2000" dirty="0"/>
          </a:p>
          <a:p>
            <a:endParaRPr lang="da-DK" sz="2000" dirty="0"/>
          </a:p>
          <a:p>
            <a:endParaRPr lang="LID4096" sz="2000" dirty="0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46E2D882-B6DE-4E60-B496-E5C80782C225}"/>
              </a:ext>
            </a:extLst>
          </p:cNvPr>
          <p:cNvSpPr txBox="1"/>
          <p:nvPr/>
        </p:nvSpPr>
        <p:spPr>
          <a:xfrm>
            <a:off x="11764240" y="6490855"/>
            <a:ext cx="4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a-DK" dirty="0">
                <a:cs typeface="Calibri"/>
              </a:rPr>
              <a:t>BJ</a:t>
            </a:r>
          </a:p>
        </p:txBody>
      </p:sp>
    </p:spTree>
    <p:extLst>
      <p:ext uri="{BB962C8B-B14F-4D97-AF65-F5344CB8AC3E}">
        <p14:creationId xmlns:p14="http://schemas.microsoft.com/office/powerpoint/2010/main" val="2672402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CFBDDF-AD1F-4FC3-806C-63471AEF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da-DK" sz="3600" dirty="0">
                <a:solidFill>
                  <a:srgbClr val="3F3F3F"/>
                </a:solidFill>
              </a:rPr>
              <a:t>Find zebraen</a:t>
            </a:r>
            <a:endParaRPr lang="LID4096" sz="3600" dirty="0">
              <a:solidFill>
                <a:srgbClr val="3F3F3F"/>
              </a:solidFill>
            </a:endParaRPr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85DDE391-73B9-4FFB-AFFA-CD920EB81F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612" y="3075709"/>
            <a:ext cx="5438127" cy="2105892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B77A2966-2B22-443C-A078-EAB404528C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8262" y="2918508"/>
            <a:ext cx="4292600" cy="1210147"/>
          </a:xfr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58A46DB6-A086-4EE4-AE09-E6B146C7E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022" y="4400232"/>
            <a:ext cx="4280120" cy="11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84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3A8D86-48E2-4055-894C-E9E88973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da-DK" sz="3600" dirty="0" err="1">
                <a:solidFill>
                  <a:srgbClr val="3F3F3F"/>
                </a:solidFill>
              </a:rPr>
              <a:t>boolean</a:t>
            </a:r>
            <a:r>
              <a:rPr lang="da-DK" sz="3600" dirty="0">
                <a:solidFill>
                  <a:srgbClr val="3F3F3F"/>
                </a:solidFill>
              </a:rPr>
              <a:t> datatype</a:t>
            </a:r>
            <a:endParaRPr lang="LID4096" sz="3600" dirty="0">
              <a:solidFill>
                <a:srgbClr val="3F3F3F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972194-442C-4800-963C-181E24C5D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en-US" sz="2000" dirty="0" err="1"/>
              <a:t>boolean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</a:rPr>
              <a:t>boolean </a:t>
            </a:r>
            <a:r>
              <a:rPr lang="en-US" sz="2000" dirty="0">
                <a:latin typeface="Source Code Pro" panose="020B0509030403020204" pitchFamily="49" charset="0"/>
              </a:rPr>
              <a:t>variable = </a:t>
            </a:r>
            <a:r>
              <a:rPr lang="en-US" sz="2000" dirty="0">
                <a:solidFill>
                  <a:schemeClr val="accent6"/>
                </a:solidFill>
                <a:latin typeface="Source Code Pro" panose="020B0509030403020204" pitchFamily="49" charset="0"/>
              </a:rPr>
              <a:t>false</a:t>
            </a:r>
            <a:r>
              <a:rPr lang="en-US" sz="2000" dirty="0">
                <a:latin typeface="Source Code Pro" panose="020B0509030403020204" pitchFamily="49" charset="0"/>
              </a:rPr>
              <a:t>;</a:t>
            </a:r>
          </a:p>
          <a:p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CD0DBDA-E213-4EF9-9A17-E71C2DDF5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endParaRPr lang="da-DK" sz="2000" dirty="0"/>
          </a:p>
          <a:p>
            <a:endParaRPr lang="da-DK" sz="2000" dirty="0"/>
          </a:p>
          <a:p>
            <a:endParaRPr lang="LID4096" sz="2000" dirty="0"/>
          </a:p>
        </p:txBody>
      </p:sp>
      <p:sp>
        <p:nvSpPr>
          <p:cNvPr id="7" name="Pladsholder til indhold 3">
            <a:extLst>
              <a:ext uri="{FF2B5EF4-FFF2-40B4-BE49-F238E27FC236}">
                <a16:creationId xmlns:a16="http://schemas.microsoft.com/office/drawing/2014/main" id="{5EC4E5F1-CEE0-4984-B55E-414B5F0ECFA3}"/>
              </a:ext>
            </a:extLst>
          </p:cNvPr>
          <p:cNvSpPr txBox="1">
            <a:spLocks/>
          </p:cNvSpPr>
          <p:nvPr/>
        </p:nvSpPr>
        <p:spPr>
          <a:xfrm>
            <a:off x="6570131" y="3040650"/>
            <a:ext cx="4292594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/>
              <a:t>Standard værdi: </a:t>
            </a:r>
            <a:r>
              <a:rPr lang="da-DK" sz="2000" dirty="0">
                <a:solidFill>
                  <a:schemeClr val="accent6"/>
                </a:solidFill>
                <a:latin typeface="Source Code Pro" panose="020B0509030403020204" pitchFamily="49" charset="0"/>
              </a:rPr>
              <a:t>false</a:t>
            </a:r>
          </a:p>
          <a:p>
            <a:r>
              <a:rPr lang="da-DK" sz="2000" dirty="0"/>
              <a:t>Standard </a:t>
            </a:r>
            <a:r>
              <a:rPr lang="da-DK" sz="2000" dirty="0" err="1"/>
              <a:t>size</a:t>
            </a:r>
            <a:r>
              <a:rPr lang="da-DK" sz="2000" dirty="0"/>
              <a:t>: 1 bit</a:t>
            </a:r>
          </a:p>
          <a:p>
            <a:endParaRPr lang="da-DK" sz="2000" dirty="0"/>
          </a:p>
          <a:p>
            <a:r>
              <a:rPr lang="da-DK" sz="2000" dirty="0" err="1"/>
              <a:t>booleans</a:t>
            </a:r>
            <a:r>
              <a:rPr lang="da-DK" sz="2000" dirty="0"/>
              <a:t> kan være </a:t>
            </a:r>
            <a:r>
              <a:rPr lang="da-DK" sz="2000" dirty="0">
                <a:solidFill>
                  <a:schemeClr val="accent6"/>
                </a:solidFill>
                <a:latin typeface="Source Code Pro" panose="020B0509030403020204" pitchFamily="49" charset="0"/>
              </a:rPr>
              <a:t>false </a:t>
            </a:r>
            <a:r>
              <a:rPr lang="da-DK" sz="2000" dirty="0">
                <a:latin typeface="+mj-lt"/>
              </a:rPr>
              <a:t>eller</a:t>
            </a:r>
            <a:r>
              <a:rPr lang="da-DK" sz="2000" dirty="0">
                <a:solidFill>
                  <a:schemeClr val="accent6"/>
                </a:solidFill>
                <a:latin typeface="Source Code Pro" panose="020B0509030403020204" pitchFamily="49" charset="0"/>
              </a:rPr>
              <a:t> true</a:t>
            </a:r>
            <a:endParaRPr lang="da-DK" sz="2000" dirty="0"/>
          </a:p>
          <a:p>
            <a:endParaRPr lang="da-DK" sz="2000" dirty="0">
              <a:solidFill>
                <a:schemeClr val="accent6"/>
              </a:solidFill>
              <a:latin typeface="Source Code Pro"/>
              <a:ea typeface="Source Code Pro"/>
            </a:endParaRPr>
          </a:p>
          <a:p>
            <a:endParaRPr lang="da-DK" sz="2000" dirty="0">
              <a:solidFill>
                <a:schemeClr val="accent6"/>
              </a:solidFill>
              <a:latin typeface="Source Code Pro"/>
              <a:ea typeface="Source Code Pro"/>
              <a:cs typeface="Calibri" panose="020F0502020204030204"/>
            </a:endParaRPr>
          </a:p>
          <a:p>
            <a:endParaRPr lang="da-DK" sz="2000" dirty="0">
              <a:cs typeface="Calibri" panose="020F0502020204030204"/>
            </a:endParaRPr>
          </a:p>
          <a:p>
            <a:endParaRPr lang="LID4096" sz="2000" dirty="0">
              <a:cs typeface="Calibri" panose="020F0502020204030204"/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8DBADF99-8E79-4BC0-A4D0-231C11A5BB2E}"/>
              </a:ext>
            </a:extLst>
          </p:cNvPr>
          <p:cNvSpPr txBox="1"/>
          <p:nvPr/>
        </p:nvSpPr>
        <p:spPr>
          <a:xfrm>
            <a:off x="11764239" y="6490855"/>
            <a:ext cx="4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a-DK" dirty="0">
                <a:cs typeface="Calibri"/>
              </a:rPr>
              <a:t>BJ</a:t>
            </a:r>
          </a:p>
        </p:txBody>
      </p:sp>
    </p:spTree>
    <p:extLst>
      <p:ext uri="{BB962C8B-B14F-4D97-AF65-F5344CB8AC3E}">
        <p14:creationId xmlns:p14="http://schemas.microsoft.com/office/powerpoint/2010/main" val="4006016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3A8D86-48E2-4055-894C-E9E88973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da-DK" sz="3600" dirty="0">
                <a:solidFill>
                  <a:srgbClr val="3F3F3F"/>
                </a:solidFill>
              </a:rPr>
              <a:t>byte datatype</a:t>
            </a:r>
            <a:endParaRPr lang="LID4096" sz="3600" dirty="0">
              <a:solidFill>
                <a:srgbClr val="3F3F3F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972194-442C-4800-963C-181E24C5D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en-US" sz="2000" dirty="0"/>
              <a:t>byte data type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</a:rPr>
              <a:t>byte </a:t>
            </a:r>
            <a:r>
              <a:rPr lang="en-US" sz="2000" dirty="0">
                <a:latin typeface="Source Code Pro" panose="020B0509030403020204" pitchFamily="49" charset="0"/>
              </a:rPr>
              <a:t>variable = </a:t>
            </a:r>
            <a:r>
              <a:rPr lang="en-US" sz="2000" dirty="0">
                <a:solidFill>
                  <a:srgbClr val="0070C0"/>
                </a:solidFill>
                <a:latin typeface="Source Code Pro" panose="020B0509030403020204" pitchFamily="49" charset="0"/>
              </a:rPr>
              <a:t>20</a:t>
            </a:r>
            <a:r>
              <a:rPr lang="en-US" sz="2000" dirty="0">
                <a:latin typeface="Source Code Pro" panose="020B0509030403020204" pitchFamily="49" charset="0"/>
              </a:rPr>
              <a:t>;</a:t>
            </a:r>
          </a:p>
          <a:p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CD0DBDA-E213-4EF9-9A17-E71C2DDF5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endParaRPr lang="da-DK" sz="2000" dirty="0"/>
          </a:p>
          <a:p>
            <a:endParaRPr lang="da-DK" sz="2000" dirty="0"/>
          </a:p>
        </p:txBody>
      </p:sp>
      <p:sp>
        <p:nvSpPr>
          <p:cNvPr id="7" name="Pladsholder til indhold 3">
            <a:extLst>
              <a:ext uri="{FF2B5EF4-FFF2-40B4-BE49-F238E27FC236}">
                <a16:creationId xmlns:a16="http://schemas.microsoft.com/office/drawing/2014/main" id="{5EC4E5F1-CEE0-4984-B55E-414B5F0ECFA3}"/>
              </a:ext>
            </a:extLst>
          </p:cNvPr>
          <p:cNvSpPr txBox="1">
            <a:spLocks/>
          </p:cNvSpPr>
          <p:nvPr/>
        </p:nvSpPr>
        <p:spPr>
          <a:xfrm>
            <a:off x="6570131" y="3040650"/>
            <a:ext cx="4292594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/>
              <a:t>Standard værdi: </a:t>
            </a:r>
            <a:r>
              <a:rPr lang="da-DK" sz="2000" dirty="0">
                <a:solidFill>
                  <a:srgbClr val="0070C0"/>
                </a:solidFill>
              </a:rPr>
              <a:t>0</a:t>
            </a:r>
            <a:endParaRPr lang="da-DK" sz="2000" dirty="0">
              <a:solidFill>
                <a:srgbClr val="0070C0"/>
              </a:solidFill>
              <a:latin typeface="Source Code Pro" panose="020B0509030403020204" pitchFamily="49" charset="0"/>
            </a:endParaRPr>
          </a:p>
          <a:p>
            <a:r>
              <a:rPr lang="da-DK" sz="2000" dirty="0"/>
              <a:t>Standard </a:t>
            </a:r>
            <a:r>
              <a:rPr lang="da-DK" sz="2000" dirty="0" err="1"/>
              <a:t>size</a:t>
            </a:r>
            <a:r>
              <a:rPr lang="da-DK" sz="2000" dirty="0"/>
              <a:t>: 1 byte</a:t>
            </a:r>
          </a:p>
          <a:p>
            <a:r>
              <a:rPr lang="da-DK" sz="2000" dirty="0"/>
              <a:t>-128 til 127</a:t>
            </a:r>
          </a:p>
          <a:p>
            <a:r>
              <a:rPr lang="da-DK" sz="2000" dirty="0"/>
              <a:t>Bruges til spare plads da en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</a:rPr>
              <a:t>byte </a:t>
            </a:r>
            <a:r>
              <a:rPr lang="da-DK" sz="2000" dirty="0"/>
              <a:t> bruger 4x gange så lidt plads i hukommelsen end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</a:rPr>
              <a:t>int</a:t>
            </a:r>
            <a:endParaRPr lang="da-DK" sz="2000" dirty="0"/>
          </a:p>
          <a:p>
            <a:r>
              <a:rPr lang="da-DK" sz="2000" dirty="0"/>
              <a:t>Eksempel: Bingoplade</a:t>
            </a:r>
          </a:p>
          <a:p>
            <a:endParaRPr lang="da-DK" sz="2000" dirty="0"/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2258533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3A8D86-48E2-4055-894C-E9E88973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da-DK" sz="3600" dirty="0" err="1">
                <a:solidFill>
                  <a:srgbClr val="3F3F3F"/>
                </a:solidFill>
              </a:rPr>
              <a:t>char</a:t>
            </a:r>
            <a:r>
              <a:rPr lang="da-DK" sz="3600" dirty="0">
                <a:solidFill>
                  <a:srgbClr val="3F3F3F"/>
                </a:solidFill>
              </a:rPr>
              <a:t> datatype</a:t>
            </a:r>
            <a:endParaRPr lang="LID4096" sz="3600" dirty="0">
              <a:solidFill>
                <a:srgbClr val="3F3F3F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972194-442C-4800-963C-181E24C5D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en-US" sz="2000" dirty="0"/>
              <a:t>character</a:t>
            </a:r>
            <a:endParaRPr lang="en-US" sz="2000" dirty="0">
              <a:cs typeface="Calibri"/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Source Code Pro"/>
                <a:ea typeface="Source Code Pro"/>
              </a:rPr>
              <a:t>char </a:t>
            </a:r>
            <a:r>
              <a:rPr lang="en-US" sz="2000" dirty="0">
                <a:latin typeface="Source Code Pro"/>
                <a:ea typeface="Source Code Pro"/>
              </a:rPr>
              <a:t>variable = </a:t>
            </a:r>
            <a:r>
              <a:rPr lang="en-US" sz="2000" dirty="0">
                <a:solidFill>
                  <a:srgbClr val="0070C0"/>
                </a:solidFill>
                <a:latin typeface="Source Code Pro"/>
                <a:ea typeface="Source Code Pro"/>
              </a:rPr>
              <a:t>‘a’</a:t>
            </a:r>
            <a:r>
              <a:rPr lang="en-US" sz="2000" dirty="0">
                <a:latin typeface="Source Code Pro"/>
                <a:ea typeface="Source Code Pro"/>
              </a:rPr>
              <a:t>;</a:t>
            </a:r>
          </a:p>
          <a:p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CD0DBDA-E213-4EF9-9A17-E71C2DDF5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endParaRPr lang="da-DK" sz="2000" dirty="0"/>
          </a:p>
          <a:p>
            <a:endParaRPr lang="da-DK" sz="2000" dirty="0"/>
          </a:p>
          <a:p>
            <a:endParaRPr lang="LID4096" sz="2000" dirty="0"/>
          </a:p>
        </p:txBody>
      </p:sp>
      <p:sp>
        <p:nvSpPr>
          <p:cNvPr id="7" name="Pladsholder til indhold 3">
            <a:extLst>
              <a:ext uri="{FF2B5EF4-FFF2-40B4-BE49-F238E27FC236}">
                <a16:creationId xmlns:a16="http://schemas.microsoft.com/office/drawing/2014/main" id="{5EC4E5F1-CEE0-4984-B55E-414B5F0ECFA3}"/>
              </a:ext>
            </a:extLst>
          </p:cNvPr>
          <p:cNvSpPr txBox="1">
            <a:spLocks/>
          </p:cNvSpPr>
          <p:nvPr/>
        </p:nvSpPr>
        <p:spPr>
          <a:xfrm>
            <a:off x="6570131" y="3040650"/>
            <a:ext cx="4292594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000" dirty="0"/>
              <a:t>Standard værdi: </a:t>
            </a:r>
            <a:r>
              <a:rPr lang="da-DK" sz="2000" dirty="0">
                <a:solidFill>
                  <a:schemeClr val="accent6"/>
                </a:solidFill>
                <a:latin typeface="Source Code Pro" panose="020B0509030403020204" pitchFamily="49" charset="0"/>
              </a:rPr>
              <a:t>NULL (\u0000)</a:t>
            </a:r>
          </a:p>
          <a:p>
            <a:r>
              <a:rPr lang="da-DK" sz="2000" dirty="0"/>
              <a:t>Standard </a:t>
            </a:r>
            <a:r>
              <a:rPr lang="da-DK" sz="2000" dirty="0" err="1"/>
              <a:t>size</a:t>
            </a:r>
            <a:r>
              <a:rPr lang="da-DK" sz="2000" dirty="0"/>
              <a:t>: 2 bytes</a:t>
            </a:r>
          </a:p>
          <a:p>
            <a:endParaRPr lang="da-DK" sz="2000" dirty="0"/>
          </a:p>
          <a:p>
            <a:r>
              <a:rPr lang="da-DK" sz="2000" dirty="0"/>
              <a:t>Bruges til at gemme et enkelt bogstav</a:t>
            </a:r>
            <a:endParaRPr lang="da-DK" sz="2000" dirty="0">
              <a:cs typeface="Calibri"/>
            </a:endParaRPr>
          </a:p>
          <a:p>
            <a:endParaRPr lang="da-DK" sz="2000" dirty="0"/>
          </a:p>
          <a:p>
            <a:endParaRPr lang="da-DK" sz="2000" dirty="0"/>
          </a:p>
          <a:p>
            <a:endParaRPr lang="LID4096" sz="2000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66F55545-09A1-43D1-B78E-DB95826467CA}"/>
              </a:ext>
            </a:extLst>
          </p:cNvPr>
          <p:cNvSpPr txBox="1"/>
          <p:nvPr/>
        </p:nvSpPr>
        <p:spPr>
          <a:xfrm>
            <a:off x="11738263" y="6490855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a-DK" dirty="0">
                <a:cs typeface="Calibri"/>
              </a:rPr>
              <a:t>BJ</a:t>
            </a:r>
          </a:p>
        </p:txBody>
      </p:sp>
    </p:spTree>
    <p:extLst>
      <p:ext uri="{BB962C8B-B14F-4D97-AF65-F5344CB8AC3E}">
        <p14:creationId xmlns:p14="http://schemas.microsoft.com/office/powerpoint/2010/main" val="1993454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3A8D86-48E2-4055-894C-E9E88973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da-DK" sz="3600" dirty="0">
                <a:solidFill>
                  <a:srgbClr val="3F3F3F"/>
                </a:solidFill>
              </a:rPr>
              <a:t>int datatype</a:t>
            </a:r>
            <a:endParaRPr lang="LID4096" sz="3600" dirty="0">
              <a:solidFill>
                <a:srgbClr val="3F3F3F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972194-442C-4800-963C-181E24C5D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en-US" sz="2000" dirty="0"/>
              <a:t>integer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da-DK" sz="1600" b="1" i="0" dirty="0">
                <a:solidFill>
                  <a:srgbClr val="006699"/>
                </a:solidFill>
                <a:effectLst/>
                <a:latin typeface="inter-regular"/>
              </a:rPr>
              <a:t> </a:t>
            </a:r>
            <a:r>
              <a:rPr lang="da-DK" sz="1600" b="1" i="0" dirty="0">
                <a:solidFill>
                  <a:srgbClr val="006699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da-DK" sz="16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da-DK" sz="1600" b="0" i="0" dirty="0">
                <a:effectLst/>
                <a:latin typeface="Source Code Pro" panose="020B0509030403020204" pitchFamily="49" charset="0"/>
              </a:rPr>
              <a:t>a =</a:t>
            </a:r>
            <a:r>
              <a:rPr lang="da-DK" sz="16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da-DK" sz="1600" b="0" i="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100000</a:t>
            </a:r>
            <a:r>
              <a:rPr lang="da-DK" sz="1600" b="0" i="0" dirty="0">
                <a:effectLst/>
                <a:latin typeface="Source Code Pro" panose="020B0509030403020204" pitchFamily="49" charset="0"/>
              </a:rPr>
              <a:t>,</a:t>
            </a:r>
            <a:r>
              <a:rPr lang="da-DK" sz="16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da-DK" sz="1600" b="1" i="0" dirty="0">
                <a:solidFill>
                  <a:srgbClr val="006699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da-DK" sz="16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da-DK" sz="1600" b="0" i="0" dirty="0">
                <a:effectLst/>
                <a:latin typeface="Source Code Pro" panose="020B0509030403020204" pitchFamily="49" charset="0"/>
              </a:rPr>
              <a:t>b = -</a:t>
            </a:r>
            <a:r>
              <a:rPr lang="da-DK" sz="1600" b="0" i="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200000</a:t>
            </a:r>
            <a:r>
              <a:rPr lang="da-DK" sz="1600" b="0" i="0" dirty="0">
                <a:effectLst/>
                <a:latin typeface="Source Code Pro" panose="020B0509030403020204" pitchFamily="49" charset="0"/>
              </a:rPr>
              <a:t>;</a:t>
            </a:r>
            <a:endParaRPr lang="en-US" sz="2400" dirty="0">
              <a:latin typeface="Source Code Pro" panose="020B0509030403020204" pitchFamily="49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CD0DBDA-E213-4EF9-9A17-E71C2DDF5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r>
              <a:rPr lang="da-DK" sz="2000" dirty="0"/>
              <a:t>Standard værdi = </a:t>
            </a:r>
            <a:r>
              <a:rPr lang="da-DK" sz="2000" dirty="0">
                <a:solidFill>
                  <a:srgbClr val="C00000"/>
                </a:solidFill>
              </a:rPr>
              <a:t>0</a:t>
            </a:r>
            <a:endParaRPr lang="da-DK" sz="2000" dirty="0"/>
          </a:p>
          <a:p>
            <a:r>
              <a:rPr lang="da-DK" sz="2000" dirty="0"/>
              <a:t>Max: 2^31-1 </a:t>
            </a:r>
            <a:endParaRPr lang="da-DK" sz="2000" dirty="0">
              <a:cs typeface="Calibri"/>
            </a:endParaRPr>
          </a:p>
          <a:p>
            <a:r>
              <a:rPr lang="da-DK" sz="2000" dirty="0"/>
              <a:t>Minimum:  -2^31</a:t>
            </a:r>
          </a:p>
          <a:p>
            <a:endParaRPr lang="da-DK" sz="2000" dirty="0"/>
          </a:p>
          <a:p>
            <a:r>
              <a:rPr lang="da-DK" sz="2000" dirty="0"/>
              <a:t>Bruges når der skal gemmes tal hvor der ikke er behov for kommatal.</a:t>
            </a:r>
          </a:p>
          <a:p>
            <a:endParaRPr lang="da-DK" sz="2000" dirty="0"/>
          </a:p>
          <a:p>
            <a:endParaRPr lang="LID4096" sz="2000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DE68D028-7796-456D-8966-D970CB9C1825}"/>
              </a:ext>
            </a:extLst>
          </p:cNvPr>
          <p:cNvSpPr txBox="1"/>
          <p:nvPr/>
        </p:nvSpPr>
        <p:spPr>
          <a:xfrm>
            <a:off x="11807536" y="6490855"/>
            <a:ext cx="3879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a-DK" dirty="0"/>
              <a:t>BJ</a:t>
            </a:r>
          </a:p>
        </p:txBody>
      </p:sp>
    </p:spTree>
    <p:extLst>
      <p:ext uri="{BB962C8B-B14F-4D97-AF65-F5344CB8AC3E}">
        <p14:creationId xmlns:p14="http://schemas.microsoft.com/office/powerpoint/2010/main" val="4017226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3A8D86-48E2-4055-894C-E9E88973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da-DK" sz="3600" dirty="0">
                <a:solidFill>
                  <a:srgbClr val="3F3F3F"/>
                </a:solidFill>
              </a:rPr>
              <a:t>short datatype</a:t>
            </a:r>
            <a:endParaRPr lang="LID4096" sz="3600" dirty="0">
              <a:solidFill>
                <a:srgbClr val="3F3F3F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972194-442C-4800-963C-181E24C5D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en-US" sz="2000" dirty="0"/>
              <a:t>short datatype</a:t>
            </a:r>
          </a:p>
          <a:p>
            <a:endParaRPr lang="en-US" sz="2000" dirty="0"/>
          </a:p>
          <a:p>
            <a:r>
              <a:rPr lang="da-DK" sz="1400" b="1" i="0" dirty="0">
                <a:solidFill>
                  <a:srgbClr val="006699"/>
                </a:solidFill>
                <a:effectLst/>
                <a:latin typeface="Source Code Pro" panose="020B0509030403020204" pitchFamily="49" charset="0"/>
              </a:rPr>
              <a:t>short</a:t>
            </a:r>
            <a:r>
              <a:rPr lang="da-DK" sz="1400" b="0" i="0" dirty="0">
                <a:effectLst/>
                <a:latin typeface="Source Code Pro" panose="020B0509030403020204" pitchFamily="49" charset="0"/>
              </a:rPr>
              <a:t> s = </a:t>
            </a:r>
            <a:r>
              <a:rPr lang="da-DK" sz="1400" b="0" i="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10000</a:t>
            </a:r>
            <a:r>
              <a:rPr lang="da-DK" sz="1400" b="0" i="0" dirty="0">
                <a:effectLst/>
                <a:latin typeface="Source Code Pro" panose="020B0509030403020204" pitchFamily="49" charset="0"/>
              </a:rPr>
              <a:t>;</a:t>
            </a:r>
            <a:r>
              <a:rPr lang="da-DK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</a:p>
          <a:p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CD0DBDA-E213-4EF9-9A17-E71C2DDF5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r>
              <a:rPr lang="da-DK" sz="2000" dirty="0"/>
              <a:t>Standard værdi: </a:t>
            </a:r>
            <a:r>
              <a:rPr lang="da-DK" sz="2000" b="0" i="0" dirty="0">
                <a:solidFill>
                  <a:srgbClr val="C00000"/>
                </a:solidFill>
                <a:effectLst/>
                <a:latin typeface="Source Code Pro"/>
                <a:ea typeface="Source Code Pro"/>
              </a:rPr>
              <a:t>0</a:t>
            </a:r>
          </a:p>
          <a:p>
            <a:r>
              <a:rPr lang="da-DK" sz="2000" dirty="0"/>
              <a:t>Range:  -32,768 til 32,767</a:t>
            </a:r>
          </a:p>
          <a:p>
            <a:endParaRPr lang="da-DK" sz="2000" dirty="0"/>
          </a:p>
          <a:p>
            <a:r>
              <a:rPr lang="da-DK" sz="2000" dirty="0"/>
              <a:t>Bruger mindre plads i hukommelsen</a:t>
            </a:r>
          </a:p>
          <a:p>
            <a:endParaRPr lang="da-DK" sz="2000" dirty="0"/>
          </a:p>
          <a:p>
            <a:endParaRPr lang="da-DK" sz="2000" dirty="0"/>
          </a:p>
          <a:p>
            <a:endParaRPr lang="da-DK" sz="2000" dirty="0"/>
          </a:p>
          <a:p>
            <a:endParaRPr lang="LID4096" sz="2000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09F2948F-4FD0-4FDE-985B-CA3350C827A6}"/>
              </a:ext>
            </a:extLst>
          </p:cNvPr>
          <p:cNvSpPr txBox="1"/>
          <p:nvPr/>
        </p:nvSpPr>
        <p:spPr>
          <a:xfrm>
            <a:off x="11790218" y="6490855"/>
            <a:ext cx="405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a-DK" dirty="0"/>
              <a:t>BJ</a:t>
            </a:r>
            <a:endParaRPr lang="da-DK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2205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3A8D86-48E2-4055-894C-E9E88973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da-DK" sz="3600" dirty="0">
                <a:solidFill>
                  <a:srgbClr val="3F3F3F"/>
                </a:solidFill>
              </a:rPr>
              <a:t>long datatype</a:t>
            </a:r>
            <a:endParaRPr lang="LID4096" sz="3600" dirty="0">
              <a:solidFill>
                <a:srgbClr val="3F3F3F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972194-442C-4800-963C-181E24C5D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en-US" sz="2000" dirty="0"/>
              <a:t>long datatype</a:t>
            </a:r>
          </a:p>
          <a:p>
            <a:endParaRPr lang="en-US" sz="2000" dirty="0"/>
          </a:p>
          <a:p>
            <a:r>
              <a:rPr lang="en-US" sz="1400" b="1" i="0" dirty="0">
                <a:solidFill>
                  <a:srgbClr val="006699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sz="1400" b="0" i="0" dirty="0">
                <a:effectLst/>
                <a:latin typeface="Source Code Pro" panose="020B0509030403020204" pitchFamily="49" charset="0"/>
              </a:rPr>
              <a:t>a =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100000L</a:t>
            </a:r>
            <a:r>
              <a:rPr lang="en-US" sz="1400" b="0" i="0" dirty="0">
                <a:effectLst/>
                <a:latin typeface="Source Code Pro" panose="020B0509030403020204" pitchFamily="49" charset="0"/>
              </a:rPr>
              <a:t>,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sz="1400" b="1" i="0" dirty="0">
                <a:solidFill>
                  <a:srgbClr val="006699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sz="1400" b="0" i="0" dirty="0">
                <a:effectLst/>
                <a:latin typeface="Source Code Pro" panose="020B0509030403020204" pitchFamily="49" charset="0"/>
              </a:rPr>
              <a:t>b =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Source Code Pro" panose="020B0509030403020204" pitchFamily="49" charset="0"/>
              </a:rPr>
              <a:t>-200000L</a:t>
            </a:r>
            <a:endParaRPr lang="en-US" sz="2000" dirty="0">
              <a:solidFill>
                <a:srgbClr val="C00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CD0DBDA-E213-4EF9-9A17-E71C2DDF5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r>
              <a:rPr lang="da-DK" sz="2000" dirty="0"/>
              <a:t>Tildeles værdi </a:t>
            </a:r>
          </a:p>
          <a:p>
            <a:r>
              <a:rPr lang="da-DK" sz="2000" dirty="0"/>
              <a:t>Max værdi 2^63-1 </a:t>
            </a:r>
            <a:endParaRPr lang="da-DK" sz="2000"/>
          </a:p>
          <a:p>
            <a:r>
              <a:rPr lang="da-DK" sz="2000"/>
              <a:t>Min værdi</a:t>
            </a:r>
            <a:r>
              <a:rPr lang="da-DK" sz="2000" dirty="0"/>
              <a:t> -2^63</a:t>
            </a:r>
          </a:p>
          <a:p>
            <a:r>
              <a:rPr lang="da-DK" sz="2000" dirty="0"/>
              <a:t>Default </a:t>
            </a:r>
            <a:r>
              <a:rPr lang="da-DK" sz="2000" dirty="0" err="1"/>
              <a:t>value</a:t>
            </a:r>
            <a:r>
              <a:rPr lang="da-DK" sz="2000" dirty="0"/>
              <a:t> = 0 </a:t>
            </a:r>
          </a:p>
          <a:p>
            <a:endParaRPr lang="da-DK" sz="2000" dirty="0"/>
          </a:p>
          <a:p>
            <a:r>
              <a:rPr lang="da-DK" sz="2000" dirty="0"/>
              <a:t>Bruges når en værdi skal være større end </a:t>
            </a:r>
            <a:r>
              <a:rPr lang="da-DK" sz="2000" err="1"/>
              <a:t>int</a:t>
            </a:r>
            <a:r>
              <a:rPr lang="da-DK" sz="2000" dirty="0"/>
              <a:t> max værdi</a:t>
            </a:r>
          </a:p>
          <a:p>
            <a:endParaRPr lang="da-DK" sz="2000" dirty="0"/>
          </a:p>
          <a:p>
            <a:endParaRPr lang="da-DK" sz="2000" dirty="0"/>
          </a:p>
          <a:p>
            <a:endParaRPr lang="LID4096" sz="2000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A39C3554-D7C1-448B-9758-9C2185A7528E}"/>
              </a:ext>
            </a:extLst>
          </p:cNvPr>
          <p:cNvSpPr txBox="1"/>
          <p:nvPr/>
        </p:nvSpPr>
        <p:spPr>
          <a:xfrm>
            <a:off x="11807536" y="6464877"/>
            <a:ext cx="3879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a-DK" dirty="0">
                <a:cs typeface="Calibri"/>
              </a:rPr>
              <a:t>BJ</a:t>
            </a:r>
          </a:p>
        </p:txBody>
      </p:sp>
    </p:spTree>
    <p:extLst>
      <p:ext uri="{BB962C8B-B14F-4D97-AF65-F5344CB8AC3E}">
        <p14:creationId xmlns:p14="http://schemas.microsoft.com/office/powerpoint/2010/main" val="2054208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3A8D86-48E2-4055-894C-E9E88973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da-DK" sz="3600" dirty="0">
                <a:solidFill>
                  <a:srgbClr val="3F3F3F"/>
                </a:solidFill>
              </a:rPr>
              <a:t>float datatype</a:t>
            </a:r>
            <a:endParaRPr lang="LID4096" sz="3600" dirty="0">
              <a:solidFill>
                <a:srgbClr val="3F3F3F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972194-442C-4800-963C-181E24C5D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r>
              <a:rPr lang="en-US" sz="2000" dirty="0"/>
              <a:t>float </a:t>
            </a:r>
          </a:p>
          <a:p>
            <a:endParaRPr lang="en-US" sz="2000" dirty="0"/>
          </a:p>
          <a:p>
            <a:r>
              <a:rPr lang="en-US" sz="2000" dirty="0" err="1"/>
              <a:t>Fx</a:t>
            </a:r>
            <a:endParaRPr lang="en-US" sz="2000" dirty="0"/>
          </a:p>
          <a:p>
            <a:r>
              <a:rPr lang="da-DK" sz="1400" b="1" i="0" dirty="0">
                <a:solidFill>
                  <a:srgbClr val="006699"/>
                </a:solidFill>
                <a:effectLst/>
                <a:latin typeface="Source Code Pro"/>
                <a:ea typeface="Source Code Pro"/>
              </a:rPr>
              <a:t>float</a:t>
            </a:r>
            <a:r>
              <a:rPr lang="da-DK" sz="1400" b="0" i="0" dirty="0">
                <a:solidFill>
                  <a:srgbClr val="000000"/>
                </a:solidFill>
                <a:effectLst/>
                <a:latin typeface="Source Code Pro"/>
                <a:ea typeface="Source Code Pro"/>
              </a:rPr>
              <a:t> </a:t>
            </a:r>
            <a:r>
              <a:rPr lang="da-DK" sz="1400" b="0" i="0" dirty="0">
                <a:effectLst/>
                <a:latin typeface="Source Code Pro"/>
                <a:ea typeface="Source Code Pro"/>
              </a:rPr>
              <a:t>f1 =</a:t>
            </a:r>
            <a:r>
              <a:rPr lang="da-DK" sz="1400" b="0" i="0" dirty="0">
                <a:solidFill>
                  <a:srgbClr val="000000"/>
                </a:solidFill>
                <a:effectLst/>
                <a:latin typeface="Source Code Pro"/>
                <a:ea typeface="Source Code Pro"/>
              </a:rPr>
              <a:t> </a:t>
            </a:r>
            <a:r>
              <a:rPr lang="da-DK" sz="1400" b="0" i="0" dirty="0">
                <a:solidFill>
                  <a:srgbClr val="C00000"/>
                </a:solidFill>
                <a:effectLst/>
                <a:latin typeface="Source Code Pro"/>
                <a:ea typeface="Source Code Pro"/>
              </a:rPr>
              <a:t>234</a:t>
            </a:r>
            <a:r>
              <a:rPr lang="da-DK" sz="1400" b="0" i="0" dirty="0">
                <a:effectLst/>
                <a:latin typeface="Source Code Pro"/>
                <a:ea typeface="Source Code Pro"/>
              </a:rPr>
              <a:t>.5f;</a:t>
            </a:r>
            <a:r>
              <a:rPr lang="da-DK" sz="1400" b="0" i="0" dirty="0">
                <a:solidFill>
                  <a:srgbClr val="000000"/>
                </a:solidFill>
                <a:effectLst/>
                <a:latin typeface="Source Code Pro"/>
                <a:ea typeface="Source Code Pro"/>
              </a:rPr>
              <a:t>  </a:t>
            </a:r>
          </a:p>
          <a:p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CD0DBDA-E213-4EF9-9A17-E71C2DDF5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r>
              <a:rPr lang="da-DK" sz="2000" dirty="0"/>
              <a:t>Standard værdi: 0</a:t>
            </a:r>
            <a:r>
              <a:rPr lang="da-DK" sz="2000" b="0" i="0" dirty="0">
                <a:effectLst/>
                <a:latin typeface="Source Code Pro" panose="020B0509030403020204" pitchFamily="49" charset="0"/>
              </a:rPr>
              <a:t>.0f;</a:t>
            </a:r>
            <a:r>
              <a:rPr lang="da-DK" sz="20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endParaRPr lang="da-DK" sz="2000" dirty="0"/>
          </a:p>
          <a:p>
            <a:r>
              <a:rPr lang="da-DK" sz="2000" dirty="0" err="1"/>
              <a:t>Size</a:t>
            </a:r>
            <a:r>
              <a:rPr lang="da-DK" sz="2000" dirty="0"/>
              <a:t>: 4 bit</a:t>
            </a:r>
          </a:p>
          <a:p>
            <a:pPr marL="0" indent="0">
              <a:buNone/>
            </a:pPr>
            <a:endParaRPr lang="da-DK" sz="2000" dirty="0"/>
          </a:p>
          <a:p>
            <a:endParaRPr lang="LID4096" sz="2000" dirty="0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89D77A94-AB4D-4DAE-BF06-D1068C8AEEF0}"/>
              </a:ext>
            </a:extLst>
          </p:cNvPr>
          <p:cNvSpPr txBox="1"/>
          <p:nvPr/>
        </p:nvSpPr>
        <p:spPr>
          <a:xfrm>
            <a:off x="11764240" y="6490855"/>
            <a:ext cx="431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a-DK" dirty="0">
                <a:cs typeface="Calibri"/>
              </a:rPr>
              <a:t>BJ</a:t>
            </a:r>
          </a:p>
        </p:txBody>
      </p:sp>
    </p:spTree>
    <p:extLst>
      <p:ext uri="{BB962C8B-B14F-4D97-AF65-F5344CB8AC3E}">
        <p14:creationId xmlns:p14="http://schemas.microsoft.com/office/powerpoint/2010/main" val="3883595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3959</TotalTime>
  <Words>475</Words>
  <Application>Microsoft Office PowerPoint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inter-regular</vt:lpstr>
      <vt:lpstr>Source Code Pro</vt:lpstr>
      <vt:lpstr>Office-tema</vt:lpstr>
      <vt:lpstr>Datatyper </vt:lpstr>
      <vt:lpstr>Primitive datatyper</vt:lpstr>
      <vt:lpstr>boolean datatype</vt:lpstr>
      <vt:lpstr>byte datatype</vt:lpstr>
      <vt:lpstr>char datatype</vt:lpstr>
      <vt:lpstr>int datatype</vt:lpstr>
      <vt:lpstr>short datatype</vt:lpstr>
      <vt:lpstr>long datatype</vt:lpstr>
      <vt:lpstr>float datatype</vt:lpstr>
      <vt:lpstr>double datatype</vt:lpstr>
      <vt:lpstr>Ikke-primitive datatyper</vt:lpstr>
      <vt:lpstr>String datatype</vt:lpstr>
      <vt:lpstr>Array datatype</vt:lpstr>
      <vt:lpstr>Interfaces datatype</vt:lpstr>
      <vt:lpstr>Class datatype</vt:lpstr>
      <vt:lpstr>Find e while-loop</vt:lpstr>
      <vt:lpstr>Find e for-loop</vt:lpstr>
      <vt:lpstr>Find antal bogstaver</vt:lpstr>
      <vt:lpstr>Er det en fordel at bogstaverne er sorteret?</vt:lpstr>
      <vt:lpstr>Find zebraen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Mostafa Mahdi</dc:creator>
  <cp:lastModifiedBy>Mostafa Mahdi</cp:lastModifiedBy>
  <cp:revision>2</cp:revision>
  <dcterms:created xsi:type="dcterms:W3CDTF">2022-01-06T07:21:52Z</dcterms:created>
  <dcterms:modified xsi:type="dcterms:W3CDTF">2022-01-18T11:17:13Z</dcterms:modified>
</cp:coreProperties>
</file>