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A205B58-F6A7-4CEB-A0C0-22FC91CE3969}" type="datetimeFigureOut">
              <a:rPr lang="ar-EG" smtClean="0"/>
              <a:t>13/01/1444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A5EEEE1A-F53E-4B7A-BAA8-EF9FC4C1C46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01363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08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0026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290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6026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92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23200" y="-543800"/>
            <a:ext cx="7945600" cy="79456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668281" y="234498"/>
            <a:ext cx="3268468" cy="3268468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570225" y="3336844"/>
            <a:ext cx="3099600" cy="30996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948800" y="2655800"/>
            <a:ext cx="6294400" cy="15464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614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590308" y="449712"/>
            <a:ext cx="3099600" cy="30996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609600" y="1554833"/>
            <a:ext cx="69604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426167" y="2610733"/>
            <a:ext cx="29824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￮"/>
              <a:defRPr sz="18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4587809" y="2610733"/>
            <a:ext cx="29824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￮"/>
              <a:defRPr sz="18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  <p:sp>
        <p:nvSpPr>
          <p:cNvPr id="80" name="Google Shape;80;p7"/>
          <p:cNvSpPr/>
          <p:nvPr/>
        </p:nvSpPr>
        <p:spPr>
          <a:xfrm>
            <a:off x="8108933" y="1018667"/>
            <a:ext cx="4820800" cy="4820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8363867" y="1273600"/>
            <a:ext cx="4310800" cy="43108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230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416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4A6F7614-B434-488F-A23B-17F5A02A23AB}" type="datetimeFigureOut">
              <a:rPr lang="en-US" sz="1867" kern="0" smtClean="0">
                <a:solidFill>
                  <a:srgbClr val="000000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8/10/2022</a:t>
            </a:fld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71C51A2D-9BCC-46C0-838D-894E0946A7C0}" type="slidenum">
              <a:rPr lang="en-US" kern="0" smtClean="0"/>
              <a:pPr defTabSz="1219170"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62795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09600" y="1554833"/>
            <a:ext cx="69604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426167" y="2610733"/>
            <a:ext cx="6144400" cy="3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00252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D:\university\4th%20year%20mining\PROJECT\software\PHOSPHATE%20EGYPT\PHOSPHATE%20EGYPT\bin\Debug\PHOSPHATE%20EGYPT.ex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/>
        </p:nvSpPr>
        <p:spPr>
          <a:xfrm flipH="1">
            <a:off x="2252940" y="165714"/>
            <a:ext cx="7386225" cy="1171852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2626529" y="260404"/>
            <a:ext cx="6914636" cy="910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ctr"/>
            <a:endParaRPr sz="4267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</a:t>
            </a:fld>
            <a:endParaRPr kern="0"/>
          </a:p>
        </p:txBody>
      </p:sp>
      <p:sp>
        <p:nvSpPr>
          <p:cNvPr id="16" name="Google Shape;157;p15"/>
          <p:cNvSpPr txBox="1">
            <a:spLocks/>
          </p:cNvSpPr>
          <p:nvPr/>
        </p:nvSpPr>
        <p:spPr>
          <a:xfrm>
            <a:off x="603780" y="332872"/>
            <a:ext cx="5808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defTabSz="1219170"/>
            <a:r>
              <a:rPr lang="en" sz="2667" kern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72467" y="6101932"/>
            <a:ext cx="1070187" cy="704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6619" y="2015677"/>
            <a:ext cx="78693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 defTabSz="1219170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amount of phosphate : 112700 </a:t>
            </a:r>
            <a:r>
              <a:rPr 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m3</a:t>
            </a:r>
          </a:p>
          <a:p>
            <a:pPr marL="380990" indent="-380990" defTabSz="1219170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amount of overburden : </a:t>
            </a:r>
            <a:r>
              <a:rPr 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1586000 m3</a:t>
            </a:r>
          </a:p>
          <a:p>
            <a:pPr marL="228594" indent="-228594" defTabSz="1219170">
              <a:buClr>
                <a:srgbClr val="FFC000"/>
              </a:buClr>
              <a:buFont typeface="Wingdings" panose="05000000000000000000" pitchFamily="2" charset="2"/>
              <a:buChar char="q"/>
            </a:pPr>
            <a:endParaRPr 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FFC000"/>
              </a:buClr>
              <a:buFont typeface="Wingdings" panose="05000000000000000000" pitchFamily="2" charset="2"/>
              <a:buChar char="q"/>
            </a:pPr>
            <a:endParaRPr 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FFC000"/>
              </a:buClr>
              <a:buFont typeface="Wingdings" panose="05000000000000000000" pitchFamily="2" charset="2"/>
              <a:buChar char="q"/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FFC000"/>
              </a:buClr>
              <a:buFont typeface="Wingdings" panose="05000000000000000000" pitchFamily="2" charset="2"/>
              <a:buChar char="q"/>
            </a:pPr>
            <a:endParaRPr lang="ar-EG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5833" y="2838932"/>
            <a:ext cx="3583499" cy="10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 defTabSz="121917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Mud : </a:t>
            </a:r>
            <a:r>
              <a:rPr 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1143000 m3</a:t>
            </a:r>
          </a:p>
          <a:p>
            <a:pPr marL="380990" indent="-380990" defTabSz="121917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Marl :  </a:t>
            </a:r>
            <a:r>
              <a:rPr 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193200  m3</a:t>
            </a:r>
          </a:p>
          <a:p>
            <a:pPr marL="380990" indent="-380990" defTabSz="121917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Stone: </a:t>
            </a:r>
            <a:r>
              <a:rPr 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249800 m3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6618" y="3946928"/>
            <a:ext cx="7869383" cy="3539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 defTabSz="1219170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Bulldozer </a:t>
            </a:r>
            <a:r>
              <a:rPr lang="en-US" sz="2133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dvertisingBold"/>
                <a:sym typeface="Arial"/>
              </a:rPr>
              <a:t>D10T </a:t>
            </a:r>
            <a:r>
              <a:rPr lang="en-US" sz="2133" b="1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dvertisingBold"/>
                <a:sym typeface="Arial"/>
              </a:rPr>
              <a:t>(250</a:t>
            </a:r>
            <a:r>
              <a:rPr lang="en-US" sz="2133" b="1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dvertisingBold"/>
                <a:sym typeface="Arial"/>
              </a:rPr>
              <a:t> </a:t>
            </a:r>
            <a:r>
              <a:rPr lang="en-US" sz="2133" b="1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dvertisingBold"/>
                <a:sym typeface="Arial"/>
              </a:rPr>
              <a:t>m3/h)</a:t>
            </a:r>
          </a:p>
          <a:p>
            <a:pPr marL="380990" indent="-380990" defTabSz="1219170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Excavator </a:t>
            </a:r>
            <a:r>
              <a:rPr lang="en-US" sz="2133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dvertisingBold"/>
                <a:sym typeface="Arial"/>
              </a:rPr>
              <a:t>Doosan </a:t>
            </a:r>
            <a:r>
              <a:rPr lang="en-US" sz="2133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dvertisingBold"/>
                <a:sym typeface="Arial"/>
              </a:rPr>
              <a:t>300 </a:t>
            </a:r>
            <a:r>
              <a:rPr lang="en-US" sz="2133" b="1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dvertisingBold"/>
                <a:sym typeface="Arial"/>
              </a:rPr>
              <a:t>(30 </a:t>
            </a:r>
            <a:r>
              <a:rPr lang="en-US" sz="2133" b="1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dvertisingBold"/>
                <a:sym typeface="Arial"/>
              </a:rPr>
              <a:t>m3/h</a:t>
            </a:r>
            <a:r>
              <a:rPr lang="en-US" sz="2133" b="1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dvertisingBold"/>
                <a:sym typeface="Arial"/>
              </a:rPr>
              <a:t>)</a:t>
            </a:r>
          </a:p>
          <a:p>
            <a:pPr marL="380990" indent="-380990" defTabSz="1219170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en-US" sz="2133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dvertisingBold"/>
                <a:sym typeface="Arial"/>
              </a:rPr>
              <a:t>Wheel Loader 980 </a:t>
            </a:r>
            <a:r>
              <a:rPr lang="en-US" sz="2133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dvertisingBold"/>
                <a:sym typeface="Arial"/>
              </a:rPr>
              <a:t>H </a:t>
            </a:r>
            <a:r>
              <a:rPr lang="en-US" sz="2133" b="1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dvertisingBold"/>
                <a:sym typeface="Arial"/>
              </a:rPr>
              <a:t>(200 </a:t>
            </a:r>
            <a:r>
              <a:rPr lang="en-US" sz="2133" b="1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dvertisingBold"/>
                <a:sym typeface="Arial"/>
              </a:rPr>
              <a:t>m3/h)</a:t>
            </a:r>
          </a:p>
          <a:p>
            <a:pPr marL="380990" indent="-380990" defTabSz="1219170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en-US" sz="2133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dvertisingBold"/>
                <a:sym typeface="Arial"/>
              </a:rPr>
              <a:t>Dumper </a:t>
            </a:r>
            <a:r>
              <a:rPr lang="en-US" sz="2133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dvertisingBold"/>
                <a:sym typeface="Arial"/>
              </a:rPr>
              <a:t>Trucks</a:t>
            </a:r>
          </a:p>
          <a:p>
            <a:pPr marL="380990" indent="-380990" defTabSz="1219170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en-US" sz="2133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dvertisingBold"/>
                <a:sym typeface="Arial"/>
              </a:rPr>
              <a:t> </a:t>
            </a:r>
            <a:r>
              <a:rPr lang="en-US" sz="2133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dvertisingBold"/>
                <a:sym typeface="Arial"/>
              </a:rPr>
              <a:t>Actors </a:t>
            </a:r>
            <a:r>
              <a:rPr lang="en-US" sz="2133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dvertisingBold"/>
                <a:sym typeface="Arial"/>
              </a:rPr>
              <a:t>6 </a:t>
            </a:r>
            <a:r>
              <a:rPr lang="en-US" sz="2133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dvertisingBold"/>
                <a:sym typeface="Arial"/>
              </a:rPr>
              <a:t>Wheels</a:t>
            </a:r>
          </a:p>
          <a:p>
            <a:pPr marL="380990" indent="-380990" defTabSz="1219170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en-US" sz="2133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dvertisingBold"/>
                <a:sym typeface="Arial"/>
              </a:rPr>
              <a:t>Number of days/ </a:t>
            </a:r>
            <a:r>
              <a:rPr lang="en-US" sz="2133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dvertisingBold"/>
                <a:sym typeface="Arial"/>
              </a:rPr>
              <a:t>year (300)</a:t>
            </a:r>
          </a:p>
          <a:p>
            <a:pPr marL="380990" indent="-380990" defTabSz="1219170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en-US" sz="2133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dvertisingBold"/>
                <a:sym typeface="Arial"/>
              </a:rPr>
              <a:t>Hour </a:t>
            </a:r>
            <a:r>
              <a:rPr lang="en-US" sz="2133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dvertisingBold"/>
                <a:sym typeface="Arial"/>
              </a:rPr>
              <a:t>shifts (10h)</a:t>
            </a:r>
            <a:endParaRPr lang="en-US" sz="2133" kern="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AdvertisingBold"/>
              <a:sym typeface="Arial"/>
            </a:endParaRPr>
          </a:p>
          <a:p>
            <a:pPr marL="380990" indent="-380990" defTabSz="1219170">
              <a:buClr>
                <a:srgbClr val="FFC000"/>
              </a:buClr>
              <a:buFont typeface="Wingdings" panose="05000000000000000000" pitchFamily="2" charset="2"/>
              <a:buChar char="q"/>
            </a:pPr>
            <a:endParaRPr lang="en-US" sz="2133" kern="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AdvertisingBold"/>
              <a:sym typeface="Arial"/>
            </a:endParaRPr>
          </a:p>
          <a:p>
            <a:pPr marL="380990" indent="-380990" defTabSz="1219170">
              <a:buClr>
                <a:srgbClr val="FFC000"/>
              </a:buClr>
              <a:buFont typeface="Wingdings" panose="05000000000000000000" pitchFamily="2" charset="2"/>
              <a:buChar char="q"/>
            </a:pPr>
            <a:endParaRPr 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FFC000"/>
              </a:buClr>
              <a:buFont typeface="Wingdings" panose="05000000000000000000" pitchFamily="2" charset="2"/>
              <a:buChar char="q"/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FFC000"/>
              </a:buClr>
              <a:buFont typeface="Wingdings" panose="05000000000000000000" pitchFamily="2" charset="2"/>
              <a:buChar char="q"/>
            </a:pPr>
            <a:endParaRPr lang="ar-EG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6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allelogram 11"/>
          <p:cNvSpPr/>
          <p:nvPr/>
        </p:nvSpPr>
        <p:spPr>
          <a:xfrm flipH="1">
            <a:off x="2252940" y="165714"/>
            <a:ext cx="7386225" cy="1171852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2635666" y="247035"/>
            <a:ext cx="6916700" cy="910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ctr"/>
            <a:r>
              <a:rPr lang="en-US" sz="4267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Equations</a:t>
            </a:r>
            <a:endParaRPr sz="4267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2</a:t>
            </a:fld>
            <a:endParaRPr kern="0"/>
          </a:p>
        </p:txBody>
      </p:sp>
      <p:sp>
        <p:nvSpPr>
          <p:cNvPr id="16" name="Google Shape;157;p15"/>
          <p:cNvSpPr txBox="1">
            <a:spLocks/>
          </p:cNvSpPr>
          <p:nvPr/>
        </p:nvSpPr>
        <p:spPr>
          <a:xfrm>
            <a:off x="603780" y="332872"/>
            <a:ext cx="5808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defTabSz="1219170"/>
            <a:r>
              <a:rPr lang="en" sz="2667" kern="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72467" y="6101932"/>
            <a:ext cx="1070187" cy="704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9" name="Google Shape;157;p15"/>
          <p:cNvSpPr txBox="1">
            <a:spLocks/>
          </p:cNvSpPr>
          <p:nvPr/>
        </p:nvSpPr>
        <p:spPr>
          <a:xfrm>
            <a:off x="11407833" y="6101933"/>
            <a:ext cx="5808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defTabSz="1219170"/>
            <a:fld id="{00000000-1234-1234-1234-123412341234}" type="slidenum">
              <a:rPr lang="en" sz="1333" kern="0"/>
              <a:pPr defTabSz="1219170"/>
              <a:t>2</a:t>
            </a:fld>
            <a:endParaRPr lang="en" sz="1333" kern="0"/>
          </a:p>
        </p:txBody>
      </p:sp>
      <p:sp>
        <p:nvSpPr>
          <p:cNvPr id="20" name="TextBox 19"/>
          <p:cNvSpPr txBox="1"/>
          <p:nvPr/>
        </p:nvSpPr>
        <p:spPr>
          <a:xfrm>
            <a:off x="126023" y="1595414"/>
            <a:ext cx="582002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b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Equipment required to remove </a:t>
            </a:r>
            <a:r>
              <a:rPr lang="en-US" sz="2400" b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overburden: </a:t>
            </a:r>
            <a:endParaRPr lang="en-US" sz="2400" b="1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972467" y="6101932"/>
            <a:ext cx="1070187" cy="704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03780" y="2220788"/>
                <a:ext cx="11523565" cy="43236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lIns="0" tIns="0" rIns="0" bIns="0" rtlCol="1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-US" sz="1600" b="1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Bulldozer</a:t>
                </a:r>
                <a14:m>
                  <m:oMath xmlns:m="http://schemas.openxmlformats.org/officeDocument/2006/math">
                    <m:r>
                      <a:rPr lang="en-US" sz="1600" b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r>
                      <a:rPr lang="en-US" sz="16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f>
                      <m:fPr>
                        <m:ctrlPr>
                          <a:rPr 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m:t>Mud</m:t>
                        </m:r>
                        <m:r>
                          <a:rPr lang="en-US" sz="16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m:t>Marl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m:t> </m:t>
                        </m:r>
                        <m:r>
                          <a:rPr lang="en-US" sz="16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m</m:t>
                            </m:r>
                          </m:e>
                          <m:sup>
                            <m:r>
                              <a:rPr lang="en-US" sz="1600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3</m:t>
                            </m:r>
                          </m:sup>
                        </m:sSup>
                        <m:r>
                          <a:rPr lang="en-US" sz="16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Number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days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∗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Bulldozer</m:t>
                        </m:r>
                      </m:den>
                    </m:f>
                    <m:r>
                      <a:rPr lang="en-US" sz="16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f>
                      <m:fPr>
                        <m:ctrlPr>
                          <a:rPr 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1143000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193200</m:t>
                        </m:r>
                      </m:num>
                      <m:den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2500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∗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300</m:t>
                        </m:r>
                      </m:den>
                    </m:f>
                    <m:r>
                      <a:rPr lang="en-US" sz="16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r>
                      <a:rPr lang="ar-EG" sz="1600" b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𝟏</m:t>
                    </m:r>
                    <m:r>
                      <a:rPr lang="ar-EG" sz="1600" b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.</m:t>
                    </m:r>
                    <m:r>
                      <a:rPr lang="ar-EG" sz="1600" b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𝟕𝟖𝟏𝟔</m:t>
                    </m:r>
                    <m:r>
                      <a:rPr lang="en-US" sz="16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  </m:t>
                    </m:r>
                    <m:r>
                      <m:rPr>
                        <m:sty m:val="p"/>
                      </m:rPr>
                      <a:rPr lang="en-US" sz="16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Bulldozer</m:t>
                    </m:r>
                  </m:oMath>
                </a14:m>
                <a:endParaRPr lang="ar-EG" sz="16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0" y="2220788"/>
                <a:ext cx="11523565" cy="432362"/>
              </a:xfrm>
              <a:prstGeom prst="rect">
                <a:avLst/>
              </a:prstGeom>
              <a:blipFill>
                <a:blip r:embed="rId3"/>
                <a:stretch>
                  <a:fillRect l="-1058" t="-1408" b="-15493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471056" y="2781133"/>
                <a:ext cx="11790217" cy="5271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-US" sz="1600" b="1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Excavator</a:t>
                </a:r>
                <a14:m>
                  <m:oMath xmlns:m="http://schemas.openxmlformats.org/officeDocument/2006/math">
                    <m:r>
                      <a:rPr lang="en-US" sz="1600" b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r>
                      <a:rPr lang="en-US" sz="16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f>
                      <m:fPr>
                        <m:ctrlPr>
                          <a:rPr 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m:t>Stone</m:t>
                        </m:r>
                        <m:r>
                          <a:rPr lang="en-US" sz="16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6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m</m:t>
                            </m:r>
                          </m:e>
                          <m:sup>
                            <m:r>
                              <a:rPr lang="en-US" sz="1600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3</m:t>
                            </m:r>
                          </m:sup>
                        </m:sSup>
                        <m:r>
                          <a:rPr lang="en-US" sz="16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Number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days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∗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Excavator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production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capacity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day</m:t>
                        </m:r>
                      </m:den>
                    </m:f>
                    <m:r>
                      <a:rPr lang="en-US" sz="16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f>
                      <m:fPr>
                        <m:ctrlPr>
                          <a:rPr 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249800</m:t>
                        </m:r>
                      </m:num>
                      <m:den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3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∗ 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300</m:t>
                        </m:r>
                      </m:den>
                    </m:f>
                    <m:r>
                      <a:rPr lang="en-US" sz="16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r>
                      <m:rPr>
                        <m:nor/>
                      </m:rPr>
                      <a:rPr lang="en-US" sz="1600" b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2.775</m:t>
                    </m:r>
                    <m:r>
                      <m:rPr>
                        <m:nor/>
                      </m:rPr>
                      <a:rPr lang="en-US" sz="16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  </m:t>
                    </m:r>
                    <m:r>
                      <m:rPr>
                        <m:nor/>
                      </m:rPr>
                      <a:rPr lang="en-US" sz="1600" kern="0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rPr>
                      <m:t>Excavator</m:t>
                    </m:r>
                  </m:oMath>
                </a14:m>
                <a:endParaRPr lang="ar-EG" sz="16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56" y="2781133"/>
                <a:ext cx="11790217" cy="527196"/>
              </a:xfrm>
              <a:prstGeom prst="rect">
                <a:avLst/>
              </a:prstGeom>
              <a:blipFill>
                <a:blip r:embed="rId4"/>
                <a:stretch>
                  <a:fillRect l="-259" b="-3448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603781" y="3454985"/>
                <a:ext cx="11588220" cy="527196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-US" sz="1600" b="1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Wheel Loader </a:t>
                </a:r>
                <a14:m>
                  <m:oMath xmlns:m="http://schemas.openxmlformats.org/officeDocument/2006/math">
                    <m:r>
                      <a:rPr lang="en-US" sz="1600" b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r>
                      <a:rPr lang="en-US" sz="16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f>
                      <m:fPr>
                        <m:ctrlPr>
                          <a:rPr 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m:t>Amount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m:t>overburden</m:t>
                        </m:r>
                        <m:r>
                          <a:rPr lang="en-US" sz="16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6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m</m:t>
                            </m:r>
                          </m:e>
                          <m:sup>
                            <m:r>
                              <a:rPr lang="en-US" sz="1600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3</m:t>
                            </m:r>
                          </m:sup>
                        </m:sSup>
                        <m:r>
                          <a:rPr lang="en-US" sz="16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Number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days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∗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Loader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production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capacity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day</m:t>
                        </m:r>
                      </m:den>
                    </m:f>
                    <m:r>
                      <a:rPr lang="en-US" sz="16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f>
                      <m:fPr>
                        <m:ctrlPr>
                          <a:rPr 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1586000</m:t>
                        </m:r>
                      </m:num>
                      <m:den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2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00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∗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300</m:t>
                        </m:r>
                      </m:den>
                    </m:f>
                    <m:r>
                      <a:rPr lang="en-US" sz="16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r>
                      <a:rPr lang="en-US" sz="1600" b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𝟐</m:t>
                    </m:r>
                    <m:r>
                      <a:rPr lang="en-US" sz="1600" b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.</m:t>
                    </m:r>
                    <m:r>
                      <a:rPr lang="en-US" sz="1600" b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𝟔𝟒𝟑</m:t>
                    </m:r>
                    <m:r>
                      <a:rPr lang="en-US" sz="1600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r>
                      <m:rPr>
                        <m:nor/>
                      </m:rPr>
                      <a:rPr lang="en-US" sz="1600" kern="0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rPr>
                      <m:t>Loader</m:t>
                    </m:r>
                  </m:oMath>
                </a14:m>
                <a:endParaRPr lang="ar-EG" sz="16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1" y="3454985"/>
                <a:ext cx="11588220" cy="527196"/>
              </a:xfrm>
              <a:prstGeom prst="rect">
                <a:avLst/>
              </a:prstGeom>
              <a:blipFill>
                <a:blip r:embed="rId5"/>
                <a:stretch>
                  <a:fillRect l="-263" b="-4651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603780" y="4778460"/>
                <a:ext cx="10941675" cy="524695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-US" sz="1600" b="1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Actors 6 Wheels</a:t>
                </a:r>
                <a14:m>
                  <m:oMath xmlns:m="http://schemas.openxmlformats.org/officeDocument/2006/math">
                    <m:r>
                      <a:rPr lang="en-US" sz="1600" b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r>
                      <a:rPr lang="en-US" sz="16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f>
                      <m:fPr>
                        <m:ctrlPr>
                          <a:rPr 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m:t>Mu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m:t>d</m:t>
                        </m:r>
                        <m:r>
                          <a:rPr lang="en-US" sz="16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6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m</m:t>
                            </m:r>
                          </m:e>
                          <m:sup>
                            <m:r>
                              <a:rPr lang="en-US" sz="1600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3</m:t>
                            </m:r>
                          </m:sup>
                        </m:sSup>
                        <m:r>
                          <a:rPr lang="en-US" sz="16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Number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days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Actors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production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capacity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day</m:t>
                        </m:r>
                      </m:den>
                    </m:f>
                    <m:r>
                      <a:rPr lang="en-US" sz="16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f>
                      <m:fPr>
                        <m:ctrlPr>
                          <a:rPr 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1143000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193200</m:t>
                        </m:r>
                      </m:num>
                      <m:den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2500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∗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300</m:t>
                        </m:r>
                      </m:den>
                    </m:f>
                    <m:r>
                      <a:rPr lang="en-US" sz="16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r>
                      <m:rPr>
                        <m:nor/>
                      </m:rPr>
                      <a:rPr lang="en-US" sz="16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7.937</m:t>
                    </m:r>
                    <m:r>
                      <m:rPr>
                        <m:nor/>
                      </m:rPr>
                      <a:rPr lang="en-US" sz="16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Actors</m:t>
                    </m:r>
                  </m:oMath>
                </a14:m>
                <a:endParaRPr lang="ar-EG" sz="16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0" y="4778460"/>
                <a:ext cx="10941675" cy="524695"/>
              </a:xfrm>
              <a:prstGeom prst="rect">
                <a:avLst/>
              </a:prstGeom>
              <a:blipFill>
                <a:blip r:embed="rId6"/>
                <a:stretch>
                  <a:fillRect l="-279" b="-3488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603779" y="4097459"/>
                <a:ext cx="9223711" cy="5271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-US" sz="1600" b="1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Dumper Trucks</a:t>
                </a:r>
                <a14:m>
                  <m:oMath xmlns:m="http://schemas.openxmlformats.org/officeDocument/2006/math">
                    <m:r>
                      <a:rPr lang="en-US" sz="1600" b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r>
                      <a:rPr lang="en-US" sz="16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f>
                      <m:fPr>
                        <m:ctrlPr>
                          <a:rPr 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m:t>Stone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m:t> </m:t>
                        </m:r>
                        <m:r>
                          <a:rPr lang="en-US" sz="16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m:t>Marl</m:t>
                        </m:r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m:t> </m:t>
                        </m:r>
                        <m:r>
                          <a:rPr lang="en-US" sz="16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m</m:t>
                            </m:r>
                          </m:e>
                          <m:sup>
                            <m:r>
                              <a:rPr lang="en-US" sz="1600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3</m:t>
                            </m:r>
                          </m:sup>
                        </m:sSup>
                        <m:r>
                          <a:rPr lang="en-US" sz="16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Number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days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Dumper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production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capacity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day</m:t>
                        </m:r>
                      </m:den>
                    </m:f>
                    <m:r>
                      <a:rPr lang="en-US" sz="16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f>
                      <m:fPr>
                        <m:ctrlPr>
                          <a:rPr 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4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43000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193200</m:t>
                        </m:r>
                      </m:num>
                      <m:den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900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∗ </m:t>
                        </m:r>
                        <m:r>
                          <a:rPr lang="en-US" sz="16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300</m:t>
                        </m:r>
                      </m:den>
                    </m:f>
                    <m:r>
                      <a:rPr lang="en-US" sz="16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r>
                      <m:rPr>
                        <m:nor/>
                      </m:rPr>
                      <a:rPr lang="en-US" sz="1600" b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3.691 </m:t>
                    </m:r>
                    <m:r>
                      <m:rPr>
                        <m:nor/>
                      </m:rPr>
                      <a:rPr lang="en-US" sz="16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Dumper</m:t>
                    </m:r>
                  </m:oMath>
                </a14:m>
                <a:endParaRPr lang="ar-EG" sz="16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79" y="4097459"/>
                <a:ext cx="9223711" cy="527196"/>
              </a:xfrm>
              <a:prstGeom prst="rect">
                <a:avLst/>
              </a:prstGeom>
              <a:blipFill>
                <a:blip r:embed="rId7"/>
                <a:stretch>
                  <a:fillRect l="-330" b="-3448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" y="2220788"/>
            <a:ext cx="53570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1219170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en-US" sz="2133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 </a:t>
            </a:r>
            <a:endParaRPr lang="en-US" sz="2133" b="1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" y="2834439"/>
            <a:ext cx="54604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1219170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en-US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endParaRPr lang="en-US" sz="2133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4402" y="3492601"/>
            <a:ext cx="47545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1219170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en-US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endParaRPr lang="en-US" sz="2133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4403" y="4106252"/>
            <a:ext cx="45625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1219170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en-US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endParaRPr lang="en-US" sz="2133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22879" y="4778459"/>
            <a:ext cx="47545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1219170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en-US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endParaRPr lang="en-US" sz="2133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730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/>
      <p:bldP spid="29" grpId="0"/>
      <p:bldP spid="30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/>
          <p:cNvSpPr/>
          <p:nvPr/>
        </p:nvSpPr>
        <p:spPr>
          <a:xfrm flipH="1">
            <a:off x="2252940" y="138621"/>
            <a:ext cx="7386225" cy="1171852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2635666" y="296237"/>
            <a:ext cx="6916700" cy="910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ctr"/>
            <a:r>
              <a:rPr lang="en-US" sz="4267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Equations</a:t>
            </a:r>
            <a:endParaRPr sz="4267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3</a:t>
            </a:fld>
            <a:endParaRPr kern="0"/>
          </a:p>
        </p:txBody>
      </p:sp>
      <p:sp>
        <p:nvSpPr>
          <p:cNvPr id="15" name="Google Shape;157;p15"/>
          <p:cNvSpPr txBox="1">
            <a:spLocks/>
          </p:cNvSpPr>
          <p:nvPr/>
        </p:nvSpPr>
        <p:spPr>
          <a:xfrm>
            <a:off x="603780" y="332872"/>
            <a:ext cx="5808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defTabSz="1219170"/>
            <a:r>
              <a:rPr lang="en" sz="2667" kern="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972467" y="6101932"/>
            <a:ext cx="1070187" cy="704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7728" y="1762290"/>
            <a:ext cx="598186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b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Equipment required to extraction phosphate:</a:t>
            </a:r>
            <a:endParaRPr lang="en-US" sz="2400" b="1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471056" y="2452819"/>
                <a:ext cx="11790217" cy="470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-US" sz="1400" b="1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Excavator</a:t>
                </a:r>
                <a14:m>
                  <m:oMath xmlns:m="http://schemas.openxmlformats.org/officeDocument/2006/math">
                    <m:r>
                      <a:rPr lang="en-US" sz="1400" b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r>
                      <a:rPr lang="en-US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f>
                      <m:fPr>
                        <m:ctrlPr>
                          <a:rPr lang="en-US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 kern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m:t>phosphate</m:t>
                        </m:r>
                        <m:r>
                          <a:rPr lang="en-US" sz="14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4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sSup>
                          <m:sSupPr>
                            <m:ctrlPr>
                              <a:rPr lang="en-US" sz="14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m</m:t>
                            </m:r>
                          </m:e>
                          <m:sup>
                            <m:r>
                              <a:rPr lang="en-US" sz="1400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3</m:t>
                            </m:r>
                          </m:sup>
                        </m:sSup>
                        <m:r>
                          <a:rPr lang="en-US" sz="14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Number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days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∗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Excavator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production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capacity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day</m:t>
                        </m:r>
                      </m:den>
                    </m:f>
                    <m:r>
                      <a:rPr lang="en-US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f>
                      <m:fPr>
                        <m:ctrlPr>
                          <a:rPr lang="en-US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112</m:t>
                        </m:r>
                        <m:r>
                          <a:rPr lang="en-US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700</m:t>
                        </m:r>
                      </m:num>
                      <m:den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3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∗ 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300</m:t>
                        </m:r>
                      </m:den>
                    </m:f>
                    <m:r>
                      <a:rPr lang="en-US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r>
                      <m:rPr>
                        <m:nor/>
                      </m:rPr>
                      <a:rPr lang="en-US" sz="1400" b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1.252</m:t>
                    </m:r>
                    <m:r>
                      <m:rPr>
                        <m:nor/>
                      </m:rPr>
                      <a:rPr lang="en-US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  </m:t>
                    </m:r>
                    <m:r>
                      <m:rPr>
                        <m:nor/>
                      </m:rPr>
                      <a:rPr lang="en-US" sz="1400" kern="0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rPr>
                      <m:t>Excavator</m:t>
                    </m:r>
                  </m:oMath>
                </a14:m>
                <a:endParaRPr lang="ar-EG" sz="14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56" y="2452819"/>
                <a:ext cx="11790217" cy="470642"/>
              </a:xfrm>
              <a:prstGeom prst="rect">
                <a:avLst/>
              </a:prstGeom>
              <a:blipFill>
                <a:blip r:embed="rId3"/>
                <a:stretch>
                  <a:fillRect l="-155" b="-2564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471055" y="3289057"/>
                <a:ext cx="11588220" cy="47064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-US" sz="1400" b="1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Wheel Loader </a:t>
                </a:r>
                <a14:m>
                  <m:oMath xmlns:m="http://schemas.openxmlformats.org/officeDocument/2006/math">
                    <m:r>
                      <a:rPr lang="en-US" sz="1400" b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r>
                      <a:rPr lang="en-US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f>
                      <m:fPr>
                        <m:ctrlPr>
                          <a:rPr lang="en-US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 kern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m:t>phosphate</m:t>
                        </m:r>
                        <m:r>
                          <a:rPr lang="en-US" sz="14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(</m:t>
                        </m:r>
                        <m:sSup>
                          <m:sSupPr>
                            <m:ctrlPr>
                              <a:rPr lang="en-US" sz="14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m</m:t>
                            </m:r>
                          </m:e>
                          <m:sup>
                            <m:r>
                              <a:rPr lang="en-US" sz="1400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3</m:t>
                            </m:r>
                          </m:sup>
                        </m:sSup>
                        <m:r>
                          <a:rPr lang="en-US" sz="14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Number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days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∗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Loader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production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capacity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day</m:t>
                        </m:r>
                      </m:den>
                    </m:f>
                    <m:r>
                      <a:rPr lang="en-US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f>
                      <m:fPr>
                        <m:ctrlPr>
                          <a:rPr lang="en-US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112700</m:t>
                        </m:r>
                      </m:num>
                      <m:den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2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00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∗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300</m:t>
                        </m:r>
                      </m:den>
                    </m:f>
                    <m:r>
                      <a:rPr lang="en-US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r>
                      <a:rPr lang="en-US" sz="1400" b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𝟎</m:t>
                    </m:r>
                    <m:r>
                      <a:rPr lang="en-US" sz="1400" b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.</m:t>
                    </m:r>
                    <m:r>
                      <a:rPr lang="en-US" sz="1400" b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𝟏𝟖𝟖</m:t>
                    </m:r>
                    <m:r>
                      <a:rPr lang="en-US" sz="1400" b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r>
                      <m:rPr>
                        <m:nor/>
                      </m:rPr>
                      <a:rPr lang="en-US" sz="1400" kern="0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rPr>
                      <m:t>Wheel</m:t>
                    </m:r>
                    <m:r>
                      <m:rPr>
                        <m:nor/>
                      </m:rPr>
                      <a:rPr lang="en-US" sz="1400" kern="0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rPr>
                      <m:t> </m:t>
                    </m:r>
                    <m:r>
                      <m:rPr>
                        <m:nor/>
                      </m:rPr>
                      <a:rPr lang="en-US" sz="1400" kern="0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rPr>
                      <m:t>Loader</m:t>
                    </m:r>
                  </m:oMath>
                </a14:m>
                <a:endParaRPr lang="ar-EG" sz="14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55" y="3289057"/>
                <a:ext cx="11588220" cy="470642"/>
              </a:xfrm>
              <a:prstGeom prst="rect">
                <a:avLst/>
              </a:prstGeom>
              <a:blipFill>
                <a:blip r:embed="rId4"/>
                <a:stretch>
                  <a:fillRect l="-158" b="-3896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466159" y="4168145"/>
                <a:ext cx="8064568" cy="4706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-US" sz="1400" b="1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Actors 6 Wheels</a:t>
                </a:r>
                <a14:m>
                  <m:oMath xmlns:m="http://schemas.openxmlformats.org/officeDocument/2006/math">
                    <m:r>
                      <a:rPr lang="en-US" sz="1400" b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r>
                      <a:rPr lang="en-US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f>
                      <m:fPr>
                        <m:ctrlPr>
                          <a:rPr lang="en-US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 kern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m:t>phosphate</m:t>
                        </m:r>
                        <m:r>
                          <a:rPr lang="en-US" sz="14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(</m:t>
                        </m:r>
                        <m:sSup>
                          <m:sSupPr>
                            <m:ctrlPr>
                              <a:rPr lang="en-US" sz="14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m</m:t>
                            </m:r>
                          </m:e>
                          <m:sup>
                            <m:r>
                              <a:rPr lang="en-US" sz="1400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3</m:t>
                            </m:r>
                          </m:sup>
                        </m:sSup>
                        <m:r>
                          <a:rPr lang="en-US" sz="14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Number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days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Actors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production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capacity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day</m:t>
                        </m:r>
                      </m:den>
                    </m:f>
                    <m:r>
                      <a:rPr lang="en-US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f>
                      <m:fPr>
                        <m:ctrlPr>
                          <a:rPr lang="en-US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1143000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193200</m:t>
                        </m:r>
                      </m:num>
                      <m:den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320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∗</m:t>
                        </m:r>
                        <m:r>
                          <a:rPr lang="en-US" sz="14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300</m:t>
                        </m:r>
                      </m:den>
                    </m:f>
                    <m:r>
                      <a:rPr lang="en-US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r>
                      <m:rPr>
                        <m:nor/>
                      </m:rPr>
                      <a:rPr lang="en-US" sz="1400" b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1.17</m:t>
                    </m:r>
                    <m:r>
                      <m:rPr>
                        <m:nor/>
                      </m:rPr>
                      <a:rPr lang="en-US" sz="1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 </m:t>
                    </m:r>
                    <m:r>
                      <m:rPr>
                        <m:nor/>
                      </m:rPr>
                      <a:rPr lang="en-US" sz="1400" kern="0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rPr>
                      <m:t>Dumper</m:t>
                    </m:r>
                    <m:r>
                      <m:rPr>
                        <m:nor/>
                      </m:rPr>
                      <a:rPr lang="en-US" sz="1400" kern="0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rPr>
                      <m:t> </m:t>
                    </m:r>
                    <m:r>
                      <m:rPr>
                        <m:nor/>
                      </m:rPr>
                      <a:rPr lang="en-US" sz="1400" kern="0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rPr>
                      <m:t>Trucks</m:t>
                    </m:r>
                  </m:oMath>
                </a14:m>
                <a:endParaRPr lang="ar-EG" sz="14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59" y="4168145"/>
                <a:ext cx="8064568" cy="470642"/>
              </a:xfrm>
              <a:prstGeom prst="rect">
                <a:avLst/>
              </a:prstGeom>
              <a:blipFill>
                <a:blip r:embed="rId5"/>
                <a:stretch>
                  <a:fillRect l="-227" b="-3896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" y="4160944"/>
            <a:ext cx="47545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1219170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en-US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endParaRPr lang="en-US" sz="2133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" y="2452819"/>
            <a:ext cx="47545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1219170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en-US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endParaRPr lang="en-US" sz="2133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" y="3289057"/>
            <a:ext cx="47545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1219170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en-US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endParaRPr lang="en-US" sz="2133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42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allelogram 11"/>
          <p:cNvSpPr/>
          <p:nvPr/>
        </p:nvSpPr>
        <p:spPr>
          <a:xfrm flipH="1">
            <a:off x="2252940" y="165714"/>
            <a:ext cx="7386225" cy="1171852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2626530" y="290872"/>
            <a:ext cx="6925837" cy="910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ctr"/>
            <a:r>
              <a:rPr lang="en-US" sz="4267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Equipment </a:t>
            </a:r>
            <a:endParaRPr sz="4267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4</a:t>
            </a:fld>
            <a:endParaRPr kern="0"/>
          </a:p>
        </p:txBody>
      </p:sp>
      <p:sp>
        <p:nvSpPr>
          <p:cNvPr id="16" name="Google Shape;157;p15"/>
          <p:cNvSpPr txBox="1">
            <a:spLocks/>
          </p:cNvSpPr>
          <p:nvPr/>
        </p:nvSpPr>
        <p:spPr>
          <a:xfrm>
            <a:off x="603780" y="332872"/>
            <a:ext cx="5808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defTabSz="1219170"/>
            <a:r>
              <a:rPr lang="en" sz="2667" kern="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72467" y="6101932"/>
            <a:ext cx="1070187" cy="704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726" y="1740473"/>
            <a:ext cx="7603363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Total number </a:t>
            </a:r>
            <a:r>
              <a:rPr lang="en-US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Equipment required </a:t>
            </a:r>
            <a:r>
              <a:rPr lang="en-US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to remove overburden </a:t>
            </a:r>
            <a:endParaRPr lang="ar-EG" sz="2133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4725" y="2336313"/>
          <a:ext cx="7897092" cy="1028192"/>
        </p:xfrm>
        <a:graphic>
          <a:graphicData uri="http://schemas.openxmlformats.org/drawingml/2006/table">
            <a:tbl>
              <a:tblPr rtl="1" firstRow="1" firstCol="1" bandRow="1">
                <a:tableStyleId>{7E9639D4-E3E2-4D34-9284-5A2195B3D0D7}</a:tableStyleId>
              </a:tblPr>
              <a:tblGrid>
                <a:gridCol w="1221044">
                  <a:extLst>
                    <a:ext uri="{9D8B030D-6E8A-4147-A177-3AD203B41FA5}">
                      <a16:colId xmlns:a16="http://schemas.microsoft.com/office/drawing/2014/main" val="3083316687"/>
                    </a:ext>
                  </a:extLst>
                </a:gridCol>
                <a:gridCol w="1221044">
                  <a:extLst>
                    <a:ext uri="{9D8B030D-6E8A-4147-A177-3AD203B41FA5}">
                      <a16:colId xmlns:a16="http://schemas.microsoft.com/office/drawing/2014/main" val="2366866648"/>
                    </a:ext>
                  </a:extLst>
                </a:gridCol>
                <a:gridCol w="1221044">
                  <a:extLst>
                    <a:ext uri="{9D8B030D-6E8A-4147-A177-3AD203B41FA5}">
                      <a16:colId xmlns:a16="http://schemas.microsoft.com/office/drawing/2014/main" val="3865840466"/>
                    </a:ext>
                  </a:extLst>
                </a:gridCol>
                <a:gridCol w="1221044">
                  <a:extLst>
                    <a:ext uri="{9D8B030D-6E8A-4147-A177-3AD203B41FA5}">
                      <a16:colId xmlns:a16="http://schemas.microsoft.com/office/drawing/2014/main" val="1093402089"/>
                    </a:ext>
                  </a:extLst>
                </a:gridCol>
                <a:gridCol w="1221729">
                  <a:extLst>
                    <a:ext uri="{9D8B030D-6E8A-4147-A177-3AD203B41FA5}">
                      <a16:colId xmlns:a16="http://schemas.microsoft.com/office/drawing/2014/main" val="1914021709"/>
                    </a:ext>
                  </a:extLst>
                </a:gridCol>
                <a:gridCol w="1791187">
                  <a:extLst>
                    <a:ext uri="{9D8B030D-6E8A-4147-A177-3AD203B41FA5}">
                      <a16:colId xmlns:a16="http://schemas.microsoft.com/office/drawing/2014/main" val="4200798688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 Actors 6 Wheels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Dumper Trucks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Wheel Loader 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Excavator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Bulldozer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Equipment types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/>
                </a:tc>
                <a:extLst>
                  <a:ext uri="{0D108BD9-81ED-4DB2-BD59-A6C34878D82A}">
                    <a16:rowId xmlns:a16="http://schemas.microsoft.com/office/drawing/2014/main" val="3146423492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600" b="1" dirty="0" smtClean="0">
                          <a:effectLst/>
                        </a:rPr>
                        <a:t>8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600" b="1" dirty="0" smtClean="0">
                          <a:effectLst/>
                        </a:rPr>
                        <a:t>4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600" b="1" dirty="0" smtClean="0">
                          <a:effectLst/>
                        </a:rPr>
                        <a:t>3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600" b="1" dirty="0" smtClean="0">
                          <a:effectLst/>
                        </a:rPr>
                        <a:t>3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600" b="1" dirty="0" smtClean="0">
                          <a:effectLst/>
                        </a:rPr>
                        <a:t>2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600" b="1" dirty="0" smtClean="0">
                          <a:effectLst/>
                        </a:rPr>
                        <a:t>Required numbers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11455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726" y="4039677"/>
          <a:ext cx="7897090" cy="995088"/>
        </p:xfrm>
        <a:graphic>
          <a:graphicData uri="http://schemas.openxmlformats.org/drawingml/2006/table">
            <a:tbl>
              <a:tblPr rtl="1" firstRow="1" firstCol="1" bandRow="1">
                <a:tableStyleId>{7E9639D4-E3E2-4D34-9284-5A2195B3D0D7}</a:tableStyleId>
              </a:tblPr>
              <a:tblGrid>
                <a:gridCol w="1973904">
                  <a:extLst>
                    <a:ext uri="{9D8B030D-6E8A-4147-A177-3AD203B41FA5}">
                      <a16:colId xmlns:a16="http://schemas.microsoft.com/office/drawing/2014/main" val="1248534452"/>
                    </a:ext>
                  </a:extLst>
                </a:gridCol>
                <a:gridCol w="1973904">
                  <a:extLst>
                    <a:ext uri="{9D8B030D-6E8A-4147-A177-3AD203B41FA5}">
                      <a16:colId xmlns:a16="http://schemas.microsoft.com/office/drawing/2014/main" val="529552509"/>
                    </a:ext>
                  </a:extLst>
                </a:gridCol>
                <a:gridCol w="1974641">
                  <a:extLst>
                    <a:ext uri="{9D8B030D-6E8A-4147-A177-3AD203B41FA5}">
                      <a16:colId xmlns:a16="http://schemas.microsoft.com/office/drawing/2014/main" val="1366122080"/>
                    </a:ext>
                  </a:extLst>
                </a:gridCol>
                <a:gridCol w="1974641">
                  <a:extLst>
                    <a:ext uri="{9D8B030D-6E8A-4147-A177-3AD203B41FA5}">
                      <a16:colId xmlns:a16="http://schemas.microsoft.com/office/drawing/2014/main" val="411943249"/>
                    </a:ext>
                  </a:extLst>
                </a:gridCol>
              </a:tblGrid>
              <a:tr h="411771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 Actors 6 Wheels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Wheel Loader 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>
                          <a:tab pos="5518150" algn="l"/>
                        </a:tabLst>
                        <a:defRPr/>
                      </a:pPr>
                      <a:r>
                        <a:rPr lang="en-US" sz="1300" dirty="0" smtClean="0">
                          <a:effectLst/>
                        </a:rPr>
                        <a:t>Excavator</a:t>
                      </a:r>
                      <a:r>
                        <a:rPr lang="ar-SA" sz="1300" dirty="0" smtClean="0">
                          <a:effectLst/>
                        </a:rPr>
                        <a:t> 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>
                          <a:tab pos="5518150" algn="l"/>
                        </a:tabLst>
                        <a:defRPr/>
                      </a:pPr>
                      <a:r>
                        <a:rPr lang="en-US" sz="1300" dirty="0" smtClean="0">
                          <a:effectLst/>
                        </a:rPr>
                        <a:t>Equipment types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endParaRPr lang="en-US" sz="1300" dirty="0" smtClea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/>
                </a:tc>
                <a:extLst>
                  <a:ext uri="{0D108BD9-81ED-4DB2-BD59-A6C34878D82A}">
                    <a16:rowId xmlns:a16="http://schemas.microsoft.com/office/drawing/2014/main" val="3331181275"/>
                  </a:ext>
                </a:extLst>
              </a:tr>
              <a:tr h="58331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600" b="1" dirty="0" smtClean="0">
                          <a:effectLst/>
                        </a:rPr>
                        <a:t>2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600" b="1" dirty="0" smtClean="0">
                          <a:effectLst/>
                        </a:rPr>
                        <a:t>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600" b="1" dirty="0" smtClean="0">
                          <a:effectLst/>
                        </a:rPr>
                        <a:t>2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>
                          <a:tab pos="5518150" algn="l"/>
                        </a:tabLst>
                        <a:defRPr/>
                      </a:pPr>
                      <a:r>
                        <a:rPr lang="en-US" sz="1600" b="1" dirty="0" smtClean="0">
                          <a:effectLst/>
                        </a:rPr>
                        <a:t>Required numbers</a:t>
                      </a:r>
                      <a:r>
                        <a:rPr lang="en-US" sz="1600" b="1" baseline="0" dirty="0" smtClean="0">
                          <a:effectLst/>
                        </a:rPr>
                        <a:t> </a:t>
                      </a:r>
                      <a:endParaRPr lang="en-US" sz="1600" b="1" dirty="0" smtClea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66867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84725" y="3475837"/>
            <a:ext cx="789709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133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Total number </a:t>
            </a:r>
            <a:r>
              <a:rPr lang="en-US" sz="2133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Equipment required </a:t>
            </a:r>
            <a:r>
              <a:rPr lang="en-US" sz="2133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to extraction phosphate</a:t>
            </a:r>
            <a:endParaRPr lang="en-US" sz="2133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4724" y="5034765"/>
            <a:ext cx="3477234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Total number </a:t>
            </a:r>
            <a:r>
              <a:rPr lang="en-US" sz="21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Equipment </a:t>
            </a:r>
            <a:endParaRPr lang="en-US" sz="2133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84725" y="5565503"/>
          <a:ext cx="7897092" cy="1028192"/>
        </p:xfrm>
        <a:graphic>
          <a:graphicData uri="http://schemas.openxmlformats.org/drawingml/2006/table">
            <a:tbl>
              <a:tblPr rtl="1" firstRow="1" firstCol="1" bandRow="1">
                <a:tableStyleId>{7E9639D4-E3E2-4D34-9284-5A2195B3D0D7}</a:tableStyleId>
              </a:tblPr>
              <a:tblGrid>
                <a:gridCol w="1221044">
                  <a:extLst>
                    <a:ext uri="{9D8B030D-6E8A-4147-A177-3AD203B41FA5}">
                      <a16:colId xmlns:a16="http://schemas.microsoft.com/office/drawing/2014/main" val="3083316687"/>
                    </a:ext>
                  </a:extLst>
                </a:gridCol>
                <a:gridCol w="1221044">
                  <a:extLst>
                    <a:ext uri="{9D8B030D-6E8A-4147-A177-3AD203B41FA5}">
                      <a16:colId xmlns:a16="http://schemas.microsoft.com/office/drawing/2014/main" val="2366866648"/>
                    </a:ext>
                  </a:extLst>
                </a:gridCol>
                <a:gridCol w="1221044">
                  <a:extLst>
                    <a:ext uri="{9D8B030D-6E8A-4147-A177-3AD203B41FA5}">
                      <a16:colId xmlns:a16="http://schemas.microsoft.com/office/drawing/2014/main" val="3865840466"/>
                    </a:ext>
                  </a:extLst>
                </a:gridCol>
                <a:gridCol w="1221044">
                  <a:extLst>
                    <a:ext uri="{9D8B030D-6E8A-4147-A177-3AD203B41FA5}">
                      <a16:colId xmlns:a16="http://schemas.microsoft.com/office/drawing/2014/main" val="1093402089"/>
                    </a:ext>
                  </a:extLst>
                </a:gridCol>
                <a:gridCol w="1221729">
                  <a:extLst>
                    <a:ext uri="{9D8B030D-6E8A-4147-A177-3AD203B41FA5}">
                      <a16:colId xmlns:a16="http://schemas.microsoft.com/office/drawing/2014/main" val="1914021709"/>
                    </a:ext>
                  </a:extLst>
                </a:gridCol>
                <a:gridCol w="1791187">
                  <a:extLst>
                    <a:ext uri="{9D8B030D-6E8A-4147-A177-3AD203B41FA5}">
                      <a16:colId xmlns:a16="http://schemas.microsoft.com/office/drawing/2014/main" val="4200798688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 Actors 6 Wheels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Dumper Trucks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Wheel Loader 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Excavator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Bulldozer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Equipment types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/>
                </a:tc>
                <a:extLst>
                  <a:ext uri="{0D108BD9-81ED-4DB2-BD59-A6C34878D82A}">
                    <a16:rowId xmlns:a16="http://schemas.microsoft.com/office/drawing/2014/main" val="3146423492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600" b="1" dirty="0" smtClean="0">
                          <a:effectLst/>
                        </a:rPr>
                        <a:t>10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600" b="1" dirty="0" smtClean="0">
                          <a:effectLst/>
                        </a:rPr>
                        <a:t>4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600" b="1" dirty="0" smtClean="0">
                          <a:effectLst/>
                        </a:rPr>
                        <a:t>4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600" b="1" dirty="0" smtClean="0">
                          <a:effectLst/>
                        </a:rPr>
                        <a:t>5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600" b="1" dirty="0" smtClean="0">
                          <a:effectLst/>
                        </a:rPr>
                        <a:t>2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600" b="1" dirty="0" smtClean="0">
                          <a:effectLst/>
                        </a:rPr>
                        <a:t>Required numbers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114559"/>
                  </a:ext>
                </a:extLst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8175827" y="5039409"/>
            <a:ext cx="1640992" cy="140952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>
              <a:buClr>
                <a:srgbClr val="000000"/>
              </a:buClr>
            </a:pPr>
            <a:endParaRPr lang="ar-EG" sz="1867" kern="0">
              <a:solidFill>
                <a:srgbClr val="FFFFFF"/>
              </a:solidFill>
              <a:latin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416897" y="5256789"/>
            <a:ext cx="1135777" cy="1035543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defTabSz="1219170">
              <a:buClr>
                <a:srgbClr val="000000"/>
              </a:buClr>
            </a:pPr>
            <a:endParaRPr lang="ar-EG" sz="1867" b="1" kern="0">
              <a:ln w="9525">
                <a:solidFill>
                  <a:srgbClr val="FFFFFF"/>
                </a:solidFill>
                <a:prstDash val="solid"/>
              </a:ln>
              <a:solidFill>
                <a:srgbClr val="000000"/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latin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3" name="Action Button: Forward or Next 22">
            <a:hlinkClick r:id="rId3" action="ppaction://program" highlightClick="1"/>
          </p:cNvPr>
          <p:cNvSpPr/>
          <p:nvPr/>
        </p:nvSpPr>
        <p:spPr>
          <a:xfrm>
            <a:off x="8722301" y="5565503"/>
            <a:ext cx="515163" cy="415548"/>
          </a:xfrm>
          <a:prstGeom prst="actionButtonForwardNext">
            <a:avLst/>
          </a:prstGeom>
          <a:ln/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defTabSz="1219170">
              <a:buClr>
                <a:srgbClr val="000000"/>
              </a:buClr>
            </a:pPr>
            <a:endParaRPr lang="ar-EG" sz="1867" kern="0">
              <a:solidFill>
                <a:srgbClr val="000000"/>
              </a:solidFill>
              <a:latin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31309" y="6328617"/>
            <a:ext cx="16971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Run Software</a:t>
            </a:r>
            <a:endParaRPr lang="ar-EG" sz="16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475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69" y="3821018"/>
            <a:ext cx="7924616" cy="1632396"/>
          </a:xfrm>
          <a:prstGeom prst="rect">
            <a:avLst/>
          </a:prstGeom>
        </p:spPr>
      </p:pic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5</a:t>
            </a:fld>
            <a:endParaRPr kern="0"/>
          </a:p>
        </p:txBody>
      </p:sp>
      <p:sp>
        <p:nvSpPr>
          <p:cNvPr id="38" name="Google Shape;157;p15"/>
          <p:cNvSpPr txBox="1">
            <a:spLocks/>
          </p:cNvSpPr>
          <p:nvPr/>
        </p:nvSpPr>
        <p:spPr>
          <a:xfrm>
            <a:off x="603780" y="332872"/>
            <a:ext cx="5808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defTabSz="1219170"/>
            <a:r>
              <a:rPr lang="en" sz="2667" kern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972467" y="6101932"/>
            <a:ext cx="1070187" cy="704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353253" y="1970960"/>
          <a:ext cx="7601449" cy="1028192"/>
        </p:xfrm>
        <a:graphic>
          <a:graphicData uri="http://schemas.openxmlformats.org/drawingml/2006/table">
            <a:tbl>
              <a:tblPr rtl="1" firstRow="1" firstCol="1" bandRow="1">
                <a:tableStyleId>{7E9639D4-E3E2-4D34-9284-5A2195B3D0D7}</a:tableStyleId>
              </a:tblPr>
              <a:tblGrid>
                <a:gridCol w="1175332">
                  <a:extLst>
                    <a:ext uri="{9D8B030D-6E8A-4147-A177-3AD203B41FA5}">
                      <a16:colId xmlns:a16="http://schemas.microsoft.com/office/drawing/2014/main" val="3083316687"/>
                    </a:ext>
                  </a:extLst>
                </a:gridCol>
                <a:gridCol w="1175332">
                  <a:extLst>
                    <a:ext uri="{9D8B030D-6E8A-4147-A177-3AD203B41FA5}">
                      <a16:colId xmlns:a16="http://schemas.microsoft.com/office/drawing/2014/main" val="2366866648"/>
                    </a:ext>
                  </a:extLst>
                </a:gridCol>
                <a:gridCol w="1175332">
                  <a:extLst>
                    <a:ext uri="{9D8B030D-6E8A-4147-A177-3AD203B41FA5}">
                      <a16:colId xmlns:a16="http://schemas.microsoft.com/office/drawing/2014/main" val="3865840466"/>
                    </a:ext>
                  </a:extLst>
                </a:gridCol>
                <a:gridCol w="1175332">
                  <a:extLst>
                    <a:ext uri="{9D8B030D-6E8A-4147-A177-3AD203B41FA5}">
                      <a16:colId xmlns:a16="http://schemas.microsoft.com/office/drawing/2014/main" val="1093402089"/>
                    </a:ext>
                  </a:extLst>
                </a:gridCol>
                <a:gridCol w="1175991">
                  <a:extLst>
                    <a:ext uri="{9D8B030D-6E8A-4147-A177-3AD203B41FA5}">
                      <a16:colId xmlns:a16="http://schemas.microsoft.com/office/drawing/2014/main" val="1914021709"/>
                    </a:ext>
                  </a:extLst>
                </a:gridCol>
                <a:gridCol w="1724131">
                  <a:extLst>
                    <a:ext uri="{9D8B030D-6E8A-4147-A177-3AD203B41FA5}">
                      <a16:colId xmlns:a16="http://schemas.microsoft.com/office/drawing/2014/main" val="4200798688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 Actors 6 Wheels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Dumper Trucks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Wheel Loader 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Excavator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Bulldozer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300" dirty="0" smtClean="0">
                          <a:effectLst/>
                        </a:rPr>
                        <a:t>Equipment types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/>
                </a:tc>
                <a:extLst>
                  <a:ext uri="{0D108BD9-81ED-4DB2-BD59-A6C34878D82A}">
                    <a16:rowId xmlns:a16="http://schemas.microsoft.com/office/drawing/2014/main" val="3146423492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600" b="1" dirty="0" smtClean="0">
                          <a:effectLst/>
                        </a:rPr>
                        <a:t>10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600" b="1" dirty="0" smtClean="0">
                          <a:effectLst/>
                        </a:rPr>
                        <a:t>2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600" b="1" dirty="0" smtClean="0">
                          <a:effectLst/>
                        </a:rPr>
                        <a:t>4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600" b="1" dirty="0" smtClean="0">
                          <a:effectLst/>
                        </a:rPr>
                        <a:t>5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600" b="1" dirty="0" smtClean="0">
                          <a:effectLst/>
                        </a:rPr>
                        <a:t>2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5518150" algn="l"/>
                        </a:tabLst>
                      </a:pPr>
                      <a:r>
                        <a:rPr lang="en-US" sz="1600" b="1" dirty="0" smtClean="0">
                          <a:effectLst/>
                        </a:rPr>
                        <a:t>Required numbers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1987" marR="61987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114559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706" y="2281383"/>
            <a:ext cx="2172855" cy="2172855"/>
          </a:xfrm>
          <a:prstGeom prst="ellipse">
            <a:avLst/>
          </a:prstGeom>
          <a:ln w="63500" cap="rnd">
            <a:solidFill>
              <a:srgbClr val="FFC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Left-Right-Up Arrow 10"/>
          <p:cNvSpPr/>
          <p:nvPr/>
        </p:nvSpPr>
        <p:spPr>
          <a:xfrm rot="16200000" flipV="1">
            <a:off x="5860070" y="1043248"/>
            <a:ext cx="984236" cy="5047915"/>
          </a:xfrm>
          <a:prstGeom prst="leftRightUp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>
              <a:buClr>
                <a:srgbClr val="000000"/>
              </a:buClr>
            </a:pPr>
            <a:endParaRPr lang="ar-EG" sz="1867" kern="0">
              <a:solidFill>
                <a:srgbClr val="FFFFFF"/>
              </a:solidFill>
              <a:latin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395294" y="3075089"/>
            <a:ext cx="759860" cy="87171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>
              <a:buClr>
                <a:srgbClr val="000000"/>
              </a:buClr>
            </a:pPr>
            <a:endParaRPr lang="ar-EG" sz="1867" kern="0">
              <a:solidFill>
                <a:srgbClr val="FFFFFF"/>
              </a:solidFill>
              <a:latin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8970853" y="4862796"/>
            <a:ext cx="1697148" cy="15749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1219170">
              <a:buClr>
                <a:srgbClr val="000000"/>
              </a:buClr>
            </a:pPr>
            <a:endParaRPr lang="ar-EG" sz="1867" kern="0">
              <a:solidFill>
                <a:srgbClr val="FFFFFF"/>
              </a:solidFill>
              <a:latin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256440" y="5132499"/>
            <a:ext cx="1135777" cy="1035543"/>
          </a:xfrm>
          <a:prstGeom prst="ellipse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defTabSz="1219170">
              <a:buClr>
                <a:srgbClr val="000000"/>
              </a:buClr>
            </a:pPr>
            <a:endParaRPr lang="ar-EG" sz="1867" b="1" kern="0">
              <a:ln w="9525">
                <a:solidFill>
                  <a:srgbClr val="FFFFFF"/>
                </a:solidFill>
                <a:prstDash val="solid"/>
              </a:ln>
              <a:solidFill>
                <a:srgbClr val="000000"/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latin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3183" y="1170852"/>
            <a:ext cx="2954655" cy="564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 rtl="1">
              <a:lnSpc>
                <a:spcPct val="115000"/>
              </a:lnSpc>
              <a:spcAft>
                <a:spcPts val="1333"/>
              </a:spcAft>
              <a:buClr>
                <a:srgbClr val="000000"/>
              </a:buClr>
              <a:tabLst>
                <a:tab pos="7357349" algn="l"/>
              </a:tabLst>
            </a:pPr>
            <a:r>
              <a:rPr lang="en-US" sz="26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Total Equipment</a:t>
            </a:r>
            <a:endParaRPr lang="en-US" sz="2667" b="1" kern="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05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265</Words>
  <Application>Microsoft Office PowerPoint</Application>
  <PresentationFormat>Widescreen</PresentationFormat>
  <Paragraphs>97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AdvertisingBold</vt:lpstr>
      <vt:lpstr>Arial</vt:lpstr>
      <vt:lpstr>Calibri</vt:lpstr>
      <vt:lpstr>Cambria Math</vt:lpstr>
      <vt:lpstr>Poppins</vt:lpstr>
      <vt:lpstr>Poppins Light</vt:lpstr>
      <vt:lpstr>Times New Roman</vt:lpstr>
      <vt:lpstr>Wingdings</vt:lpstr>
      <vt:lpstr>Cymbeline template</vt:lpstr>
      <vt:lpstr>PowerPoint Presentation</vt:lpstr>
      <vt:lpstr>The Equations</vt:lpstr>
      <vt:lpstr>The Equations</vt:lpstr>
      <vt:lpstr>The Equipment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AL-Handasia</dc:creator>
  <cp:lastModifiedBy>AL-Handasia</cp:lastModifiedBy>
  <cp:revision>1</cp:revision>
  <dcterms:created xsi:type="dcterms:W3CDTF">2022-08-10T17:55:12Z</dcterms:created>
  <dcterms:modified xsi:type="dcterms:W3CDTF">2022-08-10T17:56:34Z</dcterms:modified>
</cp:coreProperties>
</file>