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9bfde3c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9bfde3c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9c10c93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9c10c93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9c10c93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9c10c93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9c10c93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9c10c93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9c10c93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9c10c93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9c10c93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9c10c93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9c10c93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9c10c93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9c10c93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9c10c93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9c10c93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9c10c93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9c10c93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9c10c93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9bfde3c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9bfde3c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9c10c93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9c10c93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9c10c93c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79c10c93c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9c10c93c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9c10c93c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9bfde3c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9bfde3c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9bfde3c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9bfde3c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9bfde3cf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9bfde3cf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9bfde3cf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9bfde3cf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9bfde3cf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9bfde3cf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9bfde3c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9bfde3c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9bfde3cf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9bfde3c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564375"/>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4"/>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dk2"/>
              </a:buClr>
              <a:buSzPts val="1600"/>
              <a:buChar char="●"/>
              <a:defRPr sz="1600">
                <a:solidFill>
                  <a:schemeClr val="dk2"/>
                </a:solidFill>
              </a:defRPr>
            </a:lvl1pPr>
            <a:lvl2pPr indent="-317500" lvl="1" marL="914400">
              <a:spcBef>
                <a:spcPts val="0"/>
              </a:spcBef>
              <a:spcAft>
                <a:spcPts val="0"/>
              </a:spcAft>
              <a:buClr>
                <a:schemeClr val="dk2"/>
              </a:buClr>
              <a:buSzPts val="1400"/>
              <a:buChar char="○"/>
              <a:defRPr sz="1400">
                <a:solidFill>
                  <a:schemeClr val="dk2"/>
                </a:solidFill>
              </a:defRPr>
            </a:lvl2pPr>
            <a:lvl3pPr indent="-317500" lvl="2" marL="1371600">
              <a:spcBef>
                <a:spcPts val="0"/>
              </a:spcBef>
              <a:spcAft>
                <a:spcPts val="0"/>
              </a:spcAft>
              <a:buClr>
                <a:schemeClr val="dk2"/>
              </a:buClr>
              <a:buSzPts val="1400"/>
              <a:buChar char="■"/>
              <a:defRPr sz="1400">
                <a:solidFill>
                  <a:schemeClr val="dk2"/>
                </a:solidFill>
              </a:defRPr>
            </a:lvl3pPr>
            <a:lvl4pPr indent="-317500" lvl="3" marL="1828800">
              <a:spcBef>
                <a:spcPts val="0"/>
              </a:spcBef>
              <a:spcAft>
                <a:spcPts val="0"/>
              </a:spcAft>
              <a:buClr>
                <a:schemeClr val="dk2"/>
              </a:buClr>
              <a:buSzPts val="1400"/>
              <a:buChar char="●"/>
              <a:defRPr sz="1400">
                <a:solidFill>
                  <a:schemeClr val="dk2"/>
                </a:solidFill>
              </a:defRPr>
            </a:lvl4pPr>
            <a:lvl5pPr indent="-317500" lvl="4" marL="2286000">
              <a:spcBef>
                <a:spcPts val="0"/>
              </a:spcBef>
              <a:spcAft>
                <a:spcPts val="0"/>
              </a:spcAft>
              <a:buClr>
                <a:schemeClr val="dk2"/>
              </a:buClr>
              <a:buSzPts val="1400"/>
              <a:buChar char="○"/>
              <a:defRPr sz="1400">
                <a:solidFill>
                  <a:schemeClr val="dk2"/>
                </a:solidFill>
              </a:defRPr>
            </a:lvl5pPr>
            <a:lvl6pPr indent="-317500" lvl="5" marL="2743200">
              <a:spcBef>
                <a:spcPts val="0"/>
              </a:spcBef>
              <a:spcAft>
                <a:spcPts val="0"/>
              </a:spcAft>
              <a:buClr>
                <a:schemeClr val="dk2"/>
              </a:buClr>
              <a:buSzPts val="1400"/>
              <a:buChar char="■"/>
              <a:defRPr sz="1400">
                <a:solidFill>
                  <a:schemeClr val="dk2"/>
                </a:solidFill>
              </a:defRPr>
            </a:lvl6pPr>
            <a:lvl7pPr indent="-317500" lvl="6" marL="3200400">
              <a:spcBef>
                <a:spcPts val="0"/>
              </a:spcBef>
              <a:spcAft>
                <a:spcPts val="0"/>
              </a:spcAft>
              <a:buClr>
                <a:schemeClr val="dk2"/>
              </a:buClr>
              <a:buSzPts val="1400"/>
              <a:buChar char="●"/>
              <a:defRPr sz="1400">
                <a:solidFill>
                  <a:schemeClr val="dk2"/>
                </a:solidFill>
              </a:defRPr>
            </a:lvl7pPr>
            <a:lvl8pPr indent="-317500" lvl="7" marL="3657600">
              <a:spcBef>
                <a:spcPts val="0"/>
              </a:spcBef>
              <a:spcAft>
                <a:spcPts val="0"/>
              </a:spcAft>
              <a:buClr>
                <a:schemeClr val="dk2"/>
              </a:buClr>
              <a:buSzPts val="1400"/>
              <a:buChar char="○"/>
              <a:defRPr sz="1400">
                <a:solidFill>
                  <a:schemeClr val="dk2"/>
                </a:solidFill>
              </a:defRPr>
            </a:lvl8pPr>
            <a:lvl9pPr indent="-317500" lvl="8" marL="4114800">
              <a:spcBef>
                <a:spcPts val="0"/>
              </a:spcBef>
              <a:spcAft>
                <a:spcPts val="0"/>
              </a:spcAft>
              <a:buClr>
                <a:schemeClr val="dk2"/>
              </a:buClr>
              <a:buSzPts val="1400"/>
              <a:buChar char="■"/>
              <a:defRPr sz="1400">
                <a:solidFill>
                  <a:schemeClr val="dk2"/>
                </a:solidFill>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61377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Lab 2</a:t>
            </a:r>
            <a:endParaRPr/>
          </a:p>
          <a:p>
            <a:pPr indent="0" lvl="0" marL="0" rtl="0" algn="ctr">
              <a:spcBef>
                <a:spcPts val="0"/>
              </a:spcBef>
              <a:spcAft>
                <a:spcPts val="0"/>
              </a:spcAft>
              <a:buNone/>
            </a:pPr>
            <a:r>
              <a:rPr lang="en"/>
              <a:t>Language Models</a:t>
            </a:r>
            <a:endParaRPr/>
          </a:p>
        </p:txBody>
      </p:sp>
      <p:sp>
        <p:nvSpPr>
          <p:cNvPr id="87" name="Google Shape;87;p13"/>
          <p:cNvSpPr txBox="1"/>
          <p:nvPr>
            <p:ph idx="1" type="subTitle"/>
          </p:nvPr>
        </p:nvSpPr>
        <p:spPr>
          <a:xfrm>
            <a:off x="727950" y="3755575"/>
            <a:ext cx="7688100" cy="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Prepared by:</a:t>
            </a:r>
            <a:endParaRPr/>
          </a:p>
          <a:p>
            <a:pPr indent="0" lvl="0" marL="0" rtl="0" algn="l">
              <a:spcBef>
                <a:spcPts val="0"/>
              </a:spcBef>
              <a:spcAft>
                <a:spcPts val="0"/>
              </a:spcAft>
              <a:buNone/>
            </a:pPr>
            <a:r>
              <a:rPr lang="en"/>
              <a:t>Omar Samir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Forward</a:t>
            </a:r>
            <a:endParaRPr/>
          </a:p>
        </p:txBody>
      </p:sp>
      <p:sp>
        <p:nvSpPr>
          <p:cNvPr id="146" name="Google Shape;146;p22"/>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each time step, we need to calculate the new hidden state given the previous hidden state and the current input x. The equations are as follows:</a:t>
            </a:r>
            <a:endParaRPr/>
          </a:p>
          <a:p>
            <a:pPr indent="457200" lvl="0" marL="0" rtl="0" algn="l">
              <a:spcBef>
                <a:spcPts val="1200"/>
              </a:spcBef>
              <a:spcAft>
                <a:spcPts val="0"/>
              </a:spcAft>
              <a:buNone/>
            </a:pPr>
            <a:r>
              <a:rPr lang="en"/>
              <a:t>a</a:t>
            </a:r>
            <a:r>
              <a:rPr baseline="-25000" lang="en"/>
              <a:t>t</a:t>
            </a:r>
            <a:r>
              <a:rPr lang="en"/>
              <a:t> = W</a:t>
            </a:r>
            <a:r>
              <a:rPr baseline="-25000" lang="en"/>
              <a:t>h</a:t>
            </a:r>
            <a:r>
              <a:rPr lang="en"/>
              <a:t> h</a:t>
            </a:r>
            <a:r>
              <a:rPr baseline="-25000" lang="en"/>
              <a:t>t-1</a:t>
            </a:r>
            <a:r>
              <a:rPr lang="en"/>
              <a:t> + W</a:t>
            </a:r>
            <a:r>
              <a:rPr baseline="-25000" lang="en"/>
              <a:t>x</a:t>
            </a:r>
            <a:r>
              <a:rPr lang="en"/>
              <a:t> x</a:t>
            </a:r>
            <a:r>
              <a:rPr baseline="-25000" lang="en"/>
              <a:t>t</a:t>
            </a:r>
            <a:r>
              <a:rPr lang="en"/>
              <a:t> + b</a:t>
            </a:r>
            <a:endParaRPr/>
          </a:p>
          <a:p>
            <a:pPr indent="457200" lvl="0" marL="0" rtl="0" algn="l">
              <a:spcBef>
                <a:spcPts val="1200"/>
              </a:spcBef>
              <a:spcAft>
                <a:spcPts val="0"/>
              </a:spcAft>
              <a:buNone/>
            </a:pPr>
            <a:r>
              <a:rPr lang="en"/>
              <a:t>h</a:t>
            </a:r>
            <a:r>
              <a:rPr baseline="-25000" lang="en"/>
              <a:t>t</a:t>
            </a:r>
            <a:r>
              <a:rPr lang="en"/>
              <a:t> = tanh( a</a:t>
            </a:r>
            <a:r>
              <a:rPr baseline="-25000" lang="en"/>
              <a:t>t</a:t>
            </a:r>
            <a:r>
              <a:rPr lang="en"/>
              <a:t>)</a:t>
            </a:r>
            <a:endParaRPr/>
          </a:p>
          <a:p>
            <a:pPr indent="0" lvl="0" marL="0" rtl="0" algn="l">
              <a:spcBef>
                <a:spcPts val="1200"/>
              </a:spcBef>
              <a:spcAft>
                <a:spcPts val="1200"/>
              </a:spcAft>
              <a:buNone/>
            </a:pPr>
            <a:r>
              <a:rPr lang="en"/>
              <a:t>In neural networks, we usually feed it with several sentences at the same time as we are working with matrices so we need to think how the sizes will be to make sure our operations are working correctly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Forward</a:t>
            </a:r>
            <a:endParaRPr/>
          </a:p>
        </p:txBody>
      </p:sp>
      <p:sp>
        <p:nvSpPr>
          <p:cNvPr id="152" name="Google Shape;152;p23"/>
          <p:cNvSpPr txBox="1"/>
          <p:nvPr>
            <p:ph idx="1" type="body"/>
          </p:nvPr>
        </p:nvSpPr>
        <p:spPr>
          <a:xfrm>
            <a:off x="729450" y="1435825"/>
            <a:ext cx="3100200" cy="3569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a</a:t>
            </a:r>
            <a:r>
              <a:rPr baseline="-25000" lang="en"/>
              <a:t>t</a:t>
            </a:r>
            <a:r>
              <a:rPr lang="en"/>
              <a:t> = W</a:t>
            </a:r>
            <a:r>
              <a:rPr baseline="-25000" lang="en"/>
              <a:t>h</a:t>
            </a:r>
            <a:r>
              <a:rPr lang="en"/>
              <a:t> h</a:t>
            </a:r>
            <a:r>
              <a:rPr baseline="-25000" lang="en"/>
              <a:t>t-1</a:t>
            </a:r>
            <a:r>
              <a:rPr lang="en"/>
              <a:t> + W</a:t>
            </a:r>
            <a:r>
              <a:rPr baseline="-25000" lang="en"/>
              <a:t>x</a:t>
            </a:r>
            <a:r>
              <a:rPr lang="en"/>
              <a:t> x</a:t>
            </a:r>
            <a:r>
              <a:rPr baseline="-25000" lang="en"/>
              <a:t>t</a:t>
            </a:r>
            <a:r>
              <a:rPr lang="en"/>
              <a:t> + b</a:t>
            </a:r>
            <a:endParaRPr/>
          </a:p>
          <a:p>
            <a:pPr indent="457200" lvl="0" marL="0" rtl="0" algn="l">
              <a:spcBef>
                <a:spcPts val="1200"/>
              </a:spcBef>
              <a:spcAft>
                <a:spcPts val="0"/>
              </a:spcAft>
              <a:buNone/>
            </a:pPr>
            <a:r>
              <a:rPr lang="en"/>
              <a:t>h</a:t>
            </a:r>
            <a:r>
              <a:rPr baseline="-25000" lang="en"/>
              <a:t>t</a:t>
            </a:r>
            <a:r>
              <a:rPr lang="en"/>
              <a:t> = tanh( a</a:t>
            </a:r>
            <a:r>
              <a:rPr baseline="-25000" lang="en"/>
              <a:t>t</a:t>
            </a:r>
            <a:r>
              <a:rPr lang="en"/>
              <a:t>)</a:t>
            </a:r>
            <a:endParaRPr/>
          </a:p>
          <a:p>
            <a:pPr indent="0" lvl="0" marL="0" rtl="0" algn="l">
              <a:spcBef>
                <a:spcPts val="1200"/>
              </a:spcBef>
              <a:spcAft>
                <a:spcPts val="0"/>
              </a:spcAft>
              <a:buNone/>
            </a:pPr>
            <a:r>
              <a:rPr lang="en"/>
              <a:t>The sizes are as follows:</a:t>
            </a:r>
            <a:endParaRPr/>
          </a:p>
          <a:p>
            <a:pPr indent="-330200" lvl="0" marL="457200" rtl="0" algn="l">
              <a:spcBef>
                <a:spcPts val="1200"/>
              </a:spcBef>
              <a:spcAft>
                <a:spcPts val="0"/>
              </a:spcAft>
              <a:buSzPts val="1600"/>
              <a:buChar char="●"/>
            </a:pPr>
            <a:r>
              <a:rPr lang="en"/>
              <a:t>x</a:t>
            </a:r>
            <a:r>
              <a:rPr baseline="-25000" lang="en"/>
              <a:t>t</a:t>
            </a:r>
            <a:r>
              <a:rPr lang="en"/>
              <a:t> of shape (N, D)</a:t>
            </a:r>
            <a:endParaRPr/>
          </a:p>
          <a:p>
            <a:pPr indent="-330200" lvl="0" marL="457200" rtl="0" algn="l">
              <a:spcBef>
                <a:spcPts val="0"/>
              </a:spcBef>
              <a:spcAft>
                <a:spcPts val="0"/>
              </a:spcAft>
              <a:buSzPts val="1600"/>
              <a:buChar char="●"/>
            </a:pPr>
            <a:r>
              <a:rPr lang="en"/>
              <a:t>W</a:t>
            </a:r>
            <a:r>
              <a:rPr baseline="-25000" lang="en"/>
              <a:t>x</a:t>
            </a:r>
            <a:r>
              <a:rPr lang="en"/>
              <a:t> of shape (D, H)</a:t>
            </a:r>
            <a:endParaRPr/>
          </a:p>
          <a:p>
            <a:pPr indent="-330200" lvl="0" marL="457200" rtl="0" algn="l">
              <a:spcBef>
                <a:spcPts val="0"/>
              </a:spcBef>
              <a:spcAft>
                <a:spcPts val="0"/>
              </a:spcAft>
              <a:buSzPts val="1600"/>
              <a:buChar char="●"/>
            </a:pPr>
            <a:r>
              <a:rPr lang="en"/>
              <a:t>h</a:t>
            </a:r>
            <a:r>
              <a:rPr baseline="-25000" lang="en"/>
              <a:t>t-1 </a:t>
            </a:r>
            <a:r>
              <a:rPr lang="en"/>
              <a:t>of shape (N, H)</a:t>
            </a:r>
            <a:endParaRPr/>
          </a:p>
          <a:p>
            <a:pPr indent="-330200" lvl="0" marL="457200" rtl="0" algn="l">
              <a:spcBef>
                <a:spcPts val="0"/>
              </a:spcBef>
              <a:spcAft>
                <a:spcPts val="0"/>
              </a:spcAft>
              <a:buSzPts val="1600"/>
              <a:buChar char="●"/>
            </a:pPr>
            <a:r>
              <a:rPr lang="en"/>
              <a:t>W</a:t>
            </a:r>
            <a:r>
              <a:rPr baseline="-25000" lang="en"/>
              <a:t>h</a:t>
            </a:r>
            <a:r>
              <a:rPr lang="en"/>
              <a:t> of shape (H, H)</a:t>
            </a:r>
            <a:endParaRPr/>
          </a:p>
          <a:p>
            <a:pPr indent="-330200" lvl="0" marL="457200" rtl="0" algn="l">
              <a:spcBef>
                <a:spcPts val="0"/>
              </a:spcBef>
              <a:spcAft>
                <a:spcPts val="0"/>
              </a:spcAft>
              <a:buSzPts val="1600"/>
              <a:buChar char="●"/>
            </a:pPr>
            <a:r>
              <a:rPr lang="en"/>
              <a:t>b of shape (H,)</a:t>
            </a:r>
            <a:endParaRPr/>
          </a:p>
          <a:p>
            <a:pPr indent="-330200" lvl="0" marL="457200" rtl="0" algn="l">
              <a:spcBef>
                <a:spcPts val="0"/>
              </a:spcBef>
              <a:spcAft>
                <a:spcPts val="0"/>
              </a:spcAft>
              <a:buSzPts val="1600"/>
              <a:buChar char="●"/>
            </a:pPr>
            <a:r>
              <a:rPr lang="en"/>
              <a:t>a</a:t>
            </a:r>
            <a:r>
              <a:rPr baseline="-25000" lang="en"/>
              <a:t>t </a:t>
            </a:r>
            <a:r>
              <a:rPr lang="en"/>
              <a:t>of shape (N, H)</a:t>
            </a:r>
            <a:endParaRPr/>
          </a:p>
          <a:p>
            <a:pPr indent="-330200" lvl="0" marL="457200" rtl="0" algn="l">
              <a:spcBef>
                <a:spcPts val="0"/>
              </a:spcBef>
              <a:spcAft>
                <a:spcPts val="0"/>
              </a:spcAft>
              <a:buSzPts val="1600"/>
              <a:buChar char="●"/>
            </a:pPr>
            <a:r>
              <a:rPr lang="en"/>
              <a:t>h</a:t>
            </a:r>
            <a:r>
              <a:rPr baseline="-25000" lang="en"/>
              <a:t>t</a:t>
            </a:r>
            <a:r>
              <a:rPr lang="en"/>
              <a:t> of shape (N, H)</a:t>
            </a:r>
            <a:endParaRPr/>
          </a:p>
        </p:txBody>
      </p:sp>
      <p:sp>
        <p:nvSpPr>
          <p:cNvPr id="153" name="Google Shape;153;p23"/>
          <p:cNvSpPr txBox="1"/>
          <p:nvPr>
            <p:ph idx="1" type="body"/>
          </p:nvPr>
        </p:nvSpPr>
        <p:spPr>
          <a:xfrm>
            <a:off x="5126300" y="2844050"/>
            <a:ext cx="3100200" cy="216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Where N is the batch size</a:t>
            </a:r>
            <a:endParaRPr/>
          </a:p>
          <a:p>
            <a:pPr indent="-330200" lvl="0" marL="457200" rtl="0" algn="l">
              <a:spcBef>
                <a:spcPts val="0"/>
              </a:spcBef>
              <a:spcAft>
                <a:spcPts val="0"/>
              </a:spcAft>
              <a:buSzPts val="1600"/>
              <a:buChar char="●"/>
            </a:pPr>
            <a:r>
              <a:rPr lang="en"/>
              <a:t>Think how to order these matrices for correct output</a:t>
            </a:r>
            <a:endParaRPr/>
          </a:p>
          <a:p>
            <a:pPr indent="-330200" lvl="0" marL="457200" rtl="0" algn="l">
              <a:spcBef>
                <a:spcPts val="0"/>
              </a:spcBef>
              <a:spcAft>
                <a:spcPts val="0"/>
              </a:spcAft>
              <a:buSzPts val="1600"/>
              <a:buChar char="●"/>
            </a:pPr>
            <a:r>
              <a:rPr lang="en"/>
              <a:t>Matrix multiplication is done using np.dot()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Gradients Calculations</a:t>
            </a:r>
            <a:endParaRPr/>
          </a:p>
        </p:txBody>
      </p:sp>
      <p:sp>
        <p:nvSpPr>
          <p:cNvPr id="159" name="Google Shape;159;p24"/>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In training process, our goal is to calculate the gradient of the total loss with respect to all model weights to do the optimization</a:t>
            </a:r>
            <a:endParaRPr/>
          </a:p>
          <a:p>
            <a:pPr indent="-330200" lvl="0" marL="457200" rtl="0" algn="l">
              <a:spcBef>
                <a:spcPts val="0"/>
              </a:spcBef>
              <a:spcAft>
                <a:spcPts val="0"/>
              </a:spcAft>
              <a:buSzPts val="1600"/>
              <a:buChar char="●"/>
            </a:pPr>
            <a:r>
              <a:rPr lang="en"/>
              <a:t>Since the path has many operations, we use the chain rule and calculate all partial gradients.</a:t>
            </a:r>
            <a:endParaRPr/>
          </a:p>
          <a:p>
            <a:pPr indent="-330200" lvl="0" marL="457200" rtl="0" algn="l">
              <a:spcBef>
                <a:spcPts val="0"/>
              </a:spcBef>
              <a:spcAft>
                <a:spcPts val="0"/>
              </a:spcAft>
              <a:buSzPts val="1600"/>
              <a:buChar char="●"/>
            </a:pPr>
            <a:r>
              <a:rPr lang="en"/>
              <a:t>Our final goal is to calculate the following gradients</a:t>
            </a:r>
            <a:endParaRPr/>
          </a:p>
          <a:p>
            <a:pPr indent="-317500" lvl="1" marL="914400" rtl="0" algn="l">
              <a:spcBef>
                <a:spcPts val="0"/>
              </a:spcBef>
              <a:spcAft>
                <a:spcPts val="0"/>
              </a:spcAft>
              <a:buSzPts val="1400"/>
              <a:buChar char="○"/>
            </a:pPr>
            <a:r>
              <a:rPr lang="en"/>
              <a:t>dLoss/dW</a:t>
            </a:r>
            <a:r>
              <a:rPr baseline="-25000" lang="en"/>
              <a:t>x</a:t>
            </a:r>
            <a:endParaRPr/>
          </a:p>
          <a:p>
            <a:pPr indent="-317500" lvl="1" marL="914400" rtl="0" algn="l">
              <a:spcBef>
                <a:spcPts val="0"/>
              </a:spcBef>
              <a:spcAft>
                <a:spcPts val="0"/>
              </a:spcAft>
              <a:buSzPts val="1400"/>
              <a:buChar char="○"/>
            </a:pPr>
            <a:r>
              <a:rPr lang="en"/>
              <a:t>dLoss/dW</a:t>
            </a:r>
            <a:r>
              <a:rPr baseline="-25000" lang="en"/>
              <a:t>h</a:t>
            </a:r>
            <a:endParaRPr/>
          </a:p>
          <a:p>
            <a:pPr indent="-317500" lvl="1" marL="914400" rtl="0" algn="l">
              <a:spcBef>
                <a:spcPts val="0"/>
              </a:spcBef>
              <a:spcAft>
                <a:spcPts val="0"/>
              </a:spcAft>
              <a:buSzPts val="1400"/>
              <a:buChar char="○"/>
            </a:pPr>
            <a:r>
              <a:rPr lang="en"/>
              <a:t>dLoss/db</a:t>
            </a:r>
            <a:endParaRPr/>
          </a:p>
          <a:p>
            <a:pPr indent="-317500" lvl="1" marL="914400" rtl="0" algn="l">
              <a:spcBef>
                <a:spcPts val="0"/>
              </a:spcBef>
              <a:spcAft>
                <a:spcPts val="0"/>
              </a:spcAft>
              <a:buSzPts val="1400"/>
              <a:buChar char="○"/>
            </a:pPr>
            <a:r>
              <a:rPr lang="en"/>
              <a:t>dLoss/dW</a:t>
            </a:r>
            <a:r>
              <a:rPr baseline="-25000" lang="en"/>
              <a:t>y</a:t>
            </a:r>
            <a:endParaRPr/>
          </a:p>
          <a:p>
            <a:pPr indent="-317500" lvl="1" marL="914400" rtl="0" algn="l">
              <a:spcBef>
                <a:spcPts val="0"/>
              </a:spcBef>
              <a:spcAft>
                <a:spcPts val="0"/>
              </a:spcAft>
              <a:buSzPts val="1400"/>
              <a:buChar char="○"/>
            </a:pPr>
            <a:r>
              <a:rPr lang="en"/>
              <a:t>dLoss/db</a:t>
            </a:r>
            <a:r>
              <a:rPr baseline="-25000" lang="en"/>
              <a: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Backward</a:t>
            </a:r>
            <a:endParaRPr/>
          </a:p>
        </p:txBody>
      </p:sp>
      <p:sp>
        <p:nvSpPr>
          <p:cNvPr id="165" name="Google Shape;165;p25"/>
          <p:cNvSpPr txBox="1"/>
          <p:nvPr>
            <p:ph idx="1" type="body"/>
          </p:nvPr>
        </p:nvSpPr>
        <p:spPr>
          <a:xfrm>
            <a:off x="729450" y="1435825"/>
            <a:ext cx="7806900" cy="3569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a</a:t>
            </a:r>
            <a:r>
              <a:rPr baseline="-25000" lang="en"/>
              <a:t>t</a:t>
            </a:r>
            <a:r>
              <a:rPr lang="en"/>
              <a:t> = W</a:t>
            </a:r>
            <a:r>
              <a:rPr baseline="-25000" lang="en"/>
              <a:t>h</a:t>
            </a:r>
            <a:r>
              <a:rPr lang="en"/>
              <a:t> h</a:t>
            </a:r>
            <a:r>
              <a:rPr baseline="-25000" lang="en"/>
              <a:t>t-1</a:t>
            </a:r>
            <a:r>
              <a:rPr lang="en"/>
              <a:t> + W</a:t>
            </a:r>
            <a:r>
              <a:rPr baseline="-25000" lang="en"/>
              <a:t>x</a:t>
            </a:r>
            <a:r>
              <a:rPr lang="en"/>
              <a:t> x</a:t>
            </a:r>
            <a:r>
              <a:rPr baseline="-25000" lang="en"/>
              <a:t>t</a:t>
            </a:r>
            <a:r>
              <a:rPr lang="en"/>
              <a:t> + b</a:t>
            </a:r>
            <a:endParaRPr/>
          </a:p>
          <a:p>
            <a:pPr indent="457200" lvl="0" marL="0" rtl="0" algn="l">
              <a:spcBef>
                <a:spcPts val="1200"/>
              </a:spcBef>
              <a:spcAft>
                <a:spcPts val="0"/>
              </a:spcAft>
              <a:buNone/>
            </a:pPr>
            <a:r>
              <a:rPr lang="en"/>
              <a:t>h</a:t>
            </a:r>
            <a:r>
              <a:rPr baseline="-25000" lang="en"/>
              <a:t>t</a:t>
            </a:r>
            <a:r>
              <a:rPr lang="en"/>
              <a:t> = tanh( a</a:t>
            </a:r>
            <a:r>
              <a:rPr baseline="-25000" lang="en"/>
              <a:t>t</a:t>
            </a:r>
            <a:r>
              <a:rPr lang="en"/>
              <a:t>)</a:t>
            </a:r>
            <a:endParaRPr/>
          </a:p>
          <a:p>
            <a:pPr indent="0" lvl="0" marL="0" rtl="0" algn="l">
              <a:spcBef>
                <a:spcPts val="1200"/>
              </a:spcBef>
              <a:spcAft>
                <a:spcPts val="0"/>
              </a:spcAft>
              <a:buNone/>
            </a:pPr>
            <a:r>
              <a:rPr lang="en"/>
              <a:t>Since we are now looking only in one step, we will assume that dLoss/dh</a:t>
            </a:r>
            <a:r>
              <a:rPr baseline="-25000" lang="en"/>
              <a:t>t</a:t>
            </a:r>
            <a:r>
              <a:rPr lang="en"/>
              <a:t> will be given</a:t>
            </a:r>
            <a:endParaRPr/>
          </a:p>
          <a:p>
            <a:pPr indent="0" lvl="0" marL="0" rtl="0" algn="l">
              <a:spcBef>
                <a:spcPts val="1200"/>
              </a:spcBef>
              <a:spcAft>
                <a:spcPts val="0"/>
              </a:spcAft>
              <a:buNone/>
            </a:pPr>
            <a:r>
              <a:rPr lang="en"/>
              <a:t>Now let’s work backward</a:t>
            </a:r>
            <a:endParaRPr/>
          </a:p>
          <a:p>
            <a:pPr indent="-330200" lvl="0" marL="457200" rtl="0" algn="l">
              <a:spcBef>
                <a:spcPts val="1200"/>
              </a:spcBef>
              <a:spcAft>
                <a:spcPts val="0"/>
              </a:spcAft>
              <a:buSzPts val="1600"/>
              <a:buAutoNum type="arabicPeriod"/>
            </a:pPr>
            <a:r>
              <a:rPr lang="en"/>
              <a:t>dh</a:t>
            </a:r>
            <a:r>
              <a:rPr baseline="-25000" lang="en"/>
              <a:t>t</a:t>
            </a:r>
            <a:r>
              <a:rPr lang="en"/>
              <a:t>/da</a:t>
            </a:r>
            <a:r>
              <a:rPr baseline="-25000" lang="en"/>
              <a:t>t</a:t>
            </a:r>
            <a:r>
              <a:rPr lang="en"/>
              <a:t> = 1 - tanh</a:t>
            </a:r>
            <a:r>
              <a:rPr baseline="30000" lang="en"/>
              <a:t>2</a:t>
            </a:r>
            <a:r>
              <a:rPr lang="en"/>
              <a:t>(a</a:t>
            </a:r>
            <a:r>
              <a:rPr baseline="-25000" lang="en"/>
              <a:t>t</a:t>
            </a:r>
            <a:r>
              <a:rPr lang="en"/>
              <a:t>) = 1 - h</a:t>
            </a:r>
            <a:r>
              <a:rPr baseline="-25000" lang="en"/>
              <a:t>t</a:t>
            </a:r>
            <a:r>
              <a:rPr baseline="30000" lang="en"/>
              <a:t>2</a:t>
            </a:r>
            <a:endParaRPr/>
          </a:p>
          <a:p>
            <a:pPr indent="-330200" lvl="0" marL="457200" rtl="0" algn="l">
              <a:spcBef>
                <a:spcPts val="0"/>
              </a:spcBef>
              <a:spcAft>
                <a:spcPts val="0"/>
              </a:spcAft>
              <a:buSzPts val="1600"/>
              <a:buAutoNum type="arabicPeriod"/>
            </a:pPr>
            <a:r>
              <a:rPr lang="en"/>
              <a:t>da</a:t>
            </a:r>
            <a:r>
              <a:rPr baseline="-25000" lang="en"/>
              <a:t>t</a:t>
            </a:r>
            <a:r>
              <a:rPr lang="en"/>
              <a:t>/dh</a:t>
            </a:r>
            <a:r>
              <a:rPr baseline="-25000" lang="en"/>
              <a:t>t-1</a:t>
            </a:r>
            <a:r>
              <a:rPr lang="en"/>
              <a:t> = W</a:t>
            </a:r>
            <a:r>
              <a:rPr baseline="-25000" lang="en"/>
              <a:t>h</a:t>
            </a:r>
            <a:r>
              <a:rPr baseline="30000" lang="en"/>
              <a:t>T</a:t>
            </a:r>
            <a:endParaRPr baseline="30000"/>
          </a:p>
          <a:p>
            <a:pPr indent="-330200" lvl="0" marL="457200" rtl="0" algn="l">
              <a:spcBef>
                <a:spcPts val="0"/>
              </a:spcBef>
              <a:spcAft>
                <a:spcPts val="0"/>
              </a:spcAft>
              <a:buSzPts val="1600"/>
              <a:buAutoNum type="arabicPeriod"/>
            </a:pPr>
            <a:r>
              <a:rPr lang="en"/>
              <a:t>da</a:t>
            </a:r>
            <a:r>
              <a:rPr baseline="-25000" lang="en"/>
              <a:t>t</a:t>
            </a:r>
            <a:r>
              <a:rPr lang="en"/>
              <a:t>/dW</a:t>
            </a:r>
            <a:r>
              <a:rPr baseline="-25000" lang="en"/>
              <a:t>h</a:t>
            </a:r>
            <a:r>
              <a:rPr lang="en"/>
              <a:t> = h</a:t>
            </a:r>
            <a:r>
              <a:rPr baseline="-25000" lang="en"/>
              <a:t>t-1</a:t>
            </a:r>
            <a:r>
              <a:rPr baseline="30000" lang="en"/>
              <a:t>T</a:t>
            </a:r>
            <a:endParaRPr baseline="30000"/>
          </a:p>
          <a:p>
            <a:pPr indent="-330200" lvl="0" marL="457200" rtl="0" algn="l">
              <a:spcBef>
                <a:spcPts val="0"/>
              </a:spcBef>
              <a:spcAft>
                <a:spcPts val="0"/>
              </a:spcAft>
              <a:buSzPts val="1600"/>
              <a:buAutoNum type="arabicPeriod"/>
            </a:pPr>
            <a:r>
              <a:rPr lang="en"/>
              <a:t>da</a:t>
            </a:r>
            <a:r>
              <a:rPr baseline="-25000" lang="en"/>
              <a:t>t</a:t>
            </a:r>
            <a:r>
              <a:rPr lang="en"/>
              <a:t>/dW</a:t>
            </a:r>
            <a:r>
              <a:rPr baseline="-25000" lang="en"/>
              <a:t>x</a:t>
            </a:r>
            <a:r>
              <a:rPr lang="en"/>
              <a:t> = x</a:t>
            </a:r>
            <a:r>
              <a:rPr baseline="-25000" lang="en"/>
              <a:t>t</a:t>
            </a:r>
            <a:r>
              <a:rPr baseline="30000" lang="en"/>
              <a:t>T</a:t>
            </a:r>
            <a:endParaRPr baseline="30000"/>
          </a:p>
          <a:p>
            <a:pPr indent="-330200" lvl="0" marL="457200" rtl="0" algn="l">
              <a:spcBef>
                <a:spcPts val="0"/>
              </a:spcBef>
              <a:spcAft>
                <a:spcPts val="0"/>
              </a:spcAft>
              <a:buSzPts val="1600"/>
              <a:buAutoNum type="arabicPeriod"/>
            </a:pPr>
            <a:r>
              <a:rPr lang="en"/>
              <a:t>da</a:t>
            </a:r>
            <a:r>
              <a:rPr baseline="-25000" lang="en"/>
              <a:t>t</a:t>
            </a:r>
            <a:r>
              <a:rPr lang="en"/>
              <a:t>/db =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Backward</a:t>
            </a:r>
            <a:endParaRPr/>
          </a:p>
        </p:txBody>
      </p:sp>
      <p:sp>
        <p:nvSpPr>
          <p:cNvPr id="171" name="Google Shape;171;p26"/>
          <p:cNvSpPr txBox="1"/>
          <p:nvPr>
            <p:ph idx="1" type="body"/>
          </p:nvPr>
        </p:nvSpPr>
        <p:spPr>
          <a:xfrm>
            <a:off x="729450" y="1435825"/>
            <a:ext cx="7806900" cy="35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we can use chain rule as follows:</a:t>
            </a:r>
            <a:endParaRPr/>
          </a:p>
          <a:p>
            <a:pPr indent="-330200" lvl="0" marL="457200" rtl="0" algn="l">
              <a:spcBef>
                <a:spcPts val="1200"/>
              </a:spcBef>
              <a:spcAft>
                <a:spcPts val="0"/>
              </a:spcAft>
              <a:buSzPts val="1600"/>
              <a:buAutoNum type="arabicPeriod"/>
            </a:pPr>
            <a:r>
              <a:rPr lang="en"/>
              <a:t>dLoss/da</a:t>
            </a:r>
            <a:r>
              <a:rPr baseline="-25000" lang="en"/>
              <a:t>t</a:t>
            </a:r>
            <a:r>
              <a:rPr lang="en"/>
              <a:t> = </a:t>
            </a:r>
            <a:r>
              <a:rPr lang="en"/>
              <a:t>dLoss/dh</a:t>
            </a:r>
            <a:r>
              <a:rPr baseline="-25000" lang="en"/>
              <a:t>t</a:t>
            </a:r>
            <a:r>
              <a:rPr lang="en"/>
              <a:t> * dh</a:t>
            </a:r>
            <a:r>
              <a:rPr baseline="-25000" lang="en"/>
              <a:t>t</a:t>
            </a:r>
            <a:r>
              <a:rPr lang="en"/>
              <a:t>/da</a:t>
            </a:r>
            <a:r>
              <a:rPr baseline="-25000" lang="en"/>
              <a:t>t</a:t>
            </a:r>
            <a:endParaRPr/>
          </a:p>
          <a:p>
            <a:pPr indent="-330200" lvl="0" marL="457200" rtl="0" algn="l">
              <a:spcBef>
                <a:spcPts val="0"/>
              </a:spcBef>
              <a:spcAft>
                <a:spcPts val="0"/>
              </a:spcAft>
              <a:buSzPts val="1600"/>
              <a:buAutoNum type="arabicPeriod"/>
            </a:pPr>
            <a:r>
              <a:rPr lang="en"/>
              <a:t>dLoss/dh</a:t>
            </a:r>
            <a:r>
              <a:rPr baseline="-25000" lang="en"/>
              <a:t>t-1</a:t>
            </a:r>
            <a:r>
              <a:rPr lang="en"/>
              <a:t>= dLoss/da</a:t>
            </a:r>
            <a:r>
              <a:rPr baseline="-25000" lang="en"/>
              <a:t>t</a:t>
            </a:r>
            <a:r>
              <a:rPr lang="en"/>
              <a:t> *</a:t>
            </a:r>
            <a:r>
              <a:rPr baseline="-25000" lang="en"/>
              <a:t>  </a:t>
            </a:r>
            <a:r>
              <a:rPr lang="en"/>
              <a:t>da</a:t>
            </a:r>
            <a:r>
              <a:rPr baseline="-25000" lang="en"/>
              <a:t>t</a:t>
            </a:r>
            <a:r>
              <a:rPr lang="en"/>
              <a:t>/dh</a:t>
            </a:r>
            <a:r>
              <a:rPr baseline="-25000" lang="en"/>
              <a:t>t-1</a:t>
            </a:r>
            <a:endParaRPr baseline="30000"/>
          </a:p>
          <a:p>
            <a:pPr indent="-330200" lvl="0" marL="457200" rtl="0" algn="l">
              <a:spcBef>
                <a:spcPts val="0"/>
              </a:spcBef>
              <a:spcAft>
                <a:spcPts val="0"/>
              </a:spcAft>
              <a:buSzPts val="1600"/>
              <a:buAutoNum type="arabicPeriod"/>
            </a:pPr>
            <a:r>
              <a:rPr lang="en"/>
              <a:t>dLoss/dW</a:t>
            </a:r>
            <a:r>
              <a:rPr baseline="-25000" lang="en"/>
              <a:t>h</a:t>
            </a:r>
            <a:r>
              <a:rPr lang="en"/>
              <a:t> =</a:t>
            </a:r>
            <a:r>
              <a:rPr lang="en"/>
              <a:t>dLoss/da</a:t>
            </a:r>
            <a:r>
              <a:rPr baseline="-25000" lang="en"/>
              <a:t>t </a:t>
            </a:r>
            <a:r>
              <a:rPr lang="en"/>
              <a:t>* </a:t>
            </a:r>
            <a:r>
              <a:rPr lang="en"/>
              <a:t>da</a:t>
            </a:r>
            <a:r>
              <a:rPr baseline="-25000" lang="en"/>
              <a:t>t</a:t>
            </a:r>
            <a:r>
              <a:rPr lang="en"/>
              <a:t>/dW</a:t>
            </a:r>
            <a:r>
              <a:rPr baseline="-25000" lang="en"/>
              <a:t>h</a:t>
            </a:r>
            <a:r>
              <a:rPr lang="en"/>
              <a:t> </a:t>
            </a:r>
            <a:endParaRPr/>
          </a:p>
          <a:p>
            <a:pPr indent="-330200" lvl="0" marL="457200" rtl="0" algn="l">
              <a:spcBef>
                <a:spcPts val="0"/>
              </a:spcBef>
              <a:spcAft>
                <a:spcPts val="0"/>
              </a:spcAft>
              <a:buSzPts val="1600"/>
              <a:buAutoNum type="arabicPeriod"/>
            </a:pPr>
            <a:r>
              <a:rPr lang="en"/>
              <a:t>dLoss/dW</a:t>
            </a:r>
            <a:r>
              <a:rPr baseline="-25000" lang="en"/>
              <a:t>x</a:t>
            </a:r>
            <a:r>
              <a:rPr lang="en"/>
              <a:t> =</a:t>
            </a:r>
            <a:r>
              <a:rPr lang="en"/>
              <a:t>dLoss/da</a:t>
            </a:r>
            <a:r>
              <a:rPr baseline="-25000" lang="en"/>
              <a:t>t </a:t>
            </a:r>
            <a:r>
              <a:rPr lang="en"/>
              <a:t>* da</a:t>
            </a:r>
            <a:r>
              <a:rPr baseline="-25000" lang="en"/>
              <a:t>t</a:t>
            </a:r>
            <a:r>
              <a:rPr lang="en"/>
              <a:t>/dW</a:t>
            </a:r>
            <a:r>
              <a:rPr baseline="-25000" lang="en"/>
              <a:t>x</a:t>
            </a:r>
            <a:endParaRPr/>
          </a:p>
          <a:p>
            <a:pPr indent="-330200" lvl="0" marL="457200" rtl="0" algn="l">
              <a:spcBef>
                <a:spcPts val="0"/>
              </a:spcBef>
              <a:spcAft>
                <a:spcPts val="0"/>
              </a:spcAft>
              <a:buSzPts val="1600"/>
              <a:buAutoNum type="arabicPeriod"/>
            </a:pPr>
            <a:r>
              <a:rPr lang="en"/>
              <a:t>dLoss/db = </a:t>
            </a:r>
            <a:r>
              <a:rPr lang="en"/>
              <a:t>dLoss/da</a:t>
            </a:r>
            <a:r>
              <a:rPr baseline="-25000" lang="en"/>
              <a:t>t </a:t>
            </a:r>
            <a:r>
              <a:rPr lang="en"/>
              <a:t>* </a:t>
            </a:r>
            <a:r>
              <a:rPr lang="en"/>
              <a:t>da</a:t>
            </a:r>
            <a:r>
              <a:rPr baseline="-25000" lang="en"/>
              <a:t>t</a:t>
            </a:r>
            <a:r>
              <a:rPr lang="en"/>
              <a:t>/db </a:t>
            </a:r>
            <a:endParaRPr/>
          </a:p>
          <a:p>
            <a:pPr indent="0" lvl="0" marL="0" rtl="0" algn="l">
              <a:spcBef>
                <a:spcPts val="1200"/>
              </a:spcBef>
              <a:spcAft>
                <a:spcPts val="1200"/>
              </a:spcAft>
              <a:buNone/>
            </a:pPr>
            <a:r>
              <a:rPr lang="en"/>
              <a:t>What about the sizes??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One Step Backward</a:t>
            </a:r>
            <a:endParaRPr/>
          </a:p>
        </p:txBody>
      </p:sp>
      <p:sp>
        <p:nvSpPr>
          <p:cNvPr id="177" name="Google Shape;177;p27"/>
          <p:cNvSpPr txBox="1"/>
          <p:nvPr>
            <p:ph idx="1" type="body"/>
          </p:nvPr>
        </p:nvSpPr>
        <p:spPr>
          <a:xfrm>
            <a:off x="729450" y="1435825"/>
            <a:ext cx="7806900" cy="35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may notices, to calculate the derivatives, we need to cache values from the one step forward as follows:</a:t>
            </a:r>
            <a:endParaRPr/>
          </a:p>
          <a:p>
            <a:pPr indent="-330200" lvl="0" marL="457200" rtl="0" algn="l">
              <a:spcBef>
                <a:spcPts val="1200"/>
              </a:spcBef>
              <a:spcAft>
                <a:spcPts val="0"/>
              </a:spcAft>
              <a:buSzPts val="1600"/>
              <a:buAutoNum type="arabicPeriod"/>
            </a:pPr>
            <a:r>
              <a:rPr lang="en"/>
              <a:t>x</a:t>
            </a:r>
            <a:r>
              <a:rPr baseline="-25000" lang="en"/>
              <a:t>t</a:t>
            </a:r>
            <a:endParaRPr/>
          </a:p>
          <a:p>
            <a:pPr indent="-330200" lvl="0" marL="457200" rtl="0" algn="l">
              <a:spcBef>
                <a:spcPts val="0"/>
              </a:spcBef>
              <a:spcAft>
                <a:spcPts val="0"/>
              </a:spcAft>
              <a:buSzPts val="1600"/>
              <a:buAutoNum type="arabicPeriod"/>
            </a:pPr>
            <a:r>
              <a:rPr lang="en"/>
              <a:t>W</a:t>
            </a:r>
            <a:r>
              <a:rPr baseline="-25000" lang="en"/>
              <a:t>h</a:t>
            </a:r>
            <a:endParaRPr/>
          </a:p>
          <a:p>
            <a:pPr indent="-330200" lvl="0" marL="457200" rtl="0" algn="l">
              <a:spcBef>
                <a:spcPts val="0"/>
              </a:spcBef>
              <a:spcAft>
                <a:spcPts val="0"/>
              </a:spcAft>
              <a:buSzPts val="1600"/>
              <a:buAutoNum type="arabicPeriod"/>
            </a:pPr>
            <a:r>
              <a:rPr lang="en"/>
              <a:t>h</a:t>
            </a:r>
            <a:r>
              <a:rPr baseline="-25000" lang="en"/>
              <a:t>t-1</a:t>
            </a:r>
            <a:endParaRPr/>
          </a:p>
          <a:p>
            <a:pPr indent="-330200" lvl="0" marL="457200" rtl="0" algn="l">
              <a:spcBef>
                <a:spcPts val="0"/>
              </a:spcBef>
              <a:spcAft>
                <a:spcPts val="0"/>
              </a:spcAft>
              <a:buSzPts val="1600"/>
              <a:buAutoNum type="arabicPeriod"/>
            </a:pPr>
            <a:r>
              <a:rPr lang="en"/>
              <a:t>h</a:t>
            </a:r>
            <a:r>
              <a:rPr baseline="-25000" lang="en"/>
              <a:t>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Full Forward Pass</a:t>
            </a:r>
            <a:endParaRPr/>
          </a:p>
        </p:txBody>
      </p:sp>
      <p:sp>
        <p:nvSpPr>
          <p:cNvPr id="183" name="Google Shape;183;p28"/>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make the full pass we need to do the following:</a:t>
            </a:r>
            <a:endParaRPr/>
          </a:p>
          <a:p>
            <a:pPr indent="-330200" lvl="0" marL="457200" rtl="0" algn="l">
              <a:spcBef>
                <a:spcPts val="1200"/>
              </a:spcBef>
              <a:spcAft>
                <a:spcPts val="0"/>
              </a:spcAft>
              <a:buSzPts val="1600"/>
              <a:buAutoNum type="arabicPeriod"/>
            </a:pPr>
            <a:r>
              <a:rPr lang="en"/>
              <a:t>Create a matrix h that will be filled with all hidden states with size (N, T, H)</a:t>
            </a:r>
            <a:endParaRPr/>
          </a:p>
          <a:p>
            <a:pPr indent="-317500" lvl="1" marL="914400" rtl="0" algn="l">
              <a:spcBef>
                <a:spcPts val="0"/>
              </a:spcBef>
              <a:spcAft>
                <a:spcPts val="0"/>
              </a:spcAft>
              <a:buSzPts val="1400"/>
              <a:buAutoNum type="alphaLcPeriod"/>
            </a:pPr>
            <a:r>
              <a:rPr lang="en"/>
              <a:t>T is the size of sequence sentences</a:t>
            </a:r>
            <a:endParaRPr/>
          </a:p>
          <a:p>
            <a:pPr indent="-330200" lvl="0" marL="457200" rtl="0" algn="l">
              <a:spcBef>
                <a:spcPts val="0"/>
              </a:spcBef>
              <a:spcAft>
                <a:spcPts val="0"/>
              </a:spcAft>
              <a:buSzPts val="1600"/>
              <a:buAutoNum type="arabicPeriod"/>
            </a:pPr>
            <a:r>
              <a:rPr lang="en"/>
              <a:t>Loop over T and calculate one step forward with each input value</a:t>
            </a:r>
            <a:endParaRPr/>
          </a:p>
          <a:p>
            <a:pPr indent="-330200" lvl="0" marL="457200" rtl="0" algn="l">
              <a:spcBef>
                <a:spcPts val="0"/>
              </a:spcBef>
              <a:spcAft>
                <a:spcPts val="0"/>
              </a:spcAft>
              <a:buSzPts val="1600"/>
              <a:buAutoNum type="arabicPeriod"/>
            </a:pPr>
            <a:r>
              <a:rPr lang="en"/>
              <a:t>Cache all values in a list for the backward pass</a:t>
            </a:r>
            <a:endParaRPr/>
          </a:p>
        </p:txBody>
      </p:sp>
      <p:pic>
        <p:nvPicPr>
          <p:cNvPr id="184" name="Google Shape;184;p28"/>
          <p:cNvPicPr preferRelativeResize="0"/>
          <p:nvPr/>
        </p:nvPicPr>
        <p:blipFill rotWithShape="1">
          <a:blip r:embed="rId3">
            <a:alphaModFix/>
          </a:blip>
          <a:srcRect b="0" l="11126" r="0" t="2969"/>
          <a:stretch/>
        </p:blipFill>
        <p:spPr>
          <a:xfrm>
            <a:off x="855675" y="3483750"/>
            <a:ext cx="7432650" cy="1266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Full Backward Pass</a:t>
            </a:r>
            <a:endParaRPr/>
          </a:p>
        </p:txBody>
      </p:sp>
      <p:sp>
        <p:nvSpPr>
          <p:cNvPr id="190" name="Google Shape;190;p29"/>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backward pass will calculate gradients dW</a:t>
            </a:r>
            <a:r>
              <a:rPr baseline="-25000" lang="en"/>
              <a:t>x</a:t>
            </a:r>
            <a:r>
              <a:rPr lang="en" sz="1500"/>
              <a:t>, dW</a:t>
            </a:r>
            <a:r>
              <a:rPr baseline="-25000" lang="en" sz="1500"/>
              <a:t>h</a:t>
            </a:r>
            <a:r>
              <a:rPr lang="en" sz="1500"/>
              <a:t>, db</a:t>
            </a:r>
            <a:endParaRPr sz="1500"/>
          </a:p>
          <a:p>
            <a:pPr indent="0" lvl="0" marL="0" rtl="0" algn="l">
              <a:spcBef>
                <a:spcPts val="1200"/>
              </a:spcBef>
              <a:spcAft>
                <a:spcPts val="0"/>
              </a:spcAft>
              <a:buNone/>
            </a:pPr>
            <a:r>
              <a:rPr lang="en" sz="1500"/>
              <a:t>The function will assume that dLoss/dh of shape (N, T, H) will be given to it</a:t>
            </a:r>
            <a:endParaRPr sz="1500"/>
          </a:p>
          <a:p>
            <a:pPr indent="-323850" lvl="0" marL="457200" rtl="0" algn="l">
              <a:spcBef>
                <a:spcPts val="1200"/>
              </a:spcBef>
              <a:spcAft>
                <a:spcPts val="0"/>
              </a:spcAft>
              <a:buSzPts val="1500"/>
              <a:buAutoNum type="arabicPeriod"/>
            </a:pPr>
            <a:r>
              <a:rPr lang="en" sz="1500"/>
              <a:t>Loop over T and call one_step_backward with the appropriate parameters</a:t>
            </a:r>
            <a:endParaRPr sz="1500"/>
          </a:p>
          <a:p>
            <a:pPr indent="-323850" lvl="0" marL="457200" rtl="0" algn="l">
              <a:spcBef>
                <a:spcPts val="0"/>
              </a:spcBef>
              <a:spcAft>
                <a:spcPts val="0"/>
              </a:spcAft>
              <a:buSzPts val="1500"/>
              <a:buAutoNum type="arabicPeriod"/>
            </a:pPr>
            <a:r>
              <a:rPr lang="en" sz="1500"/>
              <a:t>All gradients returned for Wx, Wh and b should be added </a:t>
            </a:r>
            <a:endParaRPr sz="1500"/>
          </a:p>
          <a:p>
            <a:pPr indent="-323850" lvl="0" marL="457200" rtl="0" algn="l">
              <a:spcBef>
                <a:spcPts val="0"/>
              </a:spcBef>
              <a:spcAft>
                <a:spcPts val="0"/>
              </a:spcAft>
              <a:buSzPts val="1500"/>
              <a:buAutoNum type="arabicPeriod"/>
            </a:pPr>
            <a:r>
              <a:rPr lang="en" sz="1500"/>
              <a:t>Return the final gradients</a:t>
            </a:r>
            <a:endParaRPr sz="1500"/>
          </a:p>
          <a:p>
            <a:pPr indent="0" lvl="0" marL="0" rtl="0" algn="l">
              <a:spcBef>
                <a:spcPts val="1200"/>
              </a:spcBef>
              <a:spcAft>
                <a:spcPts val="1200"/>
              </a:spcAft>
              <a:buNone/>
            </a:pPr>
            <a:r>
              <a:rPr lang="en" sz="1500"/>
              <a:t>To pass the correct dh look at this figure</a:t>
            </a:r>
            <a:endParaRPr sz="1500"/>
          </a:p>
        </p:txBody>
      </p:sp>
      <p:pic>
        <p:nvPicPr>
          <p:cNvPr id="191" name="Google Shape;191;p29"/>
          <p:cNvPicPr preferRelativeResize="0"/>
          <p:nvPr/>
        </p:nvPicPr>
        <p:blipFill rotWithShape="1">
          <a:blip r:embed="rId3">
            <a:alphaModFix/>
          </a:blip>
          <a:srcRect b="0" l="11126" r="0" t="2969"/>
          <a:stretch/>
        </p:blipFill>
        <p:spPr>
          <a:xfrm>
            <a:off x="855675" y="3725775"/>
            <a:ext cx="7432650" cy="1266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to Scores Forward</a:t>
            </a:r>
            <a:endParaRPr/>
          </a:p>
        </p:txBody>
      </p:sp>
      <p:sp>
        <p:nvSpPr>
          <p:cNvPr id="197" name="Google Shape;197;p30"/>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Till now we produced all hidden states having a matrix of shape (N, T, H)</a:t>
            </a:r>
            <a:endParaRPr/>
          </a:p>
          <a:p>
            <a:pPr indent="0" lvl="0" marL="0" rtl="0" algn="l">
              <a:spcBef>
                <a:spcPts val="1200"/>
              </a:spcBef>
              <a:spcAft>
                <a:spcPts val="0"/>
              </a:spcAft>
              <a:buNone/>
            </a:pPr>
            <a:r>
              <a:rPr lang="en"/>
              <a:t>For a Language model we need to produce scores for all words in our vocabulary</a:t>
            </a:r>
            <a:endParaRPr/>
          </a:p>
          <a:p>
            <a:pPr indent="0" lvl="0" marL="0" rtl="0" algn="l">
              <a:spcBef>
                <a:spcPts val="1200"/>
              </a:spcBef>
              <a:spcAft>
                <a:spcPts val="0"/>
              </a:spcAft>
              <a:buNone/>
            </a:pPr>
            <a:r>
              <a:rPr lang="en"/>
              <a:t>This can be done using another layer with the following equation</a:t>
            </a:r>
            <a:endParaRPr/>
          </a:p>
          <a:p>
            <a:pPr indent="0" lvl="0" marL="0" rtl="0" algn="l">
              <a:spcBef>
                <a:spcPts val="1200"/>
              </a:spcBef>
              <a:spcAft>
                <a:spcPts val="0"/>
              </a:spcAft>
              <a:buNone/>
            </a:pPr>
            <a:r>
              <a:rPr lang="en"/>
              <a:t>	</a:t>
            </a:r>
            <a:r>
              <a:rPr lang="en"/>
              <a:t>y</a:t>
            </a:r>
            <a:r>
              <a:rPr lang="en"/>
              <a:t> = W</a:t>
            </a:r>
            <a:r>
              <a:rPr baseline="-25000" lang="en"/>
              <a:t>y</a:t>
            </a:r>
            <a:r>
              <a:rPr lang="en"/>
              <a:t> h + b</a:t>
            </a:r>
            <a:r>
              <a:rPr baseline="-25000" lang="en"/>
              <a:t>y</a:t>
            </a:r>
            <a:endParaRPr/>
          </a:p>
          <a:p>
            <a:pPr indent="0" lvl="0" marL="0" rtl="0" algn="l">
              <a:spcBef>
                <a:spcPts val="1200"/>
              </a:spcBef>
              <a:spcAft>
                <a:spcPts val="1200"/>
              </a:spcAft>
              <a:buNone/>
            </a:pPr>
            <a:r>
              <a:rPr lang="en"/>
              <a:t>Again </a:t>
            </a:r>
            <a:r>
              <a:rPr lang="en"/>
              <a:t>what</a:t>
            </a:r>
            <a:r>
              <a:rPr lang="en"/>
              <a:t> about sizes??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to Scores Backward</a:t>
            </a:r>
            <a:endParaRPr/>
          </a:p>
        </p:txBody>
      </p:sp>
      <p:sp>
        <p:nvSpPr>
          <p:cNvPr id="203" name="Google Shape;203;p31"/>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assume we are given the gradient of loss with respect to scores (y) with the shape (N, T, V)</a:t>
            </a:r>
            <a:endParaRPr/>
          </a:p>
          <a:p>
            <a:pPr indent="0" lvl="0" marL="0" rtl="0" algn="l">
              <a:spcBef>
                <a:spcPts val="1200"/>
              </a:spcBef>
              <a:spcAft>
                <a:spcPts val="0"/>
              </a:spcAft>
              <a:buNone/>
            </a:pPr>
            <a:r>
              <a:rPr lang="en"/>
              <a:t>y = W</a:t>
            </a:r>
            <a:r>
              <a:rPr baseline="-25000" lang="en"/>
              <a:t>y</a:t>
            </a:r>
            <a:r>
              <a:rPr lang="en"/>
              <a:t> h + b</a:t>
            </a:r>
            <a:r>
              <a:rPr baseline="-25000" lang="en"/>
              <a:t>y</a:t>
            </a:r>
            <a:endParaRPr baseline="-25000"/>
          </a:p>
          <a:p>
            <a:pPr indent="0" lvl="0" marL="0" rtl="0" algn="l">
              <a:spcBef>
                <a:spcPts val="1200"/>
              </a:spcBef>
              <a:spcAft>
                <a:spcPts val="0"/>
              </a:spcAft>
              <a:buNone/>
            </a:pPr>
            <a:r>
              <a:rPr lang="en"/>
              <a:t>The derivates will be as follows</a:t>
            </a:r>
            <a:endParaRPr/>
          </a:p>
          <a:p>
            <a:pPr indent="-330200" lvl="0" marL="457200" rtl="0" algn="l">
              <a:spcBef>
                <a:spcPts val="1200"/>
              </a:spcBef>
              <a:spcAft>
                <a:spcPts val="0"/>
              </a:spcAft>
              <a:buSzPts val="1600"/>
              <a:buAutoNum type="arabicPeriod"/>
            </a:pPr>
            <a:r>
              <a:rPr lang="en"/>
              <a:t>dLoss/dh = dLoss/dy * dy/dh = dLoss/dy * W</a:t>
            </a:r>
            <a:r>
              <a:rPr baseline="-25000" lang="en"/>
              <a:t>y</a:t>
            </a:r>
            <a:r>
              <a:rPr baseline="30000" lang="en"/>
              <a:t>T</a:t>
            </a:r>
            <a:r>
              <a:rPr lang="en"/>
              <a:t> → This one will be given to full backward pass</a:t>
            </a:r>
            <a:endParaRPr/>
          </a:p>
          <a:p>
            <a:pPr indent="-330200" lvl="0" marL="457200" rtl="0" algn="l">
              <a:spcBef>
                <a:spcPts val="0"/>
              </a:spcBef>
              <a:spcAft>
                <a:spcPts val="0"/>
              </a:spcAft>
              <a:buSzPts val="1600"/>
              <a:buAutoNum type="arabicPeriod"/>
            </a:pPr>
            <a:r>
              <a:rPr lang="en"/>
              <a:t>dLoss/dW</a:t>
            </a:r>
            <a:r>
              <a:rPr baseline="-25000" lang="en"/>
              <a:t>y</a:t>
            </a:r>
            <a:r>
              <a:rPr lang="en"/>
              <a:t> = dLoss/dy * dy/dW</a:t>
            </a:r>
            <a:r>
              <a:rPr baseline="-25000" lang="en"/>
              <a:t>y</a:t>
            </a:r>
            <a:r>
              <a:rPr lang="en"/>
              <a:t> = ((dLoss/dy)</a:t>
            </a:r>
            <a:r>
              <a:rPr baseline="30000" lang="en"/>
              <a:t>T</a:t>
            </a:r>
            <a:r>
              <a:rPr lang="en"/>
              <a:t> * h)</a:t>
            </a:r>
            <a:r>
              <a:rPr baseline="30000" lang="en"/>
              <a:t>T</a:t>
            </a:r>
            <a:endParaRPr baseline="30000"/>
          </a:p>
          <a:p>
            <a:pPr indent="-330200" lvl="0" marL="457200" rtl="0" algn="l">
              <a:spcBef>
                <a:spcPts val="0"/>
              </a:spcBef>
              <a:spcAft>
                <a:spcPts val="0"/>
              </a:spcAft>
              <a:buSzPts val="1600"/>
              <a:buAutoNum type="arabicPeriod"/>
            </a:pPr>
            <a:r>
              <a:rPr lang="en"/>
              <a:t>dLoss/db</a:t>
            </a:r>
            <a:r>
              <a:rPr baseline="-25000" lang="en"/>
              <a:t>y</a:t>
            </a:r>
            <a:r>
              <a:rPr lang="en"/>
              <a:t> = dLoss/dy * dy/db</a:t>
            </a:r>
            <a:r>
              <a:rPr baseline="-25000" lang="en"/>
              <a:t>y</a:t>
            </a:r>
            <a:r>
              <a:rPr lang="en"/>
              <a:t> = dLoss/dy (with summing)</a:t>
            </a:r>
            <a:endParaRPr/>
          </a:p>
          <a:p>
            <a:pPr indent="0" lvl="0" marL="0" rtl="0" algn="l">
              <a:spcBef>
                <a:spcPts val="1200"/>
              </a:spcBef>
              <a:spcAft>
                <a:spcPts val="1200"/>
              </a:spcAft>
              <a:buNone/>
            </a:pPr>
            <a:r>
              <a:rPr lang="en"/>
              <a:t>Again what about sizes??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Outcomes</a:t>
            </a:r>
            <a:endParaRPr/>
          </a:p>
        </p:txBody>
      </p:sp>
      <p:sp>
        <p:nvSpPr>
          <p:cNvPr id="93" name="Google Shape;93;p14"/>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Implement Language Models from scratch</a:t>
            </a:r>
            <a:endParaRPr/>
          </a:p>
          <a:p>
            <a:pPr indent="-317500" lvl="1" marL="914400" rtl="0" algn="l">
              <a:spcBef>
                <a:spcPts val="0"/>
              </a:spcBef>
              <a:spcAft>
                <a:spcPts val="0"/>
              </a:spcAft>
              <a:buSzPts val="1400"/>
              <a:buChar char="○"/>
            </a:pPr>
            <a:r>
              <a:rPr lang="en"/>
              <a:t>Bi-gram Language Model</a:t>
            </a:r>
            <a:endParaRPr/>
          </a:p>
          <a:p>
            <a:pPr indent="-317500" lvl="1" marL="914400" rtl="0" algn="l">
              <a:spcBef>
                <a:spcPts val="0"/>
              </a:spcBef>
              <a:spcAft>
                <a:spcPts val="0"/>
              </a:spcAft>
              <a:buSzPts val="1400"/>
              <a:buChar char="○"/>
            </a:pPr>
            <a:r>
              <a:rPr lang="en"/>
              <a:t>RNN Language Model</a:t>
            </a:r>
            <a:endParaRPr/>
          </a:p>
          <a:p>
            <a:pPr indent="0" lvl="0" marL="0" rtl="0" algn="l">
              <a:spcBef>
                <a:spcPts val="1200"/>
              </a:spcBef>
              <a:spcAft>
                <a:spcPts val="0"/>
              </a:spcAft>
              <a:buNone/>
            </a:pPr>
            <a:r>
              <a:t/>
            </a:r>
            <a:endParaRPr/>
          </a:p>
          <a:p>
            <a:pPr indent="-330200" lvl="0" marL="457200" rtl="0" algn="l">
              <a:spcBef>
                <a:spcPts val="1200"/>
              </a:spcBef>
              <a:spcAft>
                <a:spcPts val="0"/>
              </a:spcAft>
              <a:buSzPts val="1600"/>
              <a:buChar char="●"/>
            </a:pPr>
            <a:r>
              <a:rPr lang="en"/>
              <a:t>Applications of Language Models</a:t>
            </a:r>
            <a:endParaRPr/>
          </a:p>
          <a:p>
            <a:pPr indent="-317500" lvl="1" marL="914400" rtl="0" algn="l">
              <a:spcBef>
                <a:spcPts val="0"/>
              </a:spcBef>
              <a:spcAft>
                <a:spcPts val="0"/>
              </a:spcAft>
              <a:buSzPts val="1400"/>
              <a:buChar char="○"/>
            </a:pPr>
            <a:r>
              <a:rPr lang="en"/>
              <a:t>Predicting randomly masked words</a:t>
            </a:r>
            <a:endParaRPr/>
          </a:p>
          <a:p>
            <a:pPr indent="-317500" lvl="1" marL="914400" rtl="0" algn="l">
              <a:spcBef>
                <a:spcPts val="0"/>
              </a:spcBef>
              <a:spcAft>
                <a:spcPts val="0"/>
              </a:spcAft>
              <a:buSzPts val="1400"/>
              <a:buChar char="○"/>
            </a:pPr>
            <a:r>
              <a:rPr lang="en"/>
              <a:t>Generating new sentences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Loss</a:t>
            </a:r>
            <a:endParaRPr/>
          </a:p>
        </p:txBody>
      </p:sp>
      <p:sp>
        <p:nvSpPr>
          <p:cNvPr id="209" name="Google Shape;209;p32"/>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since we have the scores we need to calculate the cross entropy loss.</a:t>
            </a:r>
            <a:endParaRPr/>
          </a:p>
          <a:p>
            <a:pPr indent="0" lvl="0" marL="0" rtl="0" algn="l">
              <a:spcBef>
                <a:spcPts val="1200"/>
              </a:spcBef>
              <a:spcAft>
                <a:spcPts val="1200"/>
              </a:spcAft>
              <a:buNone/>
            </a:pPr>
            <a:r>
              <a:rPr lang="en"/>
              <a:t>This one will be implemented for you producing the loss as a scalar and dLoss/dy of shape (N, T, V)</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Putting All Together</a:t>
            </a:r>
            <a:endParaRPr/>
          </a:p>
        </p:txBody>
      </p:sp>
      <p:sp>
        <p:nvSpPr>
          <p:cNvPr id="215" name="Google Shape;215;p33"/>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will put all the previous components together in one big loss function that calculates the forward pass producing the total and all caches. Then you will do the full backward pass to produce all the gradients with respect to all model weights.</a:t>
            </a:r>
            <a:endParaRPr/>
          </a:p>
          <a:p>
            <a:pPr indent="0" lvl="0" marL="0" rtl="0" algn="l">
              <a:spcBef>
                <a:spcPts val="1200"/>
              </a:spcBef>
              <a:spcAft>
                <a:spcPts val="0"/>
              </a:spcAft>
              <a:buNone/>
            </a:pPr>
            <a:r>
              <a:rPr lang="en"/>
              <a:t>The function will return the </a:t>
            </a:r>
            <a:r>
              <a:rPr lang="en"/>
              <a:t>following:</a:t>
            </a:r>
            <a:endParaRPr/>
          </a:p>
          <a:p>
            <a:pPr indent="-330200" lvl="0" marL="457200" rtl="0" algn="l">
              <a:spcBef>
                <a:spcPts val="1200"/>
              </a:spcBef>
              <a:spcAft>
                <a:spcPts val="0"/>
              </a:spcAft>
              <a:buSzPts val="1600"/>
              <a:buChar char="●"/>
            </a:pPr>
            <a:r>
              <a:rPr lang="en"/>
              <a:t>Loss</a:t>
            </a:r>
            <a:endParaRPr/>
          </a:p>
          <a:p>
            <a:pPr indent="-330200" lvl="0" marL="457200" rtl="0" algn="l">
              <a:spcBef>
                <a:spcPts val="0"/>
              </a:spcBef>
              <a:spcAft>
                <a:spcPts val="0"/>
              </a:spcAft>
              <a:buSzPts val="1600"/>
              <a:buChar char="●"/>
            </a:pPr>
            <a:r>
              <a:rPr lang="en"/>
              <a:t>Gradients</a:t>
            </a:r>
            <a:endParaRPr/>
          </a:p>
          <a:p>
            <a:pPr indent="0" lvl="0" marL="0" rtl="0" algn="l">
              <a:spcBef>
                <a:spcPts val="1200"/>
              </a:spcBef>
              <a:spcAft>
                <a:spcPts val="1200"/>
              </a:spcAft>
              <a:buNone/>
            </a:pPr>
            <a:r>
              <a:rPr lang="en"/>
              <a:t>The gradients of course will be used to update the model parameters using the gradient descent algorithm.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Models Applications</a:t>
            </a:r>
            <a:endParaRPr/>
          </a:p>
        </p:txBody>
      </p:sp>
      <p:sp>
        <p:nvSpPr>
          <p:cNvPr id="221" name="Google Shape;221;p34"/>
          <p:cNvSpPr txBox="1"/>
          <p:nvPr>
            <p:ph idx="1" type="body"/>
          </p:nvPr>
        </p:nvSpPr>
        <p:spPr>
          <a:xfrm>
            <a:off x="729450" y="1435825"/>
            <a:ext cx="7806900" cy="350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Prediction</a:t>
            </a:r>
            <a:endParaRPr/>
          </a:p>
          <a:p>
            <a:pPr indent="0" lvl="0" marL="0" rtl="0" algn="l">
              <a:spcBef>
                <a:spcPts val="1200"/>
              </a:spcBef>
              <a:spcAft>
                <a:spcPts val="0"/>
              </a:spcAft>
              <a:buNone/>
            </a:pPr>
            <a:r>
              <a:rPr lang="en"/>
              <a:t>Given a sequence of tokens you can use a language model to generate the probability distribution over your vocabulary then pick the token with the maximum probability</a:t>
            </a:r>
            <a:endParaRPr/>
          </a:p>
          <a:p>
            <a:pPr indent="-330200" lvl="0" marL="457200" rtl="0" algn="l">
              <a:spcBef>
                <a:spcPts val="1200"/>
              </a:spcBef>
              <a:spcAft>
                <a:spcPts val="0"/>
              </a:spcAft>
              <a:buSzPts val="1600"/>
              <a:buAutoNum type="arabicPeriod"/>
            </a:pPr>
            <a:r>
              <a:rPr lang="en"/>
              <a:t>Generation</a:t>
            </a:r>
            <a:endParaRPr/>
          </a:p>
          <a:p>
            <a:pPr indent="0" lvl="0" marL="0" rtl="0" algn="l">
              <a:spcBef>
                <a:spcPts val="1200"/>
              </a:spcBef>
              <a:spcAft>
                <a:spcPts val="0"/>
              </a:spcAft>
              <a:buNone/>
            </a:pPr>
            <a:r>
              <a:rPr lang="en"/>
              <a:t>Since the language model produce a probability distribution over words, this distribution can be used for random sampling so generating different outcomes while preserving the LM probability distribution</a:t>
            </a:r>
            <a:endParaRPr/>
          </a:p>
          <a:p>
            <a:pPr indent="0" lvl="0" marL="0" rtl="0" algn="l">
              <a:spcBef>
                <a:spcPts val="1200"/>
              </a:spcBef>
              <a:spcAft>
                <a:spcPts val="1200"/>
              </a:spcAft>
              <a:buNone/>
            </a:pPr>
            <a:r>
              <a:rPr lang="en"/>
              <a:t>The sampling can be done in numpy using np.random.choice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Models</a:t>
            </a:r>
            <a:endParaRPr/>
          </a:p>
        </p:txBody>
      </p:sp>
      <p:sp>
        <p:nvSpPr>
          <p:cNvPr id="99" name="Google Shape;99;p15"/>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language model is a model that predicts some word </a:t>
            </a:r>
            <a:r>
              <a:rPr b="1" i="1" lang="en"/>
              <a:t>w</a:t>
            </a:r>
            <a:r>
              <a:rPr lang="en"/>
              <a:t> given some history of words </a:t>
            </a:r>
            <a:r>
              <a:rPr b="1" i="1" lang="en"/>
              <a:t>h </a:t>
            </a:r>
            <a:r>
              <a:rPr lang="en"/>
              <a:t>by computing the following formula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calculating this formula for all possible words, we can determine the most possible words.</a:t>
            </a:r>
            <a:endParaRPr/>
          </a:p>
        </p:txBody>
      </p:sp>
      <p:pic>
        <p:nvPicPr>
          <p:cNvPr id="100" name="Google Shape;100;p15"/>
          <p:cNvPicPr preferRelativeResize="0"/>
          <p:nvPr/>
        </p:nvPicPr>
        <p:blipFill>
          <a:blip r:embed="rId3">
            <a:alphaModFix/>
          </a:blip>
          <a:stretch>
            <a:fillRect/>
          </a:stretch>
        </p:blipFill>
        <p:spPr>
          <a:xfrm>
            <a:off x="4081375" y="2322462"/>
            <a:ext cx="984840" cy="49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Bi-gram Language Model</a:t>
            </a:r>
            <a:endParaRPr/>
          </a:p>
        </p:txBody>
      </p:sp>
      <p:sp>
        <p:nvSpPr>
          <p:cNvPr id="106" name="Google Shape;106;p16"/>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bi-gram LM makes this approximation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probability can be calculated just by counting frequencies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With add-one smoothed bigram our final equation will be</a:t>
            </a:r>
            <a:endParaRPr/>
          </a:p>
        </p:txBody>
      </p:sp>
      <p:pic>
        <p:nvPicPr>
          <p:cNvPr id="107" name="Google Shape;107;p16"/>
          <p:cNvPicPr preferRelativeResize="0"/>
          <p:nvPr/>
        </p:nvPicPr>
        <p:blipFill>
          <a:blip r:embed="rId3">
            <a:alphaModFix/>
          </a:blip>
          <a:stretch>
            <a:fillRect/>
          </a:stretch>
        </p:blipFill>
        <p:spPr>
          <a:xfrm>
            <a:off x="2875425" y="1855950"/>
            <a:ext cx="3152775" cy="466725"/>
          </a:xfrm>
          <a:prstGeom prst="rect">
            <a:avLst/>
          </a:prstGeom>
          <a:noFill/>
          <a:ln>
            <a:noFill/>
          </a:ln>
        </p:spPr>
      </p:pic>
      <p:pic>
        <p:nvPicPr>
          <p:cNvPr id="108" name="Google Shape;108;p16"/>
          <p:cNvPicPr preferRelativeResize="0"/>
          <p:nvPr/>
        </p:nvPicPr>
        <p:blipFill>
          <a:blip r:embed="rId4">
            <a:alphaModFix/>
          </a:blip>
          <a:stretch>
            <a:fillRect/>
          </a:stretch>
        </p:blipFill>
        <p:spPr>
          <a:xfrm>
            <a:off x="3038475" y="2750688"/>
            <a:ext cx="3067050" cy="828675"/>
          </a:xfrm>
          <a:prstGeom prst="rect">
            <a:avLst/>
          </a:prstGeom>
          <a:noFill/>
          <a:ln>
            <a:noFill/>
          </a:ln>
        </p:spPr>
      </p:pic>
      <p:pic>
        <p:nvPicPr>
          <p:cNvPr id="109" name="Google Shape;109;p16"/>
          <p:cNvPicPr preferRelativeResize="0"/>
          <p:nvPr/>
        </p:nvPicPr>
        <p:blipFill>
          <a:blip r:embed="rId5">
            <a:alphaModFix/>
          </a:blip>
          <a:stretch>
            <a:fillRect/>
          </a:stretch>
        </p:blipFill>
        <p:spPr>
          <a:xfrm>
            <a:off x="1095375" y="4068313"/>
            <a:ext cx="6953250" cy="86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Bi-gram Language Model</a:t>
            </a:r>
            <a:endParaRPr/>
          </a:p>
        </p:txBody>
      </p:sp>
      <p:sp>
        <p:nvSpPr>
          <p:cNvPr id="115" name="Google Shape;115;p17"/>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implement it we need to do the following:</a:t>
            </a:r>
            <a:endParaRPr/>
          </a:p>
          <a:p>
            <a:pPr indent="-330200" lvl="0" marL="457200" rtl="0" algn="l">
              <a:spcBef>
                <a:spcPts val="1200"/>
              </a:spcBef>
              <a:spcAft>
                <a:spcPts val="0"/>
              </a:spcAft>
              <a:buSzPts val="1600"/>
              <a:buAutoNum type="arabicPeriod"/>
            </a:pPr>
            <a:r>
              <a:rPr lang="en"/>
              <a:t>Create the bi-gram matrix of size |V| * |V| where |V| is the size of vocabulary</a:t>
            </a:r>
            <a:endParaRPr/>
          </a:p>
          <a:p>
            <a:pPr indent="-330200" lvl="0" marL="457200" rtl="0" algn="l">
              <a:spcBef>
                <a:spcPts val="0"/>
              </a:spcBef>
              <a:spcAft>
                <a:spcPts val="0"/>
              </a:spcAft>
              <a:buSzPts val="1600"/>
              <a:buAutoNum type="arabicPeriod"/>
            </a:pPr>
            <a:r>
              <a:rPr lang="en"/>
              <a:t>Loop over sentences to create all possible bi-grams</a:t>
            </a:r>
            <a:endParaRPr/>
          </a:p>
          <a:p>
            <a:pPr indent="-330200" lvl="0" marL="457200" rtl="0" algn="l">
              <a:spcBef>
                <a:spcPts val="0"/>
              </a:spcBef>
              <a:spcAft>
                <a:spcPts val="0"/>
              </a:spcAft>
              <a:buSzPts val="1600"/>
              <a:buAutoNum type="arabicPeriod"/>
            </a:pPr>
            <a:r>
              <a:rPr lang="en"/>
              <a:t>Use these counts to fill the matrix</a:t>
            </a:r>
            <a:endParaRPr/>
          </a:p>
          <a:p>
            <a:pPr indent="-330200" lvl="0" marL="457200" rtl="0" algn="l">
              <a:spcBef>
                <a:spcPts val="0"/>
              </a:spcBef>
              <a:spcAft>
                <a:spcPts val="0"/>
              </a:spcAft>
              <a:buSzPts val="1600"/>
              <a:buAutoNum type="arabicPeriod"/>
            </a:pPr>
            <a:r>
              <a:rPr lang="en"/>
              <a:t>To calculate the probability we can use the matrix we constructed with the add-one smoothed formula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Language Model</a:t>
            </a:r>
            <a:endParaRPr/>
          </a:p>
        </p:txBody>
      </p:sp>
      <p:pic>
        <p:nvPicPr>
          <p:cNvPr id="121" name="Google Shape;121;p18"/>
          <p:cNvPicPr preferRelativeResize="0"/>
          <p:nvPr/>
        </p:nvPicPr>
        <p:blipFill>
          <a:blip r:embed="rId3">
            <a:alphaModFix/>
          </a:blip>
          <a:stretch>
            <a:fillRect/>
          </a:stretch>
        </p:blipFill>
        <p:spPr>
          <a:xfrm>
            <a:off x="812600" y="1318114"/>
            <a:ext cx="7518800" cy="368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Language Models</a:t>
            </a:r>
            <a:endParaRPr/>
          </a:p>
        </p:txBody>
      </p:sp>
      <p:sp>
        <p:nvSpPr>
          <p:cNvPr id="127" name="Google Shape;127;p19"/>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Since we need to work with matrices and vectors, we need a library that does the basic matrix operations. </a:t>
            </a:r>
            <a:endParaRPr/>
          </a:p>
          <a:p>
            <a:pPr indent="-330200" lvl="0" marL="457200" rtl="0" algn="l">
              <a:spcBef>
                <a:spcPts val="0"/>
              </a:spcBef>
              <a:spcAft>
                <a:spcPts val="0"/>
              </a:spcAft>
              <a:buSzPts val="1600"/>
              <a:buChar char="●"/>
            </a:pPr>
            <a:r>
              <a:rPr lang="en"/>
              <a:t>The library we will use is numpy which contains all matrix operations we need</a:t>
            </a:r>
            <a:endParaRPr/>
          </a:p>
          <a:p>
            <a:pPr indent="0" lvl="0" marL="0" rtl="0" algn="l">
              <a:spcBef>
                <a:spcPts val="1200"/>
              </a:spcBef>
              <a:spcAft>
                <a:spcPts val="0"/>
              </a:spcAft>
              <a:buNone/>
            </a:pPr>
            <a:r>
              <a:rPr lang="en"/>
              <a:t>&gt;&gt;&gt; import numpy as np</a:t>
            </a:r>
            <a:endParaRPr/>
          </a:p>
          <a:p>
            <a:pPr indent="0" lvl="0" marL="0" rtl="0" algn="l">
              <a:spcBef>
                <a:spcPts val="1200"/>
              </a:spcBef>
              <a:spcAft>
                <a:spcPts val="0"/>
              </a:spcAft>
              <a:buNone/>
            </a:pPr>
            <a:r>
              <a:rPr lang="en"/>
              <a:t>&gt;&gt;&gt; np.dot()</a:t>
            </a:r>
            <a:endParaRPr/>
          </a:p>
          <a:p>
            <a:pPr indent="0" lvl="0" marL="0" rtl="0" algn="l">
              <a:spcBef>
                <a:spcPts val="1200"/>
              </a:spcBef>
              <a:spcAft>
                <a:spcPts val="0"/>
              </a:spcAft>
              <a:buNone/>
            </a:pPr>
            <a:r>
              <a:rPr lang="en"/>
              <a:t>&gt;&gt;&gt; np.sum()</a:t>
            </a:r>
            <a:endParaRPr/>
          </a:p>
          <a:p>
            <a:pPr indent="0" lvl="0" marL="0" rtl="0" algn="l">
              <a:spcBef>
                <a:spcPts val="1200"/>
              </a:spcBef>
              <a:spcAft>
                <a:spcPts val="0"/>
              </a:spcAft>
              <a:buNone/>
            </a:pPr>
            <a:r>
              <a:rPr lang="en"/>
              <a:t>&gt;&gt;&gt; np.exp()</a:t>
            </a:r>
            <a:endParaRPr/>
          </a:p>
          <a:p>
            <a:pPr indent="0" lvl="0" marL="0" rtl="0" algn="l">
              <a:spcBef>
                <a:spcPts val="1200"/>
              </a:spcBef>
              <a:spcAft>
                <a:spcPts val="1200"/>
              </a:spcAft>
              <a:buNone/>
            </a:pPr>
            <a:r>
              <a:rPr lang="en"/>
              <a:t>&gt;&gt;&gt; x.T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Embedding Layer</a:t>
            </a:r>
            <a:endParaRPr/>
          </a:p>
        </p:txBody>
      </p:sp>
      <p:sp>
        <p:nvSpPr>
          <p:cNvPr id="133" name="Google Shape;133;p20"/>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This layer is used to convert the input token to an embedding vector of side D</a:t>
            </a:r>
            <a:endParaRPr/>
          </a:p>
          <a:p>
            <a:pPr indent="-330200" lvl="0" marL="457200" rtl="0" algn="l">
              <a:spcBef>
                <a:spcPts val="0"/>
              </a:spcBef>
              <a:spcAft>
                <a:spcPts val="0"/>
              </a:spcAft>
              <a:buSzPts val="1600"/>
              <a:buChar char="●"/>
            </a:pPr>
            <a:r>
              <a:rPr lang="en"/>
              <a:t>There are several options to get embeddings</a:t>
            </a:r>
            <a:endParaRPr/>
          </a:p>
          <a:p>
            <a:pPr indent="-317500" lvl="1" marL="914400" rtl="0" algn="l">
              <a:spcBef>
                <a:spcPts val="0"/>
              </a:spcBef>
              <a:spcAft>
                <a:spcPts val="0"/>
              </a:spcAft>
              <a:buSzPts val="1400"/>
              <a:buChar char="○"/>
            </a:pPr>
            <a:r>
              <a:rPr lang="en"/>
              <a:t>One hot encoding (The simplest one)</a:t>
            </a:r>
            <a:endParaRPr/>
          </a:p>
          <a:p>
            <a:pPr indent="-317500" lvl="1" marL="914400" rtl="0" algn="l">
              <a:spcBef>
                <a:spcPts val="0"/>
              </a:spcBef>
              <a:spcAft>
                <a:spcPts val="0"/>
              </a:spcAft>
              <a:buSzPts val="1400"/>
              <a:buChar char="○"/>
            </a:pPr>
            <a:r>
              <a:rPr lang="en"/>
              <a:t>Pre-trained word embedding (like word2vec)</a:t>
            </a:r>
            <a:endParaRPr/>
          </a:p>
          <a:p>
            <a:pPr indent="-317500" lvl="1" marL="914400" rtl="0" algn="l">
              <a:spcBef>
                <a:spcPts val="0"/>
              </a:spcBef>
              <a:spcAft>
                <a:spcPts val="0"/>
              </a:spcAft>
              <a:buSzPts val="1400"/>
              <a:buChar char="○"/>
            </a:pPr>
            <a:r>
              <a:rPr lang="en"/>
              <a:t>Trainable embeddings</a:t>
            </a:r>
            <a:endParaRPr/>
          </a:p>
          <a:p>
            <a:pPr indent="0" lvl="0" marL="0" rtl="0" algn="l">
              <a:spcBef>
                <a:spcPts val="1200"/>
              </a:spcBef>
              <a:spcAft>
                <a:spcPts val="0"/>
              </a:spcAft>
              <a:buNone/>
            </a:pPr>
            <a:r>
              <a:t/>
            </a:r>
            <a:endParaRPr/>
          </a:p>
          <a:p>
            <a:pPr indent="-330200" lvl="0" marL="457200" rtl="0" algn="l">
              <a:spcBef>
                <a:spcPts val="1200"/>
              </a:spcBef>
              <a:spcAft>
                <a:spcPts val="0"/>
              </a:spcAft>
              <a:buSzPts val="1600"/>
              <a:buChar char="●"/>
            </a:pPr>
            <a:r>
              <a:rPr lang="en"/>
              <a:t>In our case we will work with one hot encoding so the whole matrix will be of size |V| * |V| and it will be an identity matrix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Language Model</a:t>
            </a:r>
            <a:endParaRPr/>
          </a:p>
        </p:txBody>
      </p:sp>
      <p:sp>
        <p:nvSpPr>
          <p:cNvPr id="139" name="Google Shape;139;p21"/>
          <p:cNvSpPr txBox="1"/>
          <p:nvPr>
            <p:ph idx="1" type="body"/>
          </p:nvPr>
        </p:nvSpPr>
        <p:spPr>
          <a:xfrm>
            <a:off x="729450" y="1435825"/>
            <a:ext cx="7806900" cy="331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To initialize your RNN, you need to determine what are the weights</a:t>
            </a:r>
            <a:endParaRPr/>
          </a:p>
          <a:p>
            <a:pPr indent="-317500" lvl="1" marL="914400" rtl="0" algn="l">
              <a:spcBef>
                <a:spcPts val="0"/>
              </a:spcBef>
              <a:spcAft>
                <a:spcPts val="0"/>
              </a:spcAft>
              <a:buSzPts val="1400"/>
              <a:buChar char="○"/>
            </a:pPr>
            <a:r>
              <a:rPr lang="en"/>
              <a:t>W or (W</a:t>
            </a:r>
            <a:r>
              <a:rPr baseline="-25000" lang="en"/>
              <a:t>x</a:t>
            </a:r>
            <a:r>
              <a:rPr lang="en"/>
              <a:t>) of shape (D, H)</a:t>
            </a:r>
            <a:endParaRPr/>
          </a:p>
          <a:p>
            <a:pPr indent="-317500" lvl="1" marL="914400" rtl="0" algn="l">
              <a:spcBef>
                <a:spcPts val="0"/>
              </a:spcBef>
              <a:spcAft>
                <a:spcPts val="0"/>
              </a:spcAft>
              <a:buSzPts val="1400"/>
              <a:buChar char="○"/>
            </a:pPr>
            <a:r>
              <a:rPr lang="en"/>
              <a:t>U or (W</a:t>
            </a:r>
            <a:r>
              <a:rPr baseline="-25000" lang="en"/>
              <a:t>h</a:t>
            </a:r>
            <a:r>
              <a:rPr lang="en"/>
              <a:t>) of shape (H, H)</a:t>
            </a:r>
            <a:endParaRPr/>
          </a:p>
          <a:p>
            <a:pPr indent="-317500" lvl="1" marL="914400" rtl="0" algn="l">
              <a:spcBef>
                <a:spcPts val="0"/>
              </a:spcBef>
              <a:spcAft>
                <a:spcPts val="0"/>
              </a:spcAft>
              <a:buSzPts val="1400"/>
              <a:buChar char="○"/>
            </a:pPr>
            <a:r>
              <a:rPr lang="en"/>
              <a:t>b</a:t>
            </a:r>
            <a:r>
              <a:rPr lang="en"/>
              <a:t> (bias) of shape (H,)</a:t>
            </a:r>
            <a:endParaRPr/>
          </a:p>
          <a:p>
            <a:pPr indent="-317500" lvl="1" marL="914400" rtl="0" algn="l">
              <a:spcBef>
                <a:spcPts val="0"/>
              </a:spcBef>
              <a:spcAft>
                <a:spcPts val="0"/>
              </a:spcAft>
              <a:buSzPts val="1400"/>
              <a:buChar char="○"/>
            </a:pPr>
            <a:r>
              <a:rPr lang="en"/>
              <a:t>V or (W</a:t>
            </a:r>
            <a:r>
              <a:rPr baseline="-25000" lang="en"/>
              <a:t>y</a:t>
            </a:r>
            <a:r>
              <a:rPr lang="en"/>
              <a:t>) of shape (H, V)</a:t>
            </a:r>
            <a:endParaRPr/>
          </a:p>
          <a:p>
            <a:pPr indent="-317500" lvl="1" marL="914400" rtl="0" algn="l">
              <a:spcBef>
                <a:spcPts val="0"/>
              </a:spcBef>
              <a:spcAft>
                <a:spcPts val="0"/>
              </a:spcAft>
              <a:buSzPts val="1400"/>
              <a:buChar char="○"/>
            </a:pPr>
            <a:r>
              <a:rPr lang="en"/>
              <a:t>b</a:t>
            </a:r>
            <a:r>
              <a:rPr baseline="-25000" lang="en"/>
              <a:t>y</a:t>
            </a:r>
            <a:r>
              <a:rPr lang="en"/>
              <a:t> of shape (V,)</a:t>
            </a:r>
            <a:endParaRPr/>
          </a:p>
          <a:p>
            <a:pPr indent="-330200" lvl="0" marL="457200" rtl="0" algn="l">
              <a:spcBef>
                <a:spcPts val="0"/>
              </a:spcBef>
              <a:spcAft>
                <a:spcPts val="0"/>
              </a:spcAft>
              <a:buSzPts val="1600"/>
              <a:buChar char="●"/>
            </a:pPr>
            <a:r>
              <a:rPr lang="en"/>
              <a:t>Where</a:t>
            </a:r>
            <a:endParaRPr/>
          </a:p>
          <a:p>
            <a:pPr indent="-317500" lvl="1" marL="914400" rtl="0" algn="l">
              <a:spcBef>
                <a:spcPts val="0"/>
              </a:spcBef>
              <a:spcAft>
                <a:spcPts val="0"/>
              </a:spcAft>
              <a:buSzPts val="1400"/>
              <a:buChar char="○"/>
            </a:pPr>
            <a:r>
              <a:rPr lang="en"/>
              <a:t>D is the embedding size</a:t>
            </a:r>
            <a:endParaRPr/>
          </a:p>
          <a:p>
            <a:pPr indent="-317500" lvl="1" marL="914400" rtl="0" algn="l">
              <a:spcBef>
                <a:spcPts val="0"/>
              </a:spcBef>
              <a:spcAft>
                <a:spcPts val="0"/>
              </a:spcAft>
              <a:buSzPts val="1400"/>
              <a:buChar char="○"/>
            </a:pPr>
            <a:r>
              <a:rPr lang="en"/>
              <a:t>H is the hidden state size</a:t>
            </a:r>
            <a:endParaRPr/>
          </a:p>
          <a:p>
            <a:pPr indent="-317500" lvl="1" marL="914400" rtl="0" algn="l">
              <a:spcBef>
                <a:spcPts val="0"/>
              </a:spcBef>
              <a:spcAft>
                <a:spcPts val="0"/>
              </a:spcAft>
              <a:buSzPts val="1400"/>
              <a:buChar char="○"/>
            </a:pPr>
            <a:r>
              <a:rPr lang="en"/>
              <a:t>V is the vocabulary size</a:t>
            </a:r>
            <a:endParaRPr/>
          </a:p>
        </p:txBody>
      </p:sp>
      <p:pic>
        <p:nvPicPr>
          <p:cNvPr id="140" name="Google Shape;140;p21"/>
          <p:cNvPicPr preferRelativeResize="0"/>
          <p:nvPr/>
        </p:nvPicPr>
        <p:blipFill rotWithShape="1">
          <a:blip r:embed="rId3">
            <a:alphaModFix/>
          </a:blip>
          <a:srcRect b="0" l="1146" r="0" t="4843"/>
          <a:stretch/>
        </p:blipFill>
        <p:spPr>
          <a:xfrm>
            <a:off x="3808900" y="2187075"/>
            <a:ext cx="5231374" cy="221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