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3868" r:id="rId6"/>
    <p:sldId id="3886" r:id="rId7"/>
    <p:sldId id="3857" r:id="rId8"/>
    <p:sldId id="3878" r:id="rId9"/>
    <p:sldId id="3887" r:id="rId10"/>
    <p:sldId id="3880" r:id="rId11"/>
    <p:sldId id="3908" r:id="rId12"/>
    <p:sldId id="3867" r:id="rId13"/>
    <p:sldId id="3906" r:id="rId14"/>
    <p:sldId id="3859" r:id="rId15"/>
    <p:sldId id="3860" r:id="rId16"/>
    <p:sldId id="3882" r:id="rId17"/>
    <p:sldId id="3889" r:id="rId18"/>
    <p:sldId id="3890" r:id="rId19"/>
    <p:sldId id="3891" r:id="rId20"/>
    <p:sldId id="268" r:id="rId21"/>
    <p:sldId id="3885" r:id="rId22"/>
    <p:sldId id="3897" r:id="rId23"/>
    <p:sldId id="3898" r:id="rId24"/>
    <p:sldId id="3899" r:id="rId25"/>
    <p:sldId id="3900" r:id="rId26"/>
    <p:sldId id="3901" r:id="rId27"/>
    <p:sldId id="3902" r:id="rId28"/>
    <p:sldId id="3904" r:id="rId29"/>
    <p:sldId id="3905" r:id="rId30"/>
    <p:sldId id="3888" r:id="rId31"/>
    <p:sldId id="3907" r:id="rId32"/>
    <p:sldId id="38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94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E324-3CDE-F405-9984-5EDFFC30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578CE-4D49-8A1A-6007-A4ED35C3AA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166BB-4CEF-5011-872C-1EDB7F8B5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CFC91-316C-28F0-B6FA-4084B820A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52CC5-25A3-6A48-85E8-E8574016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AC6B46-1D48-8E02-EEE3-019CB16876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267C0D-36E4-2DE4-DC9E-4792324AF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4427-4E87-5121-3922-D75AD6D39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1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6956C-C821-5528-A43D-649D107EA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4B19B-BB49-E518-48AC-F577B05866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29765-854D-5CC3-A0B9-73A4FD98D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14F25-7849-1C66-7480-91A904801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50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4123F-2E40-E384-6A91-F0E8C4EC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5E44E-7042-1D06-45E9-594CCE13B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C54E7-0B32-B010-1386-A6916F2D1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31EE8-3B8D-FEE0-B5E7-9E288C3F4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10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4123F-2E40-E384-6A91-F0E8C4EC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5E44E-7042-1D06-45E9-594CCE13B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C54E7-0B32-B010-1386-A6916F2D1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31EE8-3B8D-FEE0-B5E7-9E288C3F4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4123F-2E40-E384-6A91-F0E8C4EC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5E44E-7042-1D06-45E9-594CCE13B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C54E7-0B32-B010-1386-A6916F2D1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31EE8-3B8D-FEE0-B5E7-9E288C3F4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53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4123F-2E40-E384-6A91-F0E8C4EC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5E44E-7042-1D06-45E9-594CCE13B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C54E7-0B32-B010-1386-A6916F2D1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31EE8-3B8D-FEE0-B5E7-9E288C3F4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97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A5DC-CD74-A36D-4065-E0F6453C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3054C-FA27-393A-3A4C-CEDEEF292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A8DC-4FE3-5FD9-373B-2C06666F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25D9-B7D9-27F2-8655-C3602801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63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A5DC-CD74-A36D-4065-E0F6453C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3054C-FA27-393A-3A4C-CEDEEF292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A8DC-4FE3-5FD9-373B-2C06666F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25D9-B7D9-27F2-8655-C3602801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1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ED7D-E364-80A0-A61F-0BFCA862C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1B975-87EF-B2AD-7C7E-DAE386041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96265-D63B-D0A7-89D1-A0A623AE8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5D5F6-F15E-75D0-812A-70081E638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36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A5DC-CD74-A36D-4065-E0F6453C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3054C-FA27-393A-3A4C-CEDEEF292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A8DC-4FE3-5FD9-373B-2C06666F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25D9-B7D9-27F2-8655-C3602801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3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A5DC-CD74-A36D-4065-E0F6453C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3054C-FA27-393A-3A4C-CEDEEF292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A8DC-4FE3-5FD9-373B-2C06666F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25D9-B7D9-27F2-8655-C3602801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9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A5DC-CD74-A36D-4065-E0F6453C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3054C-FA27-393A-3A4C-CEDEEF292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A8DC-4FE3-5FD9-373B-2C06666F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25D9-B7D9-27F2-8655-C3602801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4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A5DC-CD74-A36D-4065-E0F6453C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3054C-FA27-393A-3A4C-CEDEEF292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A8DC-4FE3-5FD9-373B-2C06666F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25D9-B7D9-27F2-8655-C3602801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18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A5DC-CD74-A36D-4065-E0F6453C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3054C-FA27-393A-3A4C-CEDEEF292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A8DC-4FE3-5FD9-373B-2C06666F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25D9-B7D9-27F2-8655-C3602801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46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A5DC-CD74-A36D-4065-E0F6453C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3054C-FA27-393A-3A4C-CEDEEF292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A8DC-4FE3-5FD9-373B-2C06666F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25D9-B7D9-27F2-8655-C3602801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31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A5DC-CD74-A36D-4065-E0F6453C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3054C-FA27-393A-3A4C-CEDEEF292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A8DC-4FE3-5FD9-373B-2C06666F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25D9-B7D9-27F2-8655-C3602801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59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06B20-72AD-9D4C-2E06-98C3D32D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8A428-293B-0A98-A3C2-CE458E823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F56518-594F-DEC0-01FD-8C1DF2E8F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F7C4-A4AD-B9C2-07F9-0DB8C9EBE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07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1A5DC-CD74-A36D-4065-E0F6453C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3054C-FA27-393A-3A4C-CEDEEF292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A8DC-4FE3-5FD9-373B-2C06666F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225D9-B7D9-27F2-8655-C3602801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99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89675-7EB6-5A9A-32E9-76C64C63C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556460-2398-1E5E-F744-E3E94A149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BAA6FC-EBB3-C5AC-0444-385F4C921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059F1-C6D8-34F2-3204-ED56B1FBE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4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ED7D-E364-80A0-A61F-0BFCA862C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1B975-87EF-B2AD-7C7E-DAE386041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96265-D63B-D0A7-89D1-A0A623AE8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5D5F6-F15E-75D0-812A-70081E638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6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6F686-79C9-EDC2-6EA0-64864005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07AF5-345F-7784-B183-4BDDA27A2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5E4FB-1C9D-6764-06F6-F5D909003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DEDF8-04CC-8194-328C-E9117446C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2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610BA-5924-38E9-0B55-D4D09DE06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0897A-C64B-E6E8-967A-528975851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0FF66-8256-331B-2729-D503DBE9C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93AC2-B10E-F29E-B5B3-3273EF3E0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4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610BA-5924-38E9-0B55-D4D09DE06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0897A-C64B-E6E8-967A-528975851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0FF66-8256-331B-2729-D503DBE9C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93AC2-B10E-F29E-B5B3-3273EF3E0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9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06B20-72AD-9D4C-2E06-98C3D32D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8A428-293B-0A98-A3C2-CE458E823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F56518-594F-DEC0-01FD-8C1DF2E8F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F7C4-A4AD-B9C2-07F9-0DB8C9EBE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2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06B20-72AD-9D4C-2E06-98C3D32D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8A428-293B-0A98-A3C2-CE458E823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F56518-594F-DEC0-01FD-8C1DF2E8F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F7C4-A4AD-B9C2-07F9-0DB8C9EBE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43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E324-3CDE-F405-9984-5EDFFC30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578CE-4D49-8A1A-6007-A4ED35C3AA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166BB-4CEF-5011-872C-1EDB7F8B5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CFC91-316C-28F0-B6FA-4084B820A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3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www.cdc.gov/tobacco/about/cigarettes-and-canc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ncer.org/cancer/risk-prevention/tobacco/health-risks-of-tobacco/health-risks-of-smoking-tobacco.html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flutter.dev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5236" y="3429000"/>
            <a:ext cx="7038110" cy="1903572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Smoking Cancer Detection Mobile Application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C6E7DAD-E4BB-9A20-2968-EC48CF83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2F405-164D-3476-94B1-CADD39758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A4AA-7EA6-D503-345C-50BBF45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96B2B-5273-2C1C-06A0-548828443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9EDC0-039E-484F-BA4D-668FC2BB2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79" y="0"/>
            <a:ext cx="5679421" cy="3340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574FBF-27FB-4A7F-8963-7E4AE7E3AB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27" y="3340193"/>
            <a:ext cx="3072373" cy="2098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CBAD75-ABF7-4890-90E6-5D57EFFD3EDB}"/>
              </a:ext>
            </a:extLst>
          </p:cNvPr>
          <p:cNvSpPr txBox="1"/>
          <p:nvPr/>
        </p:nvSpPr>
        <p:spPr>
          <a:xfrm>
            <a:off x="726141" y="1777777"/>
            <a:ext cx="5109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cs typeface="Cairo" panose="020B0604020202020204"/>
              </a:rPr>
              <a:t>Tensorflow</a:t>
            </a:r>
            <a:endParaRPr lang="en-US" sz="3200" dirty="0">
              <a:cs typeface="Cairo" panose="020B0604020202020204"/>
            </a:endParaRPr>
          </a:p>
          <a:p>
            <a:endParaRPr lang="en-US" sz="3200" dirty="0">
              <a:cs typeface="Cairo" panose="020B0604020202020204"/>
            </a:endParaRPr>
          </a:p>
          <a:p>
            <a:r>
              <a:rPr lang="en-US" sz="3200" dirty="0" err="1">
                <a:cs typeface="Cairo" panose="020B0604020202020204"/>
              </a:rPr>
              <a:t>PyTorch</a:t>
            </a:r>
            <a:endParaRPr lang="en-US" sz="3200" dirty="0">
              <a:cs typeface="Cairo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004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226FB-AE09-35D1-DF73-5CA2D0F3C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3A86-2BE3-EC7F-73E6-80A66AAD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Tensorflow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61142-A662-2BF7-FE3A-B305A61C8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4221"/>
            <a:ext cx="6934200" cy="390048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7CCD-6D5A-57EA-018D-9A059A6FD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Scalability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iro" panose="020B0604020202020204" charset="-78"/>
              <a:cs typeface="Cairo" panose="020B0604020202020204" charset="-78"/>
            </a:endParaRP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Flexibility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iro" panose="020B0604020202020204" charset="-78"/>
              <a:cs typeface="Cairo" panose="020B0604020202020204" charset="-78"/>
            </a:endParaRP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High Performance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iro" panose="020B0604020202020204" charset="-78"/>
              <a:cs typeface="Cairo" panose="020B0604020202020204" charset="-78"/>
            </a:endParaRP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Integration with Other Technologies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iro" panose="020B0604020202020204" charset="-78"/>
              <a:cs typeface="Cairo" panose="020B0604020202020204" charset="-78"/>
            </a:endParaRP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Continual Improvement</a:t>
            </a: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iro" panose="020B0604020202020204" charset="-78"/>
              <a:cs typeface="Cairo" panose="020B0604020202020204" charset="-78"/>
            </a:endParaRPr>
          </a:p>
          <a:p>
            <a:pPr marL="342900" marR="0" lvl="0" indent="-34290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AutoML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 Capabilities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1A2E8-3C65-CAEB-CBC4-9F98E7B7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292" y="6118398"/>
            <a:ext cx="2444708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0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AF35C-73D5-EEA3-E9C8-B6381105E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B020-AE02-6CAB-7CD9-CEBB2F71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PyTorch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F3E5-35FC-9EA8-C8C5-CAD61DBFB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108958" cy="4297680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Dynamic Computational Graph</a:t>
            </a: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iro" panose="020B0604020202020204" charset="-78"/>
              <a:cs typeface="Cairo" panose="020B0604020202020204" charset="-78"/>
            </a:endParaRP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Easier to Learn and Use</a:t>
            </a: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iro" panose="020B0604020202020204" charset="-78"/>
              <a:cs typeface="Cairo" panose="020B0604020202020204" charset="-78"/>
            </a:endParaRP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Deployment Flexibility</a:t>
            </a: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iro" panose="020B0604020202020204" charset="-78"/>
              <a:cs typeface="Cairo" panose="020B0604020202020204" charset="-78"/>
            </a:endParaRP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Active Community and Development</a:t>
            </a: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iro" panose="020B0604020202020204" charset="-78"/>
              <a:cs typeface="Cairo" panose="020B0604020202020204" charset="-78"/>
            </a:endParaRP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Debugging and Profiling Tools</a:t>
            </a: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iro" panose="020B0604020202020204" charset="-78"/>
              <a:cs typeface="Cairo" panose="020B0604020202020204" charset="-78"/>
            </a:endParaRP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iro" panose="020B0604020202020204" charset="-78"/>
                <a:cs typeface="Cairo" panose="020B0604020202020204" charset="-78"/>
              </a:rPr>
              <a:t>Pythonic Interface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DD53-F1C0-B3B6-8203-93C10754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20" y="2081899"/>
            <a:ext cx="6698156" cy="3767713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7B2272-E5CD-B86E-D7B4-9555EB8FA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292" y="6148421"/>
            <a:ext cx="2444708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6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F860D-5639-53F3-CA2E-B3D22FF65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C0A5-2CCF-0F2F-C538-F56E958F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E759F-098F-A066-6375-60FCA3A6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7362-7A93-2939-8DA2-8475982470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77777"/>
            <a:ext cx="6906491" cy="2808077"/>
          </a:xfrm>
        </p:spPr>
        <p:txBody>
          <a:bodyPr>
            <a:norm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ea typeface="+mn-ea"/>
                <a:cs typeface="Cairo" panose="020B0604020202020204" charset="-78"/>
              </a:rPr>
              <a:t>Flutter</a:t>
            </a:r>
          </a:p>
          <a:p>
            <a:pPr algn="just">
              <a:buClrTx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ea typeface="+mn-ea"/>
                <a:cs typeface="Cairo" panose="020B0604020202020204" charset="-78"/>
              </a:rPr>
              <a:t>Dart</a:t>
            </a:r>
          </a:p>
          <a:p>
            <a:pPr algn="just">
              <a:buClrTx/>
              <a:defRPr/>
            </a:pPr>
            <a:r>
              <a:rPr lang="en-US" sz="2400" dirty="0">
                <a:solidFill>
                  <a:srgbClr val="000000"/>
                </a:solidFill>
                <a:latin typeface="Cairo" panose="020B0604020202020204" charset="-78"/>
                <a:cs typeface="Cairo" panose="020B0604020202020204" charset="-78"/>
              </a:rPr>
              <a:t>Flask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A8F86-F556-B3D8-B6C2-3E9EE0E22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76" y="4879695"/>
            <a:ext cx="2853175" cy="155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8C24E-7E7E-E7AC-F2B2-3673687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024" y="1777777"/>
            <a:ext cx="2371550" cy="25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DF5B0-F73F-9028-0BEB-AF21C930F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603" y="4919273"/>
            <a:ext cx="1671043" cy="1738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05FE98-4641-5D1C-8F7E-BDC922A5A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898" y="4842280"/>
            <a:ext cx="1620983" cy="18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2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F860D-5639-53F3-CA2E-B3D22FF65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E759F-098F-A066-6375-60FCA3A6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7362-7A93-2939-8DA2-8475982470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77777"/>
            <a:ext cx="9771529" cy="4246505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2A221-E22B-4CC6-B8C2-CEF307A6E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5" y="413230"/>
            <a:ext cx="3426249" cy="9754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A36ADD-3C24-4CE5-96EC-710977C9B02C}"/>
              </a:ext>
            </a:extLst>
          </p:cNvPr>
          <p:cNvSpPr txBox="1"/>
          <p:nvPr/>
        </p:nvSpPr>
        <p:spPr>
          <a:xfrm>
            <a:off x="838200" y="1777777"/>
            <a:ext cx="95160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used Flutter to design our mobile  Application has numerous advantages over </a:t>
            </a:r>
          </a:p>
          <a:p>
            <a:pPr lvl="0"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its competitors. These advantages are inherent in the programming language and in the set of </a:t>
            </a:r>
          </a:p>
          <a:p>
            <a:pPr lvl="0"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4290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tools that allow Flutter to solve issues that other languages cannot cope with</a:t>
            </a:r>
          </a:p>
          <a:p>
            <a:pPr lvl="0"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</a:t>
            </a:r>
          </a:p>
          <a:p>
            <a:pPr lvl="0"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Flutter consists of two important parts: 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SDK (Software Development Kit): A collection of tools that are going to help you develop your applications. This includes tools to compile your code into native machine code (code for iOS and Android)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Framework (UI Library based on widgets): A collection of reusable UI elements </a:t>
            </a:r>
          </a:p>
        </p:txBody>
      </p:sp>
    </p:spTree>
    <p:extLst>
      <p:ext uri="{BB962C8B-B14F-4D97-AF65-F5344CB8AC3E}">
        <p14:creationId xmlns:p14="http://schemas.microsoft.com/office/powerpoint/2010/main" val="103063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F860D-5639-53F3-CA2E-B3D22FF65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E759F-098F-A066-6375-60FCA3A6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7362-7A93-2939-8DA2-8475982470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77777"/>
            <a:ext cx="9771529" cy="4246505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36ADD-3C24-4CE5-96EC-710977C9B02C}"/>
              </a:ext>
            </a:extLst>
          </p:cNvPr>
          <p:cNvSpPr txBox="1"/>
          <p:nvPr/>
        </p:nvSpPr>
        <p:spPr>
          <a:xfrm>
            <a:off x="838200" y="1777777"/>
            <a:ext cx="9516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A powerful programming language developed by Google.</a:t>
            </a:r>
          </a:p>
          <a:p>
            <a:pPr lvl="0"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" lv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- Used for web and mobile Development.</a:t>
            </a:r>
          </a:p>
          <a:p>
            <a:pPr marL="585216" lvl="1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B367AC-0B16-4B6B-A2D3-FE4870A36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395" y="589123"/>
            <a:ext cx="3261643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2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F860D-5639-53F3-CA2E-B3D22FF65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E759F-098F-A066-6375-60FCA3A6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57362-7A93-2939-8DA2-8475982470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77777"/>
            <a:ext cx="9771529" cy="4246505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36ADD-3C24-4CE5-96EC-710977C9B02C}"/>
              </a:ext>
            </a:extLst>
          </p:cNvPr>
          <p:cNvSpPr txBox="1"/>
          <p:nvPr/>
        </p:nvSpPr>
        <p:spPr>
          <a:xfrm>
            <a:off x="596154" y="3205934"/>
            <a:ext cx="9516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 algn="just"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Flask is a lightweight and flexible Python web framework suitable for building APIs.</a:t>
            </a:r>
          </a:p>
          <a:p>
            <a:pPr lvl="0" indent="-342900" algn="just">
              <a:buFont typeface="Wingdings" panose="05000000000000000000" pitchFamily="2" charset="2"/>
              <a:buChar char="v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42900" algn="just"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Its simplicity and ease of use make it ideal for our project's requirements.</a:t>
            </a:r>
          </a:p>
          <a:p>
            <a:pPr lvl="0" indent="-342900" algn="just">
              <a:buFont typeface="Wingdings" panose="05000000000000000000" pitchFamily="2" charset="2"/>
              <a:buChar char="v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42900" algn="just">
              <a:buFont typeface="Wingdings" panose="05000000000000000000" pitchFamily="2" charset="2"/>
              <a:buChar char="v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Flask integrates seamlessly with TensorFlow and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allowing us to deploy our machine learning models efficiently.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88C86-01D9-4869-ADA3-08B2B0ACD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87" y="174812"/>
            <a:ext cx="7758953" cy="267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5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A85FE-D31B-7761-172A-86856017486F}"/>
              </a:ext>
            </a:extLst>
          </p:cNvPr>
          <p:cNvSpPr txBox="1"/>
          <p:nvPr/>
        </p:nvSpPr>
        <p:spPr>
          <a:xfrm>
            <a:off x="526473" y="374074"/>
            <a:ext cx="7135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Model Accuracy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801D4E-5FF8-0F37-2EA0-503DB3D83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1283277"/>
            <a:ext cx="9698182" cy="499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459-05B2-333F-5D18-FADB6B26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EC-5E10-7874-0B50-484FEC33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prototype</a:t>
            </a:r>
          </a:p>
        </p:txBody>
      </p:sp>
      <p:pic>
        <p:nvPicPr>
          <p:cNvPr id="4" name="Picture 3" descr="A black background with blue writing&#10;&#10;Description automatically generated">
            <a:extLst>
              <a:ext uri="{FF2B5EF4-FFF2-40B4-BE49-F238E27FC236}">
                <a16:creationId xmlns:a16="http://schemas.microsoft.com/office/drawing/2014/main" id="{DFCB25C0-BE5B-35AA-DAD2-BA5D8E0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35" y="6172462"/>
            <a:ext cx="2445265" cy="68553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7401C6-716D-9826-1E35-C6046323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09" y="1334490"/>
            <a:ext cx="2078972" cy="4619938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1EDD71CC-9235-14AE-981F-69100ACED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37" y="1334490"/>
            <a:ext cx="2078972" cy="4619938"/>
          </a:xfrm>
          <a:prstGeom prst="rect">
            <a:avLst/>
          </a:prstGeom>
        </p:spPr>
      </p:pic>
      <p:pic>
        <p:nvPicPr>
          <p:cNvPr id="10" name="Picture 9" descr="A screenshot of a mobile device&#10;&#10;Description automatically generated">
            <a:extLst>
              <a:ext uri="{FF2B5EF4-FFF2-40B4-BE49-F238E27FC236}">
                <a16:creationId xmlns:a16="http://schemas.microsoft.com/office/drawing/2014/main" id="{7AF42B3C-233E-95E6-CB0F-678BC9E01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80" y="1334490"/>
            <a:ext cx="2078973" cy="46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6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459-05B2-333F-5D18-FADB6B26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EC-5E10-7874-0B50-484FEC33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Sign up</a:t>
            </a:r>
          </a:p>
        </p:txBody>
      </p:sp>
      <p:pic>
        <p:nvPicPr>
          <p:cNvPr id="4" name="Picture 3" descr="A black background with blue writing&#10;&#10;Description automatically generated">
            <a:extLst>
              <a:ext uri="{FF2B5EF4-FFF2-40B4-BE49-F238E27FC236}">
                <a16:creationId xmlns:a16="http://schemas.microsoft.com/office/drawing/2014/main" id="{DFCB25C0-BE5B-35AA-DAD2-BA5D8E0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35" y="6172462"/>
            <a:ext cx="2445265" cy="685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058D50-6F3A-4F95-9050-42855BDAE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464" y="782288"/>
            <a:ext cx="3211124" cy="52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9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FA9B4-181D-C560-DA27-DA038D774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F1510-CA10-2020-0F73-CA929FD8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87110C-492C-485D-9F38-C18493DAF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093" y="1133619"/>
            <a:ext cx="1255885" cy="1255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1795B-3AE6-407A-93BD-2B39B8A09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797" y="1167283"/>
            <a:ext cx="1255885" cy="1255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52C42-54B7-4669-A219-BB063500E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438" y="1133619"/>
            <a:ext cx="1255885" cy="1255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229BD-F610-4512-AFA3-159C571BD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711" y="1133619"/>
            <a:ext cx="1255885" cy="1255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BB4C4-7E4C-47EC-87E3-9C5897B6D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323" y="4058984"/>
            <a:ext cx="1255885" cy="1255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944179-3701-48CB-A67C-C3B0F647D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492" y="4002246"/>
            <a:ext cx="1255885" cy="12558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D08838-EED8-4C24-B4A7-522287A96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82" y="4015364"/>
            <a:ext cx="1255885" cy="1255885"/>
          </a:xfrm>
          <a:prstGeom prst="rect">
            <a:avLst/>
          </a:prstGeom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31233662-414F-48A3-8BA9-7D63F648426C}"/>
              </a:ext>
            </a:extLst>
          </p:cNvPr>
          <p:cNvSpPr txBox="1"/>
          <p:nvPr/>
        </p:nvSpPr>
        <p:spPr>
          <a:xfrm>
            <a:off x="944852" y="2740769"/>
            <a:ext cx="19463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Cairo" panose="020B0604020202020204"/>
              </a:rPr>
              <a:t>Abdelrahman Yasser Mohamed </a:t>
            </a:r>
          </a:p>
          <a:p>
            <a:pPr algn="ctr"/>
            <a:r>
              <a:rPr lang="en-US" b="1" dirty="0">
                <a:cs typeface="Cairo" panose="020B0604020202020204"/>
              </a:rPr>
              <a:t>20-00184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33662-414F-48A3-8BA9-7D63F648426C}"/>
              </a:ext>
            </a:extLst>
          </p:cNvPr>
          <p:cNvSpPr txBox="1"/>
          <p:nvPr/>
        </p:nvSpPr>
        <p:spPr>
          <a:xfrm>
            <a:off x="3453556" y="2774506"/>
            <a:ext cx="19463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Cairo" panose="020B0604020202020204"/>
              </a:rPr>
              <a:t>Mohamed Ahmed Saeed  </a:t>
            </a:r>
          </a:p>
          <a:p>
            <a:pPr algn="ctr"/>
            <a:r>
              <a:rPr lang="en-US" b="1" dirty="0">
                <a:cs typeface="Cairo" panose="020B0604020202020204"/>
              </a:rPr>
              <a:t>20-00312</a:t>
            </a:r>
            <a:endParaRPr lang="ar-EG" b="1" dirty="0">
              <a:cs typeface="Cairo" panose="020B0604020202020204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31233662-414F-48A3-8BA9-7D63F648426C}"/>
              </a:ext>
            </a:extLst>
          </p:cNvPr>
          <p:cNvSpPr txBox="1"/>
          <p:nvPr/>
        </p:nvSpPr>
        <p:spPr>
          <a:xfrm>
            <a:off x="6063197" y="2765232"/>
            <a:ext cx="19463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Cairo" panose="020B0604020202020204"/>
              </a:rPr>
              <a:t>Ahmed Hamada </a:t>
            </a:r>
            <a:r>
              <a:rPr lang="en-US" b="1" dirty="0" err="1">
                <a:cs typeface="Cairo" panose="020B0604020202020204"/>
              </a:rPr>
              <a:t>Hamdy</a:t>
            </a:r>
            <a:r>
              <a:rPr lang="en-US" b="1" dirty="0">
                <a:cs typeface="Cairo" panose="020B0604020202020204"/>
              </a:rPr>
              <a:t> </a:t>
            </a:r>
          </a:p>
          <a:p>
            <a:pPr algn="ctr"/>
            <a:r>
              <a:rPr lang="en-US" b="1" dirty="0">
                <a:cs typeface="Cairo" panose="020B0604020202020204"/>
              </a:rPr>
              <a:t> 19-00764</a:t>
            </a:r>
            <a:endParaRPr lang="ar-EG" b="1" dirty="0">
              <a:cs typeface="Cairo" panose="020B0604020202020204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31233662-414F-48A3-8BA9-7D63F648426C}"/>
              </a:ext>
            </a:extLst>
          </p:cNvPr>
          <p:cNvSpPr txBox="1"/>
          <p:nvPr/>
        </p:nvSpPr>
        <p:spPr>
          <a:xfrm>
            <a:off x="8571901" y="2713875"/>
            <a:ext cx="19463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cs typeface="Cairo" panose="020B0604020202020204"/>
              </a:rPr>
              <a:t>Mohamed Mostafa Saad  20-00365</a:t>
            </a:r>
            <a:endParaRPr lang="ar-EG" b="1" dirty="0">
              <a:cs typeface="Cairo" panose="020B0604020202020204"/>
            </a:endParaRP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31233662-414F-48A3-8BA9-7D63F648426C}"/>
              </a:ext>
            </a:extLst>
          </p:cNvPr>
          <p:cNvSpPr txBox="1"/>
          <p:nvPr/>
        </p:nvSpPr>
        <p:spPr>
          <a:xfrm>
            <a:off x="7319082" y="5541033"/>
            <a:ext cx="19463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>
                <a:cs typeface="Cairo" panose="020B0604020202020204"/>
              </a:rPr>
              <a:t>Mohanad</a:t>
            </a:r>
            <a:r>
              <a:rPr lang="en-US" b="1" dirty="0">
                <a:cs typeface="Cairo" panose="020B0604020202020204"/>
              </a:rPr>
              <a:t> Nasser </a:t>
            </a:r>
            <a:r>
              <a:rPr lang="en-US" b="1" dirty="0" err="1">
                <a:cs typeface="Cairo" panose="020B0604020202020204"/>
              </a:rPr>
              <a:t>Abdelawal</a:t>
            </a:r>
            <a:r>
              <a:rPr lang="en-US" b="1" dirty="0">
                <a:cs typeface="Cairo" panose="020B0604020202020204"/>
              </a:rPr>
              <a:t> </a:t>
            </a:r>
          </a:p>
          <a:p>
            <a:pPr algn="ctr"/>
            <a:r>
              <a:rPr lang="en-US" b="1" dirty="0">
                <a:cs typeface="Cairo" panose="020B0604020202020204"/>
              </a:rPr>
              <a:t>18-00499</a:t>
            </a:r>
            <a:endParaRPr lang="ar-EG" b="1" dirty="0">
              <a:cs typeface="Cairo" panose="020B0604020202020204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31233662-414F-48A3-8BA9-7D63F648426C}"/>
              </a:ext>
            </a:extLst>
          </p:cNvPr>
          <p:cNvSpPr txBox="1"/>
          <p:nvPr/>
        </p:nvSpPr>
        <p:spPr>
          <a:xfrm>
            <a:off x="4709441" y="5570174"/>
            <a:ext cx="19463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cs typeface="Cairo" panose="020B0604020202020204"/>
              </a:rPr>
              <a:t>Diana Ashraf </a:t>
            </a:r>
            <a:r>
              <a:rPr lang="en-US" b="1" dirty="0" err="1">
                <a:cs typeface="Cairo" panose="020B0604020202020204"/>
              </a:rPr>
              <a:t>Wadea</a:t>
            </a:r>
            <a:r>
              <a:rPr lang="en-US" b="1" dirty="0">
                <a:cs typeface="Cairo" panose="020B0604020202020204"/>
              </a:rPr>
              <a:t> 20-00047</a:t>
            </a:r>
            <a:endParaRPr lang="ar-EG" b="1" dirty="0">
              <a:cs typeface="Cairo" panose="020B0604020202020204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31233662-414F-48A3-8BA9-7D63F648426C}"/>
              </a:ext>
            </a:extLst>
          </p:cNvPr>
          <p:cNvSpPr txBox="1"/>
          <p:nvPr/>
        </p:nvSpPr>
        <p:spPr>
          <a:xfrm>
            <a:off x="2218251" y="5488963"/>
            <a:ext cx="194636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cs typeface="Cairo" panose="020B0604020202020204"/>
              </a:rPr>
              <a:t>Mostafa Youssef Obaid Youssef 20-01130</a:t>
            </a:r>
            <a:endParaRPr lang="ar-EG" b="1" dirty="0">
              <a:cs typeface="Cairo" panose="020B0604020202020204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7BD52A58-1009-43DB-BACC-F6F42367A8D3}"/>
              </a:ext>
            </a:extLst>
          </p:cNvPr>
          <p:cNvSpPr txBox="1"/>
          <p:nvPr/>
        </p:nvSpPr>
        <p:spPr>
          <a:xfrm>
            <a:off x="3453556" y="181988"/>
            <a:ext cx="603748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E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Team Members</a:t>
            </a:r>
            <a:endParaRPr lang="ar-EG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0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459-05B2-333F-5D18-FADB6B26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EC-5E10-7874-0B50-484FEC33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Login </a:t>
            </a:r>
          </a:p>
        </p:txBody>
      </p:sp>
      <p:pic>
        <p:nvPicPr>
          <p:cNvPr id="4" name="Picture 3" descr="A black background with blue writing&#10;&#10;Description automatically generated">
            <a:extLst>
              <a:ext uri="{FF2B5EF4-FFF2-40B4-BE49-F238E27FC236}">
                <a16:creationId xmlns:a16="http://schemas.microsoft.com/office/drawing/2014/main" id="{DFCB25C0-BE5B-35AA-DAD2-BA5D8E0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35" y="6172462"/>
            <a:ext cx="2445265" cy="685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82264-97E9-4A75-8123-3ABB7DA7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367" y="874579"/>
            <a:ext cx="2865368" cy="52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46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459-05B2-333F-5D18-FADB6B26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EC-5E10-7874-0B50-484FEC33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Report Page </a:t>
            </a:r>
          </a:p>
        </p:txBody>
      </p:sp>
      <p:pic>
        <p:nvPicPr>
          <p:cNvPr id="4" name="Picture 3" descr="A black background with blue writing&#10;&#10;Description automatically generated">
            <a:extLst>
              <a:ext uri="{FF2B5EF4-FFF2-40B4-BE49-F238E27FC236}">
                <a16:creationId xmlns:a16="http://schemas.microsoft.com/office/drawing/2014/main" id="{DFCB25C0-BE5B-35AA-DAD2-BA5D8E0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35" y="6172462"/>
            <a:ext cx="2445265" cy="685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192161-95D5-4F9C-84CD-05D7E5AA2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689" y="874579"/>
            <a:ext cx="2627046" cy="52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459-05B2-333F-5D18-FADB6B26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EC-5E10-7874-0B50-484FEC33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 err="1">
                <a:latin typeface="Cairo" panose="020B0604020202020204" charset="-78"/>
                <a:cs typeface="Cairo" panose="020B0604020202020204" charset="-78"/>
              </a:rPr>
              <a:t>Execises</a:t>
            </a:r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 page </a:t>
            </a:r>
          </a:p>
        </p:txBody>
      </p:sp>
      <p:pic>
        <p:nvPicPr>
          <p:cNvPr id="4" name="Picture 3" descr="A black background with blue writing&#10;&#10;Description automatically generated">
            <a:extLst>
              <a:ext uri="{FF2B5EF4-FFF2-40B4-BE49-F238E27FC236}">
                <a16:creationId xmlns:a16="http://schemas.microsoft.com/office/drawing/2014/main" id="{DFCB25C0-BE5B-35AA-DAD2-BA5D8E0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35" y="6172462"/>
            <a:ext cx="2445265" cy="685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CF0337-879E-4EB3-A7B6-4651CA8B7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951" y="766353"/>
            <a:ext cx="2736784" cy="53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89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459-05B2-333F-5D18-FADB6B26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EC-5E10-7874-0B50-484FEC33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Nutrition page </a:t>
            </a:r>
          </a:p>
        </p:txBody>
      </p:sp>
      <p:pic>
        <p:nvPicPr>
          <p:cNvPr id="4" name="Picture 3" descr="A black background with blue writing&#10;&#10;Description automatically generated">
            <a:extLst>
              <a:ext uri="{FF2B5EF4-FFF2-40B4-BE49-F238E27FC236}">
                <a16:creationId xmlns:a16="http://schemas.microsoft.com/office/drawing/2014/main" id="{DFCB25C0-BE5B-35AA-DAD2-BA5D8E0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35" y="6172462"/>
            <a:ext cx="2445265" cy="685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188F2-687C-4C63-9327-3298EE47F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368" y="874579"/>
            <a:ext cx="2865367" cy="52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3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459-05B2-333F-5D18-FADB6B26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EC-5E10-7874-0B50-484FEC33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Let’s Diagnosis your Image</a:t>
            </a:r>
          </a:p>
        </p:txBody>
      </p:sp>
      <p:pic>
        <p:nvPicPr>
          <p:cNvPr id="4" name="Picture 3" descr="A black background with blue writing&#10;&#10;Description automatically generated">
            <a:extLst>
              <a:ext uri="{FF2B5EF4-FFF2-40B4-BE49-F238E27FC236}">
                <a16:creationId xmlns:a16="http://schemas.microsoft.com/office/drawing/2014/main" id="{DFCB25C0-BE5B-35AA-DAD2-BA5D8E0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35" y="6172462"/>
            <a:ext cx="2445265" cy="685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172B9C-6C73-4F16-971E-461F7991D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81" y="780058"/>
            <a:ext cx="2828554" cy="52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79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459-05B2-333F-5D18-FADB6B26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EC-5E10-7874-0B50-484FEC33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Lung cancer page</a:t>
            </a:r>
          </a:p>
        </p:txBody>
      </p:sp>
      <p:pic>
        <p:nvPicPr>
          <p:cNvPr id="4" name="Picture 3" descr="A black background with blue writing&#10;&#10;Description automatically generated">
            <a:extLst>
              <a:ext uri="{FF2B5EF4-FFF2-40B4-BE49-F238E27FC236}">
                <a16:creationId xmlns:a16="http://schemas.microsoft.com/office/drawing/2014/main" id="{DFCB25C0-BE5B-35AA-DAD2-BA5D8E0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35" y="6172462"/>
            <a:ext cx="2445265" cy="685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0EEDED-DA75-49B6-B22B-3A8D12DD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764" y="764829"/>
            <a:ext cx="2822971" cy="53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02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459-05B2-333F-5D18-FADB6B26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EC-5E10-7874-0B50-484FEC33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Medical Records page</a:t>
            </a:r>
          </a:p>
        </p:txBody>
      </p:sp>
      <p:pic>
        <p:nvPicPr>
          <p:cNvPr id="4" name="Picture 3" descr="A black background with blue writing&#10;&#10;Description automatically generated">
            <a:extLst>
              <a:ext uri="{FF2B5EF4-FFF2-40B4-BE49-F238E27FC236}">
                <a16:creationId xmlns:a16="http://schemas.microsoft.com/office/drawing/2014/main" id="{DFCB25C0-BE5B-35AA-DAD2-BA5D8E0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35" y="6172462"/>
            <a:ext cx="2445265" cy="685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67C1CD-B010-4748-B39D-7DE65FD10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469" y="777022"/>
            <a:ext cx="2767266" cy="53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64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7C5-9E6C-154C-9512-E79C02D0B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C26A-BBCE-23C1-A097-E16237D6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Future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3984F-D3E9-251B-53E8-254F51FF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402F5-6157-4484-9C4F-04D13039EB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77777"/>
            <a:ext cx="6906491" cy="2808077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Arial"/>
              </a:rPr>
              <a:t>Continuous improvement and refinement of the application based on user feedback and technological advancements.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cs typeface="Cairo" panose="020B0604020202020204" charset="-78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cs typeface="Cairo" panose="020B0604020202020204" charset="-78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Arial"/>
              </a:rPr>
              <a:t>Integration of additional features such as teleconsultation with healthcare professionals and personalized risk assessment.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cs typeface="Cairo" panose="020B0604020202020204" charset="-78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Arial"/>
              </a:rPr>
              <a:t>Expansion of the application to cover a broader range of cancer types and risk factors.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400" kern="0" dirty="0">
              <a:solidFill>
                <a:srgbClr val="000000"/>
              </a:solidFill>
              <a:latin typeface="Cairo" panose="020B0604020202020204" charset="-78"/>
              <a:cs typeface="Cairo" panose="020B0604020202020204" charset="-78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Arial"/>
              </a:rPr>
              <a:t>Collaboration with healthcare organizations and regulatory bodies to ensure compliance and ethical use of the application.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400" kern="0" dirty="0">
              <a:solidFill>
                <a:srgbClr val="000000"/>
              </a:solidFill>
              <a:cs typeface="Cairo" panose="020B0604020202020204" charset="-78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99128-CF19-96D8-605C-9251BC61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76" y="4879695"/>
            <a:ext cx="2853175" cy="155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41425-978D-85B9-FDA2-F04491FC7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024" y="1777777"/>
            <a:ext cx="2371550" cy="25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825FF-CF9D-F8F0-DB72-4BB7BE1AE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603" y="4919273"/>
            <a:ext cx="1671043" cy="1738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01D52-65AA-5522-3194-9DE9A72D3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898" y="4842280"/>
            <a:ext cx="1620983" cy="18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6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459-05B2-333F-5D18-FADB6B264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26EC-5E10-7874-0B50-484FEC33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Cairo" panose="020B0604020202020204" charset="-78"/>
                <a:cs typeface="Cairo" panose="020B0604020202020204" charset="-78"/>
              </a:rPr>
              <a:t>References</a:t>
            </a:r>
          </a:p>
        </p:txBody>
      </p:sp>
      <p:pic>
        <p:nvPicPr>
          <p:cNvPr id="4" name="Picture 3" descr="A black background with blue writing&#10;&#10;Description automatically generated">
            <a:extLst>
              <a:ext uri="{FF2B5EF4-FFF2-40B4-BE49-F238E27FC236}">
                <a16:creationId xmlns:a16="http://schemas.microsoft.com/office/drawing/2014/main" id="{DFCB25C0-BE5B-35AA-DAD2-BA5D8E0B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35" y="6172462"/>
            <a:ext cx="2445265" cy="685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CB131-CDBF-492B-B60A-2FFF5FB9AB9C}"/>
              </a:ext>
            </a:extLst>
          </p:cNvPr>
          <p:cNvSpPr txBox="1"/>
          <p:nvPr/>
        </p:nvSpPr>
        <p:spPr>
          <a:xfrm>
            <a:off x="6096000" y="1513091"/>
            <a:ext cx="50112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hlinkClick r:id="rId4"/>
              </a:rPr>
              <a:t>https://flutter.dev/</a:t>
            </a:r>
            <a:endParaRPr lang="en-US" sz="1800" b="0" i="0" u="none" strike="noStrike" kern="120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kern="120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hlinkClick r:id="rId5"/>
              </a:rPr>
              <a:t>GitHub: Let’s build from here · GitHub</a:t>
            </a:r>
            <a:endParaRPr lang="en-GB" dirty="0"/>
          </a:p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hlinkClick r:id="rId6"/>
              </a:rPr>
              <a:t>Health Risks of Smoking Tobacco | American Cancer Society</a:t>
            </a:r>
            <a:endParaRPr lang="en-GB" dirty="0"/>
          </a:p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hlinkClick r:id="rId7"/>
              </a:rPr>
              <a:t>Health Effects of Cigarettes: Cancer | Smoking and Tobacco Use | CDC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1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E3C40-95EB-1317-A04C-417C6A970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DBB6F746-8D07-0AF8-6922-C5490E9F1678}"/>
              </a:ext>
            </a:extLst>
          </p:cNvPr>
          <p:cNvSpPr txBox="1"/>
          <p:nvPr/>
        </p:nvSpPr>
        <p:spPr>
          <a:xfrm>
            <a:off x="2590800" y="2644170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iro" panose="020B0604020202020204" charset="-78"/>
                <a:ea typeface="+mj-ea"/>
                <a:cs typeface="Cairo" panose="020B0604020202020204" charset="-78"/>
              </a:rPr>
              <a:t>Thanks</a:t>
            </a:r>
            <a:endParaRPr lang="en-US" sz="9600" dirty="0">
              <a:latin typeface="Cairo" panose="020B0604020202020204" charset="-78"/>
              <a:cs typeface="Cairo" panose="020B0604020202020204" charset="-7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97FB79-D27C-4444-4B07-7717CA772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37DBC3-913E-73E4-9B1C-65A439FCE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109" y="1444016"/>
            <a:ext cx="2170364" cy="4361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77CDD-0A67-908C-3293-C69DD6D57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473" y="1347034"/>
            <a:ext cx="2170364" cy="44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7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FA9B4-181D-C560-DA27-DA038D774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6831-E77E-5072-64C3-89A75C48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69" y="33913"/>
            <a:ext cx="9608127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F1510-CA10-2020-0F73-CA929FD88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C1E3FB7-27A9-2FAC-5E36-FAF5954C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193" y="887306"/>
            <a:ext cx="3346558" cy="464004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41F7EE8-E8D7-C784-C40F-E071B8EC3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9996" y="694798"/>
            <a:ext cx="1619299" cy="172472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6BC7555-1269-4D9C-41E3-7726F5E81B42}"/>
              </a:ext>
            </a:extLst>
          </p:cNvPr>
          <p:cNvSpPr txBox="1"/>
          <p:nvPr/>
        </p:nvSpPr>
        <p:spPr>
          <a:xfrm>
            <a:off x="481041" y="1450399"/>
            <a:ext cx="582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Introduction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Motivation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Problem Statement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Objectives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Data Used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Methodology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Machine Learning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Model Accuracy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Application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future work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iro" panose="020B0604020202020204" charset="-78"/>
                <a:ea typeface="Arimo"/>
                <a:cs typeface="Cairo" panose="020B0604020202020204" charset="-78"/>
                <a:sym typeface="Arimo"/>
              </a:rPr>
              <a:t>References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iro" panose="020B0604020202020204" charset="-78"/>
              <a:ea typeface="Arimo"/>
              <a:cs typeface="Cairo" panose="020B0604020202020204" charset="-78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97610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E4AFC-9660-B0D4-0C19-804EE68B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8EEF-361B-A43F-2580-0127D8F7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211A9-6D7E-3B37-118A-CE3918EF2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11769-687E-4459-DF0B-09096EA7C9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38099"/>
            <a:ext cx="6878782" cy="428488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iro" panose="020B0604020202020204" charset="-78"/>
                <a:cs typeface="Cairo" panose="020B0604020202020204" charset="-78"/>
              </a:rPr>
              <a:t>Impact of Smoking on Health</a:t>
            </a:r>
          </a:p>
          <a:p>
            <a:r>
              <a:rPr lang="en-US" sz="2400" dirty="0">
                <a:latin typeface="Cairo" panose="020B0604020202020204" charset="-78"/>
                <a:cs typeface="Cairo" panose="020B0604020202020204" charset="-78"/>
              </a:rPr>
              <a:t>Lung Cancer and Smoking</a:t>
            </a:r>
          </a:p>
          <a:p>
            <a:r>
              <a:rPr lang="en-US" sz="2400" dirty="0">
                <a:latin typeface="Cairo" panose="020B0604020202020204" charset="-78"/>
                <a:cs typeface="Cairo" panose="020B0604020202020204" charset="-78"/>
              </a:rPr>
              <a:t>Cancer Linked to Smoking</a:t>
            </a:r>
          </a:p>
          <a:p>
            <a:r>
              <a:rPr lang="en-US" sz="2400" dirty="0">
                <a:latin typeface="Cairo" panose="020B0604020202020204" charset="-78"/>
                <a:cs typeface="Cairo" panose="020B0604020202020204" charset="-78"/>
              </a:rPr>
              <a:t>Public Health Interventions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AA6FA-C8EB-D354-66AD-1A44E2338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76" y="4879695"/>
            <a:ext cx="2853175" cy="155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C6B36-E464-5637-51E3-AA7500EBE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024" y="1777777"/>
            <a:ext cx="2371550" cy="25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B74E5-F62B-7B9F-9109-91C0A7BCE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603" y="4919273"/>
            <a:ext cx="1671043" cy="1738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B8CB0-9342-AA14-CDF8-0CE4978BB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898" y="4842280"/>
            <a:ext cx="1620983" cy="18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6762-96AF-A8EE-9B9A-9FCB0CCFC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DA25-1234-1979-2C05-9C11F55C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13A00-97B7-C3D4-856B-42ADD84B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94DC4-545E-7A7C-BBD2-B24636EB39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100"/>
            <a:ext cx="6892635" cy="3081174"/>
          </a:xfr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ea typeface="+mn-ea"/>
                <a:cs typeface="Cairo" panose="020B0604020202020204" charset="-78"/>
              </a:rPr>
              <a:t>The motivation behind our project stems from the need to address the alarming rise in smoking-related cancer cases.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ea typeface="+mn-ea"/>
                <a:cs typeface="Cairo" panose="020B0604020202020204" charset="-78"/>
              </a:rPr>
              <a:t>Rising health care costs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tabLst/>
              <a:defRPr/>
            </a:pP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CEAD1-253E-F3F1-71F9-5B6FFD00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76" y="4879695"/>
            <a:ext cx="2853175" cy="155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77D13-AADB-7606-A288-FDD0D2D4C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024" y="1777777"/>
            <a:ext cx="2371550" cy="25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4BFD9-E7DF-F710-994F-7D03DC603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603" y="4919273"/>
            <a:ext cx="1671043" cy="1738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9CC0B-6882-39F5-F909-12BC04360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898" y="4842280"/>
            <a:ext cx="1620983" cy="18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6762-96AF-A8EE-9B9A-9FCB0CCFC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DA25-1234-1979-2C05-9C11F55C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13A00-97B7-C3D4-856B-42ADD84B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94DC4-545E-7A7C-BBD2-B24636EB39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100"/>
            <a:ext cx="6892635" cy="3081174"/>
          </a:xfrm>
        </p:spPr>
        <p:txBody>
          <a:bodyPr>
            <a:normAutofit fontScale="92500" lnSpcReduction="10000"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ea typeface="+mn-ea"/>
                <a:cs typeface="Cairo" panose="020B0604020202020204" charset="-78"/>
              </a:rPr>
              <a:t>Despite numerous awareness campaigns, many cases of smoking-related cancers are still diagnosed in later stages, leading to poor prognosis.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ea typeface="+mn-ea"/>
                <a:cs typeface="Cairo" panose="020B0604020202020204" charset="-78"/>
              </a:rPr>
              <a:t>Limited access to healthcare facilities and lack of awareness contribute to delayed diagnosis.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ea typeface="+mn-ea"/>
                <a:cs typeface="Cairo" panose="020B0604020202020204" charset="-78"/>
              </a:rPr>
              <a:t>here's a need for an easy-to-use, accessible tool for early detection that can reach individuals regardless of their geographical location.</a:t>
            </a: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ea typeface="+mn-ea"/>
              <a:cs typeface="Cairo" panose="020B0604020202020204" charset="-78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CEAD1-253E-F3F1-71F9-5B6FFD00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76" y="4879695"/>
            <a:ext cx="2853175" cy="155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77D13-AADB-7606-A288-FDD0D2D4C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024" y="1777777"/>
            <a:ext cx="2371550" cy="25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4BFD9-E7DF-F710-994F-7D03DC603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603" y="4919273"/>
            <a:ext cx="1671043" cy="1738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9CC0B-6882-39F5-F909-12BC04360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898" y="4842280"/>
            <a:ext cx="1620983" cy="18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7C5-9E6C-154C-9512-E79C02D0B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C26A-BBCE-23C1-A097-E16237D6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3984F-D3E9-251B-53E8-254F51FF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402F5-6157-4484-9C4F-04D13039EB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77777"/>
            <a:ext cx="6906491" cy="2808077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Arial"/>
              </a:rPr>
              <a:t>Early Detection and Intervention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cs typeface="Cairo" panose="020B0604020202020204" charset="-78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Arial"/>
              </a:rPr>
              <a:t>User Education and Awareness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cs typeface="Cairo" panose="020B0604020202020204" charset="-78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Arial"/>
              </a:rPr>
              <a:t>Behavioral Change Support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iro" panose="020B0604020202020204" charset="-78"/>
              <a:cs typeface="Cairo" panose="020B0604020202020204" charset="-78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iro" panose="020B0604020202020204" charset="-78"/>
                <a:cs typeface="Cairo" panose="020B0604020202020204" charset="-78"/>
                <a:sym typeface="Arial"/>
              </a:rPr>
              <a:t>implement notifications and reminders for health check-ups and behavioral goals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99128-CF19-96D8-605C-9251BC61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76" y="4879695"/>
            <a:ext cx="2853175" cy="155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41425-978D-85B9-FDA2-F04491FC7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024" y="1777777"/>
            <a:ext cx="2371550" cy="25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825FF-CF9D-F8F0-DB72-4BB7BE1AE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603" y="4919273"/>
            <a:ext cx="1671043" cy="1738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01D52-65AA-5522-3194-9DE9A72D3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898" y="4842280"/>
            <a:ext cx="1620983" cy="18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0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7C5-9E6C-154C-9512-E79C02D0B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C26A-BBCE-23C1-A097-E16237D6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Data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3984F-D3E9-251B-53E8-254F51FF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402F5-6157-4484-9C4F-04D13039EB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77777"/>
            <a:ext cx="6906491" cy="2808077"/>
          </a:xfrm>
        </p:spPr>
        <p:txBody>
          <a:bodyPr>
            <a:normAutofit/>
          </a:bodyPr>
          <a:lstStyle/>
          <a:p>
            <a:r>
              <a:rPr lang="en-GB" sz="2400" dirty="0">
                <a:cs typeface="Cairo" panose="020B0604020202020204"/>
              </a:rPr>
              <a:t>Lung and Colon Cancer Histopathological Images</a:t>
            </a:r>
            <a:endParaRPr lang="en-US" sz="2400" dirty="0">
              <a:cs typeface="Cairo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99128-CF19-96D8-605C-9251BC61E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76" y="4879695"/>
            <a:ext cx="2853175" cy="1554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41425-978D-85B9-FDA2-F04491FC7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024" y="1777777"/>
            <a:ext cx="2371550" cy="259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825FF-CF9D-F8F0-DB72-4BB7BE1AE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3603" y="4919273"/>
            <a:ext cx="1671043" cy="1738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01D52-65AA-5522-3194-9DE9A72D3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898" y="4842280"/>
            <a:ext cx="1620983" cy="18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3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2F405-164D-3476-94B1-CADD39758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A4AA-7EA6-D503-345C-50BBF45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2393A9-8229-7702-63F9-65A8FFC19A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38199" y="2258291"/>
            <a:ext cx="9663545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96B2B-5273-2C1C-06A0-548828443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292" y="6169092"/>
            <a:ext cx="2444708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552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{A6A341EE-DA08-4EF2-868B-8C8F927464D1}tf78504181_win32</Template>
  <TotalTime>2750</TotalTime>
  <Words>553</Words>
  <Application>Microsoft Office PowerPoint</Application>
  <PresentationFormat>Widescreen</PresentationFormat>
  <Paragraphs>156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Aptos</vt:lpstr>
      <vt:lpstr>Arial</vt:lpstr>
      <vt:lpstr>Avenir Next LT Pro</vt:lpstr>
      <vt:lpstr>Avenir Next LT Pro Light</vt:lpstr>
      <vt:lpstr>Cairo</vt:lpstr>
      <vt:lpstr>Calibri</vt:lpstr>
      <vt:lpstr>Century Gothic</vt:lpstr>
      <vt:lpstr>Tw Cen MT</vt:lpstr>
      <vt:lpstr>Wingdings</vt:lpstr>
      <vt:lpstr>Custom</vt:lpstr>
      <vt:lpstr>Smoking Cancer Detection Mobile Application</vt:lpstr>
      <vt:lpstr>PowerPoint Presentation</vt:lpstr>
      <vt:lpstr>Agenda</vt:lpstr>
      <vt:lpstr>Introduction</vt:lpstr>
      <vt:lpstr>Motivation</vt:lpstr>
      <vt:lpstr>Problem Statement</vt:lpstr>
      <vt:lpstr>Objectives</vt:lpstr>
      <vt:lpstr>Data Used</vt:lpstr>
      <vt:lpstr>Methodology</vt:lpstr>
      <vt:lpstr>Machine Learning</vt:lpstr>
      <vt:lpstr>Tensorflow</vt:lpstr>
      <vt:lpstr>PyTorch</vt:lpstr>
      <vt:lpstr>Application</vt:lpstr>
      <vt:lpstr>PowerPoint Presentation</vt:lpstr>
      <vt:lpstr>PowerPoint Presentation</vt:lpstr>
      <vt:lpstr>PowerPoint Presentation</vt:lpstr>
      <vt:lpstr>PowerPoint Presentation</vt:lpstr>
      <vt:lpstr>prototype</vt:lpstr>
      <vt:lpstr>Sign up</vt:lpstr>
      <vt:lpstr>Login </vt:lpstr>
      <vt:lpstr>Report Page </vt:lpstr>
      <vt:lpstr>Execises page </vt:lpstr>
      <vt:lpstr>Nutrition page </vt:lpstr>
      <vt:lpstr>Let’s Diagnosis your Image</vt:lpstr>
      <vt:lpstr>Lung cancer page</vt:lpstr>
      <vt:lpstr>Medical Records page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Smoking Cancer Detection Mobile Application</dc:title>
  <dc:creator>mohamed saeed agamy elsayed</dc:creator>
  <cp:lastModifiedBy>HP</cp:lastModifiedBy>
  <cp:revision>13</cp:revision>
  <dcterms:created xsi:type="dcterms:W3CDTF">2024-02-10T18:09:10Z</dcterms:created>
  <dcterms:modified xsi:type="dcterms:W3CDTF">2024-06-12T14:46:50Z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