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8"/>
  </p:notesMasterIdLst>
  <p:sldIdLst>
    <p:sldId id="256" r:id="rId2"/>
    <p:sldId id="261" r:id="rId3"/>
    <p:sldId id="277" r:id="rId4"/>
    <p:sldId id="312" r:id="rId5"/>
    <p:sldId id="311" r:id="rId6"/>
    <p:sldId id="313" r:id="rId7"/>
  </p:sldIdLst>
  <p:sldSz cx="9144000" cy="5143500" type="screen16x9"/>
  <p:notesSz cx="6858000" cy="9144000"/>
  <p:embeddedFontLst>
    <p:embeddedFont>
      <p:font typeface="Albert Sans" pitchFamily="2" charset="77"/>
      <p:regular r:id="rId9"/>
      <p:bold r:id="rId10"/>
      <p:italic r:id="rId11"/>
      <p:boldItalic r:id="rId12"/>
    </p:embeddedFont>
    <p:embeddedFont>
      <p:font typeface="Alexandria Medium" pitchFamily="2" charset="-78"/>
      <p:regular r:id="rId13"/>
      <p:bold r:id="rId14"/>
    </p:embeddedFont>
    <p:embeddedFont>
      <p:font typeface="Cambria Math" panose="02040503050406030204" pitchFamily="18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D787085-B58A-4FCF-93CB-5F43085D5A3B}">
  <a:tblStyle styleId="{8D787085-B58A-4FCF-93CB-5F43085D5A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518557-5A40-4D3C-A192-DEA742DFD04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682"/>
  </p:normalViewPr>
  <p:slideViewPr>
    <p:cSldViewPr snapToGrid="0">
      <p:cViewPr>
        <p:scale>
          <a:sx n="122" d="100"/>
          <a:sy n="122" d="100"/>
        </p:scale>
        <p:origin x="1264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5685abcfc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5685abcfc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572bee519d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572bee519d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>
          <a:extLst>
            <a:ext uri="{FF2B5EF4-FFF2-40B4-BE49-F238E27FC236}">
              <a16:creationId xmlns:a16="http://schemas.microsoft.com/office/drawing/2014/main" id="{F46118E6-F321-BBFA-350E-46B798EBD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2572bee519d_0_789:notes">
            <a:extLst>
              <a:ext uri="{FF2B5EF4-FFF2-40B4-BE49-F238E27FC236}">
                <a16:creationId xmlns:a16="http://schemas.microsoft.com/office/drawing/2014/main" id="{4426391C-5EC2-AAD1-749B-1620C23D5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2572bee519d_0_789:notes">
            <a:extLst>
              <a:ext uri="{FF2B5EF4-FFF2-40B4-BE49-F238E27FC236}">
                <a16:creationId xmlns:a16="http://schemas.microsoft.com/office/drawing/2014/main" id="{80F6C623-B605-BD06-5D5D-63C1A4A2F2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502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1897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2"/>
          </p:nvPr>
        </p:nvSpPr>
        <p:spPr>
          <a:xfrm>
            <a:off x="5046650" y="1742900"/>
            <a:ext cx="2907600" cy="21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"/>
          <p:cNvPicPr preferRelativeResize="0"/>
          <p:nvPr/>
        </p:nvPicPr>
        <p:blipFill rotWithShape="1">
          <a:blip r:embed="rId2">
            <a:alphaModFix/>
          </a:blip>
          <a:srcRect l="7043" t="47434" r="-48486" b="-26994"/>
          <a:stretch/>
        </p:blipFill>
        <p:spPr>
          <a:xfrm rot="10800000" flipH="1">
            <a:off x="-12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59253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4572000" y="3358100"/>
            <a:ext cx="3856800" cy="125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5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53" name="Google Shape;153;p25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type="subTitle" idx="1"/>
          </p:nvPr>
        </p:nvSpPr>
        <p:spPr>
          <a:xfrm>
            <a:off x="7151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5"/>
          <p:cNvSpPr txBox="1">
            <a:spLocks noGrp="1"/>
          </p:cNvSpPr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title" idx="6" hasCustomPrompt="1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_1">
    <p:bg>
      <p:bgPr>
        <a:solidFill>
          <a:schemeClr val="lt1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>
            <a:off x="-10150" y="0"/>
            <a:ext cx="9154150" cy="51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4572" y="-2437"/>
            <a:ext cx="9153145" cy="514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5" r:id="rId3"/>
    <p:sldLayoutId id="2147483658" r:id="rId4"/>
    <p:sldLayoutId id="2147483671" r:id="rId5"/>
    <p:sldLayoutId id="2147483673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460737" y="3035006"/>
            <a:ext cx="7720649" cy="1573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Fledgling: Teaching a Flapping Robot how to Fly</a:t>
            </a:r>
            <a:endParaRPr sz="44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6211614" y="534999"/>
            <a:ext cx="2543502" cy="5790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Mostafa Ibrahim</a:t>
            </a:r>
            <a:endParaRPr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0"/>
          <p:cNvSpPr txBox="1">
            <a:spLocks noGrp="1"/>
          </p:cNvSpPr>
          <p:nvPr>
            <p:ph type="title"/>
          </p:nvPr>
        </p:nvSpPr>
        <p:spPr>
          <a:xfrm>
            <a:off x="720000" y="535001"/>
            <a:ext cx="4936729" cy="782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Environment Setup</a:t>
            </a:r>
            <a:endParaRPr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CE3AD-3601-163B-F7A6-F7D44D294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247" y="4184388"/>
            <a:ext cx="3856800" cy="467588"/>
          </a:xfrm>
        </p:spPr>
        <p:txBody>
          <a:bodyPr/>
          <a:lstStyle/>
          <a:p>
            <a:r>
              <a:rPr lang="en-EG" b="1" dirty="0"/>
              <a:t>Custom MuJoCo Model of a Flapping Bird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28C28-581D-6FED-F30E-FA8F8070F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660088"/>
            <a:ext cx="3269294" cy="2524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95A8DE-FF3A-2903-EA36-77E5AE561913}"/>
              </a:ext>
            </a:extLst>
          </p:cNvPr>
          <p:cNvSpPr txBox="1"/>
          <p:nvPr/>
        </p:nvSpPr>
        <p:spPr>
          <a:xfrm>
            <a:off x="4572000" y="2081430"/>
            <a:ext cx="40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EG" sz="1400" b="1" i="0" u="none" strike="noStrike" kern="0" cap="none" spc="0" normalizeH="0" baseline="0" noProof="0" dirty="0">
                <a:ln>
                  <a:noFill/>
                </a:ln>
                <a:solidFill>
                  <a:srgbClr val="15110E"/>
                </a:solidFill>
                <a:effectLst/>
                <a:uLnTx/>
                <a:uFillTx/>
                <a:latin typeface="Albert Sans"/>
                <a:sym typeface="Albert Sans"/>
              </a:rPr>
              <a:t>Observation Space (6D): </a:t>
            </a:r>
            <a:r>
              <a:rPr kumimoji="0" lang="en-EG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lbert Sans"/>
                <a:sym typeface="Albert Sans"/>
              </a:rPr>
              <a:t>X, Y, Z, velocity x, z</a:t>
            </a:r>
            <a:r>
              <a:rPr lang="en-EG" dirty="0">
                <a:solidFill>
                  <a:schemeClr val="bg2">
                    <a:lumMod val="50000"/>
                  </a:schemeClr>
                </a:solidFill>
                <a:latin typeface="Albert Sans"/>
                <a:sym typeface="Albert Sans"/>
              </a:rPr>
              <a:t> and</a:t>
            </a:r>
            <a:r>
              <a:rPr kumimoji="0" lang="en-EG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lbert Sans"/>
                <a:sym typeface="Albert Sans"/>
              </a:rPr>
              <a:t> angular velocity x</a:t>
            </a:r>
            <a:endParaRPr lang="en-E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0E4C60-6280-7459-1006-885F89A884D7}"/>
              </a:ext>
            </a:extLst>
          </p:cNvPr>
          <p:cNvSpPr txBox="1"/>
          <p:nvPr/>
        </p:nvSpPr>
        <p:spPr>
          <a:xfrm>
            <a:off x="4572000" y="2731482"/>
            <a:ext cx="40610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EG" sz="1400" b="1" i="0" u="none" strike="noStrike" kern="0" cap="none" spc="0" normalizeH="0" baseline="0" noProof="0" dirty="0">
                <a:ln>
                  <a:noFill/>
                </a:ln>
                <a:solidFill>
                  <a:srgbClr val="15110E"/>
                </a:solidFill>
                <a:effectLst/>
                <a:uLnTx/>
                <a:uFillTx/>
                <a:latin typeface="Albert Sans"/>
                <a:sym typeface="Albert Sans"/>
              </a:rPr>
              <a:t>Action Space</a:t>
            </a:r>
            <a:r>
              <a:rPr kumimoji="0" lang="en-EG" sz="1400" b="0" i="0" u="none" strike="noStrike" kern="0" cap="none" spc="0" normalizeH="0" baseline="0" noProof="0" dirty="0">
                <a:ln>
                  <a:noFill/>
                </a:ln>
                <a:solidFill>
                  <a:srgbClr val="15110E"/>
                </a:solidFill>
                <a:effectLst/>
                <a:uLnTx/>
                <a:uFillTx/>
                <a:latin typeface="Albert Sans"/>
                <a:sym typeface="Albert Sans"/>
              </a:rPr>
              <a:t>: </a:t>
            </a:r>
            <a:r>
              <a:rPr kumimoji="0" lang="en-EG" sz="14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Albert Sans"/>
                <a:sym typeface="Albert Sans"/>
              </a:rPr>
              <a:t>Left Joint Angle, Right Wing Angle, Tail Angle</a:t>
            </a:r>
            <a:endParaRPr lang="en-EG" dirty="0">
              <a:solidFill>
                <a:schemeClr val="bg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F0C2D-09EB-F5E6-5918-770FC1C85EB2}"/>
                  </a:ext>
                </a:extLst>
              </p:cNvPr>
              <p:cNvSpPr txBox="1"/>
              <p:nvPr/>
            </p:nvSpPr>
            <p:spPr>
              <a:xfrm>
                <a:off x="4572000" y="3381534"/>
                <a:ext cx="40610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EG" sz="1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5110E"/>
                    </a:solidFill>
                    <a:effectLst/>
                    <a:uLnTx/>
                    <a:uFillTx/>
                    <a:latin typeface="Albert Sans"/>
                    <a:sym typeface="Albert Sans"/>
                  </a:rPr>
                  <a:t>Ideal Flapping Follows: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0" lang="en-US" sz="1400" b="0" i="0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sin</m:t>
                        </m:r>
                      </m:fName>
                      <m:e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(2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𝜋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∗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𝑓𝑟𝑒𝑞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∗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𝑠𝑡𝑒𝑝</m:t>
                        </m:r>
                        <m:r>
                          <a:rPr kumimoji="0" lang="en-US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2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Albert Sans"/>
                          </a:rPr>
                          <m:t>) </m:t>
                        </m:r>
                      </m:e>
                    </m:func>
                  </m:oMath>
                </a14:m>
                <a:endParaRPr lang="en-EG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F8F0C2D-09EB-F5E6-5918-770FC1C85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381534"/>
                <a:ext cx="4061012" cy="307777"/>
              </a:xfrm>
              <a:prstGeom prst="rect">
                <a:avLst/>
              </a:prstGeom>
              <a:blipFill>
                <a:blip r:embed="rId4"/>
                <a:stretch>
                  <a:fillRect l="-625" t="-4000" b="-16000"/>
                </a:stretch>
              </a:blipFill>
            </p:spPr>
            <p:txBody>
              <a:bodyPr/>
              <a:lstStyle/>
              <a:p>
                <a:r>
                  <a:rPr lang="en-E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Reward Function</a:t>
            </a:r>
            <a:endParaRPr sz="3200" dirty="0"/>
          </a:p>
        </p:txBody>
      </p:sp>
      <p:sp>
        <p:nvSpPr>
          <p:cNvPr id="445" name="Google Shape;445;p56"/>
          <p:cNvSpPr txBox="1">
            <a:spLocks noGrp="1"/>
          </p:cNvSpPr>
          <p:nvPr>
            <p:ph type="title" idx="2"/>
          </p:nvPr>
        </p:nvSpPr>
        <p:spPr>
          <a:xfrm>
            <a:off x="715100" y="253235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C00000"/>
                </a:solidFill>
              </a:rPr>
              <a:t>Worse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446" name="Google Shape;446;p56"/>
          <p:cNvSpPr txBox="1">
            <a:spLocks noGrp="1"/>
          </p:cNvSpPr>
          <p:nvPr>
            <p:ph type="subTitle" idx="1"/>
          </p:nvPr>
        </p:nvSpPr>
        <p:spPr>
          <a:xfrm>
            <a:off x="715100" y="3291949"/>
            <a:ext cx="3780600" cy="16207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Rewards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Height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Distance Travelled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Velocity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Penalizes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Orientation change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Energy Inefficiency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Unsynchronized Wing Movement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47" name="Google Shape;447;p56"/>
          <p:cNvSpPr txBox="1">
            <a:spLocks noGrp="1"/>
          </p:cNvSpPr>
          <p:nvPr>
            <p:ph type="subTitle" idx="3"/>
          </p:nvPr>
        </p:nvSpPr>
        <p:spPr>
          <a:xfrm>
            <a:off x="715100" y="291215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Complex Reward Function</a:t>
            </a:r>
            <a:endParaRPr dirty="0"/>
          </a:p>
        </p:txBody>
      </p:sp>
      <p:sp>
        <p:nvSpPr>
          <p:cNvPr id="448" name="Google Shape;448;p56"/>
          <p:cNvSpPr txBox="1">
            <a:spLocks noGrp="1"/>
          </p:cNvSpPr>
          <p:nvPr>
            <p:ph type="subTitle" idx="4"/>
          </p:nvPr>
        </p:nvSpPr>
        <p:spPr>
          <a:xfrm>
            <a:off x="4648300" y="3291950"/>
            <a:ext cx="3780600" cy="89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Rewards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Horizontal Distance Travelled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Penalizes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Falling below a certain height</a:t>
            </a:r>
          </a:p>
        </p:txBody>
      </p:sp>
      <p:sp>
        <p:nvSpPr>
          <p:cNvPr id="449" name="Google Shape;449;p56"/>
          <p:cNvSpPr txBox="1">
            <a:spLocks noGrp="1"/>
          </p:cNvSpPr>
          <p:nvPr>
            <p:ph type="subTitle" idx="5"/>
          </p:nvPr>
        </p:nvSpPr>
        <p:spPr>
          <a:xfrm>
            <a:off x="4648300" y="291215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Simple Reward Function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title" idx="6"/>
          </p:nvPr>
        </p:nvSpPr>
        <p:spPr>
          <a:xfrm>
            <a:off x="4648300" y="2532350"/>
            <a:ext cx="3780600" cy="4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Better</a:t>
            </a:r>
            <a:endParaRPr dirty="0"/>
          </a:p>
        </p:txBody>
      </p:sp>
      <p:sp>
        <p:nvSpPr>
          <p:cNvPr id="451" name="Google Shape;451;p56"/>
          <p:cNvSpPr/>
          <p:nvPr/>
        </p:nvSpPr>
        <p:spPr>
          <a:xfrm>
            <a:off x="715100" y="1494350"/>
            <a:ext cx="3780600" cy="4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2" name="Google Shape;452;p56"/>
          <p:cNvSpPr/>
          <p:nvPr/>
        </p:nvSpPr>
        <p:spPr>
          <a:xfrm>
            <a:off x="715099" y="1494350"/>
            <a:ext cx="1077841" cy="4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56"/>
          <p:cNvSpPr/>
          <p:nvPr/>
        </p:nvSpPr>
        <p:spPr>
          <a:xfrm>
            <a:off x="4648300" y="1494350"/>
            <a:ext cx="3780600" cy="4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4" name="Google Shape;454;p56"/>
          <p:cNvSpPr/>
          <p:nvPr/>
        </p:nvSpPr>
        <p:spPr>
          <a:xfrm>
            <a:off x="4648300" y="1494350"/>
            <a:ext cx="2810700" cy="45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5" name="Google Shape;455;p56"/>
          <p:cNvSpPr txBox="1">
            <a:spLocks noGrp="1"/>
          </p:cNvSpPr>
          <p:nvPr>
            <p:ph type="subTitle" idx="1"/>
          </p:nvPr>
        </p:nvSpPr>
        <p:spPr>
          <a:xfrm>
            <a:off x="715100" y="195035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56" name="Google Shape;456;p56"/>
          <p:cNvSpPr txBox="1">
            <a:spLocks noGrp="1"/>
          </p:cNvSpPr>
          <p:nvPr>
            <p:ph type="subTitle" idx="1"/>
          </p:nvPr>
        </p:nvSpPr>
        <p:spPr>
          <a:xfrm>
            <a:off x="2605439" y="195035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Learning</a:t>
            </a:r>
            <a:endParaRPr sz="1000" dirty="0"/>
          </a:p>
        </p:txBody>
      </p:sp>
      <p:sp>
        <p:nvSpPr>
          <p:cNvPr id="457" name="Google Shape;457;p56"/>
          <p:cNvSpPr txBox="1">
            <a:spLocks noGrp="1"/>
          </p:cNvSpPr>
          <p:nvPr>
            <p:ph type="subTitle" idx="1"/>
          </p:nvPr>
        </p:nvSpPr>
        <p:spPr>
          <a:xfrm>
            <a:off x="4648275" y="195035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dirty="0"/>
          </a:p>
        </p:txBody>
      </p:sp>
      <p:sp>
        <p:nvSpPr>
          <p:cNvPr id="458" name="Google Shape;458;p56"/>
          <p:cNvSpPr txBox="1">
            <a:spLocks noGrp="1"/>
          </p:cNvSpPr>
          <p:nvPr>
            <p:ph type="subTitle" idx="1"/>
          </p:nvPr>
        </p:nvSpPr>
        <p:spPr>
          <a:xfrm>
            <a:off x="6538614" y="1950350"/>
            <a:ext cx="1890300" cy="274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Learning</a:t>
            </a:r>
            <a:endParaRPr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>
          <a:extLst>
            <a:ext uri="{FF2B5EF4-FFF2-40B4-BE49-F238E27FC236}">
              <a16:creationId xmlns:a16="http://schemas.microsoft.com/office/drawing/2014/main" id="{45E1C524-D261-C1B6-4125-41B53BE29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2">
            <a:extLst>
              <a:ext uri="{FF2B5EF4-FFF2-40B4-BE49-F238E27FC236}">
                <a16:creationId xmlns:a16="http://schemas.microsoft.com/office/drawing/2014/main" id="{3197A093-DBA0-4E0E-AC18-5F0AC5843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Training</a:t>
            </a:r>
            <a:endParaRPr sz="3200" dirty="0"/>
          </a:p>
        </p:txBody>
      </p:sp>
      <p:sp>
        <p:nvSpPr>
          <p:cNvPr id="534" name="Google Shape;534;p62">
            <a:extLst>
              <a:ext uri="{FF2B5EF4-FFF2-40B4-BE49-F238E27FC236}">
                <a16:creationId xmlns:a16="http://schemas.microsoft.com/office/drawing/2014/main" id="{AF7A7ABB-0515-6B77-3F9D-2D80DE3DB06B}"/>
              </a:ext>
            </a:extLst>
          </p:cNvPr>
          <p:cNvSpPr txBox="1"/>
          <p:nvPr/>
        </p:nvSpPr>
        <p:spPr>
          <a:xfrm>
            <a:off x="715125" y="2082800"/>
            <a:ext cx="3740700" cy="488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TD3</a:t>
            </a:r>
            <a:endParaRPr sz="2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35" name="Google Shape;535;p62">
            <a:extLst>
              <a:ext uri="{FF2B5EF4-FFF2-40B4-BE49-F238E27FC236}">
                <a16:creationId xmlns:a16="http://schemas.microsoft.com/office/drawing/2014/main" id="{C46A7672-A20E-EA15-D45B-7606E1BB1C0D}"/>
              </a:ext>
            </a:extLst>
          </p:cNvPr>
          <p:cNvSpPr txBox="1"/>
          <p:nvPr/>
        </p:nvSpPr>
        <p:spPr>
          <a:xfrm>
            <a:off x="4688326" y="2082800"/>
            <a:ext cx="3740700" cy="48804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SAC</a:t>
            </a:r>
            <a:endParaRPr sz="2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536" name="Google Shape;536;p62">
            <a:extLst>
              <a:ext uri="{FF2B5EF4-FFF2-40B4-BE49-F238E27FC236}">
                <a16:creationId xmlns:a16="http://schemas.microsoft.com/office/drawing/2014/main" id="{E40B3A17-B8E1-4431-FA41-ACBE401C2E34}"/>
              </a:ext>
            </a:extLst>
          </p:cNvPr>
          <p:cNvSpPr txBox="1"/>
          <p:nvPr/>
        </p:nvSpPr>
        <p:spPr>
          <a:xfrm>
            <a:off x="715075" y="2966599"/>
            <a:ext cx="3740601" cy="9599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Policy Network</a:t>
            </a: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 Hidden layers 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128 neurons each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RELU activation</a:t>
            </a:r>
            <a:endParaRPr lang="en-US" sz="11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7" name="Google Shape;537;p62">
            <a:extLst>
              <a:ext uri="{FF2B5EF4-FFF2-40B4-BE49-F238E27FC236}">
                <a16:creationId xmlns:a16="http://schemas.microsoft.com/office/drawing/2014/main" id="{66F161BC-8A5F-4132-6B2A-0F08CB4FE292}"/>
              </a:ext>
            </a:extLst>
          </p:cNvPr>
          <p:cNvSpPr txBox="1"/>
          <p:nvPr/>
        </p:nvSpPr>
        <p:spPr>
          <a:xfrm>
            <a:off x="4688325" y="2966600"/>
            <a:ext cx="3740600" cy="9581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" sz="12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Policy Network</a:t>
            </a: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 Hidden layers 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128 neurons each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RELU activation</a:t>
            </a:r>
            <a:endParaRPr lang="en-US" sz="11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38" name="Google Shape;538;p62">
            <a:extLst>
              <a:ext uri="{FF2B5EF4-FFF2-40B4-BE49-F238E27FC236}">
                <a16:creationId xmlns:a16="http://schemas.microsoft.com/office/drawing/2014/main" id="{224B9E42-E96B-4854-5A4E-200D0E5AA6F1}"/>
              </a:ext>
            </a:extLst>
          </p:cNvPr>
          <p:cNvSpPr txBox="1"/>
          <p:nvPr/>
        </p:nvSpPr>
        <p:spPr>
          <a:xfrm>
            <a:off x="715100" y="1322000"/>
            <a:ext cx="7713900" cy="456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Network Details</a:t>
            </a:r>
            <a:endParaRPr sz="1800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cxnSp>
        <p:nvCxnSpPr>
          <p:cNvPr id="539" name="Google Shape;539;p62">
            <a:extLst>
              <a:ext uri="{FF2B5EF4-FFF2-40B4-BE49-F238E27FC236}">
                <a16:creationId xmlns:a16="http://schemas.microsoft.com/office/drawing/2014/main" id="{CD617FF8-EE90-22AF-CFCB-081C3FCF8DF2}"/>
              </a:ext>
            </a:extLst>
          </p:cNvPr>
          <p:cNvCxnSpPr>
            <a:cxnSpLocks/>
            <a:stCxn id="538" idx="2"/>
            <a:endCxn id="534" idx="0"/>
          </p:cNvCxnSpPr>
          <p:nvPr/>
        </p:nvCxnSpPr>
        <p:spPr>
          <a:xfrm rot="5400000">
            <a:off x="3426363" y="937113"/>
            <a:ext cx="304800" cy="198657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62">
            <a:extLst>
              <a:ext uri="{FF2B5EF4-FFF2-40B4-BE49-F238E27FC236}">
                <a16:creationId xmlns:a16="http://schemas.microsoft.com/office/drawing/2014/main" id="{C4A8432C-2A7B-2025-E7F3-CCCA53120394}"/>
              </a:ext>
            </a:extLst>
          </p:cNvPr>
          <p:cNvCxnSpPr>
            <a:cxnSpLocks/>
            <a:stCxn id="538" idx="2"/>
            <a:endCxn id="535" idx="0"/>
          </p:cNvCxnSpPr>
          <p:nvPr/>
        </p:nvCxnSpPr>
        <p:spPr>
          <a:xfrm rot="16200000" flipH="1">
            <a:off x="5412963" y="937087"/>
            <a:ext cx="304800" cy="198662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62">
            <a:extLst>
              <a:ext uri="{FF2B5EF4-FFF2-40B4-BE49-F238E27FC236}">
                <a16:creationId xmlns:a16="http://schemas.microsoft.com/office/drawing/2014/main" id="{2D309F95-4E3B-BC56-5077-D33ACCB98C2B}"/>
              </a:ext>
            </a:extLst>
          </p:cNvPr>
          <p:cNvCxnSpPr>
            <a:cxnSpLocks/>
            <a:stCxn id="534" idx="2"/>
            <a:endCxn id="536" idx="0"/>
          </p:cNvCxnSpPr>
          <p:nvPr/>
        </p:nvCxnSpPr>
        <p:spPr>
          <a:xfrm rot="5400000">
            <a:off x="2387551" y="2768675"/>
            <a:ext cx="395750" cy="9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2" name="Google Shape;542;p62">
            <a:extLst>
              <a:ext uri="{FF2B5EF4-FFF2-40B4-BE49-F238E27FC236}">
                <a16:creationId xmlns:a16="http://schemas.microsoft.com/office/drawing/2014/main" id="{0D228240-959B-EC6B-EB7C-BA08CE89F02D}"/>
              </a:ext>
            </a:extLst>
          </p:cNvPr>
          <p:cNvCxnSpPr>
            <a:cxnSpLocks/>
            <a:stCxn id="535" idx="2"/>
            <a:endCxn id="537" idx="0"/>
          </p:cNvCxnSpPr>
          <p:nvPr/>
        </p:nvCxnSpPr>
        <p:spPr>
          <a:xfrm rot="5400000">
            <a:off x="6360776" y="2768699"/>
            <a:ext cx="395751" cy="5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3" name="Google Shape;543;p62">
            <a:extLst>
              <a:ext uri="{FF2B5EF4-FFF2-40B4-BE49-F238E27FC236}">
                <a16:creationId xmlns:a16="http://schemas.microsoft.com/office/drawing/2014/main" id="{4723C7F4-2A67-7A47-08D1-532CB1E378C9}"/>
              </a:ext>
            </a:extLst>
          </p:cNvPr>
          <p:cNvCxnSpPr>
            <a:cxnSpLocks/>
            <a:stCxn id="534" idx="3"/>
            <a:endCxn id="535" idx="1"/>
          </p:cNvCxnSpPr>
          <p:nvPr/>
        </p:nvCxnSpPr>
        <p:spPr>
          <a:xfrm>
            <a:off x="4455825" y="2326825"/>
            <a:ext cx="232501" cy="12700"/>
          </a:xfrm>
          <a:prstGeom prst="bentConnector3">
            <a:avLst>
              <a:gd name="adj1" fmla="val 10424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4" name="Google Shape;544;p62">
            <a:extLst>
              <a:ext uri="{FF2B5EF4-FFF2-40B4-BE49-F238E27FC236}">
                <a16:creationId xmlns:a16="http://schemas.microsoft.com/office/drawing/2014/main" id="{CDDA4851-F7FD-427E-DFEC-DA6F6F498AF2}"/>
              </a:ext>
            </a:extLst>
          </p:cNvPr>
          <p:cNvCxnSpPr>
            <a:cxnSpLocks/>
            <a:stCxn id="536" idx="3"/>
            <a:endCxn id="537" idx="1"/>
          </p:cNvCxnSpPr>
          <p:nvPr/>
        </p:nvCxnSpPr>
        <p:spPr>
          <a:xfrm flipV="1">
            <a:off x="4455676" y="3445669"/>
            <a:ext cx="232649" cy="90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536;p62">
            <a:extLst>
              <a:ext uri="{FF2B5EF4-FFF2-40B4-BE49-F238E27FC236}">
                <a16:creationId xmlns:a16="http://schemas.microsoft.com/office/drawing/2014/main" id="{1A14A08A-73BC-0B24-DAB0-067F1BC00CF8}"/>
              </a:ext>
            </a:extLst>
          </p:cNvPr>
          <p:cNvSpPr txBox="1"/>
          <p:nvPr/>
        </p:nvSpPr>
        <p:spPr>
          <a:xfrm>
            <a:off x="715075" y="4063399"/>
            <a:ext cx="3740601" cy="9599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Q-Networks</a:t>
            </a: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 Hidden layers 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128 neurons each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RELU activation</a:t>
            </a:r>
            <a:endParaRPr lang="en-US" sz="11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60961"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endParaRPr lang="en-US" sz="12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38" name="Google Shape;542;p62">
            <a:extLst>
              <a:ext uri="{FF2B5EF4-FFF2-40B4-BE49-F238E27FC236}">
                <a16:creationId xmlns:a16="http://schemas.microsoft.com/office/drawing/2014/main" id="{129740F3-DDEA-2EA1-2BF8-E76AA51B4BAA}"/>
              </a:ext>
            </a:extLst>
          </p:cNvPr>
          <p:cNvCxnSpPr>
            <a:cxnSpLocks/>
            <a:stCxn id="536" idx="2"/>
            <a:endCxn id="10" idx="0"/>
          </p:cNvCxnSpPr>
          <p:nvPr/>
        </p:nvCxnSpPr>
        <p:spPr>
          <a:xfrm rot="5400000">
            <a:off x="2516947" y="3994969"/>
            <a:ext cx="136859" cy="12700"/>
          </a:xfrm>
          <a:prstGeom prst="bentConnector3">
            <a:avLst>
              <a:gd name="adj1" fmla="val -375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36;p62">
            <a:extLst>
              <a:ext uri="{FF2B5EF4-FFF2-40B4-BE49-F238E27FC236}">
                <a16:creationId xmlns:a16="http://schemas.microsoft.com/office/drawing/2014/main" id="{993C73D2-0F73-53F9-C2F0-79801B53C7A6}"/>
              </a:ext>
            </a:extLst>
          </p:cNvPr>
          <p:cNvSpPr txBox="1"/>
          <p:nvPr/>
        </p:nvSpPr>
        <p:spPr>
          <a:xfrm>
            <a:off x="4681974" y="4055075"/>
            <a:ext cx="3740601" cy="9599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0961"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2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Q-Networks</a:t>
            </a: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r>
              <a:rPr lang="en-US" sz="1100" b="1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Architecture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2 Hidden layers 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64 neurons each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"/>
              <a:buChar char="■"/>
            </a:pPr>
            <a:r>
              <a:rPr lang="en-US" sz="1100" dirty="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RELU activation</a:t>
            </a:r>
            <a:endParaRPr lang="en-US" sz="1100" b="1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marL="60961" lvl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</a:pPr>
            <a:endParaRPr sz="1200" dirty="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cxnSp>
        <p:nvCxnSpPr>
          <p:cNvPr id="513" name="Google Shape;542;p62">
            <a:extLst>
              <a:ext uri="{FF2B5EF4-FFF2-40B4-BE49-F238E27FC236}">
                <a16:creationId xmlns:a16="http://schemas.microsoft.com/office/drawing/2014/main" id="{EA65D471-5DE8-2BD2-0313-A46767D4D75E}"/>
              </a:ext>
            </a:extLst>
          </p:cNvPr>
          <p:cNvCxnSpPr>
            <a:cxnSpLocks/>
            <a:stCxn id="52" idx="0"/>
            <a:endCxn id="537" idx="2"/>
          </p:cNvCxnSpPr>
          <p:nvPr/>
        </p:nvCxnSpPr>
        <p:spPr>
          <a:xfrm rot="5400000" flipH="1" flipV="1">
            <a:off x="6490282" y="3986732"/>
            <a:ext cx="130337" cy="6350"/>
          </a:xfrm>
          <a:prstGeom prst="bentConnector3">
            <a:avLst>
              <a:gd name="adj1" fmla="val 903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2691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21A3DF-3D2D-9A0F-F46B-30CA728E2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75253"/>
            <a:ext cx="7713900" cy="548700"/>
          </a:xfrm>
        </p:spPr>
        <p:txBody>
          <a:bodyPr/>
          <a:lstStyle/>
          <a:p>
            <a:r>
              <a:rPr lang="en-EG" sz="3200" dirty="0"/>
              <a:t>Results: TD3 200 Episodes</a:t>
            </a:r>
            <a:br>
              <a:rPr lang="en-EG" sz="3200" dirty="0"/>
            </a:br>
            <a:endParaRPr lang="en-EG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B44E1F-8346-E55D-4927-23FF700E4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6" y="1385365"/>
            <a:ext cx="4678042" cy="3118694"/>
          </a:xfrm>
          <a:prstGeom prst="rect">
            <a:avLst/>
          </a:prstGeom>
        </p:spPr>
      </p:pic>
      <p:pic>
        <p:nvPicPr>
          <p:cNvPr id="9" name="Picture 8" descr="A computer generated image of a couple of people&#10;&#10;AI-generated content may be incorrect.">
            <a:extLst>
              <a:ext uri="{FF2B5EF4-FFF2-40B4-BE49-F238E27FC236}">
                <a16:creationId xmlns:a16="http://schemas.microsoft.com/office/drawing/2014/main" id="{25DDF185-9AFC-FB90-67A7-D1F74A515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655" y="1836645"/>
            <a:ext cx="4240159" cy="204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900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9BA5F-6A56-4AEE-86AA-98229781B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3E77C5-8B75-AF18-F5F1-7406EDA8C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050" y="275253"/>
            <a:ext cx="7713900" cy="548700"/>
          </a:xfrm>
        </p:spPr>
        <p:txBody>
          <a:bodyPr/>
          <a:lstStyle/>
          <a:p>
            <a:r>
              <a:rPr lang="en-EG" sz="3200" dirty="0"/>
              <a:t>Results: SAC 300 Episodes</a:t>
            </a:r>
            <a:br>
              <a:rPr lang="en-EG" sz="1600" dirty="0"/>
            </a:br>
            <a:br>
              <a:rPr lang="en-EG" sz="3200" dirty="0"/>
            </a:br>
            <a:endParaRPr lang="en-EG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2E03DB-4D9C-BE85-ACE8-E7BA90DB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9" y="1550894"/>
            <a:ext cx="4278965" cy="2852643"/>
          </a:xfrm>
          <a:prstGeom prst="rect">
            <a:avLst/>
          </a:prstGeom>
        </p:spPr>
      </p:pic>
      <p:pic>
        <p:nvPicPr>
          <p:cNvPr id="6" name="Picture 5" descr="A cartoon of a bird flying over a checkered surface&#10;&#10;AI-generated content may be incorrect.">
            <a:extLst>
              <a:ext uri="{FF2B5EF4-FFF2-40B4-BE49-F238E27FC236}">
                <a16:creationId xmlns:a16="http://schemas.microsoft.com/office/drawing/2014/main" id="{2FDE7642-7FDC-EB7C-9897-703719E2D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857" y="1827865"/>
            <a:ext cx="4764143" cy="229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899"/>
      </p:ext>
    </p:extLst>
  </p:cSld>
  <p:clrMapOvr>
    <a:masterClrMapping/>
  </p:clrMapOvr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FFAF6"/>
      </a:lt1>
      <a:dk2>
        <a:srgbClr val="C2E5F5"/>
      </a:dk2>
      <a:lt2>
        <a:srgbClr val="5296B8"/>
      </a:lt2>
      <a:accent1>
        <a:srgbClr val="13566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152</Words>
  <Application>Microsoft Macintosh PowerPoint</Application>
  <PresentationFormat>On-screen Show (16:9)</PresentationFormat>
  <Paragraphs>52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Albert Sans</vt:lpstr>
      <vt:lpstr>Alexandria Medium</vt:lpstr>
      <vt:lpstr>Cambria Math</vt:lpstr>
      <vt:lpstr>Arial</vt:lpstr>
      <vt:lpstr>Lead Funnel by Slidesgo</vt:lpstr>
      <vt:lpstr>Fledgling: Teaching a Flapping Robot how to Fly</vt:lpstr>
      <vt:lpstr>Environment Setup</vt:lpstr>
      <vt:lpstr>Reward Function</vt:lpstr>
      <vt:lpstr>Training</vt:lpstr>
      <vt:lpstr>Results: TD3 200 Episodes </vt:lpstr>
      <vt:lpstr>Results: SAC 300 Episodes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Mostafa Ibrahim</cp:lastModifiedBy>
  <cp:revision>7</cp:revision>
  <dcterms:modified xsi:type="dcterms:W3CDTF">2025-04-15T20:28:30Z</dcterms:modified>
</cp:coreProperties>
</file>