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36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tx2"/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tx2"/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tx2"/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tx2"/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tx2"/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tx2"/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tx2"/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tx2"/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tx2"/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tx2"/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tx2"/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tx2"/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tx2"/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tx2"/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tx2"/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tx2"/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tx2"/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4FF500-8F0A-49A5-AC8B-8F723849CCC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5AC7241-4BE9-459A-835C-589208A61913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Intro</a:t>
          </a:r>
          <a:endParaRPr lang="fa-IR" sz="1400" dirty="0"/>
        </a:p>
      </dgm:t>
    </dgm:pt>
    <dgm:pt modelId="{0B2A1770-DD00-4BD1-A8F6-09F51F5A9848}" type="par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4B0CAC42-BC7C-4BD5-A67D-54529A865BDA}" type="sibTrans" cxnId="{3158002F-296B-4AAA-892D-A983FD3DD8B8}">
      <dgm:prSet/>
      <dgm:spPr/>
      <dgm:t>
        <a:bodyPr/>
        <a:lstStyle/>
        <a:p>
          <a:pPr rtl="1"/>
          <a:endParaRPr lang="fa-IR"/>
        </a:p>
      </dgm:t>
    </dgm:pt>
    <dgm:pt modelId="{FBAFD1EA-4289-4149-8234-02470AFD5DA7}">
      <dgm:prSet phldrT="[Text]" custT="1"/>
      <dgm:spPr/>
      <dgm:t>
        <a:bodyPr/>
        <a:lstStyle/>
        <a:p>
          <a:pPr rtl="1"/>
          <a:r>
            <a:rPr lang="en-US" sz="1400" dirty="0">
              <a:solidFill>
                <a:schemeClr val="accent2"/>
              </a:solidFill>
            </a:rPr>
            <a:t>Hypothesis</a:t>
          </a:r>
          <a:endParaRPr lang="fa-IR" sz="1400" dirty="0"/>
        </a:p>
      </dgm:t>
    </dgm:pt>
    <dgm:pt modelId="{AA27903E-7189-4C3E-B8E9-344C3A7452EB}" type="par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89E5FC50-08F4-4BC2-B5C7-DA953F65C9A7}" type="sibTrans" cxnId="{BF6609F3-8E4F-49A0-A168-22FA510CDCFB}">
      <dgm:prSet/>
      <dgm:spPr/>
      <dgm:t>
        <a:bodyPr/>
        <a:lstStyle/>
        <a:p>
          <a:pPr rtl="1"/>
          <a:endParaRPr lang="fa-IR"/>
        </a:p>
      </dgm:t>
    </dgm:pt>
    <dgm:pt modelId="{D9E8D57D-8BFE-4B0A-B6E8-97AC79BF2E52}">
      <dgm:prSet phldrT="[Text]" custT="1"/>
      <dgm:spPr/>
      <dgm:t>
        <a:bodyPr/>
        <a:lstStyle/>
        <a:p>
          <a:pPr rtl="1"/>
          <a:r>
            <a:rPr lang="en-US" sz="1200" dirty="0">
              <a:solidFill>
                <a:schemeClr val="accent2"/>
              </a:solidFill>
            </a:rPr>
            <a:t>Confidence</a:t>
          </a:r>
          <a:endParaRPr lang="fa-IR" sz="1200" dirty="0"/>
        </a:p>
      </dgm:t>
    </dgm:pt>
    <dgm:pt modelId="{1005FACB-9F84-483A-B1DF-0BD8BF75C777}" type="par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C7E89986-2E2E-45C6-B7EE-E5F38A6D68A7}" type="sibTrans" cxnId="{A9D99FCA-DADF-4268-B1DF-031E494D54EB}">
      <dgm:prSet/>
      <dgm:spPr/>
      <dgm:t>
        <a:bodyPr/>
        <a:lstStyle/>
        <a:p>
          <a:pPr rtl="1"/>
          <a:endParaRPr lang="fa-IR"/>
        </a:p>
      </dgm:t>
    </dgm:pt>
    <dgm:pt modelId="{3C2DB720-0B81-457C-A1F9-E5C962FC2D04}" type="pres">
      <dgm:prSet presAssocID="{594FF500-8F0A-49A5-AC8B-8F723849CCCA}" presName="Name0" presStyleCnt="0">
        <dgm:presLayoutVars>
          <dgm:dir/>
          <dgm:resizeHandles val="exact"/>
        </dgm:presLayoutVars>
      </dgm:prSet>
      <dgm:spPr/>
    </dgm:pt>
    <dgm:pt modelId="{9D8B598E-DE54-4A96-8D28-AAEFF8D3229B}" type="pres">
      <dgm:prSet presAssocID="{594FF500-8F0A-49A5-AC8B-8F723849CCCA}" presName="arrow" presStyleLbl="bgShp" presStyleIdx="0" presStyleCnt="1" custLinFactY="26715" custLinFactNeighborY="100000"/>
      <dgm:spPr/>
    </dgm:pt>
    <dgm:pt modelId="{7B11FAA9-B890-461C-82D5-A1F3EBC54D2F}" type="pres">
      <dgm:prSet presAssocID="{594FF500-8F0A-49A5-AC8B-8F723849CCCA}" presName="points" presStyleCnt="0"/>
      <dgm:spPr/>
    </dgm:pt>
    <dgm:pt modelId="{9033EDB6-1A73-4AA7-8141-F553A772E774}" type="pres">
      <dgm:prSet presAssocID="{35AC7241-4BE9-459A-835C-589208A61913}" presName="compositeA" presStyleCnt="0"/>
      <dgm:spPr/>
    </dgm:pt>
    <dgm:pt modelId="{581E100C-4922-4357-A2FC-31D892BCBD27}" type="pres">
      <dgm:prSet presAssocID="{35AC7241-4BE9-459A-835C-589208A61913}" presName="textA" presStyleLbl="revTx" presStyleIdx="0" presStyleCnt="3">
        <dgm:presLayoutVars>
          <dgm:bulletEnabled val="1"/>
        </dgm:presLayoutVars>
      </dgm:prSet>
      <dgm:spPr/>
    </dgm:pt>
    <dgm:pt modelId="{563B3BC4-DD31-49DA-B582-762F1731A3C1}" type="pres">
      <dgm:prSet presAssocID="{35AC7241-4BE9-459A-835C-589208A61913}" presName="circleA" presStyleLbl="node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C0609E4C-7BD3-459B-B6DB-8D0358B301EA}" type="pres">
      <dgm:prSet presAssocID="{35AC7241-4BE9-459A-835C-589208A61913}" presName="spaceA" presStyleCnt="0"/>
      <dgm:spPr/>
    </dgm:pt>
    <dgm:pt modelId="{683D700E-2416-4D53-A305-0F844D86891E}" type="pres">
      <dgm:prSet presAssocID="{4B0CAC42-BC7C-4BD5-A67D-54529A865BDA}" presName="space" presStyleCnt="0"/>
      <dgm:spPr/>
    </dgm:pt>
    <dgm:pt modelId="{04F05BB1-94E3-458D-B81B-1E8C35D41F08}" type="pres">
      <dgm:prSet presAssocID="{FBAFD1EA-4289-4149-8234-02470AFD5DA7}" presName="compositeB" presStyleCnt="0"/>
      <dgm:spPr/>
    </dgm:pt>
    <dgm:pt modelId="{B1EB9E15-6A05-4919-90B3-C335877C12F2}" type="pres">
      <dgm:prSet presAssocID="{FBAFD1EA-4289-4149-8234-02470AFD5DA7}" presName="textB" presStyleLbl="revTx" presStyleIdx="1" presStyleCnt="3" custLinFactNeighborX="626" custLinFactNeighborY="18004">
        <dgm:presLayoutVars>
          <dgm:bulletEnabled val="1"/>
        </dgm:presLayoutVars>
      </dgm:prSet>
      <dgm:spPr/>
    </dgm:pt>
    <dgm:pt modelId="{A9C6F77B-3468-440D-899C-64ECB4B87470}" type="pres">
      <dgm:prSet presAssocID="{FBAFD1EA-4289-4149-8234-02470AFD5DA7}" presName="circleB" presStyleLbl="node1" presStyleIdx="1" presStyleCnt="3"/>
      <dgm:spPr>
        <a:solidFill>
          <a:schemeClr val="tx2"/>
        </a:solidFill>
      </dgm:spPr>
    </dgm:pt>
    <dgm:pt modelId="{23A013BC-5183-447A-B2AB-126B572818D8}" type="pres">
      <dgm:prSet presAssocID="{FBAFD1EA-4289-4149-8234-02470AFD5DA7}" presName="spaceB" presStyleCnt="0"/>
      <dgm:spPr/>
    </dgm:pt>
    <dgm:pt modelId="{392BCC67-88F2-4198-AA20-79A16E8F6972}" type="pres">
      <dgm:prSet presAssocID="{89E5FC50-08F4-4BC2-B5C7-DA953F65C9A7}" presName="space" presStyleCnt="0"/>
      <dgm:spPr/>
    </dgm:pt>
    <dgm:pt modelId="{85FE97BF-F340-4CEB-99A0-877951BBD3E3}" type="pres">
      <dgm:prSet presAssocID="{D9E8D57D-8BFE-4B0A-B6E8-97AC79BF2E52}" presName="compositeA" presStyleCnt="0"/>
      <dgm:spPr/>
    </dgm:pt>
    <dgm:pt modelId="{F39909D0-ED9E-47DC-985D-740F8D2D754A}" type="pres">
      <dgm:prSet presAssocID="{D9E8D57D-8BFE-4B0A-B6E8-97AC79BF2E52}" presName="textA" presStyleLbl="revTx" presStyleIdx="2" presStyleCnt="3">
        <dgm:presLayoutVars>
          <dgm:bulletEnabled val="1"/>
        </dgm:presLayoutVars>
      </dgm:prSet>
      <dgm:spPr/>
    </dgm:pt>
    <dgm:pt modelId="{6547B94F-804F-4098-8861-8341B271FE3E}" type="pres">
      <dgm:prSet presAssocID="{D9E8D57D-8BFE-4B0A-B6E8-97AC79BF2E52}" presName="circleA" presStyleLbl="node1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9A0FF886-7633-4347-B684-FDF9FD116876}" type="pres">
      <dgm:prSet presAssocID="{D9E8D57D-8BFE-4B0A-B6E8-97AC79BF2E52}" presName="spaceA" presStyleCnt="0"/>
      <dgm:spPr/>
    </dgm:pt>
  </dgm:ptLst>
  <dgm:cxnLst>
    <dgm:cxn modelId="{359CBD03-A458-439D-93E3-4ACA205C331D}" type="presOf" srcId="{594FF500-8F0A-49A5-AC8B-8F723849CCCA}" destId="{3C2DB720-0B81-457C-A1F9-E5C962FC2D04}" srcOrd="0" destOrd="0" presId="urn:microsoft.com/office/officeart/2005/8/layout/hProcess11"/>
    <dgm:cxn modelId="{B5081A18-A524-4093-99D5-BFDFBC787ABC}" type="presOf" srcId="{D9E8D57D-8BFE-4B0A-B6E8-97AC79BF2E52}" destId="{F39909D0-ED9E-47DC-985D-740F8D2D754A}" srcOrd="0" destOrd="0" presId="urn:microsoft.com/office/officeart/2005/8/layout/hProcess11"/>
    <dgm:cxn modelId="{3158002F-296B-4AAA-892D-A983FD3DD8B8}" srcId="{594FF500-8F0A-49A5-AC8B-8F723849CCCA}" destId="{35AC7241-4BE9-459A-835C-589208A61913}" srcOrd="0" destOrd="0" parTransId="{0B2A1770-DD00-4BD1-A8F6-09F51F5A9848}" sibTransId="{4B0CAC42-BC7C-4BD5-A67D-54529A865BDA}"/>
    <dgm:cxn modelId="{B46670B9-5FBF-429E-9A68-FF1CC30ED6DF}" type="presOf" srcId="{35AC7241-4BE9-459A-835C-589208A61913}" destId="{581E100C-4922-4357-A2FC-31D892BCBD27}" srcOrd="0" destOrd="0" presId="urn:microsoft.com/office/officeart/2005/8/layout/hProcess11"/>
    <dgm:cxn modelId="{A9D99FCA-DADF-4268-B1DF-031E494D54EB}" srcId="{594FF500-8F0A-49A5-AC8B-8F723849CCCA}" destId="{D9E8D57D-8BFE-4B0A-B6E8-97AC79BF2E52}" srcOrd="2" destOrd="0" parTransId="{1005FACB-9F84-483A-B1DF-0BD8BF75C777}" sibTransId="{C7E89986-2E2E-45C6-B7EE-E5F38A6D68A7}"/>
    <dgm:cxn modelId="{02876EF1-C22E-4E7D-9F61-02212FEE1EE1}" type="presOf" srcId="{FBAFD1EA-4289-4149-8234-02470AFD5DA7}" destId="{B1EB9E15-6A05-4919-90B3-C335877C12F2}" srcOrd="0" destOrd="0" presId="urn:microsoft.com/office/officeart/2005/8/layout/hProcess11"/>
    <dgm:cxn modelId="{BF6609F3-8E4F-49A0-A168-22FA510CDCFB}" srcId="{594FF500-8F0A-49A5-AC8B-8F723849CCCA}" destId="{FBAFD1EA-4289-4149-8234-02470AFD5DA7}" srcOrd="1" destOrd="0" parTransId="{AA27903E-7189-4C3E-B8E9-344C3A7452EB}" sibTransId="{89E5FC50-08F4-4BC2-B5C7-DA953F65C9A7}"/>
    <dgm:cxn modelId="{615A2BD4-C094-4832-8581-0E0232518C6E}" type="presParOf" srcId="{3C2DB720-0B81-457C-A1F9-E5C962FC2D04}" destId="{9D8B598E-DE54-4A96-8D28-AAEFF8D3229B}" srcOrd="0" destOrd="0" presId="urn:microsoft.com/office/officeart/2005/8/layout/hProcess11"/>
    <dgm:cxn modelId="{70DAB578-192C-461F-A3F7-47A5EDB3C3E0}" type="presParOf" srcId="{3C2DB720-0B81-457C-A1F9-E5C962FC2D04}" destId="{7B11FAA9-B890-461C-82D5-A1F3EBC54D2F}" srcOrd="1" destOrd="0" presId="urn:microsoft.com/office/officeart/2005/8/layout/hProcess11"/>
    <dgm:cxn modelId="{6A29FB1E-A891-48E5-9ADB-1640A5345A0B}" type="presParOf" srcId="{7B11FAA9-B890-461C-82D5-A1F3EBC54D2F}" destId="{9033EDB6-1A73-4AA7-8141-F553A772E774}" srcOrd="0" destOrd="0" presId="urn:microsoft.com/office/officeart/2005/8/layout/hProcess11"/>
    <dgm:cxn modelId="{1D2C7243-CC52-4BF6-BB4B-363CD5AE3C15}" type="presParOf" srcId="{9033EDB6-1A73-4AA7-8141-F553A772E774}" destId="{581E100C-4922-4357-A2FC-31D892BCBD27}" srcOrd="0" destOrd="0" presId="urn:microsoft.com/office/officeart/2005/8/layout/hProcess11"/>
    <dgm:cxn modelId="{8EBC0C58-65D7-4C73-9736-7CC0615E0DB2}" type="presParOf" srcId="{9033EDB6-1A73-4AA7-8141-F553A772E774}" destId="{563B3BC4-DD31-49DA-B582-762F1731A3C1}" srcOrd="1" destOrd="0" presId="urn:microsoft.com/office/officeart/2005/8/layout/hProcess11"/>
    <dgm:cxn modelId="{E86167F4-4F7D-4BA5-A0A7-CFCB898C7B98}" type="presParOf" srcId="{9033EDB6-1A73-4AA7-8141-F553A772E774}" destId="{C0609E4C-7BD3-459B-B6DB-8D0358B301EA}" srcOrd="2" destOrd="0" presId="urn:microsoft.com/office/officeart/2005/8/layout/hProcess11"/>
    <dgm:cxn modelId="{F325FA10-2CA9-46A7-ACE7-3A375FADD5CF}" type="presParOf" srcId="{7B11FAA9-B890-461C-82D5-A1F3EBC54D2F}" destId="{683D700E-2416-4D53-A305-0F844D86891E}" srcOrd="1" destOrd="0" presId="urn:microsoft.com/office/officeart/2005/8/layout/hProcess11"/>
    <dgm:cxn modelId="{6CA27548-CD1C-4A45-87C2-38269FAEFDF1}" type="presParOf" srcId="{7B11FAA9-B890-461C-82D5-A1F3EBC54D2F}" destId="{04F05BB1-94E3-458D-B81B-1E8C35D41F08}" srcOrd="2" destOrd="0" presId="urn:microsoft.com/office/officeart/2005/8/layout/hProcess11"/>
    <dgm:cxn modelId="{F72BB1A8-A219-4802-9729-950D7F01D729}" type="presParOf" srcId="{04F05BB1-94E3-458D-B81B-1E8C35D41F08}" destId="{B1EB9E15-6A05-4919-90B3-C335877C12F2}" srcOrd="0" destOrd="0" presId="urn:microsoft.com/office/officeart/2005/8/layout/hProcess11"/>
    <dgm:cxn modelId="{7FF541A6-119C-40D6-9F97-132E705D8551}" type="presParOf" srcId="{04F05BB1-94E3-458D-B81B-1E8C35D41F08}" destId="{A9C6F77B-3468-440D-899C-64ECB4B87470}" srcOrd="1" destOrd="0" presId="urn:microsoft.com/office/officeart/2005/8/layout/hProcess11"/>
    <dgm:cxn modelId="{92B3B3AC-0C7C-469D-AE0A-4B39BF9AEA7E}" type="presParOf" srcId="{04F05BB1-94E3-458D-B81B-1E8C35D41F08}" destId="{23A013BC-5183-447A-B2AB-126B572818D8}" srcOrd="2" destOrd="0" presId="urn:microsoft.com/office/officeart/2005/8/layout/hProcess11"/>
    <dgm:cxn modelId="{78B8890F-3981-4A4A-8695-B33E4CD99E7B}" type="presParOf" srcId="{7B11FAA9-B890-461C-82D5-A1F3EBC54D2F}" destId="{392BCC67-88F2-4198-AA20-79A16E8F6972}" srcOrd="3" destOrd="0" presId="urn:microsoft.com/office/officeart/2005/8/layout/hProcess11"/>
    <dgm:cxn modelId="{C841FB40-C79E-4177-BA41-48FC48747A84}" type="presParOf" srcId="{7B11FAA9-B890-461C-82D5-A1F3EBC54D2F}" destId="{85FE97BF-F340-4CEB-99A0-877951BBD3E3}" srcOrd="4" destOrd="0" presId="urn:microsoft.com/office/officeart/2005/8/layout/hProcess11"/>
    <dgm:cxn modelId="{CDD35F06-5620-46E5-9635-226DC9E78965}" type="presParOf" srcId="{85FE97BF-F340-4CEB-99A0-877951BBD3E3}" destId="{F39909D0-ED9E-47DC-985D-740F8D2D754A}" srcOrd="0" destOrd="0" presId="urn:microsoft.com/office/officeart/2005/8/layout/hProcess11"/>
    <dgm:cxn modelId="{F4AE9CC6-91AA-483F-AF88-F525F8E97C8E}" type="presParOf" srcId="{85FE97BF-F340-4CEB-99A0-877951BBD3E3}" destId="{6547B94F-804F-4098-8861-8341B271FE3E}" srcOrd="1" destOrd="0" presId="urn:microsoft.com/office/officeart/2005/8/layout/hProcess11"/>
    <dgm:cxn modelId="{995E9C17-8C54-433C-832E-F2104B7B4142}" type="presParOf" srcId="{85FE97BF-F340-4CEB-99A0-877951BBD3E3}" destId="{9A0FF886-7633-4347-B684-FDF9FD1168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598E-DE54-4A96-8D28-AAEFF8D3229B}">
      <dsp:nvSpPr>
        <dsp:cNvPr id="0" name=""/>
        <dsp:cNvSpPr/>
      </dsp:nvSpPr>
      <dsp:spPr>
        <a:xfrm>
          <a:off x="0" y="721768"/>
          <a:ext cx="3901440" cy="4811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100C-4922-4357-A2FC-31D892BCBD27}">
      <dsp:nvSpPr>
        <dsp:cNvPr id="0" name=""/>
        <dsp:cNvSpPr/>
      </dsp:nvSpPr>
      <dsp:spPr>
        <a:xfrm>
          <a:off x="1714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Intro</a:t>
          </a:r>
          <a:endParaRPr lang="fa-IR" sz="1400" kern="1200" dirty="0"/>
        </a:p>
      </dsp:txBody>
      <dsp:txXfrm>
        <a:off x="1714" y="0"/>
        <a:ext cx="1131570" cy="481178"/>
      </dsp:txXfrm>
    </dsp:sp>
    <dsp:sp modelId="{563B3BC4-DD31-49DA-B582-762F1731A3C1}">
      <dsp:nvSpPr>
        <dsp:cNvPr id="0" name=""/>
        <dsp:cNvSpPr/>
      </dsp:nvSpPr>
      <dsp:spPr>
        <a:xfrm>
          <a:off x="507352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9E15-6A05-4919-90B3-C335877C12F2}">
      <dsp:nvSpPr>
        <dsp:cNvPr id="0" name=""/>
        <dsp:cNvSpPr/>
      </dsp:nvSpPr>
      <dsp:spPr>
        <a:xfrm>
          <a:off x="1196946" y="721768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Hypothesis</a:t>
          </a:r>
          <a:endParaRPr lang="fa-IR" sz="1400" kern="1200" dirty="0"/>
        </a:p>
      </dsp:txBody>
      <dsp:txXfrm>
        <a:off x="1196946" y="721768"/>
        <a:ext cx="1131570" cy="481178"/>
      </dsp:txXfrm>
    </dsp:sp>
    <dsp:sp modelId="{A9C6F77B-3468-440D-899C-64ECB4B87470}">
      <dsp:nvSpPr>
        <dsp:cNvPr id="0" name=""/>
        <dsp:cNvSpPr/>
      </dsp:nvSpPr>
      <dsp:spPr>
        <a:xfrm>
          <a:off x="1695500" y="541326"/>
          <a:ext cx="120294" cy="120294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09D0-ED9E-47DC-985D-740F8D2D754A}">
      <dsp:nvSpPr>
        <dsp:cNvPr id="0" name=""/>
        <dsp:cNvSpPr/>
      </dsp:nvSpPr>
      <dsp:spPr>
        <a:xfrm>
          <a:off x="2378011" y="0"/>
          <a:ext cx="1131570" cy="4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2"/>
              </a:solidFill>
            </a:rPr>
            <a:t>Confidence</a:t>
          </a:r>
          <a:endParaRPr lang="fa-IR" sz="1200" kern="1200" dirty="0"/>
        </a:p>
      </dsp:txBody>
      <dsp:txXfrm>
        <a:off x="2378011" y="0"/>
        <a:ext cx="1131570" cy="481178"/>
      </dsp:txXfrm>
    </dsp:sp>
    <dsp:sp modelId="{6547B94F-804F-4098-8861-8341B271FE3E}">
      <dsp:nvSpPr>
        <dsp:cNvPr id="0" name=""/>
        <dsp:cNvSpPr/>
      </dsp:nvSpPr>
      <dsp:spPr>
        <a:xfrm>
          <a:off x="2883649" y="541326"/>
          <a:ext cx="120294" cy="12029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3F77-247A-6D0B-CDE4-9D97DA2AC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B66B-5856-949D-2E49-D069C871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C6D3-C1ED-A638-C060-D2DEA968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32FF-9440-F94A-1A69-501BEC4F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59E3-D1A3-500B-DF7D-D1732A9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6955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6B41-82AC-6C43-847F-019FB2BF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55070-25A4-2246-3820-8C16A55F6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405F-17D4-B9E5-5E34-16236D5B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FD4CF-BA20-7890-2E5E-7BDA740F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6CCCB-EBF9-A30E-F392-B6B332CF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49CE-6008-2204-907F-745F213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6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7919-7825-A4C9-6523-34E998D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20A2E-1861-A78F-3980-08E1FAF2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1C53-6E6B-15B6-7718-EED848A1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DF08-A856-CA9F-4D4C-33A41E75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A5FA-297C-E570-E46B-E4108105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671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31569-DC9F-B7D9-E102-5B0D1ADBC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EC3C9-226F-838A-9E24-0DD5887B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3806-01B3-3175-3F09-CB9B2D9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6803E-9FCD-8BAE-078D-E619E7EA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B78E-D3E0-F3FB-8024-CDC3802D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3393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300E-504D-54DB-8BB2-195B1071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9EB47-9933-722A-9C2B-62326120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04AB3-3839-6F60-14CB-95094C96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000B-3280-1EE9-B08F-FE243DDF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579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4628-5F7D-FDDE-4259-D6C983C0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1B61-5FD1-8DCA-B0CA-6066B6E1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CDB-AD2B-9C8A-B3F9-F6F61C7E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2C5E-56AE-9ECE-8B67-A4BA9673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5C62-3D29-390C-1AFB-A4F7CBDF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603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F61D-2EEF-FA04-892D-4AE0E249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3F75-4045-9297-7282-92E0CD55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36C4-0525-0BF4-4D9F-0753B3BE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84A9-33D6-F788-C42E-AA1E72F5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E39C-2C54-BA82-C7B0-47B67AD9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539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D6B0-5666-9A64-74A5-8E7EFC38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7F53-F359-B66A-0FA4-7547C0F1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D23F3-B9A7-BACD-78E3-491FADD2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DA8D7-0868-CF23-DD85-BC329B7C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52B9-B3F2-36D6-CF96-8FC73F89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7A5CC-001D-8D92-4452-827D65D0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14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904-2C69-5D35-5414-F919195C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E218-FFAF-43F3-039A-6604CF47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B9D3-FFB7-E77F-448B-C60DFAA79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BE18-19C8-C59E-B39B-51175D472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6D0B9-C988-DE11-8095-D64A272A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8CA9F-A849-55B5-718D-8B152404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CD4F9-ACDE-A787-526F-EF906AD9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F05A3-8B9D-1946-8274-5C122159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247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B480-BDC7-E3CA-EB57-5260AF98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B74C4-85C9-B39E-E765-2F9E23BB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B6D3-D3AA-4F39-88E7-C99D14B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BBF47-6D30-5FB1-9868-533E2B79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24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34CE8-6ED3-89C6-A328-E3E2601F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AE30C-7562-3C61-9E45-36E1A86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FDE6-1947-B917-63CC-D17F506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383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D0AF-0063-72A3-AEBC-E833A720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71F6-8AAF-C53B-9E2A-67192098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72ED-9D9A-001D-A59F-3D26CD9D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8387F-0B2D-6A1B-1889-004B938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77D38-C149-8331-BEF4-D0CA29B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B9273-6780-5F4A-A19E-44FD894D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441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1687C-5425-4647-C7F5-E077CFB0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7F3C5-707A-835E-5BE4-61E9D726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9104-077C-77EC-8332-C708A5B9E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9E711-8066-4BC7-88BB-C978B353FBD1}" type="datetimeFigureOut">
              <a:rPr lang="fa-IR" smtClean="0"/>
              <a:t>30/01/1446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B693-E9BE-054E-7991-C2CF2F19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C868-985B-7249-A49E-E57CD2948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69A21-9418-43A1-A730-4BA40FC053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6711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A0A5-32A3-B5ED-3379-453F38F7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Music Project (Chinook)</a:t>
            </a:r>
            <a:endParaRPr lang="fa-IR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EC03-E50B-E4AE-7C06-7641554A7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Mostafa Rezvani</a:t>
            </a:r>
          </a:p>
          <a:p>
            <a:r>
              <a:rPr lang="en-US" dirty="0">
                <a:solidFill>
                  <a:schemeClr val="tx2"/>
                </a:solidFill>
              </a:rPr>
              <a:t>August 2024</a:t>
            </a:r>
            <a:endParaRPr lang="fa-IR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205200-D2ED-52A4-4EAE-C383B54D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56" y="3163385"/>
            <a:ext cx="3575311" cy="39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8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8AF7-C754-63AF-1161-128CBF23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Q2</a:t>
            </a:r>
            <a:r>
              <a:rPr lang="en-US" dirty="0">
                <a:solidFill>
                  <a:schemeClr val="accent2"/>
                </a:solidFill>
              </a:rPr>
              <a:t>. Song time and price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A0EB2-6DFF-768B-1C3C-97204325F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129" y="2146666"/>
            <a:ext cx="5305231" cy="39017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35313-D3CD-4563-FE43-9A617C45032B}"/>
              </a:ext>
            </a:extLst>
          </p:cNvPr>
          <p:cNvSpPr txBox="1"/>
          <p:nvPr/>
        </p:nvSpPr>
        <p:spPr>
          <a:xfrm>
            <a:off x="1245325" y="1549345"/>
            <a:ext cx="467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There is a strong correlation</a:t>
            </a:r>
            <a:endParaRPr lang="fa-IR" b="0" dirty="0"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3593E5A-2A48-1627-F7C9-E82D0AF1A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395176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67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751A-8F70-027E-5D3A-0AD04A13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Q4</a:t>
            </a:r>
            <a:r>
              <a:rPr lang="en-US" dirty="0">
                <a:solidFill>
                  <a:schemeClr val="accent2"/>
                </a:solidFill>
              </a:rPr>
              <a:t>. Song genre and media type</a:t>
            </a:r>
            <a:endParaRPr lang="fa-I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F12D-2943-FB31-6A13-ABB808F3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080"/>
            <a:ext cx="10515600" cy="6389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There is a significant relationship.</a:t>
            </a:r>
            <a:endParaRPr lang="fa-IR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484F-9B1A-18F3-3189-7C2499F9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2015158"/>
            <a:ext cx="6119949" cy="395698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61AF4F-8697-082F-B078-2C7A247E9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395176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470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688C-02CF-D153-E05C-5DC1529A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Q5</a:t>
            </a:r>
            <a:r>
              <a:rPr lang="en-US" dirty="0">
                <a:solidFill>
                  <a:schemeClr val="accent2"/>
                </a:solidFill>
              </a:rPr>
              <a:t>. Volume and time of the song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9151-E8F7-3758-4DEA-396B9340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00" y="2194560"/>
            <a:ext cx="5701561" cy="3686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7110C-D7BF-F54F-5B4A-44A9AEDA431C}"/>
              </a:ext>
            </a:extLst>
          </p:cNvPr>
          <p:cNvSpPr txBox="1"/>
          <p:nvPr/>
        </p:nvSpPr>
        <p:spPr>
          <a:xfrm>
            <a:off x="1079863" y="15105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2"/>
                </a:solidFill>
              </a:rPr>
              <a:t>There is a significant relationship.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578076-6480-61B2-66ED-31C6627C1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395176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6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419E-BF50-A020-DA58-1145EF18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Q6</a:t>
            </a:r>
            <a:r>
              <a:rPr lang="en-US" dirty="0">
                <a:solidFill>
                  <a:schemeClr val="accent2"/>
                </a:solidFill>
              </a:rPr>
              <a:t>. Genre and time of the song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3D79F-2430-2E91-B19A-6A2AC99C8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511" y="2192534"/>
            <a:ext cx="6187050" cy="406280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6856D-5861-83D9-BDAC-3A57FAC318F5}"/>
              </a:ext>
            </a:extLst>
          </p:cNvPr>
          <p:cNvSpPr txBox="1"/>
          <p:nvPr/>
        </p:nvSpPr>
        <p:spPr>
          <a:xfrm>
            <a:off x="1184366" y="16506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2"/>
                </a:solidFill>
              </a:rPr>
              <a:t>There is a significant relationship.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F5501BD-FBEC-6CAA-7C79-5739996FB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395176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230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9A65-4365-035C-8E62-8BC89CAB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Q7</a:t>
            </a:r>
            <a:r>
              <a:rPr lang="en-US" dirty="0">
                <a:solidFill>
                  <a:schemeClr val="accent2"/>
                </a:solidFill>
              </a:rPr>
              <a:t>. Price and volume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1F486-5F9B-11C3-C3B6-60E3C6FB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84" y="2055223"/>
            <a:ext cx="6113377" cy="395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EFB2A-0D9E-771E-D2DF-CB885090D2E8}"/>
              </a:ext>
            </a:extLst>
          </p:cNvPr>
          <p:cNvSpPr txBox="1"/>
          <p:nvPr/>
        </p:nvSpPr>
        <p:spPr>
          <a:xfrm>
            <a:off x="83820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There is a strong correlation</a:t>
            </a:r>
            <a:endParaRPr lang="fa-IR" b="0" dirty="0"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F970B8-033E-6C3E-1FF2-F73709942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395176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504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E43-789C-0E98-86C7-39A42584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02" y="2766218"/>
            <a:ext cx="4743995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Confidence Interval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36953-653A-13C0-0C91-6D62D646C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56" y="3163385"/>
            <a:ext cx="3575311" cy="3962408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E1E46C5-655E-8BAB-8B5B-848FA7156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132810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66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E7BD-F3B7-BE59-CDF2-ADD5FCB3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Q1average</a:t>
            </a:r>
            <a:r>
              <a:rPr lang="en-US" dirty="0">
                <a:solidFill>
                  <a:schemeClr val="accent2"/>
                </a:solidFill>
              </a:rPr>
              <a:t> length of songs in different genres the same? </a:t>
            </a:r>
            <a:endParaRPr lang="fa-IR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C41C2-54AB-E1D4-DC9A-6E36A6CD5112}"/>
              </a:ext>
            </a:extLst>
          </p:cNvPr>
          <p:cNvSpPr txBox="1"/>
          <p:nvPr/>
        </p:nvSpPr>
        <p:spPr>
          <a:xfrm>
            <a:off x="838200" y="1777711"/>
            <a:ext cx="47548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Not even with a 95%</a:t>
            </a:r>
          </a:p>
          <a:p>
            <a:r>
              <a:rPr lang="en-US" dirty="0">
                <a:solidFill>
                  <a:schemeClr val="tx2"/>
                </a:solidFill>
              </a:rPr>
              <a:t> confidence interval</a:t>
            </a:r>
            <a:endParaRPr lang="fa-IR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946772-AA1D-1908-DD25-70268D9E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44619"/>
              </p:ext>
            </p:extLst>
          </p:nvPr>
        </p:nvGraphicFramePr>
        <p:xfrm>
          <a:off x="4223657" y="1140125"/>
          <a:ext cx="3907144" cy="54523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79979">
                  <a:extLst>
                    <a:ext uri="{9D8B030D-6E8A-4147-A177-3AD203B41FA5}">
                      <a16:colId xmlns:a16="http://schemas.microsoft.com/office/drawing/2014/main" val="1484777202"/>
                    </a:ext>
                  </a:extLst>
                </a:gridCol>
                <a:gridCol w="2427165">
                  <a:extLst>
                    <a:ext uri="{9D8B030D-6E8A-4147-A177-3AD203B41FA5}">
                      <a16:colId xmlns:a16="http://schemas.microsoft.com/office/drawing/2014/main" val="865869116"/>
                    </a:ext>
                  </a:extLst>
                </a:gridCol>
              </a:tblGrid>
              <a:tr h="18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Name</a:t>
                      </a:r>
                      <a:endParaRPr lang="en-US" sz="12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/>
                        <a:t>Mean</a:t>
                      </a:r>
                      <a:endParaRPr lang="fa-IR" sz="1200" b="1" dirty="0">
                        <a:latin typeface="Aptos" panose="020B0004020202020204" pitchFamily="34" charset="0"/>
                      </a:endParaRPr>
                    </a:p>
                  </a:txBody>
                  <a:tcPr marL="46845" marR="46845" marT="23422" marB="23422"/>
                </a:tc>
                <a:extLst>
                  <a:ext uri="{0D108BD9-81ED-4DB2-BD59-A6C34878D82A}">
                    <a16:rowId xmlns:a16="http://schemas.microsoft.com/office/drawing/2014/main" val="980157100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Rock And Roll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1.346435e+05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820241539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Opera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1.748130e+05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253529956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Hip Hop/Rap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1.781763e+05</a:t>
                      </a:r>
                      <a:endParaRPr lang="en-US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12705686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Easy Listening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1.891642e+05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0638072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Bossa Nova</a:t>
                      </a:r>
                      <a:endParaRPr lang="en-US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2.195900e+05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551897479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R&amp;B/Soul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2.200669e+05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747958643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World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2.249238e+05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61042404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Pop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2.290341e+05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688992611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Latin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2.328593e+05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25183027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Alternative &amp; Punk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2.343538e+05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56483012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Soundtrack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2.443709e+05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88024969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Reggae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2.471778e+05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32322708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Alternative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2.640585e+05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98091731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Blues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2.703598e+05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839552752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Rock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2.839100e+05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240399702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Jazz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2.917554e+05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967166630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Classical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2.938676e+05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560167642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Heavy Metal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2.974529e+05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626523294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Electronica/Dance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3.029858e+05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645719497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Metal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3.097494e+05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50827406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Comedy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1.585264e+06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673040557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TV Shows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2.145041e+06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038369907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Drama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2.575284e+06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18518182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Science Fiction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2.625549e+06</a:t>
                      </a: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957060262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Sci Fi &amp; Fantasy</a:t>
                      </a:r>
                      <a:endParaRPr lang="en-US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2.911783e+06</a:t>
                      </a:r>
                      <a:endParaRPr lang="en-US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397896460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C87DE1-3FEA-5EA8-5020-EEB3F6514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716188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05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73FC-19BB-187A-448C-D6239C23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2" y="234497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Q2</a:t>
            </a:r>
            <a:r>
              <a:rPr lang="en-US" dirty="0">
                <a:solidFill>
                  <a:schemeClr val="accent2"/>
                </a:solidFill>
              </a:rPr>
              <a:t>. average sales in different countries?</a:t>
            </a:r>
            <a:endParaRPr lang="fa-IR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D8D015-369B-6487-3198-5CA9CA20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15315"/>
              </p:ext>
            </p:extLst>
          </p:nvPr>
        </p:nvGraphicFramePr>
        <p:xfrm>
          <a:off x="4551804" y="1400903"/>
          <a:ext cx="2322036" cy="5222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61018">
                  <a:extLst>
                    <a:ext uri="{9D8B030D-6E8A-4147-A177-3AD203B41FA5}">
                      <a16:colId xmlns:a16="http://schemas.microsoft.com/office/drawing/2014/main" val="2960387751"/>
                    </a:ext>
                  </a:extLst>
                </a:gridCol>
                <a:gridCol w="1161018">
                  <a:extLst>
                    <a:ext uri="{9D8B030D-6E8A-4147-A177-3AD203B41FA5}">
                      <a16:colId xmlns:a16="http://schemas.microsoft.com/office/drawing/2014/main" val="2460681078"/>
                    </a:ext>
                  </a:extLst>
                </a:gridCol>
              </a:tblGrid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BillingCountry</a:t>
                      </a:r>
                      <a:endParaRPr lang="en-US" sz="12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mean</a:t>
                      </a:r>
                      <a:endParaRPr lang="en-US" sz="12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264468239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Argentina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0.990000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341704254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Australia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0.990000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37385037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Belgium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dirty="0">
                          <a:effectLst/>
                        </a:rPr>
                        <a:t>0.990000</a:t>
                      </a:r>
                      <a:endParaRPr lang="fa-IR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601741952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Denmark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dirty="0">
                          <a:effectLst/>
                        </a:rPr>
                        <a:t>0.990000</a:t>
                      </a:r>
                      <a:endParaRPr lang="fa-IR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400237521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Italy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0.990000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404844480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Poland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dirty="0">
                          <a:effectLst/>
                        </a:rPr>
                        <a:t>0.990000</a:t>
                      </a:r>
                      <a:endParaRPr lang="fa-IR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623183884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Spain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0.990000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55431809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United Kingdom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0.990000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63020759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Canada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0.999868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182611374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Brazil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1.000526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50338889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Portugal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1.016316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873251178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Sweden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1.016316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875216376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India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1.017027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059039834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France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1.026842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1410673163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Germany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1.029474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961535796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Norway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1.042632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617544767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USA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1.058826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006304144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Netherlands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1.068947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435434990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Finland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1.095263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38845486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Austria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1.121579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75355057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Czech Republic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1.187368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424457551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Hungary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1.200526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2235652035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Ireland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>
                          <a:effectLst/>
                        </a:rPr>
                        <a:t>1.200526</a:t>
                      </a:r>
                      <a:endParaRPr lang="fa-IR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307877239"/>
                  </a:ext>
                </a:extLst>
              </a:tr>
              <a:tr h="16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Chile</a:t>
                      </a:r>
                      <a:endParaRPr lang="en-US" sz="1200" b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dirty="0">
                          <a:effectLst/>
                        </a:rPr>
                        <a:t>1.226842</a:t>
                      </a:r>
                      <a:endParaRPr lang="fa-IR" sz="12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6025" marR="26025" marT="13012" marB="13012" anchor="ctr"/>
                </a:tc>
                <a:extLst>
                  <a:ext uri="{0D108BD9-81ED-4DB2-BD59-A6C34878D82A}">
                    <a16:rowId xmlns:a16="http://schemas.microsoft.com/office/drawing/2014/main" val="3228257361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6CFF55B-2A11-AF1C-51E2-595307DEE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716188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4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E3CD-E097-30DF-4AB3-DC78251D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Q3</a:t>
            </a:r>
            <a:r>
              <a:rPr lang="en-US" dirty="0">
                <a:solidFill>
                  <a:schemeClr val="accent2"/>
                </a:solidFill>
              </a:rPr>
              <a:t>. songs purchased by each Customer</a:t>
            </a:r>
            <a:endParaRPr lang="fa-IR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6D94E2-F40D-72FE-8AD0-0D4D5B8D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27338"/>
              </p:ext>
            </p:extLst>
          </p:nvPr>
        </p:nvGraphicFramePr>
        <p:xfrm>
          <a:off x="768531" y="2060020"/>
          <a:ext cx="10515600" cy="345540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66293">
                  <a:extLst>
                    <a:ext uri="{9D8B030D-6E8A-4147-A177-3AD203B41FA5}">
                      <a16:colId xmlns:a16="http://schemas.microsoft.com/office/drawing/2014/main" val="1075641757"/>
                    </a:ext>
                  </a:extLst>
                </a:gridCol>
                <a:gridCol w="2266293">
                  <a:extLst>
                    <a:ext uri="{9D8B030D-6E8A-4147-A177-3AD203B41FA5}">
                      <a16:colId xmlns:a16="http://schemas.microsoft.com/office/drawing/2014/main" val="1601890576"/>
                    </a:ext>
                  </a:extLst>
                </a:gridCol>
                <a:gridCol w="2266293">
                  <a:extLst>
                    <a:ext uri="{9D8B030D-6E8A-4147-A177-3AD203B41FA5}">
                      <a16:colId xmlns:a16="http://schemas.microsoft.com/office/drawing/2014/main" val="185594235"/>
                    </a:ext>
                  </a:extLst>
                </a:gridCol>
                <a:gridCol w="3716721">
                  <a:extLst>
                    <a:ext uri="{9D8B030D-6E8A-4147-A177-3AD203B41FA5}">
                      <a16:colId xmlns:a16="http://schemas.microsoft.com/office/drawing/2014/main" val="826106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CustomerId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mean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std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count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64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a-IR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effectLst/>
                        </a:rPr>
                        <a:t>38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505331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a-IR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38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36005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a-IR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38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68360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a-IR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38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098810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a-IR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38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27764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a-IR" b="0" dirty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effectLst/>
                        </a:rPr>
                        <a:t>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effectLst/>
                        </a:rPr>
                        <a:t>38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321830004"/>
                  </a:ext>
                </a:extLst>
              </a:tr>
              <a:tr h="5394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….</a:t>
                      </a:r>
                      <a:endParaRPr lang="fa-IR" dirty="0">
                        <a:effectLst/>
                      </a:endParaRPr>
                    </a:p>
                    <a:p>
                      <a:pPr algn="ctr" fontAlgn="ctr"/>
                      <a:endParaRPr lang="fa-IR" b="0" dirty="0">
                        <a:effectLst/>
                      </a:endParaRPr>
                    </a:p>
                  </a:txBody>
                  <a:tcPr marL="50800" marR="50800" marT="25400" marB="25400" vert="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….</a:t>
                      </a:r>
                      <a:endParaRPr lang="fa-IR" dirty="0">
                        <a:effectLst/>
                      </a:endParaRPr>
                    </a:p>
                    <a:p>
                      <a:pPr algn="ctr"/>
                      <a:endParaRPr lang="fa-IR" dirty="0">
                        <a:effectLst/>
                      </a:endParaRPr>
                    </a:p>
                  </a:txBody>
                  <a:tcPr marL="50800" marR="50800" marT="25400" marB="25400" vert="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….</a:t>
                      </a:r>
                      <a:endParaRPr lang="fa-IR" dirty="0">
                        <a:effectLst/>
                      </a:endParaRPr>
                    </a:p>
                    <a:p>
                      <a:pPr algn="ctr"/>
                      <a:endParaRPr lang="fa-IR" dirty="0">
                        <a:effectLst/>
                      </a:endParaRPr>
                    </a:p>
                  </a:txBody>
                  <a:tcPr marL="50800" marR="50800" marT="25400" marB="25400"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….</a:t>
                      </a:r>
                      <a:endParaRPr lang="fa-IR" dirty="0">
                        <a:effectLst/>
                      </a:endParaRPr>
                    </a:p>
                  </a:txBody>
                  <a:tcPr marL="50800" marR="50800" marT="25400" marB="25400" vert="vert" anchor="ctr"/>
                </a:tc>
                <a:extLst>
                  <a:ext uri="{0D108BD9-81ED-4DB2-BD59-A6C34878D82A}">
                    <a16:rowId xmlns:a16="http://schemas.microsoft.com/office/drawing/2014/main" val="1542559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a-IR" b="0" dirty="0">
                          <a:effectLst/>
                        </a:rPr>
                        <a:t>59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>
                          <a:effectLst/>
                        </a:rPr>
                        <a:t>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effectLst/>
                        </a:rPr>
                        <a:t>36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850961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EA7676-340F-CB93-947B-1000CC54DC5B}"/>
              </a:ext>
            </a:extLst>
          </p:cNvPr>
          <p:cNvSpPr txBox="1"/>
          <p:nvPr/>
        </p:nvSpPr>
        <p:spPr>
          <a:xfrm>
            <a:off x="1123405" y="1506022"/>
            <a:ext cx="42759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same quantity of order</a:t>
            </a:r>
            <a:endParaRPr lang="fa-I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41016A1-CF50-1A75-3425-A2206AE19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716188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00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9299-F21A-267E-0849-40A7BAC5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Thank You For Your Attention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74A0E-FB9C-C939-482F-0DE35DA2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56" y="3163385"/>
            <a:ext cx="3575311" cy="396240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8AE56B-6158-3AE3-FFAA-EBDB78AE7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716188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76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F5E3-C529-86E4-5566-B11C2E02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Introduction</a:t>
            </a:r>
            <a:endParaRPr lang="fa-I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43A8-B248-9E1A-AF75-88B9E893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We want to analyze a database containing </a:t>
            </a:r>
            <a:r>
              <a:rPr lang="en-US" u="sng" dirty="0">
                <a:solidFill>
                  <a:schemeClr val="tx2"/>
                </a:solidFill>
              </a:rPr>
              <a:t>3503</a:t>
            </a:r>
            <a:r>
              <a:rPr lang="en-US" dirty="0">
                <a:solidFill>
                  <a:schemeClr val="tx2"/>
                </a:solidFill>
              </a:rPr>
              <a:t> unique track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from 275 singers in 18 albums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sold to 59 different customers by 3 employees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from the beginning of 2021 to the end of 2025.</a:t>
            </a:r>
            <a:endParaRPr lang="fa-IR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C67C0C-D0D8-5F94-1548-72CDD35FC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03601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97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ACAE-F0ED-5392-87C2-25060FE5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Distribution of the number of songs in each genre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4C397-0AF3-0D90-B71F-CB0EC4AE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38" y="1916720"/>
            <a:ext cx="5524500" cy="4362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CAB89-87AA-3B70-28A2-F0D045644E87}"/>
              </a:ext>
            </a:extLst>
          </p:cNvPr>
          <p:cNvSpPr txBox="1"/>
          <p:nvPr/>
        </p:nvSpPr>
        <p:spPr>
          <a:xfrm>
            <a:off x="838200" y="1506022"/>
            <a:ext cx="61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2"/>
                </a:solidFill>
              </a:rPr>
              <a:t>Rock, Latin and Metal are the best selling genres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9276EA6-3300-B06C-22EA-5721DE70E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175403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0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0C4B-9F17-F386-B307-723A628C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30291"/>
            <a:ext cx="124968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Distribution of the number of songs in each media type</a:t>
            </a:r>
            <a:endParaRPr lang="fa-IR" sz="40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FF8EE-8311-337F-2416-9C334E84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1" y="2023745"/>
            <a:ext cx="55245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10EDF-8A43-2F9D-5938-45777B3D07B1}"/>
              </a:ext>
            </a:extLst>
          </p:cNvPr>
          <p:cNvSpPr txBox="1"/>
          <p:nvPr/>
        </p:nvSpPr>
        <p:spPr>
          <a:xfrm>
            <a:off x="539931" y="1579324"/>
            <a:ext cx="53557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MPEG audio file </a:t>
            </a:r>
            <a:r>
              <a:rPr lang="fa-IR" dirty="0">
                <a:solidFill>
                  <a:schemeClr val="tx2"/>
                </a:solidFill>
              </a:rPr>
              <a:t>are the best selling </a:t>
            </a:r>
            <a:r>
              <a:rPr lang="en-US" sz="1800" dirty="0">
                <a:solidFill>
                  <a:schemeClr val="tx2"/>
                </a:solidFill>
              </a:rPr>
              <a:t>media type</a:t>
            </a:r>
            <a:endParaRPr lang="fa-IR" dirty="0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BA78E2-4DED-B872-039D-47BC2C71B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175403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57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A131-96AC-29E6-0F82-18D85109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23" y="3912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Distribution of the number of songs sold by each employee</a:t>
            </a:r>
            <a:endParaRPr lang="fa-IR" sz="32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F3841-734A-43BD-4870-03DBA382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8" y="2402660"/>
            <a:ext cx="5486400" cy="427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C4C54-6B26-6A7D-6449-9F855847A619}"/>
              </a:ext>
            </a:extLst>
          </p:cNvPr>
          <p:cNvSpPr txBox="1"/>
          <p:nvPr/>
        </p:nvSpPr>
        <p:spPr>
          <a:xfrm>
            <a:off x="1064623" y="14793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2"/>
                </a:solidFill>
              </a:rPr>
              <a:t>Out of 7 employees, only 3 employees have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which is almost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There last name are Johnson, Park and Peacock</a:t>
            </a:r>
            <a:endParaRPr lang="fa-IR" dirty="0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8374EA-1F52-8388-FB9D-FBABE686B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175403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501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FE13-E517-866F-ED0E-0B4B1CFB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Song price distribution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6F9B6-97E6-377F-E7E2-D2B7B597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12" y="2037080"/>
            <a:ext cx="5524500" cy="433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53097-9ADB-6FAF-EBA1-857E6B3643D0}"/>
              </a:ext>
            </a:extLst>
          </p:cNvPr>
          <p:cNvSpPr txBox="1"/>
          <p:nvPr/>
        </p:nvSpPr>
        <p:spPr>
          <a:xfrm>
            <a:off x="838200" y="1555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2"/>
                </a:solidFill>
              </a:rPr>
              <a:t>Most of the songs are sold for </a:t>
            </a:r>
            <a:r>
              <a:rPr lang="en-US" dirty="0">
                <a:solidFill>
                  <a:schemeClr val="tx2"/>
                </a:solidFill>
              </a:rPr>
              <a:t>0.99$</a:t>
            </a:r>
            <a:endParaRPr lang="fa-IR" dirty="0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142D75-7720-85DC-7F0E-2E4676D1D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175403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D0FF-0D4C-38CA-C696-FB415C54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Distribution of total price of orders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33A9-143C-65E2-744C-EED29C21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06" y="2002245"/>
            <a:ext cx="5438775" cy="433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A488A-3EEB-7A34-A16C-BE367C110289}"/>
              </a:ext>
            </a:extLst>
          </p:cNvPr>
          <p:cNvSpPr txBox="1"/>
          <p:nvPr/>
        </p:nvSpPr>
        <p:spPr>
          <a:xfrm>
            <a:off x="838200" y="14814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ptos" panose="020B0004020202020204" pitchFamily="34" charset="0"/>
              </a:rPr>
              <a:t>Most of the total price of the orders was up to 5</a:t>
            </a:r>
            <a:r>
              <a:rPr lang="fa-IR" dirty="0">
                <a:solidFill>
                  <a:schemeClr val="tx2"/>
                </a:solidFill>
                <a:latin typeface="Aptos" panose="020B0004020202020204" pitchFamily="34" charset="0"/>
              </a:rPr>
              <a:t>$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56C4C22-3AFE-A843-CB29-C09E8609D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175403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640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760A-40DE-6C53-BFD6-91EA2079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11" y="2766218"/>
            <a:ext cx="533617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Statistical Hypothesis</a:t>
            </a:r>
            <a:endParaRPr lang="fa-IR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36C0D-844B-300B-C7B9-3275BE7E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56" y="3163385"/>
            <a:ext cx="3575311" cy="396240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B15D9E-0D0D-1F61-B1C5-BD68C4EDD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345803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1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315E-9853-D51F-0280-13A7506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Q1.top</a:t>
            </a:r>
            <a:r>
              <a:rPr lang="en-US" dirty="0">
                <a:solidFill>
                  <a:schemeClr val="accent2"/>
                </a:solidFill>
              </a:rPr>
              <a:t> 3 genre</a:t>
            </a:r>
            <a:endParaRPr lang="fa-IR" dirty="0">
              <a:solidFill>
                <a:schemeClr val="accent2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8CB8A1-E3FC-7915-D42F-5C6214675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41010"/>
              </p:ext>
            </p:extLst>
          </p:nvPr>
        </p:nvGraphicFramePr>
        <p:xfrm>
          <a:off x="2449285" y="3084621"/>
          <a:ext cx="6843486" cy="1341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81162">
                  <a:extLst>
                    <a:ext uri="{9D8B030D-6E8A-4147-A177-3AD203B41FA5}">
                      <a16:colId xmlns:a16="http://schemas.microsoft.com/office/drawing/2014/main" val="1199274814"/>
                    </a:ext>
                  </a:extLst>
                </a:gridCol>
                <a:gridCol w="2281162">
                  <a:extLst>
                    <a:ext uri="{9D8B030D-6E8A-4147-A177-3AD203B41FA5}">
                      <a16:colId xmlns:a16="http://schemas.microsoft.com/office/drawing/2014/main" val="860524059"/>
                    </a:ext>
                  </a:extLst>
                </a:gridCol>
                <a:gridCol w="2281162">
                  <a:extLst>
                    <a:ext uri="{9D8B030D-6E8A-4147-A177-3AD203B41FA5}">
                      <a16:colId xmlns:a16="http://schemas.microsoft.com/office/drawing/2014/main" val="350313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Total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Sale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6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effectLst/>
                        </a:rPr>
                        <a:t>826.65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fa-I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1.109597</a:t>
                      </a:r>
                      <a:endParaRPr lang="fa-IR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25816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Latin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effectLst/>
                        </a:rPr>
                        <a:t>382.14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1.123941</a:t>
                      </a:r>
                      <a:endParaRPr lang="fa-IR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558982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Metal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effectLst/>
                        </a:rPr>
                        <a:t>261.36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1.131429</a:t>
                      </a:r>
                      <a:endParaRPr lang="fa-IR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700220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64888D8-920D-6EBE-451A-551B475DC3A1}"/>
              </a:ext>
            </a:extLst>
          </p:cNvPr>
          <p:cNvSpPr txBox="1"/>
          <p:nvPr/>
        </p:nvSpPr>
        <p:spPr>
          <a:xfrm>
            <a:off x="838200" y="1611086"/>
            <a:ext cx="39515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There is no significant difference</a:t>
            </a:r>
            <a:endParaRPr lang="fa-IR" dirty="0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BC649B2-6489-1C8C-F394-F9DB8510F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395176"/>
              </p:ext>
            </p:extLst>
          </p:nvPr>
        </p:nvGraphicFramePr>
        <p:xfrm>
          <a:off x="8290561" y="5572322"/>
          <a:ext cx="3901440" cy="120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1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83</TotalTime>
  <Words>549</Words>
  <Application>Microsoft Office PowerPoint</Application>
  <PresentationFormat>Widescreen</PresentationFormat>
  <Paragraphs>246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Music Project (Chinook)</vt:lpstr>
      <vt:lpstr>Introduction</vt:lpstr>
      <vt:lpstr>Distribution of the number of songs in each genre</vt:lpstr>
      <vt:lpstr>Distribution of the number of songs in each media type</vt:lpstr>
      <vt:lpstr>Distribution of the number of songs sold by each employee</vt:lpstr>
      <vt:lpstr>Song price distribution</vt:lpstr>
      <vt:lpstr>Distribution of total price of orders</vt:lpstr>
      <vt:lpstr>Statistical Hypothesis</vt:lpstr>
      <vt:lpstr>Q1.top 3 genre</vt:lpstr>
      <vt:lpstr>Q2. Song time and price</vt:lpstr>
      <vt:lpstr>Q4. Song genre and media type</vt:lpstr>
      <vt:lpstr>Q5. Volume and time of the song</vt:lpstr>
      <vt:lpstr>Q6. Genre and time of the song</vt:lpstr>
      <vt:lpstr>Q7. Price and volume</vt:lpstr>
      <vt:lpstr>Confidence Interval</vt:lpstr>
      <vt:lpstr>Q1average length of songs in different genres the same? </vt:lpstr>
      <vt:lpstr>Q2. average sales in different countries?</vt:lpstr>
      <vt:lpstr>Q3. songs purchased by each Customer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Rezvani</dc:creator>
  <cp:lastModifiedBy>Mostafa Rezvani</cp:lastModifiedBy>
  <cp:revision>14</cp:revision>
  <dcterms:created xsi:type="dcterms:W3CDTF">2024-08-05T14:28:29Z</dcterms:created>
  <dcterms:modified xsi:type="dcterms:W3CDTF">2024-08-05T15:54:06Z</dcterms:modified>
</cp:coreProperties>
</file>