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80" r:id="rId3"/>
    <p:sldId id="268" r:id="rId4"/>
    <p:sldId id="269" r:id="rId5"/>
    <p:sldId id="271" r:id="rId6"/>
    <p:sldId id="274" r:id="rId7"/>
    <p:sldId id="272" r:id="rId8"/>
    <p:sldId id="273" r:id="rId9"/>
    <p:sldId id="267" r:id="rId10"/>
    <p:sldId id="281" r:id="rId11"/>
    <p:sldId id="278" r:id="rId12"/>
    <p:sldId id="279" r:id="rId13"/>
    <p:sldId id="275" r:id="rId14"/>
    <p:sldId id="27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4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3499-33B7-46AC-943C-8CA3C00E9431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226D-A88B-46FA-B34C-5371E4424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8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4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1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226D-A88B-46FA-B34C-5371E4424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4DE6-C997-887B-2F09-B4BE950A0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8BC34-00ED-EEEF-4D2F-4297427E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061A-B226-BDEA-A55C-502FAF4D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4AAB-214C-9A97-7C2A-B2F56DDC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13CB-551C-DDDB-DE4F-51972C2E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608B9-88A0-029D-7ED4-FDE624A007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AA21-E00A-C66C-D6B1-CBB484C3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B71FA-5CAF-CEF8-5375-D98BC459A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0A7F-9AC1-816D-9E09-5F5C3CF7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64C5-17E6-7766-5406-F51FC746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E19D-5C26-6043-8C97-B98DB830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BC185-33C6-7397-6185-2C1A9F7CC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070A0-8476-C6B5-77A3-06905EE6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CBA9-A970-8447-774A-95DC19C4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745E-ACF0-8539-D758-A2F4FCBE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2FDB-750B-EF00-59AC-1406A50B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92D-D16F-9907-1EB5-58128D8C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C410-1F00-077A-9623-87EB9351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00887-8DC1-9C68-8B0E-770F13B1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8134-990A-8BA8-F8D5-41BFAA5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EB7F9-D454-09CE-9ADE-1FDFF21B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61DF-30DE-EE88-0B04-28B287C4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D666-47B2-F387-DCB4-EEEF4323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52DE-E4D5-E5B9-15D8-4CA1BC8A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D957-B157-1644-0F4D-6B1B92D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F89D-D790-2693-25CA-75B7170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8920-CB7F-5234-3555-7919903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BC27-DEB4-F79F-C00D-70F39A64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347C-7559-2774-36E1-8B2E91A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79AB-AF9F-C47E-3624-6950197D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6C471-EDC6-19B4-185C-377285B1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FAB22-0EA2-DB50-D94C-3A49C8B6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EE65-E83E-7EF4-F073-61A021BB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B0A5-0DD4-8533-B0FC-404AD1E7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2A052-F264-3B9A-95AB-2565B475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62DB3-6234-1027-4642-597E13704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673AD-D166-56F6-AB3C-0076B2B43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4D1-5BC3-19F1-8C0E-E224AA9A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16C0D-9D54-0593-BA17-AFAB764E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6FEF3-C359-1910-12BB-D8ABEC01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5D2-3DE1-96AE-D5E3-21387615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B31F6-DDBA-01E7-59E5-52A797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3C7D-DAEA-CBEC-EBD7-45759EC9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ABDBA-7724-20A8-BBB1-B8285F2C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B7D6D-3DE7-AB76-F8B7-1BF0754E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F237-C65E-9CBE-6E5B-235CF727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6ED66-2CD8-E243-64D4-720BEB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CFBF-CAFA-73ED-60E0-30242429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EEEE-2A7A-0EBD-1E61-9E8DFE8E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A9387-C67D-E587-7B0C-028FD8060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439C6-19B7-224C-8EBC-EA090A83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7F978-6418-C495-6A7A-16647097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3561-9E42-E6A4-4C52-69EA3CD7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62F5-A8BD-66BF-8B28-E95CEABA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D5C99-092D-4938-6E7C-0EBB2ED3A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65CF2-05D1-2B43-6590-5404B452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156C4-EBFA-512A-0A20-23B5C8B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EE95-B6F0-86F1-5A09-DF5F066B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6A571-E6C8-4C3F-C71D-5C46FE76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3D7FB-DAFA-0610-2D67-F4BCC5F5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C7B3-DD43-E3FB-3C72-0434143A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7A36-7C1F-F10D-A360-EACB3EF3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997ED-C53E-4D4D-8C16-C927510509A4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3DE1-8A34-23E8-AB4E-F8E765CF7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B2BF7-FDD9-BA40-17F8-2A8CBD5B8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FF705-FCD6-455E-91AD-0D63C31AE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73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rank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2E7B0-2DAA-0F69-83CD-133707B390E7}"/>
              </a:ext>
            </a:extLst>
          </p:cNvPr>
          <p:cNvSpPr txBox="1"/>
          <p:nvPr/>
        </p:nvSpPr>
        <p:spPr>
          <a:xfrm>
            <a:off x="3257550" y="3084868"/>
            <a:ext cx="5913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23. Check how the average match time has a relationship with the rank difference of two players? have the matches of players with close ranks usually  longer match time?</a:t>
            </a:r>
            <a:endParaRPr lang="en-US" b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3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rank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1C0C4-CD02-5233-FB9B-206A4BD9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35" y="2230827"/>
            <a:ext cx="569595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078DB-79AA-8680-0D24-CDB77902741B}"/>
              </a:ext>
            </a:extLst>
          </p:cNvPr>
          <p:cNvSpPr txBox="1"/>
          <p:nvPr/>
        </p:nvSpPr>
        <p:spPr>
          <a:xfrm>
            <a:off x="768242" y="3556144"/>
            <a:ext cx="4376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most of these long games are in a small rank difference between the players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26FB8-2919-916E-AF9C-DD95214D3575}"/>
              </a:ext>
            </a:extLst>
          </p:cNvPr>
          <p:cNvSpPr txBox="1"/>
          <p:nvPr/>
        </p:nvSpPr>
        <p:spPr>
          <a:xfrm>
            <a:off x="768242" y="4847416"/>
            <a:ext cx="4255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There is a large density of data in the rank difference range of 200 and we can save that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FD376-DCA9-8863-CCD9-88EE64265F5C}"/>
              </a:ext>
            </a:extLst>
          </p:cNvPr>
          <p:cNvSpPr txBox="1"/>
          <p:nvPr/>
        </p:nvSpPr>
        <p:spPr>
          <a:xfrm>
            <a:off x="768242" y="2576369"/>
            <a:ext cx="4131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there are 1529 long match </a:t>
            </a:r>
            <a:r>
              <a:rPr lang="en-US" dirty="0">
                <a:solidFill>
                  <a:srgbClr val="CCCCCC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(above Q3) / of 6114   </a:t>
            </a:r>
            <a:endParaRPr lang="en-US" b="0" dirty="0">
              <a:solidFill>
                <a:srgbClr val="CCCCCC"/>
              </a:solidFill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5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rank 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3070A-D065-119D-F654-16C19353BC52}"/>
              </a:ext>
            </a:extLst>
          </p:cNvPr>
          <p:cNvSpPr txBox="1"/>
          <p:nvPr/>
        </p:nvSpPr>
        <p:spPr>
          <a:xfrm>
            <a:off x="1005955" y="3010944"/>
            <a:ext cx="3988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About 50% of these long matches were related to the 200 rank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A2758-2A5F-4D92-7085-0728BCEE1318}"/>
              </a:ext>
            </a:extLst>
          </p:cNvPr>
          <p:cNvSpPr txBox="1"/>
          <p:nvPr/>
        </p:nvSpPr>
        <p:spPr>
          <a:xfrm>
            <a:off x="1005955" y="4486661"/>
            <a:ext cx="3842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mean of this player match time 72% more than all players match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2B391-45D6-DBB5-744E-593289CE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750" y="2319723"/>
            <a:ext cx="5695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9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difference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21924-A825-9E4B-6279-22987813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36" y="2350611"/>
            <a:ext cx="5695950" cy="41243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F5344-E85E-9C56-EEAB-7B8748A1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52025"/>
              </p:ext>
            </p:extLst>
          </p:nvPr>
        </p:nvGraphicFramePr>
        <p:xfrm>
          <a:off x="838200" y="2238534"/>
          <a:ext cx="3558916" cy="4348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48075">
                  <a:extLst>
                    <a:ext uri="{9D8B030D-6E8A-4147-A177-3AD203B41FA5}">
                      <a16:colId xmlns:a16="http://schemas.microsoft.com/office/drawing/2014/main" val="2924015355"/>
                    </a:ext>
                  </a:extLst>
                </a:gridCol>
                <a:gridCol w="2210841">
                  <a:extLst>
                    <a:ext uri="{9D8B030D-6E8A-4147-A177-3AD203B41FA5}">
                      <a16:colId xmlns:a16="http://schemas.microsoft.com/office/drawing/2014/main" val="1825661594"/>
                    </a:ext>
                  </a:extLst>
                </a:gridCol>
              </a:tblGrid>
              <a:tr h="308361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highlight>
                            <a:srgbClr val="C0C0C0"/>
                          </a:highlight>
                        </a:rPr>
                        <a:t>round</a:t>
                      </a:r>
                      <a:r>
                        <a:rPr lang="en-US" dirty="0" err="1">
                          <a:effectLst/>
                          <a:highlight>
                            <a:srgbClr val="C0C0C0"/>
                          </a:highlight>
                        </a:rPr>
                        <a:t>_type</a:t>
                      </a:r>
                      <a:endParaRPr lang="en-US" dirty="0">
                        <a:effectLst/>
                        <a:highlight>
                          <a:srgbClr val="C0C0C0"/>
                        </a:highlight>
                      </a:endParaRP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match_time_mean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794920169"/>
                  </a:ext>
                </a:extLst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highlight>
                            <a:srgbClr val="C0C0C0"/>
                          </a:highlight>
                        </a:rPr>
                        <a:t>qualification-round-2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6256.175676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650329705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highlight>
                            <a:srgbClr val="C0C0C0"/>
                          </a:highlight>
                        </a:rPr>
                        <a:t>final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6611.775194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94757212"/>
                  </a:ext>
                </a:extLst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highlight>
                            <a:srgbClr val="C0C0C0"/>
                          </a:highlight>
                        </a:rPr>
                        <a:t>qualification-round-1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6665.521053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16646535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semifinals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6708.121951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508901483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round-of-32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7406.931954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231055746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round-of-16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7910.159703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070540360"/>
                  </a:ext>
                </a:extLst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quarterfinals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8054.491857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372443768"/>
                  </a:ext>
                </a:extLst>
              </a:tr>
              <a:tr h="568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round-of-128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8867.856164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040640143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round-of-64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9026.789062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63384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37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B24C-2265-834C-567E-52141F2A2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448" y="2187848"/>
            <a:ext cx="5695950" cy="41243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0CA27F-9A79-2311-B6C0-C3F4F623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05373"/>
              </p:ext>
            </p:extLst>
          </p:nvPr>
        </p:nvGraphicFramePr>
        <p:xfrm>
          <a:off x="767751" y="2356514"/>
          <a:ext cx="4845169" cy="2448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31090">
                  <a:extLst>
                    <a:ext uri="{9D8B030D-6E8A-4147-A177-3AD203B41FA5}">
                      <a16:colId xmlns:a16="http://schemas.microsoft.com/office/drawing/2014/main" val="2883096194"/>
                    </a:ext>
                  </a:extLst>
                </a:gridCol>
                <a:gridCol w="1331090">
                  <a:extLst>
                    <a:ext uri="{9D8B030D-6E8A-4147-A177-3AD203B41FA5}">
                      <a16:colId xmlns:a16="http://schemas.microsoft.com/office/drawing/2014/main" val="3121861305"/>
                    </a:ext>
                  </a:extLst>
                </a:gridCol>
                <a:gridCol w="2182989">
                  <a:extLst>
                    <a:ext uri="{9D8B030D-6E8A-4147-A177-3AD203B41FA5}">
                      <a16:colId xmlns:a16="http://schemas.microsoft.com/office/drawing/2014/main" val="3342927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ground_type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number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mean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73910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Synthetic outdoor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6068.733333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93911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Hardcourt indoor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6282.779412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068177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Hardcourt outdoor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1438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7117.796245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04635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Red clay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4563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7434.961867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501282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8A0500-9EC6-D518-8DA2-338A835FFB7E}"/>
              </a:ext>
            </a:extLst>
          </p:cNvPr>
          <p:cNvSpPr txBox="1"/>
          <p:nvPr/>
        </p:nvSpPr>
        <p:spPr>
          <a:xfrm>
            <a:off x="456741" y="5113414"/>
            <a:ext cx="5695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Because the available data for two levels is very small, it is not possible to correctly analyze with much confidence, but in general, the average for all </a:t>
            </a:r>
            <a:r>
              <a:rPr lang="en-US" b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group_type</a:t>
            </a:r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is upper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D5D98-C482-35B4-993C-40F51AC0467D}"/>
              </a:ext>
            </a:extLst>
          </p:cNvPr>
          <p:cNvSpPr txBox="1"/>
          <p:nvPr/>
        </p:nvSpPr>
        <p:spPr>
          <a:xfrm>
            <a:off x="7887422" y="309430"/>
            <a:ext cx="4146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 </a:t>
            </a:r>
            <a:r>
              <a:rPr lang="en-US" b="1" dirty="0">
                <a:highlight>
                  <a:srgbClr val="008080"/>
                </a:highlight>
                <a:latin typeface="Consolas" panose="020B0609020204030204" pitchFamily="49" charset="0"/>
              </a:rPr>
              <a:t>25.</a:t>
            </a:r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As we get closer to the final round in each tournament, do the matches get longer?</a:t>
            </a:r>
            <a:endParaRPr lang="en-US" b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1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3961F7-719F-EBBA-0DE2-627D4CD88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24935"/>
              </p:ext>
            </p:extLst>
          </p:nvPr>
        </p:nvGraphicFramePr>
        <p:xfrm>
          <a:off x="579121" y="2041430"/>
          <a:ext cx="5516879" cy="39014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15626">
                  <a:extLst>
                    <a:ext uri="{9D8B030D-6E8A-4147-A177-3AD203B41FA5}">
                      <a16:colId xmlns:a16="http://schemas.microsoft.com/office/drawing/2014/main" val="1406076980"/>
                    </a:ext>
                  </a:extLst>
                </a:gridCol>
                <a:gridCol w="1515626">
                  <a:extLst>
                    <a:ext uri="{9D8B030D-6E8A-4147-A177-3AD203B41FA5}">
                      <a16:colId xmlns:a16="http://schemas.microsoft.com/office/drawing/2014/main" val="2195625803"/>
                    </a:ext>
                  </a:extLst>
                </a:gridCol>
                <a:gridCol w="2485627">
                  <a:extLst>
                    <a:ext uri="{9D8B030D-6E8A-4147-A177-3AD203B41FA5}">
                      <a16:colId xmlns:a16="http://schemas.microsoft.com/office/drawing/2014/main" val="2475692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match_id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match_winner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</a:rPr>
                        <a:t>player_id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0225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12260075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away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254742.0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3386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12260077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away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275923.0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21147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12260084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away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254742.0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614011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12261530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away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106755.0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19446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12261532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away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106755.0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382790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825629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12384674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home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134342.0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008289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12384788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386338.0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27029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12384806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342835.0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29314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12384975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96061.0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416068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12385017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home</a:t>
                      </a:r>
                    </a:p>
                  </a:txBody>
                  <a:tcPr marL="50800" marR="50800" marT="254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254281.0</a:t>
                      </a:r>
                    </a:p>
                  </a:txBody>
                  <a:tcPr marL="50800" marR="50800" marT="25400" marB="25400" anchor="ctr"/>
                </a:tc>
                <a:extLst>
                  <a:ext uri="{0D108BD9-81ED-4DB2-BD59-A6C34878D82A}">
                    <a16:rowId xmlns:a16="http://schemas.microsoft.com/office/drawing/2014/main" val="1179465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2BA293-11D8-B92C-C90C-308E1039BA7A}"/>
              </a:ext>
            </a:extLst>
          </p:cNvPr>
          <p:cNvSpPr txBox="1"/>
          <p:nvPr/>
        </p:nvSpPr>
        <p:spPr>
          <a:xfrm>
            <a:off x="3202686" y="38226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highlight>
                  <a:srgbClr val="008080"/>
                </a:highlight>
                <a:latin typeface="Roboto Condensed" panose="02000000000000000000" pitchFamily="2" charset="0"/>
              </a:rPr>
              <a:t>3.Which player has the highest number of wins?</a:t>
            </a:r>
            <a:endParaRPr lang="en-US" dirty="0">
              <a:highlight>
                <a:srgbClr val="008080"/>
              </a:highligh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45DE52-6504-7593-78DC-A85109554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16763"/>
              </p:ext>
            </p:extLst>
          </p:nvPr>
        </p:nvGraphicFramePr>
        <p:xfrm>
          <a:off x="6844284" y="2879630"/>
          <a:ext cx="4338828" cy="22250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69414">
                  <a:extLst>
                    <a:ext uri="{9D8B030D-6E8A-4147-A177-3AD203B41FA5}">
                      <a16:colId xmlns:a16="http://schemas.microsoft.com/office/drawing/2014/main" val="3065020282"/>
                    </a:ext>
                  </a:extLst>
                </a:gridCol>
                <a:gridCol w="2169414">
                  <a:extLst>
                    <a:ext uri="{9D8B030D-6E8A-4147-A177-3AD203B41FA5}">
                      <a16:colId xmlns:a16="http://schemas.microsoft.com/office/drawing/2014/main" val="2708245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player_id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Number_of_match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20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253356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77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163438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6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348712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67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255428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1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88310.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10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B8C06-76AC-BF73-856D-C570F7F9D97A}"/>
              </a:ext>
            </a:extLst>
          </p:cNvPr>
          <p:cNvSpPr txBox="1"/>
          <p:nvPr/>
        </p:nvSpPr>
        <p:spPr>
          <a:xfrm>
            <a:off x="2288286" y="235332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253356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1D23F-8672-9DFF-B93C-97F375E1134D}"/>
              </a:ext>
            </a:extLst>
          </p:cNvPr>
          <p:cNvSpPr txBox="1"/>
          <p:nvPr/>
        </p:nvSpPr>
        <p:spPr>
          <a:xfrm>
            <a:off x="2288286" y="136734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You can see </a:t>
            </a:r>
            <a:r>
              <a:rPr lang="en-US" b="0" dirty="0" err="1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player_id</a:t>
            </a:r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 above who wins most tournament in this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2FA90-5165-7385-49C3-2F72A6A9AE77}"/>
              </a:ext>
            </a:extLst>
          </p:cNvPr>
          <p:cNvSpPr txBox="1"/>
          <p:nvPr/>
        </p:nvSpPr>
        <p:spPr>
          <a:xfrm>
            <a:off x="2288286" y="47370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highlight>
                  <a:srgbClr val="008080"/>
                </a:highlight>
                <a:latin typeface="Roboto Condensed" panose="02000000000000000000" pitchFamily="2" charset="0"/>
              </a:rPr>
              <a:t>9.Which player has won the most tournaments in a single month?</a:t>
            </a:r>
            <a:endParaRPr lang="en-US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86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B8C06-76AC-BF73-856D-C570F7F9D97A}"/>
              </a:ext>
            </a:extLst>
          </p:cNvPr>
          <p:cNvSpPr txBox="1"/>
          <p:nvPr/>
        </p:nvSpPr>
        <p:spPr>
          <a:xfrm>
            <a:off x="2672334" y="21842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228272</a:t>
            </a:r>
            <a:endParaRPr lang="en-US" dirty="0">
              <a:highlight>
                <a:srgbClr val="00808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AF493-177E-18C9-D8D0-02623CB60B97}"/>
              </a:ext>
            </a:extLst>
          </p:cNvPr>
          <p:cNvSpPr txBox="1"/>
          <p:nvPr/>
        </p:nvSpPr>
        <p:spPr>
          <a:xfrm>
            <a:off x="2672334" y="14576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top_winner_</a:t>
            </a:r>
            <a:r>
              <a:rPr lang="en-US" dirty="0">
                <a:highlight>
                  <a:srgbClr val="008080"/>
                </a:highlight>
                <a:latin typeface="Roboto Condensed" panose="020F0502020204030204" pitchFamily="2" charset="0"/>
              </a:rPr>
              <a:t>againt</a:t>
            </a:r>
            <a:r>
              <a:rPr lang="en-US" b="0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_top_10_id: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53FA6-A9C3-AC5D-D72A-0BE2157A816A}"/>
              </a:ext>
            </a:extLst>
          </p:cNvPr>
          <p:cNvSpPr txBox="1"/>
          <p:nvPr/>
        </p:nvSpPr>
        <p:spPr>
          <a:xfrm>
            <a:off x="2672334" y="45407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highlight>
                  <a:srgbClr val="008080"/>
                </a:highlight>
                <a:latin typeface="Roboto Condensed" panose="020F0502020204030204" pitchFamily="2" charset="0"/>
              </a:rPr>
              <a:t>16.Which player has the highest winning percentage against top 10 ranked opponents?</a:t>
            </a:r>
            <a:endParaRPr lang="en-US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089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62D8D-785C-1037-B42B-D464031FDEBF}"/>
              </a:ext>
            </a:extLst>
          </p:cNvPr>
          <p:cNvSpPr/>
          <p:nvPr/>
        </p:nvSpPr>
        <p:spPr>
          <a:xfrm>
            <a:off x="4941901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Player win indicators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38E2C-413A-F065-7B5B-635B516839E0}"/>
              </a:ext>
            </a:extLst>
          </p:cNvPr>
          <p:cNvSpPr/>
          <p:nvPr/>
        </p:nvSpPr>
        <p:spPr>
          <a:xfrm>
            <a:off x="6464462" y="1431193"/>
            <a:ext cx="2512013" cy="752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Hosting\ Competition venue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9CB807-B69D-6000-12BE-D5FAD5973FC6}"/>
              </a:ext>
            </a:extLst>
          </p:cNvPr>
          <p:cNvSpPr/>
          <p:nvPr/>
        </p:nvSpPr>
        <p:spPr>
          <a:xfrm>
            <a:off x="456163" y="1431192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9311179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 favors the player with more experience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0BFBB1-A30E-E4DE-1E55-1226BED742DF}"/>
              </a:ext>
            </a:extLst>
          </p:cNvPr>
          <p:cNvSpPr/>
          <p:nvPr/>
        </p:nvSpPr>
        <p:spPr>
          <a:xfrm>
            <a:off x="2118188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622DB-DA8D-843A-3D4D-9FB94D655B50}"/>
              </a:ext>
            </a:extLst>
          </p:cNvPr>
          <p:cNvSpPr/>
          <p:nvPr/>
        </p:nvSpPr>
        <p:spPr>
          <a:xfrm>
            <a:off x="3617745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61601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62D8D-785C-1037-B42B-D464031FDEBF}"/>
              </a:ext>
            </a:extLst>
          </p:cNvPr>
          <p:cNvSpPr/>
          <p:nvPr/>
        </p:nvSpPr>
        <p:spPr>
          <a:xfrm>
            <a:off x="4941901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win indicators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38E2C-413A-F065-7B5B-635B516839E0}"/>
              </a:ext>
            </a:extLst>
          </p:cNvPr>
          <p:cNvSpPr/>
          <p:nvPr/>
        </p:nvSpPr>
        <p:spPr>
          <a:xfrm>
            <a:off x="6464462" y="1431193"/>
            <a:ext cx="2512013" cy="752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Hosting\ Competition venue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9CB807-B69D-6000-12BE-D5FAD5973FC6}"/>
              </a:ext>
            </a:extLst>
          </p:cNvPr>
          <p:cNvSpPr/>
          <p:nvPr/>
        </p:nvSpPr>
        <p:spPr>
          <a:xfrm>
            <a:off x="456163" y="1431192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9311179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 favors the player with more experience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0BFBB1-A30E-E4DE-1E55-1226BED742DF}"/>
              </a:ext>
            </a:extLst>
          </p:cNvPr>
          <p:cNvSpPr/>
          <p:nvPr/>
        </p:nvSpPr>
        <p:spPr>
          <a:xfrm>
            <a:off x="2118188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622DB-DA8D-843A-3D4D-9FB94D655B50}"/>
              </a:ext>
            </a:extLst>
          </p:cNvPr>
          <p:cNvSpPr/>
          <p:nvPr/>
        </p:nvSpPr>
        <p:spPr>
          <a:xfrm>
            <a:off x="3617745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A36255-F835-C24C-FDFB-B44244473845}"/>
              </a:ext>
            </a:extLst>
          </p:cNvPr>
          <p:cNvSpPr/>
          <p:nvPr/>
        </p:nvSpPr>
        <p:spPr>
          <a:xfrm>
            <a:off x="1473866" y="5233815"/>
            <a:ext cx="3125565" cy="94567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bg2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Home chance of winning by almost 1%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0BF1E-F0AE-E674-C57B-23FCBA9F9A5F}"/>
              </a:ext>
            </a:extLst>
          </p:cNvPr>
          <p:cNvSpPr/>
          <p:nvPr/>
        </p:nvSpPr>
        <p:spPr>
          <a:xfrm>
            <a:off x="1379880" y="4254326"/>
            <a:ext cx="2753982" cy="94567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0" dirty="0">
                <a:solidFill>
                  <a:schemeClr val="bg2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Host's win rate 51%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3C593-1A71-DBC2-4700-A930548B301B}"/>
              </a:ext>
            </a:extLst>
          </p:cNvPr>
          <p:cNvSpPr txBox="1"/>
          <p:nvPr/>
        </p:nvSpPr>
        <p:spPr>
          <a:xfrm>
            <a:off x="7602243" y="263911"/>
            <a:ext cx="4303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22. Does hosting increases the chance of winning?</a:t>
            </a:r>
            <a:endParaRPr lang="en-US" b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62D8D-785C-1037-B42B-D464031FDEBF}"/>
              </a:ext>
            </a:extLst>
          </p:cNvPr>
          <p:cNvSpPr/>
          <p:nvPr/>
        </p:nvSpPr>
        <p:spPr>
          <a:xfrm>
            <a:off x="4941901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win indicators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38E2C-413A-F065-7B5B-635B516839E0}"/>
              </a:ext>
            </a:extLst>
          </p:cNvPr>
          <p:cNvSpPr/>
          <p:nvPr/>
        </p:nvSpPr>
        <p:spPr>
          <a:xfrm>
            <a:off x="6464462" y="1431193"/>
            <a:ext cx="2512013" cy="752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Hosting\ Competition venue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9CB807-B69D-6000-12BE-D5FAD5973FC6}"/>
              </a:ext>
            </a:extLst>
          </p:cNvPr>
          <p:cNvSpPr/>
          <p:nvPr/>
        </p:nvSpPr>
        <p:spPr>
          <a:xfrm>
            <a:off x="456163" y="1431192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9311179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 favors the player with more experience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0BFBB1-A30E-E4DE-1E55-1226BED742DF}"/>
              </a:ext>
            </a:extLst>
          </p:cNvPr>
          <p:cNvSpPr/>
          <p:nvPr/>
        </p:nvSpPr>
        <p:spPr>
          <a:xfrm>
            <a:off x="2118188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622DB-DA8D-843A-3D4D-9FB94D655B50}"/>
              </a:ext>
            </a:extLst>
          </p:cNvPr>
          <p:cNvSpPr/>
          <p:nvPr/>
        </p:nvSpPr>
        <p:spPr>
          <a:xfrm>
            <a:off x="3617745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height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F16FD6-4B4B-0CA0-A23A-5BB29963EE38}"/>
              </a:ext>
            </a:extLst>
          </p:cNvPr>
          <p:cNvSpPr/>
          <p:nvPr/>
        </p:nvSpPr>
        <p:spPr>
          <a:xfrm>
            <a:off x="8938173" y="3336899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میزان برد بالاتر از میانگین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41.16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16FB0-6121-9091-FF37-9B874BAF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361" y="2432024"/>
            <a:ext cx="5467350" cy="43338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35A823-A8E2-7D87-3967-1FFC0CF4EFE4}"/>
              </a:ext>
            </a:extLst>
          </p:cNvPr>
          <p:cNvSpPr/>
          <p:nvPr/>
        </p:nvSpPr>
        <p:spPr>
          <a:xfrm>
            <a:off x="8938172" y="4901336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شانس پایین از میانگین: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2 %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14C7CB-A537-97A3-2B15-1483DAE98DFE}"/>
              </a:ext>
            </a:extLst>
          </p:cNvPr>
          <p:cNvSpPr/>
          <p:nvPr/>
        </p:nvSpPr>
        <p:spPr>
          <a:xfrm>
            <a:off x="8938172" y="4099708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میزان برد کمتر از میانگین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44.60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16336-8B25-C453-E7A0-6D130A8AB182}"/>
              </a:ext>
            </a:extLst>
          </p:cNvPr>
          <p:cNvSpPr txBox="1"/>
          <p:nvPr/>
        </p:nvSpPr>
        <p:spPr>
          <a:xfrm>
            <a:off x="7903348" y="112291"/>
            <a:ext cx="3847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24. How much does average height and weight increase a player's winning chances?</a:t>
            </a:r>
            <a:endParaRPr lang="en-US" b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1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62D8D-785C-1037-B42B-D464031FDEBF}"/>
              </a:ext>
            </a:extLst>
          </p:cNvPr>
          <p:cNvSpPr/>
          <p:nvPr/>
        </p:nvSpPr>
        <p:spPr>
          <a:xfrm>
            <a:off x="4941901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win indicators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38E2C-413A-F065-7B5B-635B516839E0}"/>
              </a:ext>
            </a:extLst>
          </p:cNvPr>
          <p:cNvSpPr/>
          <p:nvPr/>
        </p:nvSpPr>
        <p:spPr>
          <a:xfrm>
            <a:off x="6464462" y="1431193"/>
            <a:ext cx="2512013" cy="752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Hosting\ Competition venue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9CB807-B69D-6000-12BE-D5FAD5973FC6}"/>
              </a:ext>
            </a:extLst>
          </p:cNvPr>
          <p:cNvSpPr/>
          <p:nvPr/>
        </p:nvSpPr>
        <p:spPr>
          <a:xfrm>
            <a:off x="456163" y="1431192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weight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9311179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match time favors the player with more experience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0BFBB1-A30E-E4DE-1E55-1226BED742DF}"/>
              </a:ext>
            </a:extLst>
          </p:cNvPr>
          <p:cNvSpPr/>
          <p:nvPr/>
        </p:nvSpPr>
        <p:spPr>
          <a:xfrm>
            <a:off x="2118188" y="72636"/>
            <a:ext cx="2512013" cy="9629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Coach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2622DB-DA8D-843A-3D4D-9FB94D655B50}"/>
              </a:ext>
            </a:extLst>
          </p:cNvPr>
          <p:cNvSpPr/>
          <p:nvPr/>
        </p:nvSpPr>
        <p:spPr>
          <a:xfrm>
            <a:off x="3617745" y="1405311"/>
            <a:ext cx="2512013" cy="773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A9A97-212A-BF7E-899B-4F661CC3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31" y="2432024"/>
            <a:ext cx="5438775" cy="43338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E339F1-3954-AB53-455A-A09DE5C4D156}"/>
              </a:ext>
            </a:extLst>
          </p:cNvPr>
          <p:cNvSpPr/>
          <p:nvPr/>
        </p:nvSpPr>
        <p:spPr>
          <a:xfrm>
            <a:off x="8993037" y="3429000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میزان برد بالاتر از میانگین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53.43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F32E75-63B8-0A8A-BF36-AE6B97F8B4F1}"/>
              </a:ext>
            </a:extLst>
          </p:cNvPr>
          <p:cNvSpPr/>
          <p:nvPr/>
        </p:nvSpPr>
        <p:spPr>
          <a:xfrm>
            <a:off x="8993036" y="4993437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شانس برد بالاتر از میانگین:</a:t>
            </a:r>
          </a:p>
          <a:p>
            <a:pPr algn="ctr"/>
            <a:r>
              <a:rPr lang="en-US" dirty="0">
                <a:solidFill>
                  <a:schemeClr val="bg2"/>
                </a:solidFill>
                <a:highlight>
                  <a:srgbClr val="008080"/>
                </a:highlight>
              </a:rPr>
              <a:t>7.5 %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67341F-D184-BA2C-CA2C-0BB574DB49F6}"/>
              </a:ext>
            </a:extLst>
          </p:cNvPr>
          <p:cNvSpPr/>
          <p:nvPr/>
        </p:nvSpPr>
        <p:spPr>
          <a:xfrm>
            <a:off x="8993036" y="4191809"/>
            <a:ext cx="2398143" cy="49925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bg1"/>
                </a:solidFill>
                <a:highlight>
                  <a:srgbClr val="008080"/>
                </a:highlight>
              </a:rPr>
              <a:t>میزان برد کمتر از میانگین 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39.63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C8CC4-2803-C961-01AA-513638BE1C8F}"/>
              </a:ext>
            </a:extLst>
          </p:cNvPr>
          <p:cNvSpPr txBox="1"/>
          <p:nvPr/>
        </p:nvSpPr>
        <p:spPr>
          <a:xfrm>
            <a:off x="7903348" y="112291"/>
            <a:ext cx="3847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24. How much does average height and weight increase a player's winning chances?</a:t>
            </a:r>
            <a:endParaRPr lang="en-US" b="0" dirty="0">
              <a:effectLst/>
              <a:highlight>
                <a:srgbClr val="00808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8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113D94-A88B-559E-9CF7-F19D7EE062F8}"/>
              </a:ext>
            </a:extLst>
          </p:cNvPr>
          <p:cNvSpPr/>
          <p:nvPr/>
        </p:nvSpPr>
        <p:spPr>
          <a:xfrm>
            <a:off x="1906437" y="202177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7DACAE-0123-6732-3029-D4586FAD2D25}"/>
              </a:ext>
            </a:extLst>
          </p:cNvPr>
          <p:cNvSpPr/>
          <p:nvPr/>
        </p:nvSpPr>
        <p:spPr>
          <a:xfrm>
            <a:off x="707365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Important tournament category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13A27-1A0A-B208-9C37-AF9226B37541}"/>
              </a:ext>
            </a:extLst>
          </p:cNvPr>
          <p:cNvSpPr/>
          <p:nvPr/>
        </p:nvSpPr>
        <p:spPr>
          <a:xfrm>
            <a:off x="5198853" y="202176"/>
            <a:ext cx="2398143" cy="12249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Average match time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14DC9B-013A-BFE4-BA74-575585E1567F}"/>
              </a:ext>
            </a:extLst>
          </p:cNvPr>
          <p:cNvSpPr/>
          <p:nvPr/>
        </p:nvSpPr>
        <p:spPr>
          <a:xfrm>
            <a:off x="6289837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Ground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92DB8A-7DF9-AD44-C1DC-1FCD395028FF}"/>
              </a:ext>
            </a:extLst>
          </p:cNvPr>
          <p:cNvSpPr/>
          <p:nvPr/>
        </p:nvSpPr>
        <p:spPr>
          <a:xfrm>
            <a:off x="3504022" y="1527165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rounds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C55C9-46A1-C920-310E-F484D444AB90}"/>
              </a:ext>
            </a:extLst>
          </p:cNvPr>
          <p:cNvSpPr/>
          <p:nvPr/>
        </p:nvSpPr>
        <p:spPr>
          <a:xfrm>
            <a:off x="9086494" y="1548919"/>
            <a:ext cx="2398143" cy="499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difference</a:t>
            </a:r>
          </a:p>
        </p:txBody>
      </p:sp>
    </p:spTree>
    <p:extLst>
      <p:ext uri="{BB962C8B-B14F-4D97-AF65-F5344CB8AC3E}">
        <p14:creationId xmlns:p14="http://schemas.microsoft.com/office/powerpoint/2010/main" val="2124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591</Words>
  <Application>Microsoft Office PowerPoint</Application>
  <PresentationFormat>Widescreen</PresentationFormat>
  <Paragraphs>183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Rezvani</dc:creator>
  <cp:lastModifiedBy>Mostafa Rezvani</cp:lastModifiedBy>
  <cp:revision>23</cp:revision>
  <dcterms:created xsi:type="dcterms:W3CDTF">2024-07-03T19:00:03Z</dcterms:created>
  <dcterms:modified xsi:type="dcterms:W3CDTF">2024-07-04T07:20:11Z</dcterms:modified>
</cp:coreProperties>
</file>