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215E19-572C-4A43-863C-A2195FCAFA5E}">
  <a:tblStyle styleId="{59215E19-572C-4A43-863C-A2195FCAFA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597CCD0-02C0-4681-81C4-DABFBC04DB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c4349963e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c434996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c4349963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c434996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c4349963e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c4349963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c4349963e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c4349963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c4349963e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c434996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c4349963e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c4349963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c43c1059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c43c1059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ad012cf16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ad012cf1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ad012cf16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ad012cf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ad012cf1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ad012c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d012cf16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ad012cf1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d012cf16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ad012cf1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ad012cf16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ad012cf1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Authorship</a:t>
            </a:r>
            <a:r>
              <a:rPr lang="en"/>
              <a:t> Network Study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Mostafa Eid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50" y="763350"/>
            <a:ext cx="8536301" cy="413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/>
          <p:nvPr/>
        </p:nvSpPr>
        <p:spPr>
          <a:xfrm>
            <a:off x="303800" y="304950"/>
            <a:ext cx="8536200" cy="458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Louvain Community Detection 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88" y="676450"/>
            <a:ext cx="8843423" cy="422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/>
          <p:nvPr/>
        </p:nvSpPr>
        <p:spPr>
          <a:xfrm>
            <a:off x="150313" y="242050"/>
            <a:ext cx="8843400" cy="471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Clustering Coefficient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650"/>
            <a:ext cx="8839200" cy="481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625"/>
            <a:ext cx="8839200" cy="47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950"/>
            <a:ext cx="8839200" cy="48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88"/>
            <a:ext cx="8839200" cy="48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4550"/>
            <a:ext cx="9144000" cy="45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-6925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ld Standard TT"/>
                <a:ea typeface="Old Standard TT"/>
                <a:cs typeface="Old Standard TT"/>
                <a:sym typeface="Old Standard TT"/>
              </a:rPr>
              <a:t>Community</a:t>
            </a:r>
            <a:r>
              <a:rPr b="1" lang="en" sz="2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b="1" lang="en" sz="2800">
                <a:latin typeface="Old Standard TT"/>
                <a:ea typeface="Old Standard TT"/>
                <a:cs typeface="Old Standard TT"/>
                <a:sym typeface="Old Standard TT"/>
              </a:rPr>
              <a:t>Centrality</a:t>
            </a:r>
            <a:endParaRPr b="1" sz="2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BF0">
              <a:alpha val="1508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695150" y="4401150"/>
            <a:ext cx="344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ld Standard TT"/>
                <a:ea typeface="Old Standard TT"/>
                <a:cs typeface="Old Standard TT"/>
                <a:sym typeface="Old Standard TT"/>
              </a:rPr>
              <a:t>Number of components: 396 </a:t>
            </a:r>
            <a:endParaRPr sz="21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95225" y="995200"/>
            <a:ext cx="28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Biggest component has 379 nodes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646275" y="2093075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The number of nodes 1589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73650" y="820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facts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902950" y="2004700"/>
            <a:ext cx="6184909" cy="241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6" name="Google Shape;76;p15"/>
          <p:cNvGraphicFramePr/>
          <p:nvPr/>
        </p:nvGraphicFramePr>
        <p:xfrm>
          <a:off x="5025125" y="2007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{59215E19-572C-4A43-863C-A2195FCAFA5E}</a:tableStyleId>
              </a:tblPr>
              <a:tblGrid>
                <a:gridCol w="1250125"/>
                <a:gridCol w="909250"/>
                <a:gridCol w="1217800"/>
              </a:tblGrid>
              <a:tr h="4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</a:t>
                      </a:r>
                      <a:r>
                        <a:rPr lang="en" sz="1100"/>
                        <a:t>onnected </a:t>
                      </a:r>
                      <a:r>
                        <a:rPr lang="en" sz="1100"/>
                        <a:t>component</a:t>
                      </a:r>
                      <a:r>
                        <a:rPr lang="en" sz="1100"/>
                        <a:t> size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frequency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Percentage</a:t>
                      </a:r>
                      <a:r>
                        <a:rPr lang="en" sz="1100"/>
                        <a:t> 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%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32.32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25.75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17.92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9.59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3.78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2.52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1.76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2.27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1.01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0.50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 rot="-5400000">
            <a:off x="96250" y="2915325"/>
            <a:ext cx="9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frequency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712725" y="4463950"/>
            <a:ext cx="45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Component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size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79" name="Google Shape;79;p15"/>
          <p:cNvCxnSpPr/>
          <p:nvPr/>
        </p:nvCxnSpPr>
        <p:spPr>
          <a:xfrm>
            <a:off x="875500" y="2057775"/>
            <a:ext cx="15000" cy="234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5"/>
          <p:cNvCxnSpPr/>
          <p:nvPr/>
        </p:nvCxnSpPr>
        <p:spPr>
          <a:xfrm rot="10800000">
            <a:off x="943825" y="4463950"/>
            <a:ext cx="6097500" cy="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890500" y="4366675"/>
            <a:ext cx="629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Old Standard TT"/>
                <a:ea typeface="Old Standard TT"/>
                <a:cs typeface="Old Standard TT"/>
                <a:sym typeface="Old Standard TT"/>
              </a:rPr>
              <a:t> 1           2         3          4         5          6         7          8         9        10       11        12       13       14       21       28        31       57     379 </a:t>
            </a:r>
            <a:endParaRPr sz="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75" y="763250"/>
            <a:ext cx="8933125" cy="42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64650" y="116750"/>
            <a:ext cx="864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ld Standard TT"/>
                <a:ea typeface="Old Standard TT"/>
                <a:cs typeface="Old Standard TT"/>
                <a:sym typeface="Old Standard TT"/>
              </a:rPr>
              <a:t>Largest Connected Component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most important or central person in this network?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Centralities of the network 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the simplest centrality as it depends on the degree of the node.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 the Graph we are studying it represents the number of scientists one worked with on a paper. </a:t>
            </a:r>
            <a:endParaRPr sz="1600"/>
          </a:p>
        </p:txBody>
      </p: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Degree Centrality	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4" name="Google Shape;104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3389450" y="1304875"/>
            <a:ext cx="2572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Betweenness Centrality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Betweenness centrality measures are used to find nodes that appear in many paths between nodes. </a:t>
            </a:r>
            <a:br>
              <a:rPr lang="en" sz="1600"/>
            </a:br>
            <a:r>
              <a:rPr lang="en" sz="1600"/>
              <a:t>What we will have is the scientists who worked with different groups of other scientists</a:t>
            </a:r>
            <a:endParaRPr sz="1600"/>
          </a:p>
        </p:txBody>
      </p:sp>
      <p:grpSp>
        <p:nvGrpSpPr>
          <p:cNvPr id="108" name="Google Shape;108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9" name="Google Shape;109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6272475" y="1304875"/>
            <a:ext cx="2572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Eigenvalue Centrality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Or what is called prestige centrality where the nodes have high eigenvalue centrality when they are connected with important nodes.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499125" y="157150"/>
            <a:ext cx="834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2042025" y="580425"/>
            <a:ext cx="48936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Centralities of the network 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0" y="1359325"/>
            <a:ext cx="8233001" cy="32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616975" y="150200"/>
            <a:ext cx="834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1305700" y="986900"/>
            <a:ext cx="44394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Centralities of the network </a:t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5210038" y="377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{B597CCD0-02C0-4681-81C4-DABFBC04DBAA}</a:tableStyleId>
              </a:tblPr>
              <a:tblGrid>
                <a:gridCol w="1809800"/>
                <a:gridCol w="1702400"/>
              </a:tblGrid>
              <a:tr h="5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scientist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Degree centrality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Barabasi.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Newman.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Jeong. 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Oltvai. 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7" name="Google Shape;127;p20"/>
          <p:cNvGraphicFramePr/>
          <p:nvPr/>
        </p:nvGraphicFramePr>
        <p:xfrm>
          <a:off x="5210038" y="26527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{B597CCD0-02C0-4681-81C4-DABFBC04DBAA}</a:tableStyleId>
              </a:tblPr>
              <a:tblGrid>
                <a:gridCol w="1809800"/>
                <a:gridCol w="1702400"/>
              </a:tblGrid>
              <a:tr h="54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scientist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Eigenvalue</a:t>
                      </a:r>
                      <a:r>
                        <a:rPr lang="en"/>
                        <a:t> centrality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Barabasi. 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Jeong</a:t>
                      </a:r>
                      <a:r>
                        <a:rPr lang="en"/>
                        <a:t>. 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Oltvai</a:t>
                      </a:r>
                      <a:r>
                        <a:rPr lang="en"/>
                        <a:t>. 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Vicsek</a:t>
                      </a:r>
                      <a:r>
                        <a:rPr lang="en"/>
                        <a:t>. 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" name="Google Shape;128;p20"/>
          <p:cNvGraphicFramePr/>
          <p:nvPr/>
        </p:nvGraphicFramePr>
        <p:xfrm>
          <a:off x="842813" y="265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{B597CCD0-02C0-4681-81C4-DABFBC04DBAA}</a:tableStyleId>
              </a:tblPr>
              <a:tblGrid>
                <a:gridCol w="2191050"/>
                <a:gridCol w="2146050"/>
              </a:tblGrid>
              <a:tr h="51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scientist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Betweenness</a:t>
                      </a:r>
                      <a:r>
                        <a:rPr lang="en"/>
                        <a:t> centrality 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Newman. 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Pastorsatorras. 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Moreno</a:t>
                      </a:r>
                      <a:r>
                        <a:rPr lang="en"/>
                        <a:t>. 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Sole. 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4572000" y="693200"/>
            <a:ext cx="4183200" cy="11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clique size: 3.5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cliques: 203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clique size: 9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0" y="2087659"/>
            <a:ext cx="8321051" cy="2818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4294967295" type="title"/>
          </p:nvPr>
        </p:nvSpPr>
        <p:spPr>
          <a:xfrm>
            <a:off x="1136250" y="900800"/>
            <a:ext cx="40443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Facts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