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12D0C-610C-464A-8F34-BC3E0138C6EC}" v="910" dt="2023-10-31T14:06:00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16D9-B7B1-4742-AA4B-950C6C6F1D7C}" type="datetimeFigureOut"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43977-1B67-44BF-B850-5EA2F27E7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Incrementality. For each change pushed to a repository, the back-end processing should have to do work only on the files that changed.</a:t>
            </a:r>
          </a:p>
          <a:p>
            <a:r>
              <a:rPr lang="en-US" dirty="0"/>
              <a:t>Language agnosticism. The same back-end processing code should be run and operated regardless of the language under analysis.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Progressive fidelity. Results that are good enough should never wait for ones that are perfect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Human partnering. Great software tools augment and complement human abilities.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43977-1B67-44BF-B850-5EA2F27E76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Incrementality. For each change pushed to a repository, the back-end processing should have to do work only on the files that changed.</a:t>
            </a:r>
          </a:p>
          <a:p>
            <a:r>
              <a:rPr lang="en-US" dirty="0"/>
              <a:t>Language agnosticism. The same back-end processing code should be run and operated regardless of the language under analysis.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Progressive fidelity. Results that are good enough should never wait for ones that are perfect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Human partnering. Great software tools augment and complement human abilities.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43977-1B67-44BF-B850-5EA2F27E768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Concrete Syntax Tree</a:t>
            </a:r>
          </a:p>
          <a:p>
            <a:r>
              <a:rPr lang="en-US" dirty="0"/>
              <a:t>Tree-sitter's role in efficient parsing and navigation.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Benefits of generalized LR (GLR) parsing for handling various programming languages.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43977-1B67-44BF-B850-5EA2F27E768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of open-source tools, data streams, and orchestration with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43977-1B67-44BF-B850-5EA2F27E768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5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blue cat in a circle&#10;&#10;Description automatically generated">
            <a:extLst>
              <a:ext uri="{FF2B5EF4-FFF2-40B4-BE49-F238E27FC236}">
                <a16:creationId xmlns:a16="http://schemas.microsoft.com/office/drawing/2014/main" id="{6E71637E-0B75-A084-2DBF-C6EC8C932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1" b="22350"/>
          <a:stretch/>
        </p:blipFill>
        <p:spPr>
          <a:xfrm>
            <a:off x="20" y="-1"/>
            <a:ext cx="12191979" cy="68797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66593" cy="687974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1319" y="381314"/>
            <a:ext cx="6879743" cy="611711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A8E1D-90CD-2726-B97D-80BFB6059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23449" y="1320471"/>
            <a:ext cx="6879744" cy="42388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A64E8-8A7E-1885-80C2-5065AD835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232" y="-4"/>
            <a:ext cx="2545631" cy="687974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4000"/>
                </a:schemeClr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0A22C-11F5-81F7-047B-8B2857170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687342" y="3090505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1000"/>
                </a:schemeClr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64841" y="-1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5">
                  <a:lumMod val="60000"/>
                  <a:lumOff val="40000"/>
                </a:schemeClr>
              </a:gs>
              <a:gs pos="49000">
                <a:schemeClr val="accent2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54510" y="-1257745"/>
            <a:ext cx="4077741" cy="12197226"/>
          </a:xfrm>
          <a:prstGeom prst="rect">
            <a:avLst/>
          </a:prstGeom>
          <a:gradFill>
            <a:gsLst>
              <a:gs pos="0">
                <a:schemeClr val="accent2">
                  <a:alpha val="58000"/>
                </a:schemeClr>
              </a:gs>
              <a:gs pos="65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498785" cy="283927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ea typeface="Calibri Light"/>
                <a:cs typeface="Calibri Light"/>
              </a:rPr>
              <a:t>Clem, Timothy; Thomson, Patrick, "Static Analysis at GitHub". </a:t>
            </a:r>
            <a:r>
              <a:rPr lang="en-US" sz="4000" i="1" dirty="0">
                <a:solidFill>
                  <a:srgbClr val="FFFFFF"/>
                </a:solidFill>
                <a:ea typeface="Calibri Light"/>
                <a:cs typeface="Calibri Light"/>
              </a:rPr>
              <a:t>Communication of the ACM, 2022, vol.65, no.2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028" y="5166366"/>
            <a:ext cx="4498785" cy="10987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Mostafa 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Abdelmegeed</a:t>
            </a:r>
            <a:endParaRPr lang="en-US" dirty="0" err="1"/>
          </a:p>
          <a:p>
            <a:pPr algn="l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CSC640 – Software Engineering</a:t>
            </a:r>
            <a:endParaRPr lang="en-US" dirty="0"/>
          </a:p>
          <a:p>
            <a:pPr algn="l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10-31-2023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D0FEE-6D0F-B5F8-938E-21CF297B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Indexing</a:t>
            </a:r>
            <a:endParaRPr lang="en-US" sz="4000"/>
          </a:p>
        </p:txBody>
      </p:sp>
      <p:pic>
        <p:nvPicPr>
          <p:cNvPr id="6" name="Picture 5" descr="Abstract background">
            <a:extLst>
              <a:ext uri="{FF2B5EF4-FFF2-40B4-BE49-F238E27FC236}">
                <a16:creationId xmlns:a16="http://schemas.microsoft.com/office/drawing/2014/main" id="{65FAA36B-F3AF-D40D-3398-E241909F1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3" r="11293" b="-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474B-D0F7-AD8F-500A-EBCDD5B7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Handling large number of code pushes</a:t>
            </a:r>
          </a:p>
          <a:p>
            <a:r>
              <a:rPr lang="en-US" sz="2000">
                <a:ea typeface="Calibri"/>
                <a:cs typeface="Calibri"/>
              </a:rPr>
              <a:t>Multiple languages support</a:t>
            </a:r>
          </a:p>
          <a:p>
            <a:r>
              <a:rPr lang="en-US" sz="2000">
                <a:ea typeface="Calibri"/>
                <a:cs typeface="Calibri"/>
              </a:rPr>
              <a:t>Realtime availability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31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diagram&#10;&#10;Description automatically generated">
            <a:extLst>
              <a:ext uri="{FF2B5EF4-FFF2-40B4-BE49-F238E27FC236}">
                <a16:creationId xmlns:a16="http://schemas.microsoft.com/office/drawing/2014/main" id="{F4930CE3-2116-70BC-3146-C2765F29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1" r="2" b="354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F597F1E-7EC0-73C7-87F7-C284B037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Indexer Sequence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0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62BF4-8237-1640-3DF4-6BD19A66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Additional Advancements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A2B4-7C8C-0C02-93FC-9B26D626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Migration to Vitess for database scalability</a:t>
            </a:r>
          </a:p>
          <a:p>
            <a:r>
              <a:rPr lang="en-US" sz="2000">
                <a:ea typeface="Calibri"/>
                <a:cs typeface="Calibri"/>
              </a:rPr>
              <a:t>Database migration (MySQL -&gt; Azure Blob Storage)</a:t>
            </a:r>
            <a:endParaRPr lang="en-US" sz="2000"/>
          </a:p>
          <a:p>
            <a:r>
              <a:rPr lang="en-US" sz="2000">
                <a:ea typeface="Calibri"/>
                <a:cs typeface="Calibri"/>
              </a:rPr>
              <a:t>Shifting from Semantic-based tagging to Tree-sitter queries.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49388-5795-59B8-F554-51311DAED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0" r="39433" b="625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angle view of rulers against a white background">
            <a:extLst>
              <a:ext uri="{FF2B5EF4-FFF2-40B4-BE49-F238E27FC236}">
                <a16:creationId xmlns:a16="http://schemas.microsoft.com/office/drawing/2014/main" id="{1D9C8320-E64B-C015-E93E-2280D543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67" r="-2" b="139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AE518-A121-A30F-CF31-DB7496A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56381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0915A-6504-C4CC-30CE-FFE4BDF8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Highlights</a:t>
            </a:r>
            <a:endParaRPr lang="en-US" sz="4000"/>
          </a:p>
        </p:txBody>
      </p:sp>
      <p:pic>
        <p:nvPicPr>
          <p:cNvPr id="5" name="Content Placeholder 5" descr="A blue cat in a circle&#10;&#10;Description automatically generated">
            <a:extLst>
              <a:ext uri="{FF2B5EF4-FFF2-40B4-BE49-F238E27FC236}">
                <a16:creationId xmlns:a16="http://schemas.microsoft.com/office/drawing/2014/main" id="{D485072F-AF5E-479E-F326-F6C121A62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2" r="5482" b="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BA04-E367-4496-89BA-F01DFD41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Push Processing: ~1000/min</a:t>
            </a:r>
          </a:p>
          <a:p>
            <a:r>
              <a:rPr lang="en-US" sz="2000" dirty="0">
                <a:ea typeface="Calibri"/>
                <a:cs typeface="Calibri"/>
              </a:rPr>
              <a:t>Identifier Generation: ~2m/min</a:t>
            </a:r>
          </a:p>
          <a:p>
            <a:r>
              <a:rPr lang="en-US" sz="2000" dirty="0">
                <a:ea typeface="Calibri"/>
                <a:cs typeface="Calibri"/>
              </a:rPr>
              <a:t>Indexing Speed: ~60s at 99th percentile, 50th is ~1.1s</a:t>
            </a:r>
          </a:p>
          <a:p>
            <a:r>
              <a:rPr lang="en-US" sz="2000" dirty="0">
                <a:ea typeface="Calibri"/>
                <a:cs typeface="Calibri"/>
              </a:rPr>
              <a:t>Incremental Indexing: ~10s at 99th, ~1.3s at 50th</a:t>
            </a:r>
          </a:p>
          <a:p>
            <a:r>
              <a:rPr lang="en-US" sz="2000" dirty="0">
                <a:ea typeface="Calibri"/>
                <a:cs typeface="Calibri"/>
              </a:rPr>
              <a:t>Symbol Lookup: 30,000 requests/min with p99 of ~90ms</a:t>
            </a:r>
          </a:p>
        </p:txBody>
      </p:sp>
    </p:spTree>
    <p:extLst>
      <p:ext uri="{BB962C8B-B14F-4D97-AF65-F5344CB8AC3E}">
        <p14:creationId xmlns:p14="http://schemas.microsoft.com/office/powerpoint/2010/main" val="212617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EDF0D-E29D-3CA9-CE64-B5C924BF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>
                <a:ea typeface="Calibri Light"/>
                <a:cs typeface="Calibri Light"/>
              </a:rPr>
              <a:t>Critique</a:t>
            </a:r>
            <a:endParaRPr lang="en-US" sz="5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8C0C4-352C-4C39-26AA-2F8720DD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BD9B23-FE62-4440-8299-3ACE5FE7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Aggregation Throttling and Backpressure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Advanced Article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Justifications were OK but approach relied on first working solution</a:t>
            </a: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1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6520-DDE5-0D2B-1245-E2585F49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Questions?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artoon of a cat&#10;&#10;Description automatically generated">
            <a:extLst>
              <a:ext uri="{FF2B5EF4-FFF2-40B4-BE49-F238E27FC236}">
                <a16:creationId xmlns:a16="http://schemas.microsoft.com/office/drawing/2014/main" id="{DF3BE7D3-D6AC-417F-069D-ABC6A05D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026" y="640080"/>
            <a:ext cx="666715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8DE9-5D17-50C2-DBB2-D3F9DA5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942" y="1080345"/>
            <a:ext cx="3269435" cy="28746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5" name="Content Placeholder 3" descr="A cartoon of a cat&#10;&#10;Description automatically generated">
            <a:extLst>
              <a:ext uri="{FF2B5EF4-FFF2-40B4-BE49-F238E27FC236}">
                <a16:creationId xmlns:a16="http://schemas.microsoft.com/office/drawing/2014/main" id="{22446C4C-4C53-1185-45EE-CD03B7CE9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01" r="4501" b="2"/>
          <a:stretch/>
        </p:blipFill>
        <p:spPr>
          <a:xfrm>
            <a:off x="-20760" y="10"/>
            <a:ext cx="7496434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210C2A-0C19-7C34-E3A1-5172C908C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953991" flipV="1">
            <a:off x="322488" y="4720460"/>
            <a:ext cx="944047" cy="1424107"/>
            <a:chOff x="11427017" y="5072635"/>
            <a:chExt cx="1284318" cy="19374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C1A37A-2723-6A37-3676-D8CE83C4D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427017" y="5072635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A25927-817B-CB2C-41B8-AB7BEAC53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427017" y="5072635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CECA87-34DF-22B1-1B16-98296DC2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32479">
            <a:off x="960118" y="6272525"/>
            <a:ext cx="1198077" cy="479527"/>
          </a:xfrm>
          <a:custGeom>
            <a:avLst/>
            <a:gdLst>
              <a:gd name="connsiteX0" fmla="*/ 1338349 w 1338349"/>
              <a:gd name="connsiteY0" fmla="*/ 347818 h 535670"/>
              <a:gd name="connsiteX1" fmla="*/ 1287341 w 1338349"/>
              <a:gd name="connsiteY1" fmla="*/ 535530 h 535670"/>
              <a:gd name="connsiteX2" fmla="*/ 372868 w 1338349"/>
              <a:gd name="connsiteY2" fmla="*/ 397570 h 535670"/>
              <a:gd name="connsiteX3" fmla="*/ 245339 w 1338349"/>
              <a:gd name="connsiteY3" fmla="*/ 374153 h 535670"/>
              <a:gd name="connsiteX4" fmla="*/ 0 w 1338349"/>
              <a:gd name="connsiteY4" fmla="*/ 69826 h 535670"/>
              <a:gd name="connsiteX5" fmla="*/ 36770 w 1338349"/>
              <a:gd name="connsiteY5" fmla="*/ 0 h 535670"/>
              <a:gd name="connsiteX6" fmla="*/ 159700 w 1338349"/>
              <a:gd name="connsiteY6" fmla="*/ 32956 h 535670"/>
              <a:gd name="connsiteX7" fmla="*/ 1338349 w 1338349"/>
              <a:gd name="connsiteY7" fmla="*/ 347818 h 53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349" h="535670">
                <a:moveTo>
                  <a:pt x="1338349" y="347818"/>
                </a:moveTo>
                <a:cubicBezTo>
                  <a:pt x="1334499" y="384480"/>
                  <a:pt x="1300731" y="541013"/>
                  <a:pt x="1287341" y="535530"/>
                </a:cubicBezTo>
                <a:cubicBezTo>
                  <a:pt x="1136748" y="531428"/>
                  <a:pt x="720671" y="460643"/>
                  <a:pt x="372868" y="397570"/>
                </a:cubicBezTo>
                <a:lnTo>
                  <a:pt x="245339" y="374153"/>
                </a:lnTo>
                <a:lnTo>
                  <a:pt x="0" y="69826"/>
                </a:lnTo>
                <a:lnTo>
                  <a:pt x="36770" y="0"/>
                </a:lnTo>
                <a:lnTo>
                  <a:pt x="159700" y="32956"/>
                </a:lnTo>
                <a:cubicBezTo>
                  <a:pt x="552583" y="137910"/>
                  <a:pt x="1300698" y="323919"/>
                  <a:pt x="1338349" y="3478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45E85B-3737-BA9F-68E5-7D73094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3705" y="6191675"/>
            <a:ext cx="314491" cy="317492"/>
            <a:chOff x="9571360" y="4439737"/>
            <a:chExt cx="351312" cy="3546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406770-A488-76E3-16C2-012448BEA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4CDFAC-A030-3569-398B-B744B07B1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9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7637B-D40B-D7EB-BCD0-575552F9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Citations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AFF1-D139-B545-A6DE-F5F509CD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Communications of the ACMVolume 65Issue 2February 2022pp 44–51https://doi.org/10.1145/3486594</a:t>
            </a:r>
          </a:p>
          <a:p>
            <a:r>
              <a:rPr lang="en-US" sz="2200">
                <a:ea typeface="Calibri"/>
                <a:cs typeface="Calibri"/>
              </a:rPr>
              <a:t>GitHub</a:t>
            </a:r>
          </a:p>
        </p:txBody>
      </p:sp>
      <p:pic>
        <p:nvPicPr>
          <p:cNvPr id="5" name="Content Placeholder 5" descr="A blue cat in a circle&#10;&#10;Description automatically generated">
            <a:extLst>
              <a:ext uri="{FF2B5EF4-FFF2-40B4-BE49-F238E27FC236}">
                <a16:creationId xmlns:a16="http://schemas.microsoft.com/office/drawing/2014/main" id="{8BDF91B8-7581-A9C3-A285-927170C07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 r="-1" b="21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8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cat in a circle&#10;&#10;Description automatically generated">
            <a:extLst>
              <a:ext uri="{FF2B5EF4-FFF2-40B4-BE49-F238E27FC236}">
                <a16:creationId xmlns:a16="http://schemas.microsoft.com/office/drawing/2014/main" id="{5670FA58-92AF-109A-D1FA-75960DE24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74" b="1510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1816-BA03-090F-6427-F9476811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Content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D947D7-FE5D-EA40-C163-B477943B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Introduction</a:t>
            </a:r>
          </a:p>
          <a:p>
            <a:r>
              <a:rPr lang="en-US" sz="2000" dirty="0">
                <a:ea typeface="Calibri"/>
                <a:cs typeface="Calibri"/>
              </a:rPr>
              <a:t>Motivation</a:t>
            </a:r>
          </a:p>
          <a:p>
            <a:r>
              <a:rPr lang="en-US" sz="2000" dirty="0">
                <a:ea typeface="Calibri"/>
                <a:cs typeface="Calibri"/>
              </a:rPr>
              <a:t>Philosophy</a:t>
            </a:r>
          </a:p>
          <a:p>
            <a:r>
              <a:rPr lang="en-US" sz="2000" dirty="0">
                <a:ea typeface="Calibri"/>
                <a:cs typeface="Calibri"/>
              </a:rPr>
              <a:t>Methodology</a:t>
            </a:r>
          </a:p>
          <a:p>
            <a:r>
              <a:rPr lang="en-US" sz="2000" dirty="0">
                <a:ea typeface="Calibri"/>
                <a:cs typeface="Calibri"/>
              </a:rPr>
              <a:t>Code Navigation</a:t>
            </a:r>
          </a:p>
          <a:p>
            <a:r>
              <a:rPr lang="en-US" sz="2000" dirty="0">
                <a:ea typeface="Calibri"/>
                <a:cs typeface="Calibri"/>
              </a:rPr>
              <a:t>Architecture</a:t>
            </a:r>
          </a:p>
          <a:p>
            <a:r>
              <a:rPr lang="en-US" sz="2000" dirty="0">
                <a:ea typeface="Calibri"/>
                <a:cs typeface="Calibri"/>
              </a:rPr>
              <a:t>Performance Metrics</a:t>
            </a:r>
          </a:p>
          <a:p>
            <a:r>
              <a:rPr lang="en-US" sz="2000" dirty="0"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6776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D4CE2-250A-2D80-2A64-8842C7C5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3F4E-F17F-7AF4-D13F-1FD97A94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Hundreds of Millions of Repositories</a:t>
            </a: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65 Million Developers</a:t>
            </a: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Symbolic Code Navigation (Click on Identifier, jump to definition)</a:t>
            </a:r>
          </a:p>
          <a:p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5" name="Content Placeholder 3" descr="A blue cat in a circle&#10;&#10;Description automatically generated">
            <a:extLst>
              <a:ext uri="{FF2B5EF4-FFF2-40B4-BE49-F238E27FC236}">
                <a16:creationId xmlns:a16="http://schemas.microsoft.com/office/drawing/2014/main" id="{19F288C6-FD00-3265-4165-BF855B19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7"/>
          <a:stretch/>
        </p:blipFill>
        <p:spPr>
          <a:xfrm>
            <a:off x="6063083" y="787114"/>
            <a:ext cx="5291444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E99D-BFA2-4343-5B47-9D642A7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Motivation</a:t>
            </a:r>
            <a:endParaRPr lang="en-US" sz="40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6FE714-0196-A8F9-08B2-70F2ED1F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Navigating code is a fundamental part of reading, writing, and understanding programs.</a:t>
            </a:r>
          </a:p>
          <a:p>
            <a:r>
              <a:rPr lang="en-US" sz="2000">
                <a:ea typeface="Calibri"/>
                <a:cs typeface="Calibri"/>
              </a:rPr>
              <a:t>Quick &amp; Quality answers to programmer's queries.</a:t>
            </a:r>
          </a:p>
          <a:p>
            <a:r>
              <a:rPr lang="en-US" sz="2000">
                <a:ea typeface="Calibri"/>
                <a:cs typeface="Calibri"/>
              </a:rPr>
              <a:t>Programmer's mental model of the program.</a:t>
            </a:r>
          </a:p>
          <a:p>
            <a:r>
              <a:rPr lang="en-US" sz="2000">
                <a:ea typeface="Calibri"/>
                <a:cs typeface="Calibri"/>
              </a:rPr>
              <a:t>Effective modifications and troubleshooting.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blue cat in a circle&#10;&#10;Description automatically generated">
            <a:extLst>
              <a:ext uri="{FF2B5EF4-FFF2-40B4-BE49-F238E27FC236}">
                <a16:creationId xmlns:a16="http://schemas.microsoft.com/office/drawing/2014/main" id="{53494692-81B1-BDDC-208C-6F04BF0F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" r="1820"/>
          <a:stretch/>
        </p:blipFill>
        <p:spPr>
          <a:xfrm>
            <a:off x="7075967" y="1277446"/>
            <a:ext cx="4170530" cy="43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E99D-BFA2-4343-5B47-9D642A7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>
                <a:ea typeface="Calibri Light"/>
                <a:cs typeface="Calibri Light"/>
              </a:rPr>
              <a:t>Philosophy</a:t>
            </a:r>
            <a:endParaRPr lang="en-US" sz="3200"/>
          </a:p>
        </p:txBody>
      </p:sp>
      <p:pic>
        <p:nvPicPr>
          <p:cNvPr id="6" name="Content Placeholder 5" descr="A blue cat in a circle&#10;&#10;Description automatically generated">
            <a:extLst>
              <a:ext uri="{FF2B5EF4-FFF2-40B4-BE49-F238E27FC236}">
                <a16:creationId xmlns:a16="http://schemas.microsoft.com/office/drawing/2014/main" id="{53494692-81B1-BDDC-208C-6F04BF0FA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3" b="366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6FE714-0196-A8F9-08B2-70F2ED1F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Zero Configuration</a:t>
            </a:r>
            <a:endParaRPr lang="en-US" sz="2000"/>
          </a:p>
          <a:p>
            <a:r>
              <a:rPr lang="en-US" sz="2000">
                <a:ea typeface="Calibri"/>
                <a:cs typeface="Calibri"/>
              </a:rPr>
              <a:t>Incrementality</a:t>
            </a:r>
          </a:p>
          <a:p>
            <a:r>
              <a:rPr lang="en-US" sz="2000">
                <a:ea typeface="Calibri"/>
                <a:cs typeface="Calibri"/>
              </a:rPr>
              <a:t>Language Agnosticism</a:t>
            </a:r>
          </a:p>
          <a:p>
            <a:r>
              <a:rPr lang="en-US" sz="2000">
                <a:ea typeface="Calibri"/>
                <a:cs typeface="Calibri"/>
              </a:rPr>
              <a:t>Progressive Fidelity</a:t>
            </a:r>
          </a:p>
          <a:p>
            <a:r>
              <a:rPr lang="en-US" sz="2000">
                <a:ea typeface="Calibri"/>
                <a:cs typeface="Calibri"/>
              </a:rPr>
              <a:t>Human Partnership</a:t>
            </a:r>
          </a:p>
        </p:txBody>
      </p:sp>
    </p:spTree>
    <p:extLst>
      <p:ext uri="{BB962C8B-B14F-4D97-AF65-F5344CB8AC3E}">
        <p14:creationId xmlns:p14="http://schemas.microsoft.com/office/powerpoint/2010/main" val="21210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E99D-BFA2-4343-5B47-9D642A7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Methodologies</a:t>
            </a:r>
          </a:p>
        </p:txBody>
      </p:sp>
      <p:pic>
        <p:nvPicPr>
          <p:cNvPr id="4" name="Content Placeholder 3" descr="A blue cat in a circle&#10;&#10;Description automatically generated">
            <a:extLst>
              <a:ext uri="{FF2B5EF4-FFF2-40B4-BE49-F238E27FC236}">
                <a16:creationId xmlns:a16="http://schemas.microsoft.com/office/drawing/2014/main" id="{F95E59F0-E72E-C44D-8D1B-AAD065E57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4" r="564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39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0F474-A5D2-A3B2-A7CB-183E204F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Tree-sitter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CEE87-29E4-9EBC-ABA1-1C6A698FD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3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387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77EB21-A7B7-1FCD-925B-D70710603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3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FAE1497-524E-A9D1-449E-58D2AD6A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Tree-sitter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17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AEC9-F240-06CD-4D93-B90CC491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sz="3200">
                <a:ea typeface="Calibri Light"/>
                <a:cs typeface="Calibri Light"/>
              </a:rPr>
              <a:t>Architecture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C624-5611-21D3-32DF-923FB76B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Tagger</a:t>
            </a:r>
            <a:endParaRPr lang="en-US" sz="2000"/>
          </a:p>
          <a:p>
            <a:r>
              <a:rPr lang="en-US" sz="2000" dirty="0">
                <a:ea typeface="Calibri"/>
                <a:cs typeface="Calibri"/>
              </a:rPr>
              <a:t>Indexer</a:t>
            </a:r>
          </a:p>
          <a:p>
            <a:r>
              <a:rPr lang="en-US" sz="2000" dirty="0">
                <a:ea typeface="Calibri"/>
                <a:cs typeface="Calibri"/>
              </a:rPr>
              <a:t>Query Service</a:t>
            </a:r>
          </a:p>
        </p:txBody>
      </p:sp>
      <p:pic>
        <p:nvPicPr>
          <p:cNvPr id="5" name="Content Placeholder 3" descr="A blue cat in a circle&#10;&#10;Description automatically generated">
            <a:extLst>
              <a:ext uri="{FF2B5EF4-FFF2-40B4-BE49-F238E27FC236}">
                <a16:creationId xmlns:a16="http://schemas.microsoft.com/office/drawing/2014/main" id="{1D9EA27C-2D2D-5842-AA24-731170FEE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2" r="3" b="13915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23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Clem, Timothy; Thomson, Patrick, "Static Analysis at GitHub". Communication of the ACM, 2022, vol.65, no.2</vt:lpstr>
      <vt:lpstr>Content</vt:lpstr>
      <vt:lpstr>Introduction</vt:lpstr>
      <vt:lpstr>Motivation</vt:lpstr>
      <vt:lpstr>Philosophy</vt:lpstr>
      <vt:lpstr>Methodologies</vt:lpstr>
      <vt:lpstr>Tree-sitter</vt:lpstr>
      <vt:lpstr>PowerPoint Presentation</vt:lpstr>
      <vt:lpstr>Architecture</vt:lpstr>
      <vt:lpstr>Indexing</vt:lpstr>
      <vt:lpstr>PowerPoint Presentation</vt:lpstr>
      <vt:lpstr>Additional Advancements</vt:lpstr>
      <vt:lpstr>Performance Metrics</vt:lpstr>
      <vt:lpstr>Highlights</vt:lpstr>
      <vt:lpstr>Critique</vt:lpstr>
      <vt:lpstr>Questions?</vt:lpstr>
      <vt:lpstr>Thank you!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302</cp:revision>
  <dcterms:created xsi:type="dcterms:W3CDTF">2023-10-31T11:48:51Z</dcterms:created>
  <dcterms:modified xsi:type="dcterms:W3CDTF">2023-10-31T14:06:21Z</dcterms:modified>
</cp:coreProperties>
</file>