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35" d="100"/>
          <a:sy n="235" d="100"/>
        </p:scale>
        <p:origin x="1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56D7-BA13-2B49-B701-A3981588DF96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F7D-924E-3640-80EF-510C9434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156090" y="1491592"/>
            <a:ext cx="1260718" cy="1329141"/>
          </a:xfrm>
          <a:prstGeom prst="roundRect">
            <a:avLst>
              <a:gd name="adj" fmla="val 4803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61841" y="1491592"/>
            <a:ext cx="1260718" cy="1329141"/>
          </a:xfrm>
          <a:prstGeom prst="roundRect">
            <a:avLst>
              <a:gd name="adj" fmla="val 48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383" y="2798583"/>
            <a:ext cx="9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topia Std"/>
                <a:cs typeface="Utopia Std"/>
              </a:rPr>
              <a:t>Future</a:t>
            </a:r>
            <a:endParaRPr lang="en-US" dirty="0">
              <a:latin typeface="Utopia Std"/>
              <a:cs typeface="Utopia St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2134" y="2798583"/>
            <a:ext cx="10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topia Std"/>
                <a:cs typeface="Utopia Std"/>
              </a:rPr>
              <a:t>Promise</a:t>
            </a:r>
            <a:endParaRPr lang="en-US" dirty="0">
              <a:latin typeface="Utopia Std"/>
              <a:cs typeface="Utopia Std"/>
            </a:endParaRPr>
          </a:p>
        </p:txBody>
      </p: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3416808" y="2156163"/>
            <a:ext cx="745033" cy="0"/>
          </a:xfrm>
          <a:prstGeom prst="straightConnector1">
            <a:avLst/>
          </a:prstGeom>
          <a:ln w="28575" cmpd="sng"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558211">
            <a:off x="4175109" y="1971496"/>
            <a:ext cx="1257920" cy="36933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VinylRegular"/>
                <a:cs typeface="VinylRegular"/>
              </a:rPr>
              <a:t>WRITE-ONCE</a:t>
            </a:r>
            <a:endParaRPr lang="en-US" dirty="0">
              <a:solidFill>
                <a:schemeClr val="accent2"/>
              </a:solidFill>
              <a:latin typeface="VinylRegular"/>
              <a:cs typeface="VinylRegular"/>
            </a:endParaRPr>
          </a:p>
        </p:txBody>
      </p:sp>
      <p:sp>
        <p:nvSpPr>
          <p:cNvPr id="18" name="TextBox 17"/>
          <p:cNvSpPr txBox="1"/>
          <p:nvPr/>
        </p:nvSpPr>
        <p:spPr>
          <a:xfrm rot="20558211">
            <a:off x="2139823" y="1971497"/>
            <a:ext cx="1257920" cy="36933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VinylRegular"/>
                <a:cs typeface="VinylRegular"/>
              </a:rPr>
              <a:t>READ-MANY</a:t>
            </a:r>
            <a:endParaRPr lang="en-US" dirty="0">
              <a:solidFill>
                <a:schemeClr val="accent2"/>
              </a:solidFill>
              <a:latin typeface="VinylRegular"/>
              <a:cs typeface="Vinyl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669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938128" y="3818242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1380783" y="2340765"/>
            <a:ext cx="6195067" cy="79748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3766" y="3536992"/>
            <a:ext cx="2215162" cy="797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3766" y="1141881"/>
            <a:ext cx="3256288" cy="797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38128" y="3358392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7664" y="3847788"/>
            <a:ext cx="73850" cy="738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38128" y="3594444"/>
            <a:ext cx="132915" cy="132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93596" y="2487261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23132" y="2516807"/>
            <a:ext cx="73850" cy="738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2470" y="2845607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82006" y="2875153"/>
            <a:ext cx="73850" cy="738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816" y="2487261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1816" y="2845607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1816" y="1778991"/>
            <a:ext cx="132915" cy="132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41816" y="3569298"/>
            <a:ext cx="132915" cy="132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6" idx="6"/>
          </p:cNvCxnSpPr>
          <p:nvPr/>
        </p:nvCxnSpPr>
        <p:spPr>
          <a:xfrm flipV="1">
            <a:off x="2374731" y="2551723"/>
            <a:ext cx="3118865" cy="19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>
            <a:off x="2374731" y="2909319"/>
            <a:ext cx="2077739" cy="27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4"/>
            <a:endCxn id="16" idx="0"/>
          </p:cNvCxnSpPr>
          <p:nvPr/>
        </p:nvCxnSpPr>
        <p:spPr>
          <a:xfrm>
            <a:off x="2308274" y="1911906"/>
            <a:ext cx="0" cy="575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2308274" y="2978522"/>
            <a:ext cx="0" cy="590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4"/>
          </p:cNvCxnSpPr>
          <p:nvPr/>
        </p:nvCxnSpPr>
        <p:spPr>
          <a:xfrm flipV="1">
            <a:off x="4518928" y="2978522"/>
            <a:ext cx="0" cy="5584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0"/>
          </p:cNvCxnSpPr>
          <p:nvPr/>
        </p:nvCxnSpPr>
        <p:spPr>
          <a:xfrm>
            <a:off x="5557782" y="1939366"/>
            <a:ext cx="2272" cy="547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80323" y="3261521"/>
            <a:ext cx="103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Future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80323" y="3498352"/>
            <a:ext cx="103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Promise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80322" y="3716991"/>
            <a:ext cx="161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Future with value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7308" y="3918761"/>
            <a:ext cx="222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Utopia Std"/>
                <a:cs typeface="Utopia Std"/>
              </a:rPr>
              <a:t>Green: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Utopia Std"/>
                <a:cs typeface="Utopia Std"/>
              </a:rPr>
              <a:t> meaningful work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Utopia Std"/>
              <a:cs typeface="Utopia St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63081" y="4152601"/>
            <a:ext cx="2712769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dirty="0" smtClean="0">
                <a:solidFill>
                  <a:srgbClr val="C0504D"/>
                </a:solidFill>
                <a:latin typeface="Utopia Std"/>
                <a:cs typeface="Utopia Std"/>
              </a:rPr>
              <a:t>Red: </a:t>
            </a:r>
            <a:r>
              <a:rPr lang="en-US" sz="1400" dirty="0" smtClean="0">
                <a:solidFill>
                  <a:schemeClr val="accent2"/>
                </a:solidFill>
                <a:latin typeface="Utopia Std"/>
                <a:cs typeface="Utopia Std"/>
              </a:rPr>
              <a:t>thread waiting on the result of another thread</a:t>
            </a:r>
            <a:endParaRPr lang="en-US" sz="1400" dirty="0">
              <a:solidFill>
                <a:schemeClr val="accent2"/>
              </a:solidFill>
              <a:latin typeface="Utopia Std"/>
              <a:cs typeface="Utopia Std"/>
            </a:endParaRPr>
          </a:p>
        </p:txBody>
      </p:sp>
    </p:spTree>
    <p:extLst>
      <p:ext uri="{BB962C8B-B14F-4D97-AF65-F5344CB8AC3E}">
        <p14:creationId xmlns:p14="http://schemas.microsoft.com/office/powerpoint/2010/main" val="20882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938128" y="3818242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1380783" y="2340765"/>
            <a:ext cx="6195067" cy="79748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3766" y="3536992"/>
            <a:ext cx="2215162" cy="797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3766" y="1141881"/>
            <a:ext cx="3256288" cy="797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38128" y="3358392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7664" y="3847788"/>
            <a:ext cx="73850" cy="738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38128" y="3594444"/>
            <a:ext cx="132915" cy="132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63568" y="2340765"/>
            <a:ext cx="2896486" cy="7974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93596" y="2487261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23132" y="2516807"/>
            <a:ext cx="73850" cy="738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2470" y="2845607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82006" y="2875153"/>
            <a:ext cx="73850" cy="738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816" y="2487261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1816" y="2845607"/>
            <a:ext cx="132915" cy="13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41816" y="1778991"/>
            <a:ext cx="132915" cy="132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41816" y="3569298"/>
            <a:ext cx="132915" cy="1329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6" idx="6"/>
          </p:cNvCxnSpPr>
          <p:nvPr/>
        </p:nvCxnSpPr>
        <p:spPr>
          <a:xfrm flipV="1">
            <a:off x="2374731" y="2551723"/>
            <a:ext cx="3118865" cy="19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>
            <a:off x="2374731" y="2909319"/>
            <a:ext cx="2077739" cy="27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4"/>
            <a:endCxn id="16" idx="0"/>
          </p:cNvCxnSpPr>
          <p:nvPr/>
        </p:nvCxnSpPr>
        <p:spPr>
          <a:xfrm>
            <a:off x="2308274" y="1911906"/>
            <a:ext cx="0" cy="575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2308274" y="2978522"/>
            <a:ext cx="0" cy="590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4"/>
          </p:cNvCxnSpPr>
          <p:nvPr/>
        </p:nvCxnSpPr>
        <p:spPr>
          <a:xfrm flipV="1">
            <a:off x="4518928" y="2978522"/>
            <a:ext cx="0" cy="5584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0"/>
          </p:cNvCxnSpPr>
          <p:nvPr/>
        </p:nvCxnSpPr>
        <p:spPr>
          <a:xfrm>
            <a:off x="5557782" y="1939366"/>
            <a:ext cx="2272" cy="547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80323" y="3261521"/>
            <a:ext cx="103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Future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80323" y="3498352"/>
            <a:ext cx="103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Promise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80322" y="3716991"/>
            <a:ext cx="161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Future with value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7308" y="3918761"/>
            <a:ext cx="222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Utopia Std"/>
                <a:cs typeface="Utopia Std"/>
              </a:rPr>
              <a:t>Green: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Utopia Std"/>
                <a:cs typeface="Utopia Std"/>
              </a:rPr>
              <a:t> meaningful work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Utopia Std"/>
              <a:cs typeface="Utopia St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63081" y="4152601"/>
            <a:ext cx="2712769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dirty="0" smtClean="0">
                <a:solidFill>
                  <a:srgbClr val="C0504D"/>
                </a:solidFill>
                <a:latin typeface="Utopia Std"/>
                <a:cs typeface="Utopia Std"/>
              </a:rPr>
              <a:t>Red: </a:t>
            </a:r>
            <a:r>
              <a:rPr lang="en-US" sz="1400" dirty="0" smtClean="0">
                <a:solidFill>
                  <a:schemeClr val="accent2"/>
                </a:solidFill>
                <a:latin typeface="Utopia Std"/>
                <a:cs typeface="Utopia Std"/>
              </a:rPr>
              <a:t>thread waiting on the result of another thread</a:t>
            </a:r>
            <a:endParaRPr lang="en-US" sz="1400" dirty="0">
              <a:solidFill>
                <a:schemeClr val="accent2"/>
              </a:solidFill>
              <a:latin typeface="Utopia Std"/>
              <a:cs typeface="Utopia Std"/>
            </a:endParaRPr>
          </a:p>
        </p:txBody>
      </p:sp>
    </p:spTree>
    <p:extLst>
      <p:ext uri="{BB962C8B-B14F-4D97-AF65-F5344CB8AC3E}">
        <p14:creationId xmlns:p14="http://schemas.microsoft.com/office/powerpoint/2010/main" val="26953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9015" y="1322673"/>
            <a:ext cx="217055" cy="230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3243" y="1322673"/>
            <a:ext cx="217055" cy="230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7353" y="1322673"/>
            <a:ext cx="217055" cy="230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4899" y="1284845"/>
            <a:ext cx="213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Inconsolata"/>
                <a:cs typeface="Inconsolata"/>
              </a:rPr>
              <a:t>users: </a:t>
            </a:r>
            <a:r>
              <a:rPr lang="en-US" sz="1200" dirty="0" smtClean="0">
                <a:solidFill>
                  <a:schemeClr val="accent1"/>
                </a:solidFill>
                <a:latin typeface="Inconsolata"/>
                <a:cs typeface="Inconsolata"/>
              </a:rPr>
              <a:t>FlowPool</a:t>
            </a:r>
            <a:r>
              <a:rPr lang="en-US" sz="1200" b="1" dirty="0" smtClean="0">
                <a:latin typeface="Inconsolata"/>
                <a:cs typeface="Inconsolata"/>
              </a:rPr>
              <a:t>[</a:t>
            </a:r>
            <a:r>
              <a:rPr lang="en-US" sz="1200" dirty="0" smtClean="0">
                <a:solidFill>
                  <a:schemeClr val="accent1"/>
                </a:solidFill>
                <a:latin typeface="Inconsolata"/>
                <a:cs typeface="Inconsolata"/>
              </a:rPr>
              <a:t>User</a:t>
            </a:r>
            <a:r>
              <a:rPr lang="en-US" sz="1200" b="1" dirty="0" smtClean="0">
                <a:latin typeface="Inconsolata"/>
                <a:cs typeface="Inconsolata"/>
              </a:rPr>
              <a:t>]</a:t>
            </a:r>
            <a:endParaRPr lang="en-US" sz="1200" b="1" dirty="0">
              <a:latin typeface="Inconsolata"/>
              <a:cs typeface="Inconsolat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909" y="1950601"/>
            <a:ext cx="420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Inconsolata"/>
                <a:cs typeface="Inconsolata"/>
              </a:rPr>
              <a:t>users.map</a:t>
            </a:r>
            <a:r>
              <a:rPr lang="en-US" sz="1200" b="1" dirty="0" smtClean="0">
                <a:latin typeface="Inconsolata"/>
                <a:cs typeface="Inconsolata"/>
              </a:rPr>
              <a:t>(</a:t>
            </a:r>
            <a:r>
              <a:rPr lang="en-US" sz="1200" dirty="0" smtClean="0">
                <a:latin typeface="Inconsolata"/>
                <a:cs typeface="Inconsolata"/>
              </a:rPr>
              <a:t> user =&gt; (user.age, user.getFriends</a:t>
            </a:r>
            <a:r>
              <a:rPr lang="en-US" sz="1200" b="1" dirty="0" smtClean="0">
                <a:latin typeface="Inconsolata"/>
                <a:cs typeface="Inconsolata"/>
              </a:rPr>
              <a:t>() ) )</a:t>
            </a:r>
            <a:endParaRPr lang="en-US" sz="1200" b="1" dirty="0">
              <a:latin typeface="Inconsolata"/>
              <a:cs typeface="Inconsolat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4907" y="2006148"/>
            <a:ext cx="217055" cy="230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79017" y="2006148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93760" y="2006148"/>
            <a:ext cx="217055" cy="2309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23245" y="2006148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57355" y="2006148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3718" y="2480205"/>
            <a:ext cx="5903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Inconsolata"/>
                <a:cs typeface="Inconsolata"/>
              </a:rPr>
              <a:t> .map </a:t>
            </a:r>
            <a:r>
              <a:rPr lang="en-US" sz="1200" b="1" dirty="0" smtClean="0">
                <a:latin typeface="Inconsolata"/>
                <a:cs typeface="Inconsolata"/>
              </a:rPr>
              <a:t>{</a:t>
            </a:r>
          </a:p>
          <a:p>
            <a:r>
              <a:rPr lang="en-US" sz="1200" dirty="0" smtClean="0">
                <a:latin typeface="Inconsolata"/>
                <a:cs typeface="Inconsolata"/>
              </a:rPr>
              <a:t>       </a:t>
            </a:r>
            <a:r>
              <a:rPr lang="en-US" sz="1200" b="1" dirty="0" smtClean="0">
                <a:latin typeface="Inconsolata"/>
                <a:cs typeface="Inconsolata"/>
              </a:rPr>
              <a:t>case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b="1" dirty="0" smtClean="0">
                <a:latin typeface="Inconsolata"/>
                <a:cs typeface="Inconsolata"/>
              </a:rPr>
              <a:t>(</a:t>
            </a:r>
            <a:r>
              <a:rPr lang="en-US" sz="1200" dirty="0" err="1" smtClean="0">
                <a:latin typeface="Inconsolata"/>
                <a:cs typeface="Inconsolata"/>
              </a:rPr>
              <a:t>userAge</a:t>
            </a:r>
            <a:r>
              <a:rPr lang="en-US" sz="1200" dirty="0" smtClean="0">
                <a:latin typeface="Inconsolata"/>
                <a:cs typeface="Inconsolata"/>
              </a:rPr>
              <a:t>, friends</a:t>
            </a:r>
            <a:r>
              <a:rPr lang="en-US" sz="1200" b="1" dirty="0" smtClean="0">
                <a:latin typeface="Inconsolata"/>
                <a:cs typeface="Inconsolata"/>
              </a:rPr>
              <a:t>)</a:t>
            </a:r>
            <a:r>
              <a:rPr lang="en-US" sz="1200" dirty="0" smtClean="0">
                <a:latin typeface="Inconsolata"/>
                <a:cs typeface="Inconsolata"/>
              </a:rPr>
              <a:t> =&gt;</a:t>
            </a:r>
          </a:p>
          <a:p>
            <a:r>
              <a:rPr lang="en-US" sz="1200" dirty="0" smtClean="0">
                <a:latin typeface="Inconsolata"/>
                <a:cs typeface="Inconsolata"/>
              </a:rPr>
              <a:t>         </a:t>
            </a:r>
            <a:r>
              <a:rPr lang="en-US" sz="1200" dirty="0" err="1" smtClean="0">
                <a:latin typeface="Inconsolata"/>
                <a:cs typeface="Inconsolata"/>
              </a:rPr>
              <a:t>friends.filter</a:t>
            </a:r>
            <a:r>
              <a:rPr lang="en-US" sz="1200" b="1" dirty="0" smtClean="0">
                <a:latin typeface="Inconsolata"/>
                <a:cs typeface="Inconsolata"/>
              </a:rPr>
              <a:t>(</a:t>
            </a:r>
            <a:r>
              <a:rPr lang="en-US" sz="1200" dirty="0" smtClean="0">
                <a:latin typeface="Inconsolata"/>
                <a:cs typeface="Inconsolata"/>
              </a:rPr>
              <a:t>friend =&gt; </a:t>
            </a:r>
            <a:r>
              <a:rPr lang="en-US" sz="1200" dirty="0" err="1" smtClean="0">
                <a:latin typeface="Inconsolata"/>
                <a:cs typeface="Inconsolata"/>
              </a:rPr>
              <a:t>userAge</a:t>
            </a:r>
            <a:r>
              <a:rPr lang="en-US" sz="1200" dirty="0" smtClean="0">
                <a:latin typeface="Inconsolata"/>
                <a:cs typeface="Inconsolata"/>
              </a:rPr>
              <a:t> == friend.age</a:t>
            </a:r>
            <a:r>
              <a:rPr lang="en-US" sz="1200" b="1" dirty="0" smtClean="0">
                <a:latin typeface="Inconsolata"/>
                <a:cs typeface="Inconsolata"/>
              </a:rPr>
              <a:t>)</a:t>
            </a:r>
          </a:p>
          <a:p>
            <a:r>
              <a:rPr lang="en-US" sz="1200" dirty="0" smtClean="0">
                <a:latin typeface="Inconsolata"/>
                <a:cs typeface="Inconsolata"/>
              </a:rPr>
              <a:t>      </a:t>
            </a:r>
            <a:r>
              <a:rPr lang="en-US" sz="1200" b="1" dirty="0" smtClean="0">
                <a:latin typeface="Inconsolata"/>
                <a:cs typeface="Inconsolata"/>
              </a:rPr>
              <a:t>}</a:t>
            </a:r>
            <a:endParaRPr lang="en-US" sz="1200" b="1" dirty="0">
              <a:latin typeface="Inconsolata"/>
              <a:cs typeface="Inconsolat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44905" y="2712707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79015" y="2712707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93758" y="2712707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23243" y="2712707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40298" y="2712707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57353" y="2712707"/>
            <a:ext cx="217055" cy="23090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74408" y="2712707"/>
            <a:ext cx="217055" cy="230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4905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3758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0811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10813" y="2006148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10811" y="2712707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1960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0298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74408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91463" y="1322673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61962" y="2006148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74410" y="2006148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91465" y="2006148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91463" y="2712707"/>
            <a:ext cx="217055" cy="23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61960" y="2712707"/>
            <a:ext cx="217055" cy="230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5010042" y="1560180"/>
            <a:ext cx="92363" cy="43262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5657247" y="1562798"/>
            <a:ext cx="92363" cy="43262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6304452" y="1564864"/>
            <a:ext cx="92363" cy="43262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40300" y="2006148"/>
            <a:ext cx="217055" cy="230909"/>
          </a:xfrm>
          <a:prstGeom prst="rect">
            <a:avLst/>
          </a:prstGeom>
          <a:solidFill>
            <a:srgbClr val="95B3D7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5223151" y="2245991"/>
            <a:ext cx="92363" cy="456691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6734453" y="2243655"/>
            <a:ext cx="92363" cy="456691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223151" y="1562798"/>
            <a:ext cx="92363" cy="43262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5868530" y="1561974"/>
            <a:ext cx="92363" cy="43262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6734453" y="1564864"/>
            <a:ext cx="92363" cy="43262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950351" y="1561974"/>
            <a:ext cx="92363" cy="43262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5868517" y="2234446"/>
            <a:ext cx="92363" cy="46836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950351" y="2232795"/>
            <a:ext cx="92363" cy="46836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65459" y="3408804"/>
            <a:ext cx="138071" cy="146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65459" y="3635785"/>
            <a:ext cx="138071" cy="146884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665458" y="3181820"/>
            <a:ext cx="138071" cy="146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757702" y="3122375"/>
            <a:ext cx="1378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Utopia Std"/>
                <a:cs typeface="Utopia Std"/>
              </a:rPr>
              <a:t>Completed element</a:t>
            </a:r>
            <a:endParaRPr lang="en-US" sz="1000" dirty="0">
              <a:latin typeface="Utopia Std"/>
              <a:cs typeface="Utopia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0645" y="3343955"/>
            <a:ext cx="160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Utopia Std"/>
                <a:cs typeface="Utopia Std"/>
              </a:rPr>
              <a:t>Element being processed</a:t>
            </a:r>
            <a:endParaRPr lang="en-US" sz="1000" dirty="0">
              <a:latin typeface="Utopia Std"/>
              <a:cs typeface="Utopia St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17666" y="3581744"/>
            <a:ext cx="1379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Utopia Std"/>
                <a:cs typeface="Utopia Std"/>
              </a:rPr>
              <a:t>Unprocessed element</a:t>
            </a:r>
            <a:endParaRPr lang="en-US" sz="1000" dirty="0">
              <a:latin typeface="Utopia Std"/>
              <a:cs typeface="Utopia Std"/>
            </a:endParaRPr>
          </a:p>
        </p:txBody>
      </p:sp>
    </p:spTree>
    <p:extLst>
      <p:ext uri="{BB962C8B-B14F-4D97-AF65-F5344CB8AC3E}">
        <p14:creationId xmlns:p14="http://schemas.microsoft.com/office/powerpoint/2010/main" val="607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79015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23243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7353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44907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9017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3760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23245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7355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44905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9015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93758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23243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0298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57353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74408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44905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93758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10811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10813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10811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61960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0298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4408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91463" y="1322673"/>
            <a:ext cx="217055" cy="23090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61962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74410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91465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91463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61960" y="2712707"/>
            <a:ext cx="217055" cy="230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40300" y="2006148"/>
            <a:ext cx="217055" cy="230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4935844" y="2472724"/>
            <a:ext cx="21636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99457" y="2299931"/>
            <a:ext cx="100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Barrier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9457" y="1601329"/>
            <a:ext cx="100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topia Std"/>
                <a:cs typeface="Utopia Std"/>
              </a:rPr>
              <a:t>Barrier</a:t>
            </a:r>
            <a:endParaRPr lang="en-US" sz="1400" dirty="0">
              <a:latin typeface="Utopia Std"/>
              <a:cs typeface="Utopia Std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5596072" y="1553582"/>
            <a:ext cx="873146" cy="432628"/>
          </a:xfrm>
          <a:prstGeom prst="downArrow">
            <a:avLst>
              <a:gd name="adj1" fmla="val 68834"/>
              <a:gd name="adj2" fmla="val 38892"/>
            </a:avLst>
          </a:prstGeom>
          <a:gradFill>
            <a:gsLst>
              <a:gs pos="0">
                <a:schemeClr val="tx2"/>
              </a:gs>
              <a:gs pos="100000">
                <a:schemeClr val="accent3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4944905" y="1771135"/>
            <a:ext cx="21636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23457" y="1992560"/>
            <a:ext cx="1125006" cy="2581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27869" y="1992560"/>
            <a:ext cx="1106052" cy="2581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16074" y="2199045"/>
            <a:ext cx="1002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  <a:latin typeface="Utopia Std"/>
                <a:cs typeface="Utopia Std"/>
              </a:rPr>
              <a:t>Parallel task #1</a:t>
            </a:r>
            <a:endParaRPr lang="en-US" sz="800" dirty="0">
              <a:solidFill>
                <a:schemeClr val="accent2"/>
              </a:solidFill>
              <a:latin typeface="Utopia Std"/>
              <a:cs typeface="Utopia St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7187" y="2192209"/>
            <a:ext cx="1002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  <a:latin typeface="Utopia Std"/>
                <a:cs typeface="Utopia Std"/>
              </a:rPr>
              <a:t>Parallel task #2</a:t>
            </a:r>
            <a:endParaRPr lang="en-US" sz="800" dirty="0">
              <a:solidFill>
                <a:schemeClr val="accent2"/>
              </a:solidFill>
              <a:latin typeface="Utopia Std"/>
              <a:cs typeface="Utopia St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8553" y="1284845"/>
            <a:ext cx="222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Inconsolata"/>
                <a:cs typeface="Inconsolata"/>
              </a:rPr>
              <a:t>users: </a:t>
            </a:r>
            <a:r>
              <a:rPr lang="en-US" sz="1200" dirty="0" smtClean="0">
                <a:solidFill>
                  <a:schemeClr val="accent1"/>
                </a:solidFill>
                <a:latin typeface="Inconsolata"/>
                <a:cs typeface="Inconsolata"/>
              </a:rPr>
              <a:t>ParVector</a:t>
            </a:r>
            <a:r>
              <a:rPr lang="en-US" sz="1200" b="1" dirty="0" smtClean="0">
                <a:latin typeface="Inconsolata"/>
                <a:cs typeface="Inconsolata"/>
              </a:rPr>
              <a:t>[</a:t>
            </a:r>
            <a:r>
              <a:rPr lang="en-US" sz="1200" dirty="0" smtClean="0">
                <a:solidFill>
                  <a:schemeClr val="accent1"/>
                </a:solidFill>
                <a:latin typeface="Inconsolata"/>
                <a:cs typeface="Inconsolata"/>
              </a:rPr>
              <a:t>User</a:t>
            </a:r>
            <a:r>
              <a:rPr lang="en-US" sz="1200" b="1" dirty="0" smtClean="0">
                <a:latin typeface="Inconsolata"/>
                <a:cs typeface="Inconsolata"/>
              </a:rPr>
              <a:t>]</a:t>
            </a:r>
            <a:endParaRPr lang="en-US" sz="1200" b="1" dirty="0">
              <a:latin typeface="Inconsolata"/>
              <a:cs typeface="Inconsolat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7909" y="1950601"/>
            <a:ext cx="420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Inconsolata"/>
                <a:cs typeface="Inconsolata"/>
              </a:rPr>
              <a:t>users.map</a:t>
            </a:r>
            <a:r>
              <a:rPr lang="en-US" sz="1200" b="1" dirty="0" smtClean="0">
                <a:latin typeface="Inconsolata"/>
                <a:cs typeface="Inconsolata"/>
              </a:rPr>
              <a:t>(</a:t>
            </a:r>
            <a:r>
              <a:rPr lang="en-US" sz="1200" dirty="0" smtClean="0">
                <a:latin typeface="Inconsolata"/>
                <a:cs typeface="Inconsolata"/>
              </a:rPr>
              <a:t> user =&gt; (user.age, user.getFriends</a:t>
            </a:r>
            <a:r>
              <a:rPr lang="en-US" sz="1200" b="1" dirty="0" smtClean="0">
                <a:latin typeface="Inconsolata"/>
                <a:cs typeface="Inconsolata"/>
              </a:rPr>
              <a:t>() ) )</a:t>
            </a:r>
            <a:endParaRPr lang="en-US" sz="1200" b="1" dirty="0">
              <a:latin typeface="Inconsolata"/>
              <a:cs typeface="Inconsolat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3718" y="2480205"/>
            <a:ext cx="5903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Inconsolata"/>
                <a:cs typeface="Inconsolata"/>
              </a:rPr>
              <a:t> .map </a:t>
            </a:r>
            <a:r>
              <a:rPr lang="en-US" sz="1200" b="1" dirty="0" smtClean="0">
                <a:latin typeface="Inconsolata"/>
                <a:cs typeface="Inconsolata"/>
              </a:rPr>
              <a:t>{</a:t>
            </a:r>
          </a:p>
          <a:p>
            <a:r>
              <a:rPr lang="en-US" sz="1200" dirty="0" smtClean="0">
                <a:latin typeface="Inconsolata"/>
                <a:cs typeface="Inconsolata"/>
              </a:rPr>
              <a:t>       </a:t>
            </a:r>
            <a:r>
              <a:rPr lang="en-US" sz="1200" b="1" dirty="0" smtClean="0">
                <a:latin typeface="Inconsolata"/>
                <a:cs typeface="Inconsolata"/>
              </a:rPr>
              <a:t>case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b="1" dirty="0" smtClean="0">
                <a:latin typeface="Inconsolata"/>
                <a:cs typeface="Inconsolata"/>
              </a:rPr>
              <a:t>(</a:t>
            </a:r>
            <a:r>
              <a:rPr lang="en-US" sz="1200" dirty="0" err="1" smtClean="0">
                <a:latin typeface="Inconsolata"/>
                <a:cs typeface="Inconsolata"/>
              </a:rPr>
              <a:t>userAge</a:t>
            </a:r>
            <a:r>
              <a:rPr lang="en-US" sz="1200" dirty="0" smtClean="0">
                <a:latin typeface="Inconsolata"/>
                <a:cs typeface="Inconsolata"/>
              </a:rPr>
              <a:t>, friends</a:t>
            </a:r>
            <a:r>
              <a:rPr lang="en-US" sz="1200" b="1" dirty="0" smtClean="0">
                <a:latin typeface="Inconsolata"/>
                <a:cs typeface="Inconsolata"/>
              </a:rPr>
              <a:t>)</a:t>
            </a:r>
            <a:r>
              <a:rPr lang="en-US" sz="1200" dirty="0" smtClean="0">
                <a:latin typeface="Inconsolata"/>
                <a:cs typeface="Inconsolata"/>
              </a:rPr>
              <a:t> =&gt;</a:t>
            </a:r>
          </a:p>
          <a:p>
            <a:r>
              <a:rPr lang="en-US" sz="1200" dirty="0" smtClean="0">
                <a:latin typeface="Inconsolata"/>
                <a:cs typeface="Inconsolata"/>
              </a:rPr>
              <a:t>         </a:t>
            </a:r>
            <a:r>
              <a:rPr lang="en-US" sz="1200" dirty="0" err="1" smtClean="0">
                <a:latin typeface="Inconsolata"/>
                <a:cs typeface="Inconsolata"/>
              </a:rPr>
              <a:t>friends.filter</a:t>
            </a:r>
            <a:r>
              <a:rPr lang="en-US" sz="1200" b="1" dirty="0" smtClean="0">
                <a:latin typeface="Inconsolata"/>
                <a:cs typeface="Inconsolata"/>
              </a:rPr>
              <a:t>(</a:t>
            </a:r>
            <a:r>
              <a:rPr lang="en-US" sz="1200" dirty="0" smtClean="0">
                <a:latin typeface="Inconsolata"/>
                <a:cs typeface="Inconsolata"/>
              </a:rPr>
              <a:t>friend =&gt; </a:t>
            </a:r>
            <a:r>
              <a:rPr lang="en-US" sz="1200" dirty="0" err="1" smtClean="0">
                <a:latin typeface="Inconsolata"/>
                <a:cs typeface="Inconsolata"/>
              </a:rPr>
              <a:t>userAge</a:t>
            </a:r>
            <a:r>
              <a:rPr lang="en-US" sz="1200" dirty="0" smtClean="0">
                <a:latin typeface="Inconsolata"/>
                <a:cs typeface="Inconsolata"/>
              </a:rPr>
              <a:t> == friend.age</a:t>
            </a:r>
            <a:r>
              <a:rPr lang="en-US" sz="1200" b="1" dirty="0" smtClean="0">
                <a:latin typeface="Inconsolata"/>
                <a:cs typeface="Inconsolata"/>
              </a:rPr>
              <a:t>)</a:t>
            </a:r>
          </a:p>
          <a:p>
            <a:r>
              <a:rPr lang="en-US" sz="1200" dirty="0" smtClean="0">
                <a:latin typeface="Inconsolata"/>
                <a:cs typeface="Inconsolata"/>
              </a:rPr>
              <a:t>      </a:t>
            </a:r>
            <a:r>
              <a:rPr lang="en-US" sz="1200" b="1" dirty="0" smtClean="0">
                <a:latin typeface="Inconsolata"/>
                <a:cs typeface="Inconsolata"/>
              </a:rPr>
              <a:t>}</a:t>
            </a:r>
            <a:endParaRPr lang="en-US" sz="12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50698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153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Miller</dc:creator>
  <cp:lastModifiedBy>Heather Miller</cp:lastModifiedBy>
  <cp:revision>45</cp:revision>
  <dcterms:created xsi:type="dcterms:W3CDTF">2015-07-25T09:23:29Z</dcterms:created>
  <dcterms:modified xsi:type="dcterms:W3CDTF">2015-07-26T13:20:01Z</dcterms:modified>
</cp:coreProperties>
</file>