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2185-BE60-CC26-DF0D-3A33122F9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ACF36-FEE6-5B04-A7B1-8B145D58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B2A3B-16F4-ED0D-392E-B9F314C620C5}"/>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351C52B6-7919-D804-4B0D-D16EFAE2B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6F9C9-6504-C54D-E64A-2825005EABFC}"/>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340138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8069-F3FC-8086-56E2-F510E2ADB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1A878-A152-1789-1EE3-F975BB3F7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58324-7EDC-8A0D-137F-49F0BC8D3C58}"/>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A1CF2FE4-D792-5141-BF9C-05FDF39AB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1A75-162C-5540-9279-F9D0252BD183}"/>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217981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97E97-795F-A55C-F65A-49A1C54A02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D293B-B9D1-D35A-A7BA-E84905200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072AE-E939-9ECA-6281-9783EC89B21A}"/>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BF45F47E-3C4C-3561-BA42-BD9DF5478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6590E-33D8-A8D3-DF16-5BDB94CC3800}"/>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73288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B1C6-6AC9-639E-F2AD-5CCE13F42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09C13-76C9-482C-E508-1928C5A3F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A0118-075B-DB2C-BA54-14F1E6FEAF24}"/>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77E3810A-B293-59E4-DCD1-A62ED9832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72E59-8454-EBD1-B36B-3D6AEFDE9179}"/>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247137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1B47-0B12-F9D1-35E9-6CC5D9F4B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08228-9DA9-5EA5-97FA-FBC57636B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618F0-D30E-A9EB-33C8-63477CAB573B}"/>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60E7B6B4-47DC-06E1-1946-C653A25B5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FD7C0-170C-C1FC-6EF0-B6B088244D88}"/>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279409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AA2F-4445-15C1-EA3D-B29FC498C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9D528-CDBA-85B9-CC6D-E75F90778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1E445-D422-9C31-42F2-AC5E16C71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C95C75-4477-EED8-3809-009676C574EC}"/>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6" name="Footer Placeholder 5">
            <a:extLst>
              <a:ext uri="{FF2B5EF4-FFF2-40B4-BE49-F238E27FC236}">
                <a16:creationId xmlns:a16="http://schemas.microsoft.com/office/drawing/2014/main" id="{0E33310A-FA6C-A686-4899-A49DC367E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6C0AE-362F-947D-DB81-8FE92E5AF1E5}"/>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12618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FBE1-9C00-8E3F-886C-58DEAA3D3D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1A89B-4D87-2B22-8371-87E57E8C5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98681-A5F8-BBFD-4822-D7CDA91BC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F09C0-9B60-590B-9539-3C156AA40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67DDC-16D9-D07F-28DE-39B524514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F4208-D339-0D34-C8B9-7398AC304362}"/>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8" name="Footer Placeholder 7">
            <a:extLst>
              <a:ext uri="{FF2B5EF4-FFF2-40B4-BE49-F238E27FC236}">
                <a16:creationId xmlns:a16="http://schemas.microsoft.com/office/drawing/2014/main" id="{DAD35016-356B-8EFD-86A1-802825D09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85012F-8A8A-A9A1-1CCF-AD46A0CB0BD9}"/>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62085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9DCD-D91D-7514-8E7D-054E62AC23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08CF92-C9B9-A6DC-85C3-333E33B375F9}"/>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4" name="Footer Placeholder 3">
            <a:extLst>
              <a:ext uri="{FF2B5EF4-FFF2-40B4-BE49-F238E27FC236}">
                <a16:creationId xmlns:a16="http://schemas.microsoft.com/office/drawing/2014/main" id="{96D91DE5-B497-6315-E91B-50CEEC871B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A21F3-0970-2291-CEF6-4C46AEA68341}"/>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38538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B9A42-C835-EE2E-9AC4-BEB81A5F5AC6}"/>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3" name="Footer Placeholder 2">
            <a:extLst>
              <a:ext uri="{FF2B5EF4-FFF2-40B4-BE49-F238E27FC236}">
                <a16:creationId xmlns:a16="http://schemas.microsoft.com/office/drawing/2014/main" id="{98F1C4A4-5C1A-7AB0-90A9-AAE2C07493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45D147-C1E5-5D67-7BB1-1800DA36CD2D}"/>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215889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E854-5D26-341C-D337-CD4B1142A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9426E-AE6E-4213-BB91-DD8EBB28E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2FD98-F18A-A2AF-0370-9E742CF41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389C2-DD5E-E2BF-D83D-4944C4B4BCA0}"/>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6" name="Footer Placeholder 5">
            <a:extLst>
              <a:ext uri="{FF2B5EF4-FFF2-40B4-BE49-F238E27FC236}">
                <a16:creationId xmlns:a16="http://schemas.microsoft.com/office/drawing/2014/main" id="{F6E4193E-9B16-3AED-C421-56565D9F6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3C2B4-E3E4-ED05-5637-6CCB07F14557}"/>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197948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69D3-8A82-DE81-FC51-02912E538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1AF8E-CF51-2272-E7A0-05E291208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92178B-BB83-5C41-1CF4-20F47FE02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10D7A-2746-DC8B-E625-A5862CC44C4D}"/>
              </a:ext>
            </a:extLst>
          </p:cNvPr>
          <p:cNvSpPr>
            <a:spLocks noGrp="1"/>
          </p:cNvSpPr>
          <p:nvPr>
            <p:ph type="dt" sz="half" idx="10"/>
          </p:nvPr>
        </p:nvSpPr>
        <p:spPr/>
        <p:txBody>
          <a:bodyPr/>
          <a:lstStyle/>
          <a:p>
            <a:fld id="{BDB43704-7C0A-428A-986F-73CB75329826}" type="datetimeFigureOut">
              <a:rPr lang="en-US" smtClean="0"/>
              <a:t>3/14/2024</a:t>
            </a:fld>
            <a:endParaRPr lang="en-US"/>
          </a:p>
        </p:txBody>
      </p:sp>
      <p:sp>
        <p:nvSpPr>
          <p:cNvPr id="6" name="Footer Placeholder 5">
            <a:extLst>
              <a:ext uri="{FF2B5EF4-FFF2-40B4-BE49-F238E27FC236}">
                <a16:creationId xmlns:a16="http://schemas.microsoft.com/office/drawing/2014/main" id="{D25CC84F-5112-41B3-1513-84C660B95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BC855-8661-263C-047D-88E35DF2D65B}"/>
              </a:ext>
            </a:extLst>
          </p:cNvPr>
          <p:cNvSpPr>
            <a:spLocks noGrp="1"/>
          </p:cNvSpPr>
          <p:nvPr>
            <p:ph type="sldNum" sz="quarter" idx="12"/>
          </p:nvPr>
        </p:nvSpPr>
        <p:spPr/>
        <p:txBody>
          <a:bodyPr/>
          <a:lstStyle/>
          <a:p>
            <a:fld id="{E4AAF091-AFA8-4F26-B9E1-6379134E53AD}" type="slidenum">
              <a:rPr lang="en-US" smtClean="0"/>
              <a:t>‹#›</a:t>
            </a:fld>
            <a:endParaRPr lang="en-US"/>
          </a:p>
        </p:txBody>
      </p:sp>
    </p:spTree>
    <p:extLst>
      <p:ext uri="{BB962C8B-B14F-4D97-AF65-F5344CB8AC3E}">
        <p14:creationId xmlns:p14="http://schemas.microsoft.com/office/powerpoint/2010/main" val="386122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2150D-5805-02E5-D97B-B0CC9DCE0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EC5C9-F33B-6BD0-1CB2-9F05231DD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78AF9-4894-DF4D-2108-C549F248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43704-7C0A-428A-986F-73CB75329826}" type="datetimeFigureOut">
              <a:rPr lang="en-US" smtClean="0"/>
              <a:t>3/14/2024</a:t>
            </a:fld>
            <a:endParaRPr lang="en-US"/>
          </a:p>
        </p:txBody>
      </p:sp>
      <p:sp>
        <p:nvSpPr>
          <p:cNvPr id="5" name="Footer Placeholder 4">
            <a:extLst>
              <a:ext uri="{FF2B5EF4-FFF2-40B4-BE49-F238E27FC236}">
                <a16:creationId xmlns:a16="http://schemas.microsoft.com/office/drawing/2014/main" id="{1BACA09D-3E05-E7F1-9621-81AF666A8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F3A54E-7EC4-D918-0266-1FA01481B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AF091-AFA8-4F26-B9E1-6379134E53AD}" type="slidenum">
              <a:rPr lang="en-US" smtClean="0"/>
              <a:t>‹#›</a:t>
            </a:fld>
            <a:endParaRPr lang="en-US"/>
          </a:p>
        </p:txBody>
      </p:sp>
    </p:spTree>
    <p:extLst>
      <p:ext uri="{BB962C8B-B14F-4D97-AF65-F5344CB8AC3E}">
        <p14:creationId xmlns:p14="http://schemas.microsoft.com/office/powerpoint/2010/main" val="188595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94DF8-C596-EFAD-1CA8-7ADE9A3C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242" y="2334703"/>
            <a:ext cx="8829516" cy="4439852"/>
          </a:xfrm>
          <a:prstGeom prst="rect">
            <a:avLst/>
          </a:prstGeom>
        </p:spPr>
      </p:pic>
      <p:sp>
        <p:nvSpPr>
          <p:cNvPr id="6" name="TextBox 5">
            <a:extLst>
              <a:ext uri="{FF2B5EF4-FFF2-40B4-BE49-F238E27FC236}">
                <a16:creationId xmlns:a16="http://schemas.microsoft.com/office/drawing/2014/main" id="{BF242CA2-C98D-82DF-37CA-3B8BE0C6D26D}"/>
              </a:ext>
            </a:extLst>
          </p:cNvPr>
          <p:cNvSpPr txBox="1"/>
          <p:nvPr/>
        </p:nvSpPr>
        <p:spPr>
          <a:xfrm>
            <a:off x="995680" y="741680"/>
            <a:ext cx="10200640" cy="1477328"/>
          </a:xfrm>
          <a:prstGeom prst="rect">
            <a:avLst/>
          </a:prstGeom>
          <a:noFill/>
        </p:spPr>
        <p:txBody>
          <a:bodyPr wrap="square" rtlCol="0">
            <a:spAutoFit/>
          </a:bodyPr>
          <a:lstStyle/>
          <a:p>
            <a:pPr algn="ctr"/>
            <a:r>
              <a:rPr lang="en-US" dirty="0"/>
              <a:t>Welcome to our presentation on </a:t>
            </a:r>
            <a:r>
              <a:rPr lang="en-US" b="1" dirty="0"/>
              <a:t>Bike Stores</a:t>
            </a:r>
            <a:r>
              <a:rPr lang="en-US" dirty="0"/>
              <a:t>' revenue analysis. Today, we'll dive into the data to uncover insights that drive our business forward. We'll explore revenue distribution across categories, states, customers, and sales representatives, revealing key trends and opportunities. By dissecting this data, we'll gain actionable insights to guide strategic decision-making and propel Bike Stores to greater success. Thank you for joining us on this journey of discovery.</a:t>
            </a:r>
          </a:p>
        </p:txBody>
      </p:sp>
      <p:sp>
        <p:nvSpPr>
          <p:cNvPr id="2" name="TextBox 1">
            <a:extLst>
              <a:ext uri="{FF2B5EF4-FFF2-40B4-BE49-F238E27FC236}">
                <a16:creationId xmlns:a16="http://schemas.microsoft.com/office/drawing/2014/main" id="{F0608677-49B3-E8F3-3F51-2838F7B885EF}"/>
              </a:ext>
            </a:extLst>
          </p:cNvPr>
          <p:cNvSpPr txBox="1"/>
          <p:nvPr/>
        </p:nvSpPr>
        <p:spPr>
          <a:xfrm>
            <a:off x="1391920" y="10160"/>
            <a:ext cx="9408160" cy="830997"/>
          </a:xfrm>
          <a:prstGeom prst="rect">
            <a:avLst/>
          </a:prstGeom>
          <a:noFill/>
        </p:spPr>
        <p:txBody>
          <a:bodyPr wrap="square" rtlCol="0">
            <a:spAutoFit/>
          </a:bodyPr>
          <a:lstStyle/>
          <a:p>
            <a:pPr algn="ctr"/>
            <a:r>
              <a:rPr lang="en-US" sz="2400" b="1" dirty="0">
                <a:solidFill>
                  <a:srgbClr val="006666"/>
                </a:solidFill>
              </a:rPr>
              <a:t>"Maximizing Revenue and Market Performance: Insights and Strategies for Bike Stores"</a:t>
            </a:r>
          </a:p>
        </p:txBody>
      </p:sp>
    </p:spTree>
    <p:extLst>
      <p:ext uri="{BB962C8B-B14F-4D97-AF65-F5344CB8AC3E}">
        <p14:creationId xmlns:p14="http://schemas.microsoft.com/office/powerpoint/2010/main" val="4976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67CD5-0512-7358-DCDA-A841F8A8C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0" y="3110864"/>
            <a:ext cx="5429250" cy="3619500"/>
          </a:xfrm>
          <a:prstGeom prst="rect">
            <a:avLst/>
          </a:prstGeom>
        </p:spPr>
      </p:pic>
      <p:sp>
        <p:nvSpPr>
          <p:cNvPr id="7" name="TextBox 6">
            <a:extLst>
              <a:ext uri="{FF2B5EF4-FFF2-40B4-BE49-F238E27FC236}">
                <a16:creationId xmlns:a16="http://schemas.microsoft.com/office/drawing/2014/main" id="{AD03675F-E327-A2B7-7E7C-301A9C53B1C7}"/>
              </a:ext>
            </a:extLst>
          </p:cNvPr>
          <p:cNvSpPr txBox="1"/>
          <p:nvPr/>
        </p:nvSpPr>
        <p:spPr>
          <a:xfrm>
            <a:off x="104140" y="905232"/>
            <a:ext cx="12087860" cy="2523768"/>
          </a:xfrm>
          <a:prstGeom prst="rect">
            <a:avLst/>
          </a:prstGeom>
          <a:noFill/>
        </p:spPr>
        <p:txBody>
          <a:bodyPr wrap="square" rtlCol="0">
            <a:spAutoFit/>
          </a:bodyPr>
          <a:lstStyle/>
          <a:p>
            <a:pPr marL="342900" indent="-342900">
              <a:buFont typeface="Arial" panose="020B0604020202020204" pitchFamily="34" charset="0"/>
              <a:buChar char="•"/>
            </a:pPr>
            <a:r>
              <a:rPr lang="en-US" sz="2000" dirty="0"/>
              <a:t>In examining Bike Stores' revenue performance from 2016 to 2018, a dynamic narrative unfolds. Commencing with </a:t>
            </a:r>
            <a:r>
              <a:rPr lang="en-US" sz="2000" b="1" dirty="0">
                <a:solidFill>
                  <a:schemeClr val="accent1">
                    <a:lumMod val="50000"/>
                  </a:schemeClr>
                </a:solidFill>
              </a:rPr>
              <a:t>$2,709,484 </a:t>
            </a:r>
            <a:r>
              <a:rPr lang="en-US" sz="2000" dirty="0"/>
              <a:t>in </a:t>
            </a:r>
            <a:r>
              <a:rPr lang="en-US" sz="2000" b="1" dirty="0">
                <a:solidFill>
                  <a:schemeClr val="accent1">
                    <a:lumMod val="50000"/>
                  </a:schemeClr>
                </a:solidFill>
              </a:rPr>
              <a:t>2016</a:t>
            </a:r>
            <a:r>
              <a:rPr lang="en-US" sz="2000" dirty="0"/>
              <a:t>, revenue surged to </a:t>
            </a:r>
            <a:r>
              <a:rPr lang="en-US" sz="2000" b="1" dirty="0">
                <a:solidFill>
                  <a:srgbClr val="FF0000"/>
                </a:solidFill>
              </a:rPr>
              <a:t>$3,845,515 </a:t>
            </a:r>
            <a:r>
              <a:rPr lang="en-US" sz="2000" dirty="0"/>
              <a:t>in </a:t>
            </a:r>
            <a:r>
              <a:rPr lang="en-US" sz="2000" b="1" dirty="0">
                <a:solidFill>
                  <a:srgbClr val="FF0000"/>
                </a:solidFill>
              </a:rPr>
              <a:t>2017</a:t>
            </a:r>
            <a:r>
              <a:rPr lang="en-US" sz="2000" dirty="0"/>
              <a:t>, signifying a promising ascent. However, </a:t>
            </a:r>
            <a:r>
              <a:rPr lang="en-US" sz="2000" b="1" dirty="0">
                <a:solidFill>
                  <a:srgbClr val="008080"/>
                </a:solidFill>
              </a:rPr>
              <a:t>2018</a:t>
            </a:r>
            <a:r>
              <a:rPr lang="en-US" sz="2000" dirty="0"/>
              <a:t> posed challenges, with revenue declining to </a:t>
            </a:r>
            <a:r>
              <a:rPr lang="en-US" sz="2000" b="1" dirty="0">
                <a:solidFill>
                  <a:srgbClr val="008080"/>
                </a:solidFill>
              </a:rPr>
              <a:t>$2,023,989</a:t>
            </a:r>
            <a:r>
              <a:rPr lang="en-US" sz="2000" dirty="0"/>
              <a:t>, marking a moment of reflection and adaptation. </a:t>
            </a:r>
          </a:p>
          <a:p>
            <a:pPr marL="342900" indent="-342900">
              <a:buFont typeface="Arial" panose="020B0604020202020204" pitchFamily="34" charset="0"/>
              <a:buChar char="•"/>
            </a:pPr>
            <a:r>
              <a:rPr lang="en-US" sz="2000" dirty="0"/>
              <a:t>This journey mirrors the highs and lows of navigating business terrain, showcasing resilience and strategic acumen. </a:t>
            </a:r>
          </a:p>
          <a:p>
            <a:pPr marL="342900" indent="-342900">
              <a:buFont typeface="Arial" panose="020B0604020202020204" pitchFamily="34" charset="0"/>
              <a:buChar char="•"/>
            </a:pPr>
            <a:r>
              <a:rPr lang="en-US" sz="2000" dirty="0"/>
              <a:t>Insights gleaned from these fluctuations empower informed decision-making, enabling Bike Stores to capitalize on growth opportunities and navigate market complexities with clarity and confidence.</a:t>
            </a:r>
          </a:p>
          <a:p>
            <a:endParaRPr lang="en-US" dirty="0"/>
          </a:p>
        </p:txBody>
      </p:sp>
      <p:pic>
        <p:nvPicPr>
          <p:cNvPr id="13" name="Picture 12">
            <a:extLst>
              <a:ext uri="{FF2B5EF4-FFF2-40B4-BE49-F238E27FC236}">
                <a16:creationId xmlns:a16="http://schemas.microsoft.com/office/drawing/2014/main" id="{8F6B9039-55BD-B3CB-FA9D-39563D973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 y="3332480"/>
            <a:ext cx="6839816" cy="3318509"/>
          </a:xfrm>
          <a:prstGeom prst="rect">
            <a:avLst/>
          </a:prstGeom>
        </p:spPr>
      </p:pic>
      <p:sp>
        <p:nvSpPr>
          <p:cNvPr id="2" name="TextBox 1">
            <a:extLst>
              <a:ext uri="{FF2B5EF4-FFF2-40B4-BE49-F238E27FC236}">
                <a16:creationId xmlns:a16="http://schemas.microsoft.com/office/drawing/2014/main" id="{84F425EC-6A77-91CD-0DA6-98955289FAFE}"/>
              </a:ext>
            </a:extLst>
          </p:cNvPr>
          <p:cNvSpPr txBox="1"/>
          <p:nvPr/>
        </p:nvSpPr>
        <p:spPr>
          <a:xfrm>
            <a:off x="2001520" y="243207"/>
            <a:ext cx="8188960" cy="800219"/>
          </a:xfrm>
          <a:prstGeom prst="rect">
            <a:avLst/>
          </a:prstGeom>
          <a:noFill/>
        </p:spPr>
        <p:txBody>
          <a:bodyPr wrap="square" rtlCol="0">
            <a:spAutoFit/>
          </a:bodyPr>
          <a:lstStyle/>
          <a:p>
            <a:pPr algn="ctr"/>
            <a:r>
              <a:rPr lang="en-US" sz="2800" b="1" dirty="0">
                <a:solidFill>
                  <a:srgbClr val="006666"/>
                </a:solidFill>
              </a:rPr>
              <a:t>Total Revenue Per Month &amp; Year</a:t>
            </a:r>
          </a:p>
          <a:p>
            <a:endParaRPr lang="en-US" dirty="0"/>
          </a:p>
        </p:txBody>
      </p:sp>
    </p:spTree>
    <p:extLst>
      <p:ext uri="{BB962C8B-B14F-4D97-AF65-F5344CB8AC3E}">
        <p14:creationId xmlns:p14="http://schemas.microsoft.com/office/powerpoint/2010/main" val="7050568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B916E-6264-205C-69F1-7C5001A5F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60" y="1134966"/>
            <a:ext cx="5933440" cy="4588067"/>
          </a:xfrm>
          <a:prstGeom prst="rect">
            <a:avLst/>
          </a:prstGeom>
        </p:spPr>
      </p:pic>
      <p:sp>
        <p:nvSpPr>
          <p:cNvPr id="7" name="TextBox 6">
            <a:extLst>
              <a:ext uri="{FF2B5EF4-FFF2-40B4-BE49-F238E27FC236}">
                <a16:creationId xmlns:a16="http://schemas.microsoft.com/office/drawing/2014/main" id="{87E44124-2632-06DD-55EE-39C4A2C1970C}"/>
              </a:ext>
            </a:extLst>
          </p:cNvPr>
          <p:cNvSpPr txBox="1"/>
          <p:nvPr/>
        </p:nvSpPr>
        <p:spPr>
          <a:xfrm>
            <a:off x="284480" y="981849"/>
            <a:ext cx="644144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In examining revenue distribution per store, </a:t>
            </a:r>
            <a:r>
              <a:rPr lang="en-US" sz="2400" b="1" dirty="0">
                <a:solidFill>
                  <a:schemeClr val="tx2">
                    <a:lumMod val="75000"/>
                  </a:schemeClr>
                </a:solidFill>
              </a:rPr>
              <a:t>Baldwin Bikes </a:t>
            </a:r>
            <a:r>
              <a:rPr lang="en-US" sz="2400" dirty="0"/>
              <a:t>emerges as the top performer, contributing </a:t>
            </a:r>
            <a:r>
              <a:rPr lang="en-US" sz="2400" b="1" dirty="0">
                <a:solidFill>
                  <a:schemeClr val="tx2">
                    <a:lumMod val="75000"/>
                  </a:schemeClr>
                </a:solidFill>
              </a:rPr>
              <a:t>68% </a:t>
            </a:r>
            <a:r>
              <a:rPr lang="en-US" sz="2400" dirty="0"/>
              <a:t>of the total revenue with </a:t>
            </a:r>
            <a:r>
              <a:rPr lang="en-US" sz="2400" b="1" dirty="0">
                <a:solidFill>
                  <a:schemeClr val="tx2">
                    <a:lumMod val="75000"/>
                  </a:schemeClr>
                </a:solidFill>
              </a:rPr>
              <a:t>$5,826,242</a:t>
            </a:r>
            <a:r>
              <a:rPr lang="en-US" sz="2400" dirty="0"/>
              <a:t>. </a:t>
            </a:r>
          </a:p>
          <a:p>
            <a:pPr marL="285750" indent="-285750">
              <a:buFont typeface="Arial" panose="020B0604020202020204" pitchFamily="34" charset="0"/>
              <a:buChar char="•"/>
            </a:pPr>
            <a:r>
              <a:rPr lang="en-US" sz="2400" dirty="0"/>
              <a:t>.</a:t>
            </a:r>
            <a:r>
              <a:rPr lang="en-US" sz="2400" b="1" dirty="0">
                <a:solidFill>
                  <a:srgbClr val="FF0000"/>
                </a:solidFill>
              </a:rPr>
              <a:t>Rowlett Bikes </a:t>
            </a:r>
            <a:r>
              <a:rPr lang="en-US" sz="2400" dirty="0"/>
              <a:t>follows, accounting for </a:t>
            </a:r>
            <a:r>
              <a:rPr lang="en-US" sz="2400" b="1" dirty="0">
                <a:solidFill>
                  <a:srgbClr val="FF0000"/>
                </a:solidFill>
              </a:rPr>
              <a:t>11% </a:t>
            </a:r>
            <a:r>
              <a:rPr lang="en-US" sz="2400" dirty="0"/>
              <a:t>of the revenue with </a:t>
            </a:r>
            <a:r>
              <a:rPr lang="en-US" sz="2400" b="1" dirty="0">
                <a:solidFill>
                  <a:srgbClr val="FF0000"/>
                </a:solidFill>
              </a:rPr>
              <a:t>$962,600.76 </a:t>
            </a:r>
            <a:r>
              <a:rPr lang="en-US" sz="2400" dirty="0"/>
              <a:t>while </a:t>
            </a:r>
            <a:r>
              <a:rPr lang="en-US" sz="2400" b="1" dirty="0">
                <a:solidFill>
                  <a:srgbClr val="008080"/>
                </a:solidFill>
              </a:rPr>
              <a:t>Santa Cruz Bikes</a:t>
            </a:r>
            <a:r>
              <a:rPr lang="en-US" sz="2400" dirty="0"/>
              <a:t> contributes </a:t>
            </a:r>
            <a:r>
              <a:rPr lang="en-US" sz="2400" b="1" dirty="0">
                <a:solidFill>
                  <a:srgbClr val="008080"/>
                </a:solidFill>
              </a:rPr>
              <a:t>21% </a:t>
            </a:r>
            <a:r>
              <a:rPr lang="en-US" sz="2400" dirty="0"/>
              <a:t>with </a:t>
            </a:r>
            <a:r>
              <a:rPr lang="en-US" sz="2400" b="1" dirty="0">
                <a:solidFill>
                  <a:srgbClr val="008080"/>
                </a:solidFill>
              </a:rPr>
              <a:t>$1,790,145</a:t>
            </a:r>
            <a:r>
              <a:rPr lang="en-US" sz="2400" dirty="0"/>
              <a:t>. </a:t>
            </a:r>
          </a:p>
          <a:p>
            <a:pPr marL="285750" indent="-285750">
              <a:buFont typeface="Arial" panose="020B0604020202020204" pitchFamily="34" charset="0"/>
              <a:buChar char="•"/>
            </a:pPr>
            <a:r>
              <a:rPr lang="en-US" sz="2400" dirty="0"/>
              <a:t>This breakdown underscores the significant contribution of each store to the overall revenue, with </a:t>
            </a:r>
            <a:r>
              <a:rPr lang="en-US" sz="2400" b="1" dirty="0">
                <a:solidFill>
                  <a:schemeClr val="tx2">
                    <a:lumMod val="75000"/>
                  </a:schemeClr>
                </a:solidFill>
              </a:rPr>
              <a:t>Baldwin Bikes </a:t>
            </a:r>
            <a:r>
              <a:rPr lang="en-US" sz="2400" dirty="0"/>
              <a:t>playing a dominant role. </a:t>
            </a:r>
          </a:p>
          <a:p>
            <a:pPr marL="285750" indent="-285750">
              <a:buFont typeface="Arial" panose="020B0604020202020204" pitchFamily="34" charset="0"/>
              <a:buChar char="•"/>
            </a:pPr>
            <a:r>
              <a:rPr lang="en-US" sz="2400" dirty="0"/>
              <a:t>Understanding these proportions aids in strategic resource allocation and optimization to further enhance revenue generation across all stores.</a:t>
            </a:r>
          </a:p>
        </p:txBody>
      </p:sp>
      <p:sp>
        <p:nvSpPr>
          <p:cNvPr id="2" name="TextBox 1">
            <a:extLst>
              <a:ext uri="{FF2B5EF4-FFF2-40B4-BE49-F238E27FC236}">
                <a16:creationId xmlns:a16="http://schemas.microsoft.com/office/drawing/2014/main" id="{8EB5A5C7-93FF-3481-E766-62E417B5182B}"/>
              </a:ext>
            </a:extLst>
          </p:cNvPr>
          <p:cNvSpPr txBox="1"/>
          <p:nvPr/>
        </p:nvSpPr>
        <p:spPr>
          <a:xfrm>
            <a:off x="2616200" y="273578"/>
            <a:ext cx="6959600" cy="523220"/>
          </a:xfrm>
          <a:prstGeom prst="rect">
            <a:avLst/>
          </a:prstGeom>
          <a:noFill/>
        </p:spPr>
        <p:txBody>
          <a:bodyPr wrap="square" rtlCol="0">
            <a:spAutoFit/>
          </a:bodyPr>
          <a:lstStyle/>
          <a:p>
            <a:pPr algn="ctr"/>
            <a:r>
              <a:rPr lang="en-US" sz="2800" b="1" dirty="0">
                <a:solidFill>
                  <a:srgbClr val="006666"/>
                </a:solidFill>
              </a:rPr>
              <a:t>Revenue Per Store</a:t>
            </a:r>
            <a:endParaRPr lang="en-US" sz="2800" dirty="0"/>
          </a:p>
        </p:txBody>
      </p:sp>
    </p:spTree>
    <p:extLst>
      <p:ext uri="{BB962C8B-B14F-4D97-AF65-F5344CB8AC3E}">
        <p14:creationId xmlns:p14="http://schemas.microsoft.com/office/powerpoint/2010/main" val="350830743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9BF1F-768F-9FF1-A6C5-3A962F1E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50" y="1117600"/>
            <a:ext cx="5505450" cy="4622800"/>
          </a:xfrm>
          <a:prstGeom prst="rect">
            <a:avLst/>
          </a:prstGeom>
        </p:spPr>
      </p:pic>
      <p:sp>
        <p:nvSpPr>
          <p:cNvPr id="6" name="TextBox 5">
            <a:extLst>
              <a:ext uri="{FF2B5EF4-FFF2-40B4-BE49-F238E27FC236}">
                <a16:creationId xmlns:a16="http://schemas.microsoft.com/office/drawing/2014/main" id="{AD56E043-FC12-92F8-4FEA-43FCA09E1575}"/>
              </a:ext>
            </a:extLst>
          </p:cNvPr>
          <p:cNvSpPr txBox="1"/>
          <p:nvPr/>
        </p:nvSpPr>
        <p:spPr>
          <a:xfrm>
            <a:off x="182880" y="773618"/>
            <a:ext cx="6339840"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Analyzing revenue per state highlights </a:t>
            </a:r>
            <a:r>
              <a:rPr lang="en-US" sz="2400" b="1" dirty="0">
                <a:solidFill>
                  <a:srgbClr val="008080"/>
                </a:solidFill>
              </a:rPr>
              <a:t>New York (NY)</a:t>
            </a:r>
            <a:r>
              <a:rPr lang="en-US" sz="2400" dirty="0"/>
              <a:t> as the dominant contributor, generating </a:t>
            </a:r>
            <a:r>
              <a:rPr lang="en-US" sz="2400" b="1" dirty="0">
                <a:solidFill>
                  <a:srgbClr val="008080"/>
                </a:solidFill>
              </a:rPr>
              <a:t>$5,826,242 </a:t>
            </a:r>
            <a:r>
              <a:rPr lang="en-US" sz="2400" dirty="0"/>
              <a:t>representing </a:t>
            </a:r>
            <a:r>
              <a:rPr lang="en-US" sz="2400" b="1" dirty="0">
                <a:solidFill>
                  <a:srgbClr val="008080"/>
                </a:solidFill>
              </a:rPr>
              <a:t>67.91% </a:t>
            </a:r>
            <a:r>
              <a:rPr lang="en-US" sz="2400" dirty="0"/>
              <a:t>of the total revenue. </a:t>
            </a:r>
          </a:p>
          <a:p>
            <a:pPr marL="342900" indent="-342900">
              <a:buFont typeface="Arial" panose="020B0604020202020204" pitchFamily="34" charset="0"/>
              <a:buChar char="•"/>
            </a:pPr>
            <a:r>
              <a:rPr lang="en-US" sz="2400" dirty="0"/>
              <a:t>Following, </a:t>
            </a:r>
            <a:r>
              <a:rPr lang="en-US" sz="2400" b="1" dirty="0">
                <a:solidFill>
                  <a:schemeClr val="accent1">
                    <a:lumMod val="50000"/>
                  </a:schemeClr>
                </a:solidFill>
              </a:rPr>
              <a:t>California (CA) </a:t>
            </a:r>
            <a:r>
              <a:rPr lang="en-US" sz="2400" dirty="0"/>
              <a:t>contributes </a:t>
            </a:r>
            <a:r>
              <a:rPr lang="en-US" sz="2400" b="1" dirty="0">
                <a:solidFill>
                  <a:schemeClr val="accent1">
                    <a:lumMod val="50000"/>
                  </a:schemeClr>
                </a:solidFill>
              </a:rPr>
              <a:t>$1,790,146 </a:t>
            </a:r>
            <a:r>
              <a:rPr lang="en-US" sz="2400" dirty="0"/>
              <a:t>comprising </a:t>
            </a:r>
            <a:r>
              <a:rPr lang="en-US" sz="2400" b="1" dirty="0">
                <a:solidFill>
                  <a:schemeClr val="accent1">
                    <a:lumMod val="50000"/>
                  </a:schemeClr>
                </a:solidFill>
              </a:rPr>
              <a:t>20.87%</a:t>
            </a:r>
            <a:r>
              <a:rPr lang="en-US" sz="2400" dirty="0">
                <a:solidFill>
                  <a:schemeClr val="accent1">
                    <a:lumMod val="50000"/>
                  </a:schemeClr>
                </a:solidFill>
              </a:rPr>
              <a:t> </a:t>
            </a:r>
            <a:r>
              <a:rPr lang="en-US" sz="2400" dirty="0"/>
              <a:t>of the total, while </a:t>
            </a:r>
            <a:r>
              <a:rPr lang="en-US" sz="2400" b="1" dirty="0">
                <a:solidFill>
                  <a:srgbClr val="FF0000"/>
                </a:solidFill>
              </a:rPr>
              <a:t>Texas (TX) </a:t>
            </a:r>
            <a:r>
              <a:rPr lang="en-US" sz="2400" dirty="0"/>
              <a:t>accounts for </a:t>
            </a:r>
            <a:r>
              <a:rPr lang="en-US" sz="2400" b="1" dirty="0">
                <a:solidFill>
                  <a:srgbClr val="FF0000"/>
                </a:solidFill>
              </a:rPr>
              <a:t>$962,601 </a:t>
            </a:r>
            <a:r>
              <a:rPr lang="en-US" sz="2400" dirty="0"/>
              <a:t>making up </a:t>
            </a:r>
            <a:r>
              <a:rPr lang="en-US" sz="2400" b="1" dirty="0">
                <a:solidFill>
                  <a:srgbClr val="FF0000"/>
                </a:solidFill>
              </a:rPr>
              <a:t>11.22%. </a:t>
            </a:r>
          </a:p>
          <a:p>
            <a:pPr marL="342900" indent="-342900">
              <a:buFont typeface="Arial" panose="020B0604020202020204" pitchFamily="34" charset="0"/>
              <a:buChar char="•"/>
            </a:pPr>
            <a:r>
              <a:rPr lang="en-US" sz="2400" dirty="0"/>
              <a:t>This distribution underscores the significance of </a:t>
            </a:r>
            <a:r>
              <a:rPr lang="en-US" sz="2400" b="1" dirty="0">
                <a:solidFill>
                  <a:srgbClr val="008080"/>
                </a:solidFill>
              </a:rPr>
              <a:t>New York </a:t>
            </a:r>
            <a:r>
              <a:rPr lang="en-US" sz="2400" dirty="0"/>
              <a:t>and </a:t>
            </a:r>
            <a:r>
              <a:rPr lang="en-US" sz="2400" b="1" dirty="0">
                <a:solidFill>
                  <a:schemeClr val="accent1">
                    <a:lumMod val="50000"/>
                  </a:schemeClr>
                </a:solidFill>
              </a:rPr>
              <a:t>California</a:t>
            </a:r>
            <a:r>
              <a:rPr lang="en-US" sz="2400" dirty="0"/>
              <a:t> in revenue generation, necessitating tailored strategies to capitalize on their market potential. </a:t>
            </a:r>
          </a:p>
          <a:p>
            <a:pPr marL="342900" indent="-342900">
              <a:buFont typeface="Arial" panose="020B0604020202020204" pitchFamily="34" charset="0"/>
              <a:buChar char="•"/>
            </a:pPr>
            <a:r>
              <a:rPr lang="en-US" sz="2400" dirty="0"/>
              <a:t>Understanding these state-specific revenue dynamics is vital for optimizing resource allocation and maximizing profitability across diverse geographical regions.</a:t>
            </a:r>
          </a:p>
        </p:txBody>
      </p:sp>
      <p:sp>
        <p:nvSpPr>
          <p:cNvPr id="2" name="TextBox 1">
            <a:extLst>
              <a:ext uri="{FF2B5EF4-FFF2-40B4-BE49-F238E27FC236}">
                <a16:creationId xmlns:a16="http://schemas.microsoft.com/office/drawing/2014/main" id="{3109996C-3CD7-C05F-57C6-0DD7ECB9D716}"/>
              </a:ext>
            </a:extLst>
          </p:cNvPr>
          <p:cNvSpPr txBox="1"/>
          <p:nvPr/>
        </p:nvSpPr>
        <p:spPr>
          <a:xfrm>
            <a:off x="2799080" y="158690"/>
            <a:ext cx="6593840" cy="800219"/>
          </a:xfrm>
          <a:prstGeom prst="rect">
            <a:avLst/>
          </a:prstGeom>
          <a:noFill/>
        </p:spPr>
        <p:txBody>
          <a:bodyPr wrap="square" rtlCol="0">
            <a:spAutoFit/>
          </a:bodyPr>
          <a:lstStyle/>
          <a:p>
            <a:pPr algn="ctr"/>
            <a:r>
              <a:rPr lang="en-US" sz="2800" b="1" dirty="0">
                <a:solidFill>
                  <a:srgbClr val="006666"/>
                </a:solidFill>
              </a:rPr>
              <a:t>Revenue Per State</a:t>
            </a:r>
          </a:p>
          <a:p>
            <a:endParaRPr lang="en-US" dirty="0"/>
          </a:p>
        </p:txBody>
      </p:sp>
    </p:spTree>
    <p:extLst>
      <p:ext uri="{BB962C8B-B14F-4D97-AF65-F5344CB8AC3E}">
        <p14:creationId xmlns:p14="http://schemas.microsoft.com/office/powerpoint/2010/main" val="39827304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D8CA5D-FFB7-62A7-95F8-DC74DF46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525" y="1770856"/>
            <a:ext cx="6064475" cy="3316288"/>
          </a:xfrm>
          <a:prstGeom prst="rect">
            <a:avLst/>
          </a:prstGeom>
        </p:spPr>
      </p:pic>
      <p:sp>
        <p:nvSpPr>
          <p:cNvPr id="6" name="TextBox 5">
            <a:extLst>
              <a:ext uri="{FF2B5EF4-FFF2-40B4-BE49-F238E27FC236}">
                <a16:creationId xmlns:a16="http://schemas.microsoft.com/office/drawing/2014/main" id="{A8906D7E-7929-7EB8-1F7D-A743A326CAB9}"/>
              </a:ext>
            </a:extLst>
          </p:cNvPr>
          <p:cNvSpPr txBox="1"/>
          <p:nvPr/>
        </p:nvSpPr>
        <p:spPr>
          <a:xfrm>
            <a:off x="162560" y="920621"/>
            <a:ext cx="590191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Analyzing revenue per category reveals </a:t>
            </a:r>
            <a:r>
              <a:rPr lang="en-US" sz="2000" b="1" dirty="0">
                <a:solidFill>
                  <a:srgbClr val="008080"/>
                </a:solidFill>
              </a:rPr>
              <a:t>Mountain Bikes </a:t>
            </a:r>
            <a:r>
              <a:rPr lang="en-US" sz="2000" dirty="0"/>
              <a:t>as the top performer, generating </a:t>
            </a:r>
            <a:r>
              <a:rPr lang="en-US" sz="2000" b="1" dirty="0">
                <a:solidFill>
                  <a:srgbClr val="008080"/>
                </a:solidFill>
              </a:rPr>
              <a:t>$3,030,776 </a:t>
            </a:r>
            <a:r>
              <a:rPr lang="en-US" sz="2000" dirty="0"/>
              <a:t>constituting </a:t>
            </a:r>
            <a:r>
              <a:rPr lang="en-US" sz="2000" b="1" dirty="0">
                <a:solidFill>
                  <a:srgbClr val="008080"/>
                </a:solidFill>
              </a:rPr>
              <a:t>35.33% </a:t>
            </a:r>
            <a:r>
              <a:rPr lang="en-US" sz="2000" dirty="0"/>
              <a:t>of total revenue. </a:t>
            </a:r>
          </a:p>
          <a:p>
            <a:pPr marL="342900" indent="-342900">
              <a:buFont typeface="Arial" panose="020B0604020202020204" pitchFamily="34" charset="0"/>
              <a:buChar char="•"/>
            </a:pPr>
            <a:r>
              <a:rPr lang="en-US" sz="2000" b="1" dirty="0">
                <a:solidFill>
                  <a:schemeClr val="accent1">
                    <a:lumMod val="50000"/>
                  </a:schemeClr>
                </a:solidFill>
              </a:rPr>
              <a:t>Road Bikes </a:t>
            </a:r>
            <a:r>
              <a:rPr lang="en-US" sz="2000" dirty="0"/>
              <a:t>follow closely, contributing </a:t>
            </a:r>
            <a:r>
              <a:rPr lang="en-US" sz="2000" b="1" dirty="0">
                <a:solidFill>
                  <a:schemeClr val="accent1">
                    <a:lumMod val="50000"/>
                  </a:schemeClr>
                </a:solidFill>
              </a:rPr>
              <a:t>$1,852,556 </a:t>
            </a:r>
            <a:r>
              <a:rPr lang="en-US" sz="2000" dirty="0"/>
              <a:t>comprising </a:t>
            </a:r>
            <a:r>
              <a:rPr lang="en-US" sz="2000" b="1" dirty="0">
                <a:solidFill>
                  <a:schemeClr val="accent1">
                    <a:lumMod val="50000"/>
                  </a:schemeClr>
                </a:solidFill>
              </a:rPr>
              <a:t>21.59% </a:t>
            </a:r>
            <a:r>
              <a:rPr lang="en-US" sz="2000" dirty="0"/>
              <a:t>of the total. </a:t>
            </a:r>
          </a:p>
          <a:p>
            <a:pPr marL="342900" indent="-342900">
              <a:buFont typeface="Arial" panose="020B0604020202020204" pitchFamily="34" charset="0"/>
              <a:buChar char="•"/>
            </a:pPr>
            <a:r>
              <a:rPr lang="en-US" sz="2000" dirty="0"/>
              <a:t>Additionally, Electric Bikes and Cruisers Bicycles make substantial contributions, with $1,020,237 and $1,109,151 respectively. </a:t>
            </a:r>
          </a:p>
          <a:p>
            <a:pPr marL="342900" indent="-342900">
              <a:buFont typeface="Arial" panose="020B0604020202020204" pitchFamily="34" charset="0"/>
              <a:buChar char="•"/>
            </a:pPr>
            <a:r>
              <a:rPr lang="en-US" sz="2000" dirty="0"/>
              <a:t>Furthermore, </a:t>
            </a:r>
            <a:r>
              <a:rPr lang="en-US" sz="2000" b="1" dirty="0">
                <a:solidFill>
                  <a:srgbClr val="FF0000"/>
                </a:solidFill>
              </a:rPr>
              <a:t>Comfort Bicycles </a:t>
            </a:r>
            <a:r>
              <a:rPr lang="en-US" sz="2000" dirty="0"/>
              <a:t>and </a:t>
            </a:r>
            <a:r>
              <a:rPr lang="en-US" sz="2000" b="1" dirty="0">
                <a:solidFill>
                  <a:srgbClr val="FF0000"/>
                </a:solidFill>
              </a:rPr>
              <a:t>Children Bicycles </a:t>
            </a:r>
            <a:r>
              <a:rPr lang="en-US" sz="2000" dirty="0"/>
              <a:t>contribute </a:t>
            </a:r>
            <a:r>
              <a:rPr lang="en-US" sz="2000" b="1" dirty="0">
                <a:solidFill>
                  <a:srgbClr val="FF0000"/>
                </a:solidFill>
              </a:rPr>
              <a:t>$438,507 </a:t>
            </a:r>
            <a:r>
              <a:rPr lang="en-US" sz="2000" dirty="0"/>
              <a:t>and </a:t>
            </a:r>
            <a:r>
              <a:rPr lang="en-US" sz="2000" b="1" dirty="0">
                <a:solidFill>
                  <a:srgbClr val="FF0000"/>
                </a:solidFill>
              </a:rPr>
              <a:t>$327,888 </a:t>
            </a:r>
            <a:r>
              <a:rPr lang="en-US" sz="2000" dirty="0"/>
              <a:t>accounting for </a:t>
            </a:r>
            <a:r>
              <a:rPr lang="en-US" sz="2000" b="1" dirty="0">
                <a:solidFill>
                  <a:srgbClr val="FF0000"/>
                </a:solidFill>
              </a:rPr>
              <a:t>5.11% </a:t>
            </a:r>
            <a:r>
              <a:rPr lang="en-US" sz="2000" dirty="0"/>
              <a:t>and </a:t>
            </a:r>
            <a:r>
              <a:rPr lang="en-US" sz="2000" b="1" dirty="0">
                <a:solidFill>
                  <a:srgbClr val="FF0000"/>
                </a:solidFill>
              </a:rPr>
              <a:t>3.82% </a:t>
            </a:r>
            <a:r>
              <a:rPr lang="en-US" sz="2000" dirty="0"/>
              <a:t>of the total revenue, respectively. </a:t>
            </a:r>
          </a:p>
          <a:p>
            <a:pPr marL="342900" indent="-342900">
              <a:buFont typeface="Arial" panose="020B0604020202020204" pitchFamily="34" charset="0"/>
              <a:buChar char="•"/>
            </a:pPr>
            <a:r>
              <a:rPr lang="en-US" sz="2000" dirty="0"/>
              <a:t>This breakdown illuminates the diverse consumer landscape and guides strategic decisions to optimize product offerings and capitalize on market opportunities across various bicycle categories.</a:t>
            </a:r>
          </a:p>
        </p:txBody>
      </p:sp>
      <p:sp>
        <p:nvSpPr>
          <p:cNvPr id="2" name="TextBox 1">
            <a:extLst>
              <a:ext uri="{FF2B5EF4-FFF2-40B4-BE49-F238E27FC236}">
                <a16:creationId xmlns:a16="http://schemas.microsoft.com/office/drawing/2014/main" id="{E91C64E4-2806-0CE2-AECF-4D0562E7F143}"/>
              </a:ext>
            </a:extLst>
          </p:cNvPr>
          <p:cNvSpPr txBox="1"/>
          <p:nvPr/>
        </p:nvSpPr>
        <p:spPr>
          <a:xfrm>
            <a:off x="2429285" y="138301"/>
            <a:ext cx="7396480" cy="800219"/>
          </a:xfrm>
          <a:prstGeom prst="rect">
            <a:avLst/>
          </a:prstGeom>
          <a:noFill/>
        </p:spPr>
        <p:txBody>
          <a:bodyPr wrap="square" rtlCol="0">
            <a:spAutoFit/>
          </a:bodyPr>
          <a:lstStyle/>
          <a:p>
            <a:pPr algn="ctr"/>
            <a:r>
              <a:rPr lang="en-US" sz="2800" b="1" dirty="0">
                <a:solidFill>
                  <a:srgbClr val="006666"/>
                </a:solidFill>
              </a:rPr>
              <a:t>Revenue Per Category</a:t>
            </a:r>
          </a:p>
          <a:p>
            <a:endParaRPr lang="en-US" dirty="0"/>
          </a:p>
        </p:txBody>
      </p:sp>
    </p:spTree>
    <p:extLst>
      <p:ext uri="{BB962C8B-B14F-4D97-AF65-F5344CB8AC3E}">
        <p14:creationId xmlns:p14="http://schemas.microsoft.com/office/powerpoint/2010/main" val="19931684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E0B5A-0E52-9F2F-170D-EB3A0D320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794" y="1796891"/>
            <a:ext cx="5655206" cy="3264218"/>
          </a:xfrm>
          <a:prstGeom prst="rect">
            <a:avLst/>
          </a:prstGeom>
        </p:spPr>
      </p:pic>
      <p:sp>
        <p:nvSpPr>
          <p:cNvPr id="6" name="TextBox 5">
            <a:extLst>
              <a:ext uri="{FF2B5EF4-FFF2-40B4-BE49-F238E27FC236}">
                <a16:creationId xmlns:a16="http://schemas.microsoft.com/office/drawing/2014/main" id="{DA61342C-5A59-4374-FBB8-83D2B60432C0}"/>
              </a:ext>
            </a:extLst>
          </p:cNvPr>
          <p:cNvSpPr txBox="1"/>
          <p:nvPr/>
        </p:nvSpPr>
        <p:spPr>
          <a:xfrm>
            <a:off x="132080" y="920621"/>
            <a:ext cx="6278880"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Examining the top 10 customers sheds light on key contributors to Bike Stores' revenue. </a:t>
            </a:r>
          </a:p>
          <a:p>
            <a:pPr marL="285750" indent="-285750">
              <a:buFont typeface="Arial" panose="020B0604020202020204" pitchFamily="34" charset="0"/>
              <a:buChar char="•"/>
            </a:pPr>
            <a:r>
              <a:rPr lang="en-US" sz="2000" b="1" dirty="0">
                <a:solidFill>
                  <a:srgbClr val="008080"/>
                </a:solidFill>
              </a:rPr>
              <a:t>Pamelia Newman</a:t>
            </a:r>
            <a:r>
              <a:rPr lang="en-US" sz="2000" dirty="0"/>
              <a:t> emerges as the top spender, with purchases totaling </a:t>
            </a:r>
            <a:r>
              <a:rPr lang="en-US" sz="2000" b="1" dirty="0">
                <a:solidFill>
                  <a:srgbClr val="008080"/>
                </a:solidFill>
              </a:rPr>
              <a:t>$37,802 </a:t>
            </a:r>
            <a:r>
              <a:rPr lang="en-US" sz="2000" dirty="0"/>
              <a:t>followed closely by </a:t>
            </a:r>
            <a:r>
              <a:rPr lang="en-US" sz="2000" b="1" dirty="0">
                <a:solidFill>
                  <a:schemeClr val="accent1">
                    <a:lumMod val="50000"/>
                  </a:schemeClr>
                </a:solidFill>
              </a:rPr>
              <a:t>Abby Gamble</a:t>
            </a:r>
            <a:r>
              <a:rPr lang="en-US" sz="2000" dirty="0">
                <a:solidFill>
                  <a:schemeClr val="accent1">
                    <a:lumMod val="50000"/>
                  </a:schemeClr>
                </a:solidFill>
              </a:rPr>
              <a:t> </a:t>
            </a:r>
            <a:r>
              <a:rPr lang="en-US" sz="2000" dirty="0"/>
              <a:t>with </a:t>
            </a:r>
            <a:r>
              <a:rPr lang="en-US" sz="2000" b="1" dirty="0">
                <a:solidFill>
                  <a:schemeClr val="accent1">
                    <a:lumMod val="50000"/>
                  </a:schemeClr>
                </a:solidFill>
              </a:rPr>
              <a:t>$37,501 </a:t>
            </a:r>
            <a:r>
              <a:rPr lang="en-US" sz="2000" dirty="0"/>
              <a:t>and </a:t>
            </a:r>
            <a:r>
              <a:rPr lang="en-US" sz="2000" b="1" dirty="0">
                <a:solidFill>
                  <a:schemeClr val="accent5">
                    <a:lumMod val="75000"/>
                  </a:schemeClr>
                </a:solidFill>
              </a:rPr>
              <a:t>Sharyn Hopkins </a:t>
            </a:r>
            <a:r>
              <a:rPr lang="en-US" sz="2000" dirty="0"/>
              <a:t>with </a:t>
            </a:r>
            <a:r>
              <a:rPr lang="en-US" sz="2000" b="1" dirty="0">
                <a:solidFill>
                  <a:schemeClr val="accent5">
                    <a:lumMod val="75000"/>
                  </a:schemeClr>
                </a:solidFill>
              </a:rPr>
              <a:t>$37,139</a:t>
            </a:r>
            <a:r>
              <a:rPr lang="en-US" sz="2000" dirty="0"/>
              <a:t>. </a:t>
            </a:r>
          </a:p>
          <a:p>
            <a:pPr marL="285750" indent="-285750">
              <a:buFont typeface="Arial" panose="020B0604020202020204" pitchFamily="34" charset="0"/>
              <a:buChar char="•"/>
            </a:pPr>
            <a:r>
              <a:rPr lang="en-US" sz="2000" dirty="0"/>
              <a:t>Notably, each customer's purchases range from $27,619 to $37,802 demonstrating a significant level of engagement and loyalty with Bike Stores. </a:t>
            </a:r>
          </a:p>
          <a:p>
            <a:pPr marL="285750" indent="-285750">
              <a:buFont typeface="Arial" panose="020B0604020202020204" pitchFamily="34" charset="0"/>
              <a:buChar char="•"/>
            </a:pPr>
            <a:r>
              <a:rPr lang="en-US" sz="2000" dirty="0"/>
              <a:t>Understanding the preferences and purchasing behaviors of these top customers is crucial for fostering lasting relationships, implementing targeted marketing strategies, and maximizing customer lifetime value. </a:t>
            </a:r>
          </a:p>
          <a:p>
            <a:pPr marL="285750" indent="-285750">
              <a:buFont typeface="Arial" panose="020B0604020202020204" pitchFamily="34" charset="0"/>
              <a:buChar char="•"/>
            </a:pPr>
            <a:r>
              <a:rPr lang="en-US" sz="2000" dirty="0"/>
              <a:t>By leveraging insights from these top spenders, Bike Stores can tailor their offerings and services to meet their needs effectively, driving continued growth and success in the competitive retail landscape.</a:t>
            </a:r>
          </a:p>
        </p:txBody>
      </p:sp>
      <p:sp>
        <p:nvSpPr>
          <p:cNvPr id="2" name="TextBox 1">
            <a:extLst>
              <a:ext uri="{FF2B5EF4-FFF2-40B4-BE49-F238E27FC236}">
                <a16:creationId xmlns:a16="http://schemas.microsoft.com/office/drawing/2014/main" id="{A7D9BD5A-341E-ACA6-359A-28494D54B52B}"/>
              </a:ext>
            </a:extLst>
          </p:cNvPr>
          <p:cNvSpPr txBox="1"/>
          <p:nvPr/>
        </p:nvSpPr>
        <p:spPr>
          <a:xfrm>
            <a:off x="2448560" y="193040"/>
            <a:ext cx="7294880" cy="523220"/>
          </a:xfrm>
          <a:prstGeom prst="rect">
            <a:avLst/>
          </a:prstGeom>
          <a:noFill/>
        </p:spPr>
        <p:txBody>
          <a:bodyPr wrap="square" rtlCol="0">
            <a:spAutoFit/>
          </a:bodyPr>
          <a:lstStyle/>
          <a:p>
            <a:pPr algn="ctr"/>
            <a:r>
              <a:rPr lang="en-US" sz="2800" b="1" dirty="0">
                <a:solidFill>
                  <a:srgbClr val="006666"/>
                </a:solidFill>
              </a:rPr>
              <a:t>Top 10 Customers</a:t>
            </a:r>
          </a:p>
        </p:txBody>
      </p:sp>
    </p:spTree>
    <p:extLst>
      <p:ext uri="{BB962C8B-B14F-4D97-AF65-F5344CB8AC3E}">
        <p14:creationId xmlns:p14="http://schemas.microsoft.com/office/powerpoint/2010/main" val="630910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17AD8E-05ED-D69C-A035-E6F50FADE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290" y="1924526"/>
            <a:ext cx="5105710" cy="3008948"/>
          </a:xfrm>
          <a:prstGeom prst="rect">
            <a:avLst/>
          </a:prstGeom>
        </p:spPr>
      </p:pic>
      <p:sp>
        <p:nvSpPr>
          <p:cNvPr id="6" name="TextBox 5">
            <a:extLst>
              <a:ext uri="{FF2B5EF4-FFF2-40B4-BE49-F238E27FC236}">
                <a16:creationId xmlns:a16="http://schemas.microsoft.com/office/drawing/2014/main" id="{BFA5C8D6-84D9-560C-E57C-4F6B487BE972}"/>
              </a:ext>
            </a:extLst>
          </p:cNvPr>
          <p:cNvSpPr txBox="1"/>
          <p:nvPr/>
        </p:nvSpPr>
        <p:spPr>
          <a:xfrm>
            <a:off x="142240" y="845036"/>
            <a:ext cx="6827520"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t>Analyzing revenue per sales representative reveals key contributors to Bike Stores' sales efforts. </a:t>
            </a:r>
          </a:p>
          <a:p>
            <a:pPr marL="285750" indent="-285750">
              <a:buFont typeface="Arial" panose="020B0604020202020204" pitchFamily="34" charset="0"/>
              <a:buChar char="•"/>
            </a:pPr>
            <a:r>
              <a:rPr lang="en-US" sz="2000" b="1" dirty="0">
                <a:solidFill>
                  <a:srgbClr val="008080"/>
                </a:solidFill>
              </a:rPr>
              <a:t>Marcelene Boyer </a:t>
            </a:r>
            <a:r>
              <a:rPr lang="en-US" sz="2000" dirty="0"/>
              <a:t>emerges as the top performer, generating an impressive </a:t>
            </a:r>
            <a:r>
              <a:rPr lang="en-US" sz="2000" b="1" dirty="0">
                <a:solidFill>
                  <a:srgbClr val="008080"/>
                </a:solidFill>
              </a:rPr>
              <a:t>$2,938,889 </a:t>
            </a:r>
            <a:r>
              <a:rPr lang="en-US" sz="2000" dirty="0"/>
              <a:t>in revenue, closely followed by </a:t>
            </a:r>
            <a:r>
              <a:rPr lang="en-US" sz="2000" b="1" dirty="0">
                <a:solidFill>
                  <a:srgbClr val="008080"/>
                </a:solidFill>
              </a:rPr>
              <a:t>Venita Daniel </a:t>
            </a:r>
            <a:r>
              <a:rPr lang="en-US" sz="2000" dirty="0"/>
              <a:t>with </a:t>
            </a:r>
            <a:r>
              <a:rPr lang="en-US" sz="2000" b="1" dirty="0">
                <a:solidFill>
                  <a:srgbClr val="008080"/>
                </a:solidFill>
              </a:rPr>
              <a:t>$2,887,353</a:t>
            </a:r>
            <a:r>
              <a:rPr lang="en-US" sz="2000" dirty="0"/>
              <a:t>. </a:t>
            </a:r>
          </a:p>
          <a:p>
            <a:pPr marL="285750" indent="-285750">
              <a:buFont typeface="Arial" panose="020B0604020202020204" pitchFamily="34" charset="0"/>
              <a:buChar char="•"/>
            </a:pPr>
            <a:r>
              <a:rPr lang="en-US" sz="2000" b="1" dirty="0" err="1">
                <a:solidFill>
                  <a:schemeClr val="accent1">
                    <a:lumMod val="50000"/>
                  </a:schemeClr>
                </a:solidFill>
              </a:rPr>
              <a:t>Genna</a:t>
            </a:r>
            <a:r>
              <a:rPr lang="en-US" sz="2000" b="1" dirty="0">
                <a:solidFill>
                  <a:schemeClr val="accent1">
                    <a:lumMod val="50000"/>
                  </a:schemeClr>
                </a:solidFill>
              </a:rPr>
              <a:t> Serrano </a:t>
            </a:r>
            <a:r>
              <a:rPr lang="en-US" sz="2000" dirty="0"/>
              <a:t>and </a:t>
            </a:r>
            <a:r>
              <a:rPr lang="en-US" sz="2000" b="1" dirty="0">
                <a:solidFill>
                  <a:schemeClr val="accent1">
                    <a:lumMod val="50000"/>
                  </a:schemeClr>
                </a:solidFill>
              </a:rPr>
              <a:t>Mireya Copeland </a:t>
            </a:r>
            <a:r>
              <a:rPr lang="en-US" sz="2000" dirty="0"/>
              <a:t>also make significant contributions, with revenues totaling </a:t>
            </a:r>
            <a:r>
              <a:rPr lang="en-US" sz="2000" b="1" dirty="0">
                <a:solidFill>
                  <a:schemeClr val="accent1">
                    <a:lumMod val="50000"/>
                  </a:schemeClr>
                </a:solidFill>
              </a:rPr>
              <a:t>$952,722 </a:t>
            </a:r>
            <a:r>
              <a:rPr lang="en-US" sz="2000" dirty="0"/>
              <a:t>and </a:t>
            </a:r>
            <a:r>
              <a:rPr lang="en-US" sz="2000" b="1" dirty="0">
                <a:solidFill>
                  <a:schemeClr val="accent1">
                    <a:lumMod val="50000"/>
                  </a:schemeClr>
                </a:solidFill>
              </a:rPr>
              <a:t>$837,424 </a:t>
            </a:r>
            <a:r>
              <a:rPr lang="en-US" sz="2000" dirty="0"/>
              <a:t>respectively. </a:t>
            </a:r>
          </a:p>
          <a:p>
            <a:pPr marL="285750" indent="-285750">
              <a:buFont typeface="Arial" panose="020B0604020202020204" pitchFamily="34" charset="0"/>
              <a:buChar char="•"/>
            </a:pPr>
            <a:r>
              <a:rPr lang="en-US" sz="2000" dirty="0"/>
              <a:t>Additionally, </a:t>
            </a:r>
            <a:r>
              <a:rPr lang="en-US" sz="2000" b="1" dirty="0">
                <a:solidFill>
                  <a:schemeClr val="accent5">
                    <a:lumMod val="75000"/>
                  </a:schemeClr>
                </a:solidFill>
              </a:rPr>
              <a:t>Kali Vargas </a:t>
            </a:r>
            <a:r>
              <a:rPr lang="en-US" sz="2000" dirty="0"/>
              <a:t>and </a:t>
            </a:r>
            <a:r>
              <a:rPr lang="en-US" sz="2000" b="1" dirty="0">
                <a:solidFill>
                  <a:schemeClr val="accent5">
                    <a:lumMod val="75000"/>
                  </a:schemeClr>
                </a:solidFill>
              </a:rPr>
              <a:t>Layla Terrell </a:t>
            </a:r>
            <a:r>
              <a:rPr lang="en-US" sz="2000" dirty="0"/>
              <a:t>demonstrate commendable sales performance, generating revenues of </a:t>
            </a:r>
            <a:r>
              <a:rPr lang="en-US" sz="2000" b="1" dirty="0">
                <a:solidFill>
                  <a:schemeClr val="accent5">
                    <a:lumMod val="75000"/>
                  </a:schemeClr>
                </a:solidFill>
              </a:rPr>
              <a:t>$516,695 </a:t>
            </a:r>
            <a:r>
              <a:rPr lang="en-US" sz="2000" dirty="0"/>
              <a:t>and </a:t>
            </a:r>
            <a:r>
              <a:rPr lang="en-US" sz="2000" b="1" dirty="0">
                <a:solidFill>
                  <a:schemeClr val="accent5">
                    <a:lumMod val="75000"/>
                  </a:schemeClr>
                </a:solidFill>
              </a:rPr>
              <a:t>$445,906 </a:t>
            </a:r>
            <a:r>
              <a:rPr lang="en-US" sz="2000" dirty="0"/>
              <a:t>respectively. </a:t>
            </a:r>
          </a:p>
          <a:p>
            <a:pPr marL="285750" indent="-285750">
              <a:buFont typeface="Arial" panose="020B0604020202020204" pitchFamily="34" charset="0"/>
              <a:buChar char="•"/>
            </a:pPr>
            <a:r>
              <a:rPr lang="en-US" sz="2000" dirty="0"/>
              <a:t>This breakdown highlights the diverse contributions of each sales representative to overall revenue generation and underscores the importance of effective sales strategies and relationship-building in driving business success. </a:t>
            </a:r>
          </a:p>
          <a:p>
            <a:pPr marL="285750" indent="-285750">
              <a:buFont typeface="Arial" panose="020B0604020202020204" pitchFamily="34" charset="0"/>
              <a:buChar char="•"/>
            </a:pPr>
            <a:r>
              <a:rPr lang="en-US" sz="2000" dirty="0"/>
              <a:t>Understanding the strengths and performance of each sales representative enables Bike Stores to optimize sales efforts, allocate resources effectively, and foster a culture of excellence within the sales team.</a:t>
            </a:r>
          </a:p>
        </p:txBody>
      </p:sp>
      <p:sp>
        <p:nvSpPr>
          <p:cNvPr id="2" name="TextBox 1">
            <a:extLst>
              <a:ext uri="{FF2B5EF4-FFF2-40B4-BE49-F238E27FC236}">
                <a16:creationId xmlns:a16="http://schemas.microsoft.com/office/drawing/2014/main" id="{B6DAEC1B-20B9-5FE4-3C1D-6F40524C78E5}"/>
              </a:ext>
            </a:extLst>
          </p:cNvPr>
          <p:cNvSpPr txBox="1"/>
          <p:nvPr/>
        </p:nvSpPr>
        <p:spPr>
          <a:xfrm>
            <a:off x="1986280" y="245596"/>
            <a:ext cx="8219440" cy="523220"/>
          </a:xfrm>
          <a:prstGeom prst="rect">
            <a:avLst/>
          </a:prstGeom>
          <a:noFill/>
        </p:spPr>
        <p:txBody>
          <a:bodyPr wrap="square" rtlCol="0">
            <a:spAutoFit/>
          </a:bodyPr>
          <a:lstStyle/>
          <a:p>
            <a:pPr algn="ctr"/>
            <a:r>
              <a:rPr lang="en-US" sz="2800" b="1" dirty="0">
                <a:solidFill>
                  <a:srgbClr val="006666"/>
                </a:solidFill>
              </a:rPr>
              <a:t>Revenue Per Sales rep</a:t>
            </a:r>
          </a:p>
        </p:txBody>
      </p:sp>
    </p:spTree>
    <p:extLst>
      <p:ext uri="{BB962C8B-B14F-4D97-AF65-F5344CB8AC3E}">
        <p14:creationId xmlns:p14="http://schemas.microsoft.com/office/powerpoint/2010/main" val="30887798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6C13AC-80E7-B4C6-17F7-A1BDDF550F80}"/>
              </a:ext>
            </a:extLst>
          </p:cNvPr>
          <p:cNvSpPr txBox="1"/>
          <p:nvPr/>
        </p:nvSpPr>
        <p:spPr>
          <a:xfrm>
            <a:off x="137160" y="10160"/>
            <a:ext cx="11917680" cy="6524863"/>
          </a:xfrm>
          <a:prstGeom prst="rect">
            <a:avLst/>
          </a:prstGeom>
          <a:noFill/>
        </p:spPr>
        <p:txBody>
          <a:bodyPr wrap="square" rtlCol="0">
            <a:spAutoFit/>
          </a:bodyPr>
          <a:lstStyle/>
          <a:p>
            <a:pPr algn="ctr"/>
            <a:r>
              <a:rPr lang="en-US" sz="2400" b="1" dirty="0">
                <a:solidFill>
                  <a:srgbClr val="006666"/>
                </a:solidFill>
              </a:rPr>
              <a:t>Final Result</a:t>
            </a:r>
          </a:p>
          <a:p>
            <a:r>
              <a:rPr lang="en-US" b="1" dirty="0"/>
              <a:t>After thorough analysis of the data related to Bike Store project, several key insights have emerged. These include:</a:t>
            </a:r>
          </a:p>
          <a:p>
            <a:pPr marL="285750" indent="-285750">
              <a:buFont typeface="Arial" panose="020B0604020202020204" pitchFamily="34" charset="0"/>
              <a:buChar char="•"/>
            </a:pPr>
            <a:r>
              <a:rPr lang="en-US" b="1" dirty="0"/>
              <a:t>Revenue Distribution: </a:t>
            </a:r>
            <a:r>
              <a:rPr lang="en-US" dirty="0"/>
              <a:t>Revenue is predominantly generated from </a:t>
            </a:r>
            <a:r>
              <a:rPr lang="en-US" b="1" dirty="0"/>
              <a:t>Mountain Bikes </a:t>
            </a:r>
            <a:r>
              <a:rPr lang="en-US" dirty="0"/>
              <a:t>and </a:t>
            </a:r>
            <a:r>
              <a:rPr lang="en-US" b="1" dirty="0"/>
              <a:t>Road Bikes </a:t>
            </a:r>
            <a:r>
              <a:rPr lang="en-US" dirty="0"/>
              <a:t>categories, with significant contributions from </a:t>
            </a:r>
            <a:r>
              <a:rPr lang="en-US" b="1" dirty="0"/>
              <a:t>Electric Bikes </a:t>
            </a:r>
            <a:r>
              <a:rPr lang="en-US" dirty="0"/>
              <a:t>and </a:t>
            </a:r>
            <a:r>
              <a:rPr lang="en-US" b="1" dirty="0"/>
              <a:t>Cruisers Bicycles</a:t>
            </a:r>
            <a:r>
              <a:rPr lang="en-US" dirty="0"/>
              <a:t>.</a:t>
            </a:r>
          </a:p>
          <a:p>
            <a:pPr marL="285750" indent="-285750">
              <a:buFont typeface="Arial" panose="020B0604020202020204" pitchFamily="34" charset="0"/>
              <a:buChar char="•"/>
            </a:pPr>
            <a:r>
              <a:rPr lang="en-US" b="1" dirty="0"/>
              <a:t>Geographic Revenue: New York </a:t>
            </a:r>
            <a:r>
              <a:rPr lang="en-US" dirty="0"/>
              <a:t>and </a:t>
            </a:r>
            <a:r>
              <a:rPr lang="en-US" b="1" dirty="0"/>
              <a:t>California</a:t>
            </a:r>
            <a:r>
              <a:rPr lang="en-US" dirty="0"/>
              <a:t> are the top revenue-generating states, indicating strong market presence and potential for further growth.</a:t>
            </a:r>
          </a:p>
          <a:p>
            <a:pPr marL="285750" indent="-285750">
              <a:buFont typeface="Arial" panose="020B0604020202020204" pitchFamily="34" charset="0"/>
              <a:buChar char="•"/>
            </a:pPr>
            <a:r>
              <a:rPr lang="en-US" b="1" dirty="0"/>
              <a:t>Customer Insights: </a:t>
            </a:r>
            <a:r>
              <a:rPr lang="en-US" dirty="0"/>
              <a:t>Top customers such as </a:t>
            </a:r>
            <a:r>
              <a:rPr lang="en-US" b="1" dirty="0"/>
              <a:t>Pamelia Newman</a:t>
            </a:r>
            <a:r>
              <a:rPr lang="en-US" dirty="0"/>
              <a:t>, </a:t>
            </a:r>
            <a:r>
              <a:rPr lang="en-US" b="1" dirty="0"/>
              <a:t>Abby Gamble</a:t>
            </a:r>
            <a:r>
              <a:rPr lang="en-US" dirty="0"/>
              <a:t>, and </a:t>
            </a:r>
            <a:r>
              <a:rPr lang="en-US" b="1" dirty="0"/>
              <a:t>Sharyn Hopkins </a:t>
            </a:r>
            <a:r>
              <a:rPr lang="en-US" dirty="0"/>
              <a:t>contribute significantly to revenue, highlighting the importance of nurturing and retaining high-value customers.</a:t>
            </a:r>
          </a:p>
          <a:p>
            <a:pPr marL="285750" indent="-285750">
              <a:buFont typeface="Arial" panose="020B0604020202020204" pitchFamily="34" charset="0"/>
              <a:buChar char="•"/>
            </a:pPr>
            <a:r>
              <a:rPr lang="en-US" b="1" dirty="0"/>
              <a:t>Sales Performance: </a:t>
            </a:r>
            <a:r>
              <a:rPr lang="en-US" dirty="0"/>
              <a:t>Sales representatives like </a:t>
            </a:r>
            <a:r>
              <a:rPr lang="en-US" b="1" dirty="0"/>
              <a:t>Marcelene Boyer </a:t>
            </a:r>
            <a:r>
              <a:rPr lang="en-US" dirty="0"/>
              <a:t>and </a:t>
            </a:r>
            <a:r>
              <a:rPr lang="en-US" b="1" dirty="0"/>
              <a:t>Venita Daniel </a:t>
            </a:r>
            <a:r>
              <a:rPr lang="en-US" dirty="0"/>
              <a:t>play a crucial role in driving revenue, showcasing exceptional performance in sales efforts.</a:t>
            </a:r>
          </a:p>
          <a:p>
            <a:r>
              <a:rPr lang="en-US" sz="2000" b="1" dirty="0">
                <a:solidFill>
                  <a:srgbClr val="002060"/>
                </a:solidFill>
              </a:rPr>
              <a:t>Recommendations for Decision Makers:</a:t>
            </a:r>
            <a:endParaRPr lang="en-US" dirty="0"/>
          </a:p>
          <a:p>
            <a:pPr marL="285750" indent="-285750">
              <a:buFont typeface="Arial" panose="020B0604020202020204" pitchFamily="34" charset="0"/>
              <a:buChar char="•"/>
            </a:pPr>
            <a:r>
              <a:rPr lang="en-US" b="1" dirty="0"/>
              <a:t>Product Focus: </a:t>
            </a:r>
            <a:r>
              <a:rPr lang="en-US" dirty="0"/>
              <a:t>Invest further in popular categories like </a:t>
            </a:r>
            <a:r>
              <a:rPr lang="en-US" b="1" dirty="0"/>
              <a:t>Mountain Bikes </a:t>
            </a:r>
            <a:r>
              <a:rPr lang="en-US" dirty="0"/>
              <a:t>and </a:t>
            </a:r>
            <a:r>
              <a:rPr lang="en-US" b="1" dirty="0"/>
              <a:t>Road Bikes </a:t>
            </a:r>
            <a:r>
              <a:rPr lang="en-US" dirty="0"/>
              <a:t>to capitalize on existing demand. Additionally, consider expanding the offerings within </a:t>
            </a:r>
            <a:r>
              <a:rPr lang="en-US" b="1" dirty="0"/>
              <a:t>Electric Bikes</a:t>
            </a:r>
            <a:r>
              <a:rPr lang="en-US" dirty="0"/>
              <a:t> and </a:t>
            </a:r>
            <a:r>
              <a:rPr lang="en-US" b="1" dirty="0"/>
              <a:t>Cruisers Bicycles </a:t>
            </a:r>
            <a:r>
              <a:rPr lang="en-US" dirty="0"/>
              <a:t>categories to cater to diverse customer preferences.</a:t>
            </a:r>
          </a:p>
          <a:p>
            <a:pPr marL="285750" indent="-285750">
              <a:buFont typeface="Arial" panose="020B0604020202020204" pitchFamily="34" charset="0"/>
              <a:buChar char="•"/>
            </a:pPr>
            <a:r>
              <a:rPr lang="en-US" b="1" dirty="0"/>
              <a:t>Market Expansion: </a:t>
            </a:r>
            <a:r>
              <a:rPr lang="en-US" dirty="0"/>
              <a:t>Develop targeted marketing strategies to further penetrate high-revenue states like </a:t>
            </a:r>
            <a:r>
              <a:rPr lang="en-US" b="1" dirty="0"/>
              <a:t>New York </a:t>
            </a:r>
            <a:r>
              <a:rPr lang="en-US" dirty="0"/>
              <a:t>and </a:t>
            </a:r>
            <a:r>
              <a:rPr lang="en-US" b="1" dirty="0"/>
              <a:t>California</a:t>
            </a:r>
            <a:r>
              <a:rPr lang="en-US" dirty="0"/>
              <a:t>. Explore opportunities for opening new stores or strengthening existing presence in these regions.</a:t>
            </a:r>
          </a:p>
          <a:p>
            <a:pPr marL="285750" indent="-285750">
              <a:buFont typeface="Arial" panose="020B0604020202020204" pitchFamily="34" charset="0"/>
              <a:buChar char="•"/>
            </a:pPr>
            <a:r>
              <a:rPr lang="en-US" b="1" dirty="0"/>
              <a:t>Customer Engagement: </a:t>
            </a:r>
            <a:r>
              <a:rPr lang="en-US" dirty="0"/>
              <a:t>Implement customer loyalty programs, personalized marketing campaigns, and excellent customer service to retain top customers and attract new ones. Focus on building long-term relationships to maximize customer lifetime value.</a:t>
            </a:r>
          </a:p>
          <a:p>
            <a:pPr marL="285750" indent="-285750">
              <a:buFont typeface="Arial" panose="020B0604020202020204" pitchFamily="34" charset="0"/>
              <a:buChar char="•"/>
            </a:pPr>
            <a:r>
              <a:rPr lang="en-US" b="1" dirty="0"/>
              <a:t>Sales Team Optimization: </a:t>
            </a:r>
            <a:r>
              <a:rPr lang="en-US" dirty="0"/>
              <a:t>Provide training and support to sales representatives to enhance their performance and productivity. Recognize and reward top performers to foster a culture of excellence within the sales team.</a:t>
            </a:r>
          </a:p>
          <a:p>
            <a:pPr marL="285750" indent="-285750">
              <a:buFont typeface="Arial" panose="020B0604020202020204" pitchFamily="34" charset="0"/>
              <a:buChar char="•"/>
            </a:pPr>
            <a:r>
              <a:rPr lang="en-US" dirty="0"/>
              <a:t>By implementing these recommendations, Bike Stores can optimize revenue generation, strengthen market position, and drive sustainable growth in the competitive bicycle retail industry.</a:t>
            </a:r>
          </a:p>
        </p:txBody>
      </p:sp>
    </p:spTree>
    <p:extLst>
      <p:ext uri="{BB962C8B-B14F-4D97-AF65-F5344CB8AC3E}">
        <p14:creationId xmlns:p14="http://schemas.microsoft.com/office/powerpoint/2010/main" val="1670810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1091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Ali</dc:creator>
  <cp:lastModifiedBy>Mostafa Ali</cp:lastModifiedBy>
  <cp:revision>11</cp:revision>
  <dcterms:created xsi:type="dcterms:W3CDTF">2024-03-13T11:20:14Z</dcterms:created>
  <dcterms:modified xsi:type="dcterms:W3CDTF">2024-03-14T11:11:14Z</dcterms:modified>
</cp:coreProperties>
</file>