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B88F"/>
    <a:srgbClr val="F44A4A"/>
    <a:srgbClr val="206166"/>
    <a:srgbClr val="CF6771"/>
    <a:srgbClr val="35B9B9"/>
    <a:srgbClr val="16DA6A"/>
    <a:srgbClr val="3748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1573E-7E43-F986-C236-BF2278567F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1E2F74-52F2-65AC-CF1D-CB3E743275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5E755F-ED0C-FADB-C09F-5E9F6AA8205D}"/>
              </a:ext>
            </a:extLst>
          </p:cNvPr>
          <p:cNvSpPr>
            <a:spLocks noGrp="1"/>
          </p:cNvSpPr>
          <p:nvPr>
            <p:ph type="dt" sz="half" idx="10"/>
          </p:nvPr>
        </p:nvSpPr>
        <p:spPr/>
        <p:txBody>
          <a:bodyPr/>
          <a:lstStyle/>
          <a:p>
            <a:fld id="{2011DF4B-BDD8-404C-B172-5AEEE5916640}" type="datetimeFigureOut">
              <a:rPr lang="en-US" smtClean="0"/>
              <a:t>3/25/2024</a:t>
            </a:fld>
            <a:endParaRPr lang="en-US"/>
          </a:p>
        </p:txBody>
      </p:sp>
      <p:sp>
        <p:nvSpPr>
          <p:cNvPr id="5" name="Footer Placeholder 4">
            <a:extLst>
              <a:ext uri="{FF2B5EF4-FFF2-40B4-BE49-F238E27FC236}">
                <a16:creationId xmlns:a16="http://schemas.microsoft.com/office/drawing/2014/main" id="{2AA790F2-DC7B-0DAF-F9EB-3D4274B78E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81108-BC2C-2E77-CF5A-2F5A76CFCA40}"/>
              </a:ext>
            </a:extLst>
          </p:cNvPr>
          <p:cNvSpPr>
            <a:spLocks noGrp="1"/>
          </p:cNvSpPr>
          <p:nvPr>
            <p:ph type="sldNum" sz="quarter" idx="12"/>
          </p:nvPr>
        </p:nvSpPr>
        <p:spPr/>
        <p:txBody>
          <a:bodyPr/>
          <a:lstStyle/>
          <a:p>
            <a:fld id="{A3940E95-EB38-4AC5-B637-398E16CBAB65}" type="slidenum">
              <a:rPr lang="en-US" smtClean="0"/>
              <a:t>‹#›</a:t>
            </a:fld>
            <a:endParaRPr lang="en-US"/>
          </a:p>
        </p:txBody>
      </p:sp>
    </p:spTree>
    <p:extLst>
      <p:ext uri="{BB962C8B-B14F-4D97-AF65-F5344CB8AC3E}">
        <p14:creationId xmlns:p14="http://schemas.microsoft.com/office/powerpoint/2010/main" val="2286620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C8FFC-6076-5E5C-54C1-633D31F5D3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B11187-43EC-82C1-CC62-3291D5E818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1F926-AECB-E638-2DBB-980FA62A096B}"/>
              </a:ext>
            </a:extLst>
          </p:cNvPr>
          <p:cNvSpPr>
            <a:spLocks noGrp="1"/>
          </p:cNvSpPr>
          <p:nvPr>
            <p:ph type="dt" sz="half" idx="10"/>
          </p:nvPr>
        </p:nvSpPr>
        <p:spPr/>
        <p:txBody>
          <a:bodyPr/>
          <a:lstStyle/>
          <a:p>
            <a:fld id="{2011DF4B-BDD8-404C-B172-5AEEE5916640}" type="datetimeFigureOut">
              <a:rPr lang="en-US" smtClean="0"/>
              <a:t>3/25/2024</a:t>
            </a:fld>
            <a:endParaRPr lang="en-US"/>
          </a:p>
        </p:txBody>
      </p:sp>
      <p:sp>
        <p:nvSpPr>
          <p:cNvPr id="5" name="Footer Placeholder 4">
            <a:extLst>
              <a:ext uri="{FF2B5EF4-FFF2-40B4-BE49-F238E27FC236}">
                <a16:creationId xmlns:a16="http://schemas.microsoft.com/office/drawing/2014/main" id="{18CB1663-D80E-8C8A-1F10-D1FC519F4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45678-766A-9B0F-8BB6-301C2CA8A4C9}"/>
              </a:ext>
            </a:extLst>
          </p:cNvPr>
          <p:cNvSpPr>
            <a:spLocks noGrp="1"/>
          </p:cNvSpPr>
          <p:nvPr>
            <p:ph type="sldNum" sz="quarter" idx="12"/>
          </p:nvPr>
        </p:nvSpPr>
        <p:spPr/>
        <p:txBody>
          <a:bodyPr/>
          <a:lstStyle/>
          <a:p>
            <a:fld id="{A3940E95-EB38-4AC5-B637-398E16CBAB65}" type="slidenum">
              <a:rPr lang="en-US" smtClean="0"/>
              <a:t>‹#›</a:t>
            </a:fld>
            <a:endParaRPr lang="en-US"/>
          </a:p>
        </p:txBody>
      </p:sp>
    </p:spTree>
    <p:extLst>
      <p:ext uri="{BB962C8B-B14F-4D97-AF65-F5344CB8AC3E}">
        <p14:creationId xmlns:p14="http://schemas.microsoft.com/office/powerpoint/2010/main" val="4024497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661592-7FE5-A4B6-C617-330692CA37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FFA867-1797-D2DD-F3B3-BFA4BF0266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3DC0D-1EB2-D5DE-6792-7FA10B70B5F2}"/>
              </a:ext>
            </a:extLst>
          </p:cNvPr>
          <p:cNvSpPr>
            <a:spLocks noGrp="1"/>
          </p:cNvSpPr>
          <p:nvPr>
            <p:ph type="dt" sz="half" idx="10"/>
          </p:nvPr>
        </p:nvSpPr>
        <p:spPr/>
        <p:txBody>
          <a:bodyPr/>
          <a:lstStyle/>
          <a:p>
            <a:fld id="{2011DF4B-BDD8-404C-B172-5AEEE5916640}" type="datetimeFigureOut">
              <a:rPr lang="en-US" smtClean="0"/>
              <a:t>3/25/2024</a:t>
            </a:fld>
            <a:endParaRPr lang="en-US"/>
          </a:p>
        </p:txBody>
      </p:sp>
      <p:sp>
        <p:nvSpPr>
          <p:cNvPr id="5" name="Footer Placeholder 4">
            <a:extLst>
              <a:ext uri="{FF2B5EF4-FFF2-40B4-BE49-F238E27FC236}">
                <a16:creationId xmlns:a16="http://schemas.microsoft.com/office/drawing/2014/main" id="{B2B8B8DF-DD50-2347-1858-5DF31B1A7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0A7C44-2567-7456-49EE-628C256C422B}"/>
              </a:ext>
            </a:extLst>
          </p:cNvPr>
          <p:cNvSpPr>
            <a:spLocks noGrp="1"/>
          </p:cNvSpPr>
          <p:nvPr>
            <p:ph type="sldNum" sz="quarter" idx="12"/>
          </p:nvPr>
        </p:nvSpPr>
        <p:spPr/>
        <p:txBody>
          <a:bodyPr/>
          <a:lstStyle/>
          <a:p>
            <a:fld id="{A3940E95-EB38-4AC5-B637-398E16CBAB65}" type="slidenum">
              <a:rPr lang="en-US" smtClean="0"/>
              <a:t>‹#›</a:t>
            </a:fld>
            <a:endParaRPr lang="en-US"/>
          </a:p>
        </p:txBody>
      </p:sp>
    </p:spTree>
    <p:extLst>
      <p:ext uri="{BB962C8B-B14F-4D97-AF65-F5344CB8AC3E}">
        <p14:creationId xmlns:p14="http://schemas.microsoft.com/office/powerpoint/2010/main" val="183203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E40DB-7990-7518-B001-5D65A471AF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B23872-F406-92B8-6BA2-57307C2547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62E3A9-314D-28BC-699E-1137A83DE3A7}"/>
              </a:ext>
            </a:extLst>
          </p:cNvPr>
          <p:cNvSpPr>
            <a:spLocks noGrp="1"/>
          </p:cNvSpPr>
          <p:nvPr>
            <p:ph type="dt" sz="half" idx="10"/>
          </p:nvPr>
        </p:nvSpPr>
        <p:spPr/>
        <p:txBody>
          <a:bodyPr/>
          <a:lstStyle/>
          <a:p>
            <a:fld id="{2011DF4B-BDD8-404C-B172-5AEEE5916640}" type="datetimeFigureOut">
              <a:rPr lang="en-US" smtClean="0"/>
              <a:t>3/25/2024</a:t>
            </a:fld>
            <a:endParaRPr lang="en-US"/>
          </a:p>
        </p:txBody>
      </p:sp>
      <p:sp>
        <p:nvSpPr>
          <p:cNvPr id="5" name="Footer Placeholder 4">
            <a:extLst>
              <a:ext uri="{FF2B5EF4-FFF2-40B4-BE49-F238E27FC236}">
                <a16:creationId xmlns:a16="http://schemas.microsoft.com/office/drawing/2014/main" id="{C7B0D4A8-C052-E17B-0A75-4552437EF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21790-EA01-2EDE-F7A6-6337C24DA71E}"/>
              </a:ext>
            </a:extLst>
          </p:cNvPr>
          <p:cNvSpPr>
            <a:spLocks noGrp="1"/>
          </p:cNvSpPr>
          <p:nvPr>
            <p:ph type="sldNum" sz="quarter" idx="12"/>
          </p:nvPr>
        </p:nvSpPr>
        <p:spPr/>
        <p:txBody>
          <a:bodyPr/>
          <a:lstStyle/>
          <a:p>
            <a:fld id="{A3940E95-EB38-4AC5-B637-398E16CBAB65}" type="slidenum">
              <a:rPr lang="en-US" smtClean="0"/>
              <a:t>‹#›</a:t>
            </a:fld>
            <a:endParaRPr lang="en-US"/>
          </a:p>
        </p:txBody>
      </p:sp>
    </p:spTree>
    <p:extLst>
      <p:ext uri="{BB962C8B-B14F-4D97-AF65-F5344CB8AC3E}">
        <p14:creationId xmlns:p14="http://schemas.microsoft.com/office/powerpoint/2010/main" val="330203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17CDC-A338-79CD-EA4F-566437EEA8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EF372A-2E60-8B6E-6D5E-1A7648433F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019BD9-665E-B91E-FBE4-0C802D975B06}"/>
              </a:ext>
            </a:extLst>
          </p:cNvPr>
          <p:cNvSpPr>
            <a:spLocks noGrp="1"/>
          </p:cNvSpPr>
          <p:nvPr>
            <p:ph type="dt" sz="half" idx="10"/>
          </p:nvPr>
        </p:nvSpPr>
        <p:spPr/>
        <p:txBody>
          <a:bodyPr/>
          <a:lstStyle/>
          <a:p>
            <a:fld id="{2011DF4B-BDD8-404C-B172-5AEEE5916640}" type="datetimeFigureOut">
              <a:rPr lang="en-US" smtClean="0"/>
              <a:t>3/25/2024</a:t>
            </a:fld>
            <a:endParaRPr lang="en-US"/>
          </a:p>
        </p:txBody>
      </p:sp>
      <p:sp>
        <p:nvSpPr>
          <p:cNvPr id="5" name="Footer Placeholder 4">
            <a:extLst>
              <a:ext uri="{FF2B5EF4-FFF2-40B4-BE49-F238E27FC236}">
                <a16:creationId xmlns:a16="http://schemas.microsoft.com/office/drawing/2014/main" id="{F0CBE042-1AB8-87FB-6C6F-D54E4998D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C5F92-AECC-7A82-25EF-E38886204CF1}"/>
              </a:ext>
            </a:extLst>
          </p:cNvPr>
          <p:cNvSpPr>
            <a:spLocks noGrp="1"/>
          </p:cNvSpPr>
          <p:nvPr>
            <p:ph type="sldNum" sz="quarter" idx="12"/>
          </p:nvPr>
        </p:nvSpPr>
        <p:spPr/>
        <p:txBody>
          <a:bodyPr/>
          <a:lstStyle/>
          <a:p>
            <a:fld id="{A3940E95-EB38-4AC5-B637-398E16CBAB65}" type="slidenum">
              <a:rPr lang="en-US" smtClean="0"/>
              <a:t>‹#›</a:t>
            </a:fld>
            <a:endParaRPr lang="en-US"/>
          </a:p>
        </p:txBody>
      </p:sp>
    </p:spTree>
    <p:extLst>
      <p:ext uri="{BB962C8B-B14F-4D97-AF65-F5344CB8AC3E}">
        <p14:creationId xmlns:p14="http://schemas.microsoft.com/office/powerpoint/2010/main" val="310557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BF941-0101-04DB-D799-D16966AE03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BC2AD2-12D1-988A-F740-25E4E30295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BACE57-CBD8-151D-A6E4-3B2C02B0B7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2F57A4-D9A6-672B-97B7-AD9C05E097EC}"/>
              </a:ext>
            </a:extLst>
          </p:cNvPr>
          <p:cNvSpPr>
            <a:spLocks noGrp="1"/>
          </p:cNvSpPr>
          <p:nvPr>
            <p:ph type="dt" sz="half" idx="10"/>
          </p:nvPr>
        </p:nvSpPr>
        <p:spPr/>
        <p:txBody>
          <a:bodyPr/>
          <a:lstStyle/>
          <a:p>
            <a:fld id="{2011DF4B-BDD8-404C-B172-5AEEE5916640}" type="datetimeFigureOut">
              <a:rPr lang="en-US" smtClean="0"/>
              <a:t>3/25/2024</a:t>
            </a:fld>
            <a:endParaRPr lang="en-US"/>
          </a:p>
        </p:txBody>
      </p:sp>
      <p:sp>
        <p:nvSpPr>
          <p:cNvPr id="6" name="Footer Placeholder 5">
            <a:extLst>
              <a:ext uri="{FF2B5EF4-FFF2-40B4-BE49-F238E27FC236}">
                <a16:creationId xmlns:a16="http://schemas.microsoft.com/office/drawing/2014/main" id="{E5F66415-3426-A98F-886A-FA270540D8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85F279-E8F3-771B-8D29-5E44FAB65603}"/>
              </a:ext>
            </a:extLst>
          </p:cNvPr>
          <p:cNvSpPr>
            <a:spLocks noGrp="1"/>
          </p:cNvSpPr>
          <p:nvPr>
            <p:ph type="sldNum" sz="quarter" idx="12"/>
          </p:nvPr>
        </p:nvSpPr>
        <p:spPr/>
        <p:txBody>
          <a:bodyPr/>
          <a:lstStyle/>
          <a:p>
            <a:fld id="{A3940E95-EB38-4AC5-B637-398E16CBAB65}" type="slidenum">
              <a:rPr lang="en-US" smtClean="0"/>
              <a:t>‹#›</a:t>
            </a:fld>
            <a:endParaRPr lang="en-US"/>
          </a:p>
        </p:txBody>
      </p:sp>
    </p:spTree>
    <p:extLst>
      <p:ext uri="{BB962C8B-B14F-4D97-AF65-F5344CB8AC3E}">
        <p14:creationId xmlns:p14="http://schemas.microsoft.com/office/powerpoint/2010/main" val="3846736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F86DC-2A2D-852A-5B32-5263BCC5B6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6E7D10-CA4F-545E-D9E1-AF00C5E4BA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84230F-4F03-07FB-1B11-0016451506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54B8AC-5B97-1C88-FBBB-A73546CA9F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E8EE3A-E159-5083-128C-7C084A212B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8D2E74-560C-7E36-0075-B59B81E9A9FD}"/>
              </a:ext>
            </a:extLst>
          </p:cNvPr>
          <p:cNvSpPr>
            <a:spLocks noGrp="1"/>
          </p:cNvSpPr>
          <p:nvPr>
            <p:ph type="dt" sz="half" idx="10"/>
          </p:nvPr>
        </p:nvSpPr>
        <p:spPr/>
        <p:txBody>
          <a:bodyPr/>
          <a:lstStyle/>
          <a:p>
            <a:fld id="{2011DF4B-BDD8-404C-B172-5AEEE5916640}" type="datetimeFigureOut">
              <a:rPr lang="en-US" smtClean="0"/>
              <a:t>3/25/2024</a:t>
            </a:fld>
            <a:endParaRPr lang="en-US"/>
          </a:p>
        </p:txBody>
      </p:sp>
      <p:sp>
        <p:nvSpPr>
          <p:cNvPr id="8" name="Footer Placeholder 7">
            <a:extLst>
              <a:ext uri="{FF2B5EF4-FFF2-40B4-BE49-F238E27FC236}">
                <a16:creationId xmlns:a16="http://schemas.microsoft.com/office/drawing/2014/main" id="{289F9A54-D0D3-28B5-9E4E-3ACF72856D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FB0DCD-7E0C-232B-08AB-45E365E56B8C}"/>
              </a:ext>
            </a:extLst>
          </p:cNvPr>
          <p:cNvSpPr>
            <a:spLocks noGrp="1"/>
          </p:cNvSpPr>
          <p:nvPr>
            <p:ph type="sldNum" sz="quarter" idx="12"/>
          </p:nvPr>
        </p:nvSpPr>
        <p:spPr/>
        <p:txBody>
          <a:bodyPr/>
          <a:lstStyle/>
          <a:p>
            <a:fld id="{A3940E95-EB38-4AC5-B637-398E16CBAB65}" type="slidenum">
              <a:rPr lang="en-US" smtClean="0"/>
              <a:t>‹#›</a:t>
            </a:fld>
            <a:endParaRPr lang="en-US"/>
          </a:p>
        </p:txBody>
      </p:sp>
    </p:spTree>
    <p:extLst>
      <p:ext uri="{BB962C8B-B14F-4D97-AF65-F5344CB8AC3E}">
        <p14:creationId xmlns:p14="http://schemas.microsoft.com/office/powerpoint/2010/main" val="567833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81F6E-4ACB-ADC7-4AC8-4A4AFAA5D3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64D06B-4B75-73B7-F609-0D1EBD26AA30}"/>
              </a:ext>
            </a:extLst>
          </p:cNvPr>
          <p:cNvSpPr>
            <a:spLocks noGrp="1"/>
          </p:cNvSpPr>
          <p:nvPr>
            <p:ph type="dt" sz="half" idx="10"/>
          </p:nvPr>
        </p:nvSpPr>
        <p:spPr/>
        <p:txBody>
          <a:bodyPr/>
          <a:lstStyle/>
          <a:p>
            <a:fld id="{2011DF4B-BDD8-404C-B172-5AEEE5916640}" type="datetimeFigureOut">
              <a:rPr lang="en-US" smtClean="0"/>
              <a:t>3/25/2024</a:t>
            </a:fld>
            <a:endParaRPr lang="en-US"/>
          </a:p>
        </p:txBody>
      </p:sp>
      <p:sp>
        <p:nvSpPr>
          <p:cNvPr id="4" name="Footer Placeholder 3">
            <a:extLst>
              <a:ext uri="{FF2B5EF4-FFF2-40B4-BE49-F238E27FC236}">
                <a16:creationId xmlns:a16="http://schemas.microsoft.com/office/drawing/2014/main" id="{46EEEE38-FDD4-234E-CCCA-4CFAEA0370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8A108B-7F44-48B2-4618-558919B1F711}"/>
              </a:ext>
            </a:extLst>
          </p:cNvPr>
          <p:cNvSpPr>
            <a:spLocks noGrp="1"/>
          </p:cNvSpPr>
          <p:nvPr>
            <p:ph type="sldNum" sz="quarter" idx="12"/>
          </p:nvPr>
        </p:nvSpPr>
        <p:spPr/>
        <p:txBody>
          <a:bodyPr/>
          <a:lstStyle/>
          <a:p>
            <a:fld id="{A3940E95-EB38-4AC5-B637-398E16CBAB65}" type="slidenum">
              <a:rPr lang="en-US" smtClean="0"/>
              <a:t>‹#›</a:t>
            </a:fld>
            <a:endParaRPr lang="en-US"/>
          </a:p>
        </p:txBody>
      </p:sp>
    </p:spTree>
    <p:extLst>
      <p:ext uri="{BB962C8B-B14F-4D97-AF65-F5344CB8AC3E}">
        <p14:creationId xmlns:p14="http://schemas.microsoft.com/office/powerpoint/2010/main" val="3531404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3E97BA-2353-0B00-58DF-183E470CFED6}"/>
              </a:ext>
            </a:extLst>
          </p:cNvPr>
          <p:cNvSpPr>
            <a:spLocks noGrp="1"/>
          </p:cNvSpPr>
          <p:nvPr>
            <p:ph type="dt" sz="half" idx="10"/>
          </p:nvPr>
        </p:nvSpPr>
        <p:spPr/>
        <p:txBody>
          <a:bodyPr/>
          <a:lstStyle/>
          <a:p>
            <a:fld id="{2011DF4B-BDD8-404C-B172-5AEEE5916640}" type="datetimeFigureOut">
              <a:rPr lang="en-US" smtClean="0"/>
              <a:t>3/25/2024</a:t>
            </a:fld>
            <a:endParaRPr lang="en-US"/>
          </a:p>
        </p:txBody>
      </p:sp>
      <p:sp>
        <p:nvSpPr>
          <p:cNvPr id="3" name="Footer Placeholder 2">
            <a:extLst>
              <a:ext uri="{FF2B5EF4-FFF2-40B4-BE49-F238E27FC236}">
                <a16:creationId xmlns:a16="http://schemas.microsoft.com/office/drawing/2014/main" id="{57A26AFE-585A-7B9E-B60E-AC8651E7E7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B70AFA-80E7-E2D5-B29D-A21B93CA43E8}"/>
              </a:ext>
            </a:extLst>
          </p:cNvPr>
          <p:cNvSpPr>
            <a:spLocks noGrp="1"/>
          </p:cNvSpPr>
          <p:nvPr>
            <p:ph type="sldNum" sz="quarter" idx="12"/>
          </p:nvPr>
        </p:nvSpPr>
        <p:spPr/>
        <p:txBody>
          <a:bodyPr/>
          <a:lstStyle/>
          <a:p>
            <a:fld id="{A3940E95-EB38-4AC5-B637-398E16CBAB65}" type="slidenum">
              <a:rPr lang="en-US" smtClean="0"/>
              <a:t>‹#›</a:t>
            </a:fld>
            <a:endParaRPr lang="en-US"/>
          </a:p>
        </p:txBody>
      </p:sp>
    </p:spTree>
    <p:extLst>
      <p:ext uri="{BB962C8B-B14F-4D97-AF65-F5344CB8AC3E}">
        <p14:creationId xmlns:p14="http://schemas.microsoft.com/office/powerpoint/2010/main" val="3150711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1D8D5-7E36-4439-E97D-59A95ADED1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2FA103-0B6B-AAED-793D-AF36A3D776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9AF2AF-1C59-ADA5-525A-8D61B5E16A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DFEABD-A0DD-CADC-15C6-6EB364A47919}"/>
              </a:ext>
            </a:extLst>
          </p:cNvPr>
          <p:cNvSpPr>
            <a:spLocks noGrp="1"/>
          </p:cNvSpPr>
          <p:nvPr>
            <p:ph type="dt" sz="half" idx="10"/>
          </p:nvPr>
        </p:nvSpPr>
        <p:spPr/>
        <p:txBody>
          <a:bodyPr/>
          <a:lstStyle/>
          <a:p>
            <a:fld id="{2011DF4B-BDD8-404C-B172-5AEEE5916640}" type="datetimeFigureOut">
              <a:rPr lang="en-US" smtClean="0"/>
              <a:t>3/25/2024</a:t>
            </a:fld>
            <a:endParaRPr lang="en-US"/>
          </a:p>
        </p:txBody>
      </p:sp>
      <p:sp>
        <p:nvSpPr>
          <p:cNvPr id="6" name="Footer Placeholder 5">
            <a:extLst>
              <a:ext uri="{FF2B5EF4-FFF2-40B4-BE49-F238E27FC236}">
                <a16:creationId xmlns:a16="http://schemas.microsoft.com/office/drawing/2014/main" id="{686CD9CF-B1F2-8862-EC06-13F6C90456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3B5F9F-1066-91D2-E456-5BD79F8ECA9F}"/>
              </a:ext>
            </a:extLst>
          </p:cNvPr>
          <p:cNvSpPr>
            <a:spLocks noGrp="1"/>
          </p:cNvSpPr>
          <p:nvPr>
            <p:ph type="sldNum" sz="quarter" idx="12"/>
          </p:nvPr>
        </p:nvSpPr>
        <p:spPr/>
        <p:txBody>
          <a:bodyPr/>
          <a:lstStyle/>
          <a:p>
            <a:fld id="{A3940E95-EB38-4AC5-B637-398E16CBAB65}" type="slidenum">
              <a:rPr lang="en-US" smtClean="0"/>
              <a:t>‹#›</a:t>
            </a:fld>
            <a:endParaRPr lang="en-US"/>
          </a:p>
        </p:txBody>
      </p:sp>
    </p:spTree>
    <p:extLst>
      <p:ext uri="{BB962C8B-B14F-4D97-AF65-F5344CB8AC3E}">
        <p14:creationId xmlns:p14="http://schemas.microsoft.com/office/powerpoint/2010/main" val="3452127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DAC14-1EC3-A079-335F-5C4688518C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93E352-D2A2-902D-64AA-2E299D1FCE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231C24-7865-B86E-DEC9-71F60DADE0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137EE-2F04-DBB3-46C7-E870A1DFB967}"/>
              </a:ext>
            </a:extLst>
          </p:cNvPr>
          <p:cNvSpPr>
            <a:spLocks noGrp="1"/>
          </p:cNvSpPr>
          <p:nvPr>
            <p:ph type="dt" sz="half" idx="10"/>
          </p:nvPr>
        </p:nvSpPr>
        <p:spPr/>
        <p:txBody>
          <a:bodyPr/>
          <a:lstStyle/>
          <a:p>
            <a:fld id="{2011DF4B-BDD8-404C-B172-5AEEE5916640}" type="datetimeFigureOut">
              <a:rPr lang="en-US" smtClean="0"/>
              <a:t>3/25/2024</a:t>
            </a:fld>
            <a:endParaRPr lang="en-US"/>
          </a:p>
        </p:txBody>
      </p:sp>
      <p:sp>
        <p:nvSpPr>
          <p:cNvPr id="6" name="Footer Placeholder 5">
            <a:extLst>
              <a:ext uri="{FF2B5EF4-FFF2-40B4-BE49-F238E27FC236}">
                <a16:creationId xmlns:a16="http://schemas.microsoft.com/office/drawing/2014/main" id="{D181BF08-7C9C-22B1-4D99-65885C21CE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356CFD-F120-8DFA-2483-61CB8A403DC8}"/>
              </a:ext>
            </a:extLst>
          </p:cNvPr>
          <p:cNvSpPr>
            <a:spLocks noGrp="1"/>
          </p:cNvSpPr>
          <p:nvPr>
            <p:ph type="sldNum" sz="quarter" idx="12"/>
          </p:nvPr>
        </p:nvSpPr>
        <p:spPr/>
        <p:txBody>
          <a:bodyPr/>
          <a:lstStyle/>
          <a:p>
            <a:fld id="{A3940E95-EB38-4AC5-B637-398E16CBAB65}" type="slidenum">
              <a:rPr lang="en-US" smtClean="0"/>
              <a:t>‹#›</a:t>
            </a:fld>
            <a:endParaRPr lang="en-US"/>
          </a:p>
        </p:txBody>
      </p:sp>
    </p:spTree>
    <p:extLst>
      <p:ext uri="{BB962C8B-B14F-4D97-AF65-F5344CB8AC3E}">
        <p14:creationId xmlns:p14="http://schemas.microsoft.com/office/powerpoint/2010/main" val="1146013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C390AC-C34C-1A4D-4AD9-8C4505B491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C71906-9C67-D072-16BD-B8F8488683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38E79-09F8-25DF-79BE-A301F88FEC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11DF4B-BDD8-404C-B172-5AEEE5916640}" type="datetimeFigureOut">
              <a:rPr lang="en-US" smtClean="0"/>
              <a:t>3/25/2024</a:t>
            </a:fld>
            <a:endParaRPr lang="en-US"/>
          </a:p>
        </p:txBody>
      </p:sp>
      <p:sp>
        <p:nvSpPr>
          <p:cNvPr id="5" name="Footer Placeholder 4">
            <a:extLst>
              <a:ext uri="{FF2B5EF4-FFF2-40B4-BE49-F238E27FC236}">
                <a16:creationId xmlns:a16="http://schemas.microsoft.com/office/drawing/2014/main" id="{53D7B7B6-5A92-5E8C-744C-8539FB8410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B1B7E5-B9A0-07BE-1A94-7C001FC39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940E95-EB38-4AC5-B637-398E16CBAB65}" type="slidenum">
              <a:rPr lang="en-US" smtClean="0"/>
              <a:t>‹#›</a:t>
            </a:fld>
            <a:endParaRPr lang="en-US"/>
          </a:p>
        </p:txBody>
      </p:sp>
    </p:spTree>
    <p:extLst>
      <p:ext uri="{BB962C8B-B14F-4D97-AF65-F5344CB8AC3E}">
        <p14:creationId xmlns:p14="http://schemas.microsoft.com/office/powerpoint/2010/main" val="1227789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1A88AE-0C03-FAFF-9806-E03558213B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531" y="3180080"/>
            <a:ext cx="7422935" cy="3515360"/>
          </a:xfrm>
          <a:prstGeom prst="rect">
            <a:avLst/>
          </a:prstGeom>
        </p:spPr>
      </p:pic>
      <p:sp>
        <p:nvSpPr>
          <p:cNvPr id="6" name="TextBox 5">
            <a:extLst>
              <a:ext uri="{FF2B5EF4-FFF2-40B4-BE49-F238E27FC236}">
                <a16:creationId xmlns:a16="http://schemas.microsoft.com/office/drawing/2014/main" id="{2B126A78-3796-EE93-B9A8-B917C83EE73D}"/>
              </a:ext>
            </a:extLst>
          </p:cNvPr>
          <p:cNvSpPr txBox="1"/>
          <p:nvPr/>
        </p:nvSpPr>
        <p:spPr>
          <a:xfrm>
            <a:off x="167639" y="1164104"/>
            <a:ext cx="11856720" cy="1938992"/>
          </a:xfrm>
          <a:prstGeom prst="rect">
            <a:avLst/>
          </a:prstGeom>
          <a:noFill/>
        </p:spPr>
        <p:txBody>
          <a:bodyPr wrap="square" rtlCol="0">
            <a:spAutoFit/>
          </a:bodyPr>
          <a:lstStyle/>
          <a:p>
            <a:pPr algn="ctr"/>
            <a:r>
              <a:rPr lang="en-US" sz="2000" dirty="0"/>
              <a:t>I am thrilled to present our analysis of the store's performance, based on a wealth of data capturing our operations. With a </a:t>
            </a:r>
            <a:r>
              <a:rPr lang="en-US" sz="2000" b="1" dirty="0">
                <a:solidFill>
                  <a:srgbClr val="32B88F"/>
                </a:solidFill>
              </a:rPr>
              <a:t>total revenue of 11.16 million </a:t>
            </a:r>
            <a:r>
              <a:rPr lang="en-US" sz="2000" dirty="0"/>
              <a:t>and </a:t>
            </a:r>
            <a:r>
              <a:rPr lang="en-US" sz="2000" b="1" dirty="0">
                <a:solidFill>
                  <a:srgbClr val="32B88F"/>
                </a:solidFill>
              </a:rPr>
              <a:t>an impressive tally of 4265 orders processed</a:t>
            </a:r>
            <a:r>
              <a:rPr lang="en-US" sz="2000" dirty="0"/>
              <a:t>, we have a robust dataset at our disposal. Throughout this presentation, we will meticulously dissect various metrics, including revenue by category, branch, and request type, as well as quantity by category. By delving into these insights, we aim to unearth invaluable patterns and opportunities for optimization. Join us on this journey as we leverage data-driven decision-making to propel our store towards continued success and prosperity.</a:t>
            </a:r>
          </a:p>
        </p:txBody>
      </p:sp>
      <p:sp>
        <p:nvSpPr>
          <p:cNvPr id="7" name="TextBox 6">
            <a:extLst>
              <a:ext uri="{FF2B5EF4-FFF2-40B4-BE49-F238E27FC236}">
                <a16:creationId xmlns:a16="http://schemas.microsoft.com/office/drawing/2014/main" id="{B430C4D7-A764-3A9C-18E0-2688B556B56C}"/>
              </a:ext>
            </a:extLst>
          </p:cNvPr>
          <p:cNvSpPr txBox="1"/>
          <p:nvPr/>
        </p:nvSpPr>
        <p:spPr>
          <a:xfrm>
            <a:off x="1031239" y="325120"/>
            <a:ext cx="10129520" cy="954107"/>
          </a:xfrm>
          <a:prstGeom prst="rect">
            <a:avLst/>
          </a:prstGeom>
          <a:noFill/>
        </p:spPr>
        <p:txBody>
          <a:bodyPr wrap="square" rtlCol="0">
            <a:spAutoFit/>
          </a:bodyPr>
          <a:lstStyle/>
          <a:p>
            <a:r>
              <a:rPr lang="en-US" sz="2800" b="1" dirty="0">
                <a:solidFill>
                  <a:schemeClr val="accent5">
                    <a:lumMod val="75000"/>
                  </a:schemeClr>
                </a:solidFill>
              </a:rPr>
              <a:t>"Unlocking Growth: A Deep Dive into Store Performance Metrics"</a:t>
            </a:r>
          </a:p>
          <a:p>
            <a:endParaRPr lang="en-US" sz="2800" b="1" dirty="0"/>
          </a:p>
        </p:txBody>
      </p:sp>
    </p:spTree>
    <p:extLst>
      <p:ext uri="{BB962C8B-B14F-4D97-AF65-F5344CB8AC3E}">
        <p14:creationId xmlns:p14="http://schemas.microsoft.com/office/powerpoint/2010/main" val="18295987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5745E3-521C-30E7-2172-98730AEB6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4221" y="1695926"/>
            <a:ext cx="4297779" cy="3466147"/>
          </a:xfrm>
          <a:prstGeom prst="rect">
            <a:avLst/>
          </a:prstGeom>
        </p:spPr>
      </p:pic>
      <p:sp>
        <p:nvSpPr>
          <p:cNvPr id="6" name="TextBox 5">
            <a:extLst>
              <a:ext uri="{FF2B5EF4-FFF2-40B4-BE49-F238E27FC236}">
                <a16:creationId xmlns:a16="http://schemas.microsoft.com/office/drawing/2014/main" id="{98BCB8C8-BB7B-8222-25B3-53C6F38735A8}"/>
              </a:ext>
            </a:extLst>
          </p:cNvPr>
          <p:cNvSpPr txBox="1"/>
          <p:nvPr/>
        </p:nvSpPr>
        <p:spPr>
          <a:xfrm>
            <a:off x="0" y="1026160"/>
            <a:ext cx="7630160" cy="5909310"/>
          </a:xfrm>
          <a:prstGeom prst="rect">
            <a:avLst/>
          </a:prstGeom>
          <a:noFill/>
        </p:spPr>
        <p:txBody>
          <a:bodyPr wrap="square" rtlCol="0">
            <a:spAutoFit/>
          </a:bodyPr>
          <a:lstStyle/>
          <a:p>
            <a:pPr marL="342900" indent="-342900">
              <a:buFont typeface="Arial" panose="020B0604020202020204" pitchFamily="34" charset="0"/>
              <a:buChar char="•"/>
            </a:pPr>
            <a:r>
              <a:rPr lang="en-US" sz="2400" dirty="0"/>
              <a:t>In our presentation, the first chart showcases the revenue breakdown by category, highlighting the performance of our electronics and furniture segments. </a:t>
            </a:r>
          </a:p>
          <a:p>
            <a:pPr marL="342900" indent="-342900">
              <a:buFont typeface="Arial" panose="020B0604020202020204" pitchFamily="34" charset="0"/>
              <a:buChar char="•"/>
            </a:pPr>
            <a:r>
              <a:rPr lang="en-US" sz="2400" dirty="0"/>
              <a:t>With </a:t>
            </a:r>
            <a:r>
              <a:rPr lang="en-US" sz="2400" b="1" dirty="0">
                <a:solidFill>
                  <a:srgbClr val="206166"/>
                </a:solidFill>
              </a:rPr>
              <a:t>furniture</a:t>
            </a:r>
            <a:r>
              <a:rPr lang="en-US" sz="2400" dirty="0"/>
              <a:t> generating </a:t>
            </a:r>
            <a:r>
              <a:rPr lang="en-US" sz="2400" b="1" dirty="0">
                <a:solidFill>
                  <a:srgbClr val="206166"/>
                </a:solidFill>
              </a:rPr>
              <a:t>$5,000,000 </a:t>
            </a:r>
            <a:r>
              <a:rPr lang="en-US" sz="2400" dirty="0"/>
              <a:t>and </a:t>
            </a:r>
            <a:r>
              <a:rPr lang="en-US" sz="2400" b="1" dirty="0">
                <a:solidFill>
                  <a:srgbClr val="35B9B9"/>
                </a:solidFill>
              </a:rPr>
              <a:t>electronics</a:t>
            </a:r>
            <a:r>
              <a:rPr lang="en-US" sz="2400" dirty="0"/>
              <a:t> contributing </a:t>
            </a:r>
            <a:r>
              <a:rPr lang="en-US" sz="2400" b="1" dirty="0">
                <a:solidFill>
                  <a:srgbClr val="35B9B9"/>
                </a:solidFill>
              </a:rPr>
              <a:t>$6,000,000</a:t>
            </a:r>
            <a:r>
              <a:rPr lang="en-US" sz="2400" dirty="0"/>
              <a:t> it's evident that both categories play significant roles in our overall revenue stream. </a:t>
            </a:r>
          </a:p>
          <a:p>
            <a:pPr marL="342900" indent="-342900">
              <a:buFont typeface="Arial" panose="020B0604020202020204" pitchFamily="34" charset="0"/>
              <a:buChar char="•"/>
            </a:pPr>
            <a:r>
              <a:rPr lang="en-US" sz="2400" dirty="0"/>
              <a:t>This chart not only provides insight into our sales performance but also sets the stage for deeper analysis into each category's trends and potential areas for growth. </a:t>
            </a:r>
          </a:p>
          <a:p>
            <a:pPr marL="342900" indent="-342900">
              <a:buFont typeface="Arial" panose="020B0604020202020204" pitchFamily="34" charset="0"/>
              <a:buChar char="•"/>
            </a:pPr>
            <a:r>
              <a:rPr lang="en-US" sz="2400" dirty="0"/>
              <a:t>As we delve further into our data-driven insights, we aim to leverage this information to make informed decisions and drive strategic initiatives that optimize revenue generation and enhance customer satisfaction across our electronics and furniture offerings.</a:t>
            </a:r>
          </a:p>
          <a:p>
            <a:endParaRPr lang="en-US" dirty="0"/>
          </a:p>
        </p:txBody>
      </p:sp>
      <p:sp>
        <p:nvSpPr>
          <p:cNvPr id="7" name="TextBox 6">
            <a:extLst>
              <a:ext uri="{FF2B5EF4-FFF2-40B4-BE49-F238E27FC236}">
                <a16:creationId xmlns:a16="http://schemas.microsoft.com/office/drawing/2014/main" id="{8A6C778D-F5C6-8E32-7FCF-42527CFD5560}"/>
              </a:ext>
            </a:extLst>
          </p:cNvPr>
          <p:cNvSpPr txBox="1"/>
          <p:nvPr/>
        </p:nvSpPr>
        <p:spPr>
          <a:xfrm>
            <a:off x="2540000" y="322590"/>
            <a:ext cx="7112000" cy="523220"/>
          </a:xfrm>
          <a:prstGeom prst="rect">
            <a:avLst/>
          </a:prstGeom>
          <a:noFill/>
        </p:spPr>
        <p:txBody>
          <a:bodyPr wrap="square" rtlCol="0">
            <a:spAutoFit/>
          </a:bodyPr>
          <a:lstStyle/>
          <a:p>
            <a:pPr algn="ctr"/>
            <a:r>
              <a:rPr lang="en-US" sz="2800" b="1" dirty="0">
                <a:solidFill>
                  <a:srgbClr val="002060"/>
                </a:solidFill>
              </a:rPr>
              <a:t>Revenue by Category</a:t>
            </a:r>
          </a:p>
        </p:txBody>
      </p:sp>
    </p:spTree>
    <p:extLst>
      <p:ext uri="{BB962C8B-B14F-4D97-AF65-F5344CB8AC3E}">
        <p14:creationId xmlns:p14="http://schemas.microsoft.com/office/powerpoint/2010/main" val="11905061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071531-8596-6063-28EC-0405B9CCF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3025" y="2152314"/>
            <a:ext cx="4498975" cy="3061371"/>
          </a:xfrm>
          <a:prstGeom prst="rect">
            <a:avLst/>
          </a:prstGeom>
        </p:spPr>
      </p:pic>
      <p:sp>
        <p:nvSpPr>
          <p:cNvPr id="8" name="TextBox 7">
            <a:extLst>
              <a:ext uri="{FF2B5EF4-FFF2-40B4-BE49-F238E27FC236}">
                <a16:creationId xmlns:a16="http://schemas.microsoft.com/office/drawing/2014/main" id="{2DD94AB8-F5C7-5708-63B7-C8C3A69E9D61}"/>
              </a:ext>
            </a:extLst>
          </p:cNvPr>
          <p:cNvSpPr txBox="1"/>
          <p:nvPr/>
        </p:nvSpPr>
        <p:spPr>
          <a:xfrm>
            <a:off x="0" y="2166697"/>
            <a:ext cx="73660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Analyzing revenue by branch reveals distinct performance metrics across our various locations. </a:t>
            </a:r>
          </a:p>
          <a:p>
            <a:pPr marL="342900" indent="-342900">
              <a:buFont typeface="Arial" panose="020B0604020202020204" pitchFamily="34" charset="0"/>
              <a:buChar char="•"/>
            </a:pPr>
            <a:r>
              <a:rPr lang="en-US" sz="2400" b="1" dirty="0" err="1">
                <a:solidFill>
                  <a:srgbClr val="37484B"/>
                </a:solidFill>
              </a:rPr>
              <a:t>Olyya</a:t>
            </a:r>
            <a:r>
              <a:rPr lang="en-US" sz="2400" dirty="0"/>
              <a:t> stands out as the top performer, generating </a:t>
            </a:r>
            <a:r>
              <a:rPr lang="en-US" sz="2400" b="1" dirty="0">
                <a:solidFill>
                  <a:srgbClr val="37484B"/>
                </a:solidFill>
              </a:rPr>
              <a:t>$5,700,000 </a:t>
            </a:r>
            <a:r>
              <a:rPr lang="en-US" sz="2400" dirty="0"/>
              <a:t>in revenue, followed by </a:t>
            </a:r>
            <a:r>
              <a:rPr lang="en-US" sz="2400" b="1" dirty="0" err="1">
                <a:solidFill>
                  <a:srgbClr val="35B9B9"/>
                </a:solidFill>
              </a:rPr>
              <a:t>Hamraa</a:t>
            </a:r>
            <a:r>
              <a:rPr lang="en-US" sz="2400" dirty="0"/>
              <a:t> with </a:t>
            </a:r>
            <a:r>
              <a:rPr lang="en-US" sz="2400" b="1" dirty="0">
                <a:solidFill>
                  <a:srgbClr val="35B9B9"/>
                </a:solidFill>
              </a:rPr>
              <a:t>$4,000,000</a:t>
            </a:r>
            <a:r>
              <a:rPr lang="en-US" sz="2400" dirty="0"/>
              <a:t> and </a:t>
            </a:r>
            <a:r>
              <a:rPr lang="en-US" sz="2400" b="1" dirty="0" err="1">
                <a:solidFill>
                  <a:srgbClr val="F44A4A"/>
                </a:solidFill>
              </a:rPr>
              <a:t>Qussor</a:t>
            </a:r>
            <a:r>
              <a:rPr lang="en-US" sz="2400" dirty="0"/>
              <a:t> with </a:t>
            </a:r>
            <a:r>
              <a:rPr lang="en-US" sz="2400" b="1" dirty="0">
                <a:solidFill>
                  <a:srgbClr val="F44A4A"/>
                </a:solidFill>
              </a:rPr>
              <a:t>$1,500,000</a:t>
            </a:r>
            <a:r>
              <a:rPr lang="en-US" sz="2400" dirty="0"/>
              <a:t>. </a:t>
            </a:r>
          </a:p>
          <a:p>
            <a:pPr marL="342900" indent="-342900">
              <a:buFont typeface="Arial" panose="020B0604020202020204" pitchFamily="34" charset="0"/>
              <a:buChar char="•"/>
            </a:pPr>
            <a:r>
              <a:rPr lang="en-US" sz="2400" dirty="0"/>
              <a:t>This chart offers valuable insights into the revenue contributions of each branch, allowing us to identify areas of strength and opportunities for improvement. </a:t>
            </a:r>
          </a:p>
        </p:txBody>
      </p:sp>
      <p:sp>
        <p:nvSpPr>
          <p:cNvPr id="9" name="TextBox 8">
            <a:extLst>
              <a:ext uri="{FF2B5EF4-FFF2-40B4-BE49-F238E27FC236}">
                <a16:creationId xmlns:a16="http://schemas.microsoft.com/office/drawing/2014/main" id="{4025D2DE-B0ED-203A-8D49-A3A49DE79194}"/>
              </a:ext>
            </a:extLst>
          </p:cNvPr>
          <p:cNvSpPr txBox="1"/>
          <p:nvPr/>
        </p:nvSpPr>
        <p:spPr>
          <a:xfrm>
            <a:off x="2616200" y="750462"/>
            <a:ext cx="6959600" cy="584775"/>
          </a:xfrm>
          <a:prstGeom prst="rect">
            <a:avLst/>
          </a:prstGeom>
          <a:noFill/>
        </p:spPr>
        <p:txBody>
          <a:bodyPr wrap="square" rtlCol="0">
            <a:spAutoFit/>
          </a:bodyPr>
          <a:lstStyle/>
          <a:p>
            <a:pPr algn="ctr"/>
            <a:r>
              <a:rPr lang="en-US" sz="3200" b="1" dirty="0">
                <a:solidFill>
                  <a:srgbClr val="002060"/>
                </a:solidFill>
              </a:rPr>
              <a:t>Revenue by Branch </a:t>
            </a:r>
          </a:p>
        </p:txBody>
      </p:sp>
    </p:spTree>
    <p:extLst>
      <p:ext uri="{BB962C8B-B14F-4D97-AF65-F5344CB8AC3E}">
        <p14:creationId xmlns:p14="http://schemas.microsoft.com/office/powerpoint/2010/main" val="262005846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24F694-6752-DD06-4619-80950D099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428999"/>
            <a:ext cx="5984240" cy="3378856"/>
          </a:xfrm>
          <a:prstGeom prst="rect">
            <a:avLst/>
          </a:prstGeom>
        </p:spPr>
      </p:pic>
      <p:sp>
        <p:nvSpPr>
          <p:cNvPr id="6" name="TextBox 5">
            <a:extLst>
              <a:ext uri="{FF2B5EF4-FFF2-40B4-BE49-F238E27FC236}">
                <a16:creationId xmlns:a16="http://schemas.microsoft.com/office/drawing/2014/main" id="{2EC43914-CB21-B41D-B97A-C5DE0CCC1827}"/>
              </a:ext>
            </a:extLst>
          </p:cNvPr>
          <p:cNvSpPr txBox="1"/>
          <p:nvPr/>
        </p:nvSpPr>
        <p:spPr>
          <a:xfrm>
            <a:off x="111760" y="934720"/>
            <a:ext cx="1054608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chart presents the distribution of orders by branch and month, providing insights into our sales performance across different periods. </a:t>
            </a:r>
          </a:p>
          <a:p>
            <a:pPr marL="342900" indent="-342900">
              <a:buFont typeface="Arial" panose="020B0604020202020204" pitchFamily="34" charset="0"/>
              <a:buChar char="•"/>
            </a:pPr>
            <a:r>
              <a:rPr lang="en-US" sz="2400" b="1" dirty="0" err="1">
                <a:solidFill>
                  <a:srgbClr val="37484B"/>
                </a:solidFill>
              </a:rPr>
              <a:t>Olyya</a:t>
            </a:r>
            <a:r>
              <a:rPr lang="en-US" sz="2400" dirty="0"/>
              <a:t> consistently leads in order volume throughout the year, with </a:t>
            </a:r>
            <a:r>
              <a:rPr lang="en-US" sz="2400" b="1" dirty="0">
                <a:solidFill>
                  <a:srgbClr val="16DA6A"/>
                </a:solidFill>
              </a:rPr>
              <a:t>October</a:t>
            </a:r>
            <a:r>
              <a:rPr lang="en-US" sz="2400" dirty="0"/>
              <a:t> and </a:t>
            </a:r>
            <a:r>
              <a:rPr lang="en-US" sz="2400" b="1" dirty="0">
                <a:solidFill>
                  <a:srgbClr val="16DA6A"/>
                </a:solidFill>
              </a:rPr>
              <a:t>November</a:t>
            </a:r>
            <a:r>
              <a:rPr lang="en-US" sz="2400" dirty="0"/>
              <a:t> showing peak performance. </a:t>
            </a:r>
          </a:p>
          <a:p>
            <a:pPr marL="342900" indent="-342900">
              <a:buFont typeface="Arial" panose="020B0604020202020204" pitchFamily="34" charset="0"/>
              <a:buChar char="•"/>
            </a:pPr>
            <a:r>
              <a:rPr lang="en-US" sz="2400" b="1" dirty="0" err="1">
                <a:solidFill>
                  <a:srgbClr val="35B9B9"/>
                </a:solidFill>
              </a:rPr>
              <a:t>Hamraa</a:t>
            </a:r>
            <a:r>
              <a:rPr lang="en-US" sz="2400" dirty="0"/>
              <a:t> maintains steady order numbers, with </a:t>
            </a:r>
            <a:r>
              <a:rPr lang="en-US" sz="2400" b="1" dirty="0">
                <a:solidFill>
                  <a:srgbClr val="16DA6A"/>
                </a:solidFill>
              </a:rPr>
              <a:t>July</a:t>
            </a:r>
            <a:r>
              <a:rPr lang="en-US" sz="2400" dirty="0"/>
              <a:t> marking a notable increase. Meanwhile, </a:t>
            </a:r>
            <a:r>
              <a:rPr lang="en-US" sz="2400" b="1" dirty="0" err="1">
                <a:solidFill>
                  <a:srgbClr val="F44A4A"/>
                </a:solidFill>
              </a:rPr>
              <a:t>Qussor</a:t>
            </a:r>
            <a:r>
              <a:rPr lang="en-US" sz="2400" dirty="0"/>
              <a:t> exhibits lower order volumes compared to the other branches, with </a:t>
            </a:r>
            <a:r>
              <a:rPr lang="en-US" sz="2400" b="1" dirty="0">
                <a:solidFill>
                  <a:srgbClr val="16DA6A"/>
                </a:solidFill>
              </a:rPr>
              <a:t>November</a:t>
            </a:r>
            <a:r>
              <a:rPr lang="en-US" sz="2400" dirty="0"/>
              <a:t> being the busiest month.</a:t>
            </a:r>
          </a:p>
        </p:txBody>
      </p:sp>
      <p:sp>
        <p:nvSpPr>
          <p:cNvPr id="7" name="TextBox 6">
            <a:extLst>
              <a:ext uri="{FF2B5EF4-FFF2-40B4-BE49-F238E27FC236}">
                <a16:creationId xmlns:a16="http://schemas.microsoft.com/office/drawing/2014/main" id="{99461F49-0212-1EF4-13CD-B979753F55CF}"/>
              </a:ext>
            </a:extLst>
          </p:cNvPr>
          <p:cNvSpPr txBox="1"/>
          <p:nvPr/>
        </p:nvSpPr>
        <p:spPr>
          <a:xfrm>
            <a:off x="111760" y="3535680"/>
            <a:ext cx="5750560"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Understanding these trends allows us to identify opportunities for optimization and resource allocation, ensuring efficient operations and maximizing sales potential across all branches.</a:t>
            </a:r>
          </a:p>
        </p:txBody>
      </p:sp>
      <p:sp>
        <p:nvSpPr>
          <p:cNvPr id="8" name="TextBox 7">
            <a:extLst>
              <a:ext uri="{FF2B5EF4-FFF2-40B4-BE49-F238E27FC236}">
                <a16:creationId xmlns:a16="http://schemas.microsoft.com/office/drawing/2014/main" id="{9442A97D-2445-EF08-1DB6-59F24046C163}"/>
              </a:ext>
            </a:extLst>
          </p:cNvPr>
          <p:cNvSpPr txBox="1"/>
          <p:nvPr/>
        </p:nvSpPr>
        <p:spPr>
          <a:xfrm>
            <a:off x="1976120" y="326737"/>
            <a:ext cx="7772400" cy="523220"/>
          </a:xfrm>
          <a:prstGeom prst="rect">
            <a:avLst/>
          </a:prstGeom>
          <a:noFill/>
        </p:spPr>
        <p:txBody>
          <a:bodyPr wrap="square" rtlCol="0">
            <a:spAutoFit/>
          </a:bodyPr>
          <a:lstStyle/>
          <a:p>
            <a:pPr algn="ctr"/>
            <a:r>
              <a:rPr lang="en-US" sz="2800" b="1" dirty="0">
                <a:solidFill>
                  <a:srgbClr val="002060"/>
                </a:solidFill>
              </a:rPr>
              <a:t># of Orders by Month and Branch</a:t>
            </a:r>
          </a:p>
        </p:txBody>
      </p:sp>
    </p:spTree>
    <p:extLst>
      <p:ext uri="{BB962C8B-B14F-4D97-AF65-F5344CB8AC3E}">
        <p14:creationId xmlns:p14="http://schemas.microsoft.com/office/powerpoint/2010/main" val="417982508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5D6C3C-5147-C0EC-E621-9419DBBA7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6497" y="2123281"/>
            <a:ext cx="4691503" cy="2611437"/>
          </a:xfrm>
          <a:prstGeom prst="rect">
            <a:avLst/>
          </a:prstGeom>
        </p:spPr>
      </p:pic>
      <p:sp>
        <p:nvSpPr>
          <p:cNvPr id="6" name="TextBox 5">
            <a:extLst>
              <a:ext uri="{FF2B5EF4-FFF2-40B4-BE49-F238E27FC236}">
                <a16:creationId xmlns:a16="http://schemas.microsoft.com/office/drawing/2014/main" id="{FE43E488-B233-1254-34BC-2853355D0840}"/>
              </a:ext>
            </a:extLst>
          </p:cNvPr>
          <p:cNvSpPr txBox="1"/>
          <p:nvPr/>
        </p:nvSpPr>
        <p:spPr>
          <a:xfrm>
            <a:off x="0" y="1574145"/>
            <a:ext cx="7162800"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chart illustrates the revenue distribution by category, showcasing the financial performance of our product segments. </a:t>
            </a:r>
          </a:p>
          <a:p>
            <a:pPr marL="342900" indent="-342900">
              <a:buFont typeface="Arial" panose="020B0604020202020204" pitchFamily="34" charset="0"/>
              <a:buChar char="•"/>
            </a:pPr>
            <a:r>
              <a:rPr lang="en-US" sz="2000" b="1" dirty="0">
                <a:solidFill>
                  <a:srgbClr val="35B9B9"/>
                </a:solidFill>
              </a:rPr>
              <a:t>Electronics</a:t>
            </a:r>
            <a:r>
              <a:rPr lang="en-US" sz="2000" dirty="0"/>
              <a:t> emerges as the top revenue-generating category, accounting for </a:t>
            </a:r>
            <a:r>
              <a:rPr lang="en-US" sz="2000" b="1" dirty="0">
                <a:solidFill>
                  <a:srgbClr val="35B9B9"/>
                </a:solidFill>
              </a:rPr>
              <a:t>$2,400,000 </a:t>
            </a:r>
            <a:r>
              <a:rPr lang="en-US" sz="2000" dirty="0"/>
              <a:t>in sales. </a:t>
            </a:r>
          </a:p>
          <a:p>
            <a:pPr marL="342900" indent="-342900">
              <a:buFont typeface="Arial" panose="020B0604020202020204" pitchFamily="34" charset="0"/>
              <a:buChar char="•"/>
            </a:pPr>
            <a:r>
              <a:rPr lang="en-US" sz="2000" b="1" dirty="0">
                <a:solidFill>
                  <a:srgbClr val="32B88F"/>
                </a:solidFill>
              </a:rPr>
              <a:t>Salon</a:t>
            </a:r>
            <a:r>
              <a:rPr lang="en-US" sz="2000" dirty="0"/>
              <a:t> and </a:t>
            </a:r>
            <a:r>
              <a:rPr lang="en-US" sz="2000" b="1" dirty="0">
                <a:solidFill>
                  <a:srgbClr val="32B88F"/>
                </a:solidFill>
              </a:rPr>
              <a:t>Bed Room </a:t>
            </a:r>
            <a:r>
              <a:rPr lang="en-US" sz="2000" dirty="0"/>
              <a:t>follow closely behind, generating </a:t>
            </a:r>
            <a:r>
              <a:rPr lang="en-US" sz="2000" b="1" dirty="0">
                <a:solidFill>
                  <a:srgbClr val="32B88F"/>
                </a:solidFill>
              </a:rPr>
              <a:t>$2,100,000 </a:t>
            </a:r>
            <a:r>
              <a:rPr lang="en-US" sz="2000" dirty="0"/>
              <a:t>and </a:t>
            </a:r>
            <a:r>
              <a:rPr lang="en-US" sz="2000" b="1" dirty="0">
                <a:solidFill>
                  <a:srgbClr val="32B88F"/>
                </a:solidFill>
              </a:rPr>
              <a:t>$1,800,000 </a:t>
            </a:r>
            <a:r>
              <a:rPr lang="en-US" sz="2000" dirty="0"/>
              <a:t>respectively. </a:t>
            </a:r>
          </a:p>
          <a:p>
            <a:pPr marL="342900" indent="-342900">
              <a:buFont typeface="Arial" panose="020B0604020202020204" pitchFamily="34" charset="0"/>
              <a:buChar char="•"/>
            </a:pPr>
            <a:r>
              <a:rPr lang="en-US" sz="2000" b="1" dirty="0">
                <a:solidFill>
                  <a:srgbClr val="CF6771"/>
                </a:solidFill>
              </a:rPr>
              <a:t>TV</a:t>
            </a:r>
            <a:r>
              <a:rPr lang="en-US" sz="2000" dirty="0"/>
              <a:t> and </a:t>
            </a:r>
            <a:r>
              <a:rPr lang="en-US" sz="2000" b="1" dirty="0">
                <a:solidFill>
                  <a:srgbClr val="CF6771"/>
                </a:solidFill>
              </a:rPr>
              <a:t>Mobiles</a:t>
            </a:r>
            <a:r>
              <a:rPr lang="en-US" sz="2000" dirty="0"/>
              <a:t> also contribute significantly to our revenue stream, with </a:t>
            </a:r>
            <a:r>
              <a:rPr lang="en-US" sz="2000" b="1" dirty="0">
                <a:solidFill>
                  <a:srgbClr val="CF6771"/>
                </a:solidFill>
              </a:rPr>
              <a:t>$1,100,000 </a:t>
            </a:r>
            <a:r>
              <a:rPr lang="en-US" sz="2000" dirty="0"/>
              <a:t>and </a:t>
            </a:r>
            <a:r>
              <a:rPr lang="en-US" sz="2000" b="1" dirty="0">
                <a:solidFill>
                  <a:srgbClr val="CF6771"/>
                </a:solidFill>
              </a:rPr>
              <a:t>$1,700,000 </a:t>
            </a:r>
            <a:r>
              <a:rPr lang="en-US" sz="2000" dirty="0"/>
              <a:t>in sales respectively. </a:t>
            </a:r>
          </a:p>
          <a:p>
            <a:pPr marL="342900" indent="-342900">
              <a:buFont typeface="Arial" panose="020B0604020202020204" pitchFamily="34" charset="0"/>
              <a:buChar char="•"/>
            </a:pPr>
            <a:r>
              <a:rPr lang="en-US" sz="2000" b="1" dirty="0">
                <a:solidFill>
                  <a:srgbClr val="CF6771"/>
                </a:solidFill>
              </a:rPr>
              <a:t>Laptops</a:t>
            </a:r>
            <a:r>
              <a:rPr lang="en-US" sz="2000" dirty="0"/>
              <a:t>, </a:t>
            </a:r>
            <a:r>
              <a:rPr lang="en-US" sz="2000" b="1" dirty="0">
                <a:solidFill>
                  <a:srgbClr val="F44A4A"/>
                </a:solidFill>
              </a:rPr>
              <a:t>Kitchen</a:t>
            </a:r>
            <a:r>
              <a:rPr lang="en-US" sz="2000" dirty="0"/>
              <a:t>, and </a:t>
            </a:r>
            <a:r>
              <a:rPr lang="en-US" sz="2000" b="1" dirty="0">
                <a:solidFill>
                  <a:srgbClr val="F44A4A"/>
                </a:solidFill>
              </a:rPr>
              <a:t>Dining Room </a:t>
            </a:r>
            <a:r>
              <a:rPr lang="en-US" sz="2000" dirty="0"/>
              <a:t>exhibit comparatively lower revenue figures. </a:t>
            </a:r>
          </a:p>
          <a:p>
            <a:pPr marL="342900" indent="-342900">
              <a:buFont typeface="Arial" panose="020B0604020202020204" pitchFamily="34" charset="0"/>
              <a:buChar char="•"/>
            </a:pPr>
            <a:r>
              <a:rPr lang="en-US" sz="2000" dirty="0"/>
              <a:t>Understanding these revenue patterns enables us to prioritize investment and marketing efforts, capitalize on high-performing categories, and identify opportunities for growth in underperforming segments.</a:t>
            </a:r>
          </a:p>
        </p:txBody>
      </p:sp>
      <p:sp>
        <p:nvSpPr>
          <p:cNvPr id="7" name="TextBox 6">
            <a:extLst>
              <a:ext uri="{FF2B5EF4-FFF2-40B4-BE49-F238E27FC236}">
                <a16:creationId xmlns:a16="http://schemas.microsoft.com/office/drawing/2014/main" id="{11E3F08E-BBCC-EBD6-5108-D7B2944D0F7C}"/>
              </a:ext>
            </a:extLst>
          </p:cNvPr>
          <p:cNvSpPr txBox="1"/>
          <p:nvPr/>
        </p:nvSpPr>
        <p:spPr>
          <a:xfrm>
            <a:off x="2138680" y="651817"/>
            <a:ext cx="7914640" cy="584775"/>
          </a:xfrm>
          <a:prstGeom prst="rect">
            <a:avLst/>
          </a:prstGeom>
          <a:noFill/>
        </p:spPr>
        <p:txBody>
          <a:bodyPr wrap="square" rtlCol="0">
            <a:spAutoFit/>
          </a:bodyPr>
          <a:lstStyle/>
          <a:p>
            <a:pPr algn="ctr"/>
            <a:r>
              <a:rPr lang="en-US" sz="3200" b="1" dirty="0">
                <a:solidFill>
                  <a:srgbClr val="002060"/>
                </a:solidFill>
              </a:rPr>
              <a:t>Revenue by Sub Category</a:t>
            </a:r>
          </a:p>
        </p:txBody>
      </p:sp>
    </p:spTree>
    <p:extLst>
      <p:ext uri="{BB962C8B-B14F-4D97-AF65-F5344CB8AC3E}">
        <p14:creationId xmlns:p14="http://schemas.microsoft.com/office/powerpoint/2010/main" val="413131277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715DBF-40CB-53C7-4CF7-50DEFC56B4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0321" y="2407576"/>
            <a:ext cx="4551680" cy="3070093"/>
          </a:xfrm>
          <a:prstGeom prst="rect">
            <a:avLst/>
          </a:prstGeom>
        </p:spPr>
      </p:pic>
      <p:sp>
        <p:nvSpPr>
          <p:cNvPr id="6" name="TextBox 5">
            <a:extLst>
              <a:ext uri="{FF2B5EF4-FFF2-40B4-BE49-F238E27FC236}">
                <a16:creationId xmlns:a16="http://schemas.microsoft.com/office/drawing/2014/main" id="{E367349D-2916-5D3A-F276-A38B43FA11E8}"/>
              </a:ext>
            </a:extLst>
          </p:cNvPr>
          <p:cNvSpPr txBox="1"/>
          <p:nvPr/>
        </p:nvSpPr>
        <p:spPr>
          <a:xfrm>
            <a:off x="142240" y="1087120"/>
            <a:ext cx="7579360" cy="5909310"/>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chart depicts revenue distribution by request type, offering insights into how our customers interact with our services. </a:t>
            </a:r>
          </a:p>
          <a:p>
            <a:pPr marL="342900" indent="-342900">
              <a:buFont typeface="Arial" panose="020B0604020202020204" pitchFamily="34" charset="0"/>
              <a:buChar char="•"/>
            </a:pPr>
            <a:r>
              <a:rPr lang="en-US" sz="2400" dirty="0"/>
              <a:t>"</a:t>
            </a:r>
            <a:r>
              <a:rPr lang="en-US" sz="2400" b="1" dirty="0">
                <a:solidFill>
                  <a:srgbClr val="32B88F"/>
                </a:solidFill>
              </a:rPr>
              <a:t>Inside</a:t>
            </a:r>
            <a:r>
              <a:rPr lang="en-US" sz="2400" dirty="0"/>
              <a:t>" requests account for the majority of our revenue, totaling </a:t>
            </a:r>
            <a:r>
              <a:rPr lang="en-US" sz="2400" b="1" dirty="0">
                <a:solidFill>
                  <a:srgbClr val="32B88F"/>
                </a:solidFill>
              </a:rPr>
              <a:t>$7,000,000</a:t>
            </a:r>
            <a:r>
              <a:rPr lang="en-US" sz="2400" dirty="0"/>
              <a:t>. </a:t>
            </a:r>
          </a:p>
          <a:p>
            <a:pPr marL="342900" indent="-342900">
              <a:buFont typeface="Arial" panose="020B0604020202020204" pitchFamily="34" charset="0"/>
              <a:buChar char="•"/>
            </a:pPr>
            <a:r>
              <a:rPr lang="en-US" sz="2400" dirty="0"/>
              <a:t>"</a:t>
            </a:r>
            <a:r>
              <a:rPr lang="en-US" sz="2400" b="1" dirty="0">
                <a:solidFill>
                  <a:srgbClr val="CF6771"/>
                </a:solidFill>
              </a:rPr>
              <a:t>Online</a:t>
            </a:r>
            <a:r>
              <a:rPr lang="en-US" sz="2400" dirty="0"/>
              <a:t>" requests also contribute significantly, generating </a:t>
            </a:r>
            <a:r>
              <a:rPr lang="en-US" sz="2400" b="1" dirty="0">
                <a:solidFill>
                  <a:srgbClr val="CF6771"/>
                </a:solidFill>
              </a:rPr>
              <a:t>$2,700,000 </a:t>
            </a:r>
            <a:r>
              <a:rPr lang="en-US" sz="2400" dirty="0"/>
              <a:t>in revenue. Conversely, revenue from "</a:t>
            </a:r>
            <a:r>
              <a:rPr lang="en-US" sz="2400" b="1" dirty="0">
                <a:solidFill>
                  <a:srgbClr val="F44A4A"/>
                </a:solidFill>
              </a:rPr>
              <a:t>Outside</a:t>
            </a:r>
            <a:r>
              <a:rPr lang="en-US" sz="2400" dirty="0"/>
              <a:t>" requests is comparatively lower at </a:t>
            </a:r>
            <a:r>
              <a:rPr lang="en-US" sz="2400" b="1" dirty="0">
                <a:solidFill>
                  <a:srgbClr val="F44A4A"/>
                </a:solidFill>
              </a:rPr>
              <a:t>$1,500,000</a:t>
            </a:r>
            <a:r>
              <a:rPr lang="en-US" sz="2400" dirty="0"/>
              <a:t>. </a:t>
            </a:r>
          </a:p>
          <a:p>
            <a:pPr marL="342900" indent="-342900">
              <a:buFont typeface="Arial" panose="020B0604020202020204" pitchFamily="34" charset="0"/>
              <a:buChar char="•"/>
            </a:pPr>
            <a:r>
              <a:rPr lang="en-US" sz="2400" dirty="0"/>
              <a:t>Understanding these patterns enables us to tailor our service offerings and marketing strategies to meet the needs of our customers across different channels. </a:t>
            </a:r>
          </a:p>
          <a:p>
            <a:pPr marL="342900" indent="-342900">
              <a:buFont typeface="Arial" panose="020B0604020202020204" pitchFamily="34" charset="0"/>
              <a:buChar char="•"/>
            </a:pPr>
            <a:r>
              <a:rPr lang="en-US" sz="2400" dirty="0"/>
              <a:t>By leveraging data-driven insights, we can optimize our operations and enhance customer satisfaction, ultimately driving sustainable growth and success.</a:t>
            </a:r>
          </a:p>
          <a:p>
            <a:endParaRPr lang="en-US" dirty="0"/>
          </a:p>
        </p:txBody>
      </p:sp>
      <p:sp>
        <p:nvSpPr>
          <p:cNvPr id="7" name="TextBox 6">
            <a:extLst>
              <a:ext uri="{FF2B5EF4-FFF2-40B4-BE49-F238E27FC236}">
                <a16:creationId xmlns:a16="http://schemas.microsoft.com/office/drawing/2014/main" id="{F471B043-0BA0-6E2C-8057-5925552FC5D1}"/>
              </a:ext>
            </a:extLst>
          </p:cNvPr>
          <p:cNvSpPr txBox="1"/>
          <p:nvPr/>
        </p:nvSpPr>
        <p:spPr>
          <a:xfrm>
            <a:off x="2529840" y="365595"/>
            <a:ext cx="7132320" cy="584775"/>
          </a:xfrm>
          <a:prstGeom prst="rect">
            <a:avLst/>
          </a:prstGeom>
          <a:noFill/>
        </p:spPr>
        <p:txBody>
          <a:bodyPr wrap="square" rtlCol="0">
            <a:spAutoFit/>
          </a:bodyPr>
          <a:lstStyle/>
          <a:p>
            <a:pPr algn="ctr"/>
            <a:r>
              <a:rPr lang="en-US" sz="3200" b="1" dirty="0">
                <a:solidFill>
                  <a:srgbClr val="002060"/>
                </a:solidFill>
              </a:rPr>
              <a:t>Revenue by Request</a:t>
            </a:r>
          </a:p>
        </p:txBody>
      </p:sp>
    </p:spTree>
    <p:extLst>
      <p:ext uri="{BB962C8B-B14F-4D97-AF65-F5344CB8AC3E}">
        <p14:creationId xmlns:p14="http://schemas.microsoft.com/office/powerpoint/2010/main" val="247575195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B1AFBE-E226-0CC9-7076-DE5863588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688" y="2369035"/>
            <a:ext cx="4354312" cy="3506787"/>
          </a:xfrm>
          <a:prstGeom prst="rect">
            <a:avLst/>
          </a:prstGeom>
        </p:spPr>
      </p:pic>
      <p:sp>
        <p:nvSpPr>
          <p:cNvPr id="6" name="TextBox 5">
            <a:extLst>
              <a:ext uri="{FF2B5EF4-FFF2-40B4-BE49-F238E27FC236}">
                <a16:creationId xmlns:a16="http://schemas.microsoft.com/office/drawing/2014/main" id="{C08CEE87-5057-0F5C-B8CA-8B285A693FC3}"/>
              </a:ext>
            </a:extLst>
          </p:cNvPr>
          <p:cNvSpPr txBox="1"/>
          <p:nvPr/>
        </p:nvSpPr>
        <p:spPr>
          <a:xfrm>
            <a:off x="0" y="1675606"/>
            <a:ext cx="7680960"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chart presents the quantity distribution by category, providing valuable insights into the demand for our product segments. </a:t>
            </a:r>
          </a:p>
          <a:p>
            <a:pPr marL="342900" indent="-342900">
              <a:buFont typeface="Arial" panose="020B0604020202020204" pitchFamily="34" charset="0"/>
              <a:buChar char="•"/>
            </a:pPr>
            <a:r>
              <a:rPr lang="en-US" sz="2400" b="1" dirty="0">
                <a:solidFill>
                  <a:srgbClr val="206166"/>
                </a:solidFill>
              </a:rPr>
              <a:t>Furniture</a:t>
            </a:r>
            <a:r>
              <a:rPr lang="en-US" sz="2400" dirty="0"/>
              <a:t> records a total quantity of </a:t>
            </a:r>
            <a:r>
              <a:rPr lang="en-US" sz="2400" b="1" dirty="0">
                <a:solidFill>
                  <a:srgbClr val="206166"/>
                </a:solidFill>
              </a:rPr>
              <a:t>5,000</a:t>
            </a:r>
            <a:r>
              <a:rPr lang="en-US" sz="2400" dirty="0"/>
              <a:t> units, indicating a steady demand for these items. </a:t>
            </a:r>
          </a:p>
          <a:p>
            <a:pPr marL="342900" indent="-342900">
              <a:buFont typeface="Arial" panose="020B0604020202020204" pitchFamily="34" charset="0"/>
              <a:buChar char="•"/>
            </a:pPr>
            <a:r>
              <a:rPr lang="en-US" sz="2400" dirty="0"/>
              <a:t>Meanwhile, </a:t>
            </a:r>
            <a:r>
              <a:rPr lang="en-US" sz="2400" b="1" dirty="0">
                <a:solidFill>
                  <a:srgbClr val="32B88F"/>
                </a:solidFill>
              </a:rPr>
              <a:t>electronics</a:t>
            </a:r>
            <a:r>
              <a:rPr lang="en-US" sz="2400" dirty="0"/>
              <a:t> emerge as the most sought-after category, with a total quantity of </a:t>
            </a:r>
            <a:r>
              <a:rPr lang="en-US" sz="2400" b="1" dirty="0">
                <a:solidFill>
                  <a:srgbClr val="32B88F"/>
                </a:solidFill>
              </a:rPr>
              <a:t>8,000</a:t>
            </a:r>
            <a:r>
              <a:rPr lang="en-US" sz="2400" dirty="0"/>
              <a:t> units sold. Understanding these quantity trends enables us to optimize inventory management, ensure sufficient stock levels, and capitalize on high-demand categories. </a:t>
            </a:r>
          </a:p>
          <a:p>
            <a:pPr marL="342900" indent="-342900">
              <a:buFont typeface="Arial" panose="020B0604020202020204" pitchFamily="34" charset="0"/>
              <a:buChar char="•"/>
            </a:pPr>
            <a:r>
              <a:rPr lang="en-US" sz="2400" dirty="0"/>
              <a:t>By leveraging data-driven insights, we can effectively meet customer demands, enhance operational efficiency, and drive business growth.</a:t>
            </a:r>
          </a:p>
        </p:txBody>
      </p:sp>
      <p:sp>
        <p:nvSpPr>
          <p:cNvPr id="7" name="TextBox 6">
            <a:extLst>
              <a:ext uri="{FF2B5EF4-FFF2-40B4-BE49-F238E27FC236}">
                <a16:creationId xmlns:a16="http://schemas.microsoft.com/office/drawing/2014/main" id="{AD126417-E6DE-7BB1-F013-CB5B612D00E0}"/>
              </a:ext>
            </a:extLst>
          </p:cNvPr>
          <p:cNvSpPr txBox="1"/>
          <p:nvPr/>
        </p:nvSpPr>
        <p:spPr>
          <a:xfrm>
            <a:off x="2372360" y="640382"/>
            <a:ext cx="7447280" cy="584775"/>
          </a:xfrm>
          <a:prstGeom prst="rect">
            <a:avLst/>
          </a:prstGeom>
          <a:noFill/>
        </p:spPr>
        <p:txBody>
          <a:bodyPr wrap="square" rtlCol="0">
            <a:spAutoFit/>
          </a:bodyPr>
          <a:lstStyle/>
          <a:p>
            <a:pPr algn="ctr"/>
            <a:r>
              <a:rPr lang="en-US" sz="3200" b="1" dirty="0">
                <a:solidFill>
                  <a:srgbClr val="002060"/>
                </a:solidFill>
              </a:rPr>
              <a:t>Quantity by Category</a:t>
            </a:r>
          </a:p>
        </p:txBody>
      </p:sp>
    </p:spTree>
    <p:extLst>
      <p:ext uri="{BB962C8B-B14F-4D97-AF65-F5344CB8AC3E}">
        <p14:creationId xmlns:p14="http://schemas.microsoft.com/office/powerpoint/2010/main" val="74202744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88F7AA-BA93-4586-2DA6-A1BB1D570301}"/>
              </a:ext>
            </a:extLst>
          </p:cNvPr>
          <p:cNvSpPr txBox="1"/>
          <p:nvPr/>
        </p:nvSpPr>
        <p:spPr>
          <a:xfrm>
            <a:off x="228600" y="58846"/>
            <a:ext cx="11734800" cy="6740307"/>
          </a:xfrm>
          <a:prstGeom prst="rect">
            <a:avLst/>
          </a:prstGeom>
          <a:noFill/>
        </p:spPr>
        <p:txBody>
          <a:bodyPr wrap="square" rtlCol="0">
            <a:spAutoFit/>
          </a:bodyPr>
          <a:lstStyle/>
          <a:p>
            <a:r>
              <a:rPr lang="en-US" sz="2400" b="1" dirty="0">
                <a:solidFill>
                  <a:schemeClr val="accent5">
                    <a:lumMod val="50000"/>
                  </a:schemeClr>
                </a:solidFill>
              </a:rPr>
              <a:t>Based on the data related to store revenue, quantity, and revenue by request, the final results indicate : </a:t>
            </a:r>
          </a:p>
          <a:p>
            <a:endParaRPr lang="en-US" sz="2400" b="1" dirty="0">
              <a:solidFill>
                <a:schemeClr val="accent5">
                  <a:lumMod val="50000"/>
                </a:schemeClr>
              </a:solidFill>
            </a:endParaRPr>
          </a:p>
          <a:p>
            <a:pPr marL="342900" indent="-342900">
              <a:buFont typeface="Arial" panose="020B0604020202020204" pitchFamily="34" charset="0"/>
              <a:buChar char="•"/>
            </a:pPr>
            <a:r>
              <a:rPr lang="en-US" sz="2400" b="1" dirty="0">
                <a:solidFill>
                  <a:srgbClr val="32B88F"/>
                </a:solidFill>
              </a:rPr>
              <a:t>electronics</a:t>
            </a:r>
            <a:r>
              <a:rPr lang="en-US" sz="2400" dirty="0"/>
              <a:t> are the top-selling category, both in terms of revenue and quantity sold. Additionally, the majority of revenue is generated from </a:t>
            </a:r>
            <a:r>
              <a:rPr lang="en-US" sz="2400" b="1" dirty="0">
                <a:solidFill>
                  <a:srgbClr val="32B88F"/>
                </a:solidFill>
              </a:rPr>
              <a:t>inside</a:t>
            </a:r>
            <a:r>
              <a:rPr lang="en-US" sz="2400" dirty="0"/>
              <a:t> requests, highlighting the significance of in-store purchases.</a:t>
            </a:r>
          </a:p>
          <a:p>
            <a:endParaRPr lang="en-US" sz="2400" dirty="0"/>
          </a:p>
          <a:p>
            <a:r>
              <a:rPr lang="en-US" sz="2400" b="1" dirty="0">
                <a:solidFill>
                  <a:schemeClr val="accent5">
                    <a:lumMod val="50000"/>
                  </a:schemeClr>
                </a:solidFill>
              </a:rPr>
              <a:t>For decision-makers:</a:t>
            </a:r>
          </a:p>
          <a:p>
            <a:pPr marL="342900" indent="-342900">
              <a:buFont typeface="Arial" panose="020B0604020202020204" pitchFamily="34" charset="0"/>
              <a:buChar char="•"/>
            </a:pPr>
            <a:r>
              <a:rPr lang="en-US" sz="2400" dirty="0"/>
              <a:t>it is recommended to prioritize efforts towards optimizing the sales and marketing strategies for </a:t>
            </a:r>
            <a:r>
              <a:rPr lang="en-US" sz="2400" b="1" dirty="0">
                <a:solidFill>
                  <a:srgbClr val="32B88F"/>
                </a:solidFill>
              </a:rPr>
              <a:t>electronics</a:t>
            </a:r>
            <a:r>
              <a:rPr lang="en-US" sz="2400" dirty="0"/>
              <a:t>, as they demonstrate high demand and profitability. Furthermore, </a:t>
            </a:r>
            <a:r>
              <a:rPr lang="en-US" sz="2400" b="1" dirty="0"/>
              <a:t>enhancing</a:t>
            </a:r>
            <a:r>
              <a:rPr lang="en-US" sz="2400" dirty="0"/>
              <a:t> the </a:t>
            </a:r>
            <a:r>
              <a:rPr lang="en-US" sz="2400" b="1" dirty="0">
                <a:solidFill>
                  <a:srgbClr val="32B88F"/>
                </a:solidFill>
              </a:rPr>
              <a:t>in-store shopping </a:t>
            </a:r>
            <a:r>
              <a:rPr lang="en-US" sz="2400" dirty="0"/>
              <a:t>experience and promoting special offers or discounts may help capitalize on the majority of revenue generated from </a:t>
            </a:r>
            <a:r>
              <a:rPr lang="en-US" sz="2400" b="1" dirty="0">
                <a:solidFill>
                  <a:srgbClr val="32B88F"/>
                </a:solidFill>
              </a:rPr>
              <a:t>inside</a:t>
            </a:r>
            <a:r>
              <a:rPr lang="en-US" sz="2400" dirty="0"/>
              <a:t> requests.</a:t>
            </a:r>
          </a:p>
          <a:p>
            <a:pPr marL="342900" indent="-342900">
              <a:buFont typeface="Arial" panose="020B0604020202020204" pitchFamily="34" charset="0"/>
              <a:buChar char="•"/>
            </a:pPr>
            <a:r>
              <a:rPr lang="en-US" sz="2400" dirty="0"/>
              <a:t>Additionally, while </a:t>
            </a:r>
            <a:r>
              <a:rPr lang="en-US" sz="2400" b="1" dirty="0">
                <a:solidFill>
                  <a:srgbClr val="F44A4A"/>
                </a:solidFill>
              </a:rPr>
              <a:t>online</a:t>
            </a:r>
            <a:r>
              <a:rPr lang="en-US" sz="2400" dirty="0"/>
              <a:t> and </a:t>
            </a:r>
            <a:r>
              <a:rPr lang="en-US" sz="2400" b="1" dirty="0">
                <a:solidFill>
                  <a:srgbClr val="F44A4A"/>
                </a:solidFill>
              </a:rPr>
              <a:t>outside</a:t>
            </a:r>
            <a:r>
              <a:rPr lang="en-US" sz="2400" dirty="0"/>
              <a:t> requests contribute to overall revenue, there may be opportunities to further enhance these channels through targeted marketing campaigns and improved online shopping experiences.</a:t>
            </a:r>
          </a:p>
          <a:p>
            <a:pPr marL="342900" indent="-342900">
              <a:buFont typeface="Arial" panose="020B0604020202020204" pitchFamily="34" charset="0"/>
              <a:buChar char="•"/>
            </a:pPr>
            <a:r>
              <a:rPr lang="en-US" sz="2400" dirty="0"/>
              <a:t>Overall, leveraging data-driven insights to focus on high-performing product categories and channels, while also enhancing customer engagement and shopping experiences, will be key for driving sustained revenue growth and maximizing profitability.</a:t>
            </a:r>
          </a:p>
        </p:txBody>
      </p:sp>
    </p:spTree>
    <p:extLst>
      <p:ext uri="{BB962C8B-B14F-4D97-AF65-F5344CB8AC3E}">
        <p14:creationId xmlns:p14="http://schemas.microsoft.com/office/powerpoint/2010/main" val="37437895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918</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Mostafa Ali</dc:creator>
  <cp:lastModifiedBy>Mostafa Ali</cp:lastModifiedBy>
  <cp:revision>8</cp:revision>
  <dcterms:created xsi:type="dcterms:W3CDTF">2024-03-25T11:14:04Z</dcterms:created>
  <dcterms:modified xsi:type="dcterms:W3CDTF">2024-03-25T14:56:33Z</dcterms:modified>
</cp:coreProperties>
</file>