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8080"/>
    <a:srgbClr val="00FFCC"/>
    <a:srgbClr val="FF6699"/>
    <a:srgbClr val="00CCFF"/>
    <a:srgbClr val="2F3447"/>
    <a:srgbClr val="333343"/>
    <a:srgbClr val="323244"/>
    <a:srgbClr val="323145"/>
    <a:srgbClr val="302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A0D-A151-943A-3A69-700323A44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864CAD-2CB5-1D2C-E3DE-9153495D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B9EF61-883C-FDD8-C692-3292F0F48FC6}"/>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CA004A71-2D4F-8AD6-B8DF-D49F132B2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1ECE7-3153-5AE9-8918-C36932C94300}"/>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4371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6A61-A94A-BE49-6337-DDFE46DF3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9B4483-CC3F-999C-0394-E734F16036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79BE9-F6A6-EEB2-CEF9-820C4274AFEB}"/>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5374B72E-7CD0-14A4-E229-1B57A7D63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F4629-FD66-14F9-9D0F-DA2405A67D4A}"/>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9899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69BC2-EEF1-CF25-6337-F0CA9A34BB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D7D3D-E5C4-7F58-57E0-06688E54E3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A6A79-6BCF-DADC-6900-D4011BDDBCCA}"/>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317326A8-0FD9-85EB-DB1A-004AF1711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42425-A83B-BAC7-55D1-A05D3FC85B0E}"/>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268712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2A7E-0A1B-7674-14DD-326F20416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82E03-8561-C6EC-B226-B5A628923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710D6-BC61-0434-F8A1-0B21B3F7A046}"/>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24A41124-98C9-9A12-603A-D3E828C3C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0BBD9-1048-B249-AD19-9CFA82D07CEF}"/>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319098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819A-DA00-613C-2A99-AC3010FEA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B9420-37E2-352F-72F7-78510ECE6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3B91E-1487-5C3B-4ED5-70D649EE1380}"/>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723D4EE8-55E6-9B5C-D8B5-8E26F84B2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76A3E-203E-2F62-4043-14108B7E465C}"/>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15825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E389-01D2-2C83-593C-E0CE9611F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1A5BE-FAAE-F300-2D5B-0B3BE7F446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2CA061-3CD3-E7FC-27FC-14153691F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E533F-03C3-7263-1770-6F9A11EC7E4D}"/>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6" name="Footer Placeholder 5">
            <a:extLst>
              <a:ext uri="{FF2B5EF4-FFF2-40B4-BE49-F238E27FC236}">
                <a16:creationId xmlns:a16="http://schemas.microsoft.com/office/drawing/2014/main" id="{F1230D97-AAD7-52C4-A99C-F3B7BD948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0E764-8FB5-00F0-1BA7-060F1361A221}"/>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293841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F80D-93E7-F69C-C237-F9537F6683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E4BB0-71F9-0191-BD79-AD3CCD257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88533-EF0D-8135-1F9B-8EA9718B7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E37DD-5C4B-2595-274B-52A80D1BF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6885A-2FEE-89EE-717E-E8A4C7E24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DF0F8-CF3B-AA27-1D46-EC89D8CA4CA5}"/>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8" name="Footer Placeholder 7">
            <a:extLst>
              <a:ext uri="{FF2B5EF4-FFF2-40B4-BE49-F238E27FC236}">
                <a16:creationId xmlns:a16="http://schemas.microsoft.com/office/drawing/2014/main" id="{C87828D4-2280-5C31-5F6F-D694C2B137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32E497-94B9-9271-139D-107F8F2AE74F}"/>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91301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36B2-BF7F-AF26-0ED8-F10C7EC78A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6A264A-3645-1895-6FD2-7624CC5F73A6}"/>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4" name="Footer Placeholder 3">
            <a:extLst>
              <a:ext uri="{FF2B5EF4-FFF2-40B4-BE49-F238E27FC236}">
                <a16:creationId xmlns:a16="http://schemas.microsoft.com/office/drawing/2014/main" id="{1B2E384F-2220-6E9A-4AE6-2052AE994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D7EF16-EAF7-429B-8A6E-F37F22580028}"/>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237953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DD02E-5172-5F7F-FCD9-9E282C3E5EB9}"/>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3" name="Footer Placeholder 2">
            <a:extLst>
              <a:ext uri="{FF2B5EF4-FFF2-40B4-BE49-F238E27FC236}">
                <a16:creationId xmlns:a16="http://schemas.microsoft.com/office/drawing/2014/main" id="{CA99082F-DDB5-C8E4-126B-FD9EDF5BC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15BDD0-107D-8D14-4016-A5662330DC28}"/>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58546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2B0E-3C87-5149-902E-22469EA45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7F2780-603E-5E5E-5365-D45F2D075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7DE0D4-108D-C40C-594F-6ADE486EF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820F5-3FAA-D850-6F81-7DF094CA5114}"/>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6" name="Footer Placeholder 5">
            <a:extLst>
              <a:ext uri="{FF2B5EF4-FFF2-40B4-BE49-F238E27FC236}">
                <a16:creationId xmlns:a16="http://schemas.microsoft.com/office/drawing/2014/main" id="{5C7CA6FB-22CE-38C5-2A00-E9614B49F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D4005-367A-4FEC-D38D-34F93A15C2D0}"/>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28850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F1D1-2E22-0AE4-1F13-E429CB789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E7136-DD6B-5D45-3082-EF22E30EC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CFF380-124B-CB6B-E76F-3A9135B7F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A3DB0-1A6A-2476-2C0D-B1E96F69168A}"/>
              </a:ext>
            </a:extLst>
          </p:cNvPr>
          <p:cNvSpPr>
            <a:spLocks noGrp="1"/>
          </p:cNvSpPr>
          <p:nvPr>
            <p:ph type="dt" sz="half" idx="10"/>
          </p:nvPr>
        </p:nvSpPr>
        <p:spPr/>
        <p:txBody>
          <a:bodyPr/>
          <a:lstStyle/>
          <a:p>
            <a:fld id="{666F7131-5049-439C-A23F-C73BB5291EA4}" type="datetimeFigureOut">
              <a:rPr lang="en-US" smtClean="0"/>
              <a:t>3/16/2024</a:t>
            </a:fld>
            <a:endParaRPr lang="en-US"/>
          </a:p>
        </p:txBody>
      </p:sp>
      <p:sp>
        <p:nvSpPr>
          <p:cNvPr id="6" name="Footer Placeholder 5">
            <a:extLst>
              <a:ext uri="{FF2B5EF4-FFF2-40B4-BE49-F238E27FC236}">
                <a16:creationId xmlns:a16="http://schemas.microsoft.com/office/drawing/2014/main" id="{DDDBA430-F000-DA4C-57DE-1A77010D0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0200-8E66-FB1D-2BDB-DA16C6D5822B}"/>
              </a:ext>
            </a:extLst>
          </p:cNvPr>
          <p:cNvSpPr>
            <a:spLocks noGrp="1"/>
          </p:cNvSpPr>
          <p:nvPr>
            <p:ph type="sldNum" sz="quarter" idx="12"/>
          </p:nvPr>
        </p:nvSpPr>
        <p:spPr/>
        <p:txBody>
          <a:bodyPr/>
          <a:lstStyle/>
          <a:p>
            <a:fld id="{043FE922-C779-4292-AC4B-4509A34A4293}" type="slidenum">
              <a:rPr lang="en-US" smtClean="0"/>
              <a:t>‹#›</a:t>
            </a:fld>
            <a:endParaRPr lang="en-US"/>
          </a:p>
        </p:txBody>
      </p:sp>
    </p:spTree>
    <p:extLst>
      <p:ext uri="{BB962C8B-B14F-4D97-AF65-F5344CB8AC3E}">
        <p14:creationId xmlns:p14="http://schemas.microsoft.com/office/powerpoint/2010/main" val="132111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AAF38-25D3-FB36-4C69-47EE843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33660-802F-7507-15A5-1899396B7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D0174-5E27-46ED-B12E-E869D291C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F7131-5049-439C-A23F-C73BB5291EA4}" type="datetimeFigureOut">
              <a:rPr lang="en-US" smtClean="0"/>
              <a:t>3/16/2024</a:t>
            </a:fld>
            <a:endParaRPr lang="en-US"/>
          </a:p>
        </p:txBody>
      </p:sp>
      <p:sp>
        <p:nvSpPr>
          <p:cNvPr id="5" name="Footer Placeholder 4">
            <a:extLst>
              <a:ext uri="{FF2B5EF4-FFF2-40B4-BE49-F238E27FC236}">
                <a16:creationId xmlns:a16="http://schemas.microsoft.com/office/drawing/2014/main" id="{3EA9CB0A-E19E-CD18-4207-C8DA7981B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246E8-0468-BD55-9C2F-FA46F169C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FE922-C779-4292-AC4B-4509A34A4293}" type="slidenum">
              <a:rPr lang="en-US" smtClean="0"/>
              <a:t>‹#›</a:t>
            </a:fld>
            <a:endParaRPr lang="en-US"/>
          </a:p>
        </p:txBody>
      </p:sp>
    </p:spTree>
    <p:extLst>
      <p:ext uri="{BB962C8B-B14F-4D97-AF65-F5344CB8AC3E}">
        <p14:creationId xmlns:p14="http://schemas.microsoft.com/office/powerpoint/2010/main" val="44123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DA9C1-1046-9938-3187-E267D472F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6095999" cy="3427579"/>
          </a:xfrm>
          <a:prstGeom prst="rect">
            <a:avLst/>
          </a:prstGeom>
        </p:spPr>
      </p:pic>
      <p:pic>
        <p:nvPicPr>
          <p:cNvPr id="11" name="Picture 10">
            <a:extLst>
              <a:ext uri="{FF2B5EF4-FFF2-40B4-BE49-F238E27FC236}">
                <a16:creationId xmlns:a16="http://schemas.microsoft.com/office/drawing/2014/main" id="{1A39E3CD-A832-1B00-0650-AC1C51384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8" y="3428999"/>
            <a:ext cx="6096001" cy="3426153"/>
          </a:xfrm>
          <a:prstGeom prst="rect">
            <a:avLst/>
          </a:prstGeom>
        </p:spPr>
      </p:pic>
      <p:sp>
        <p:nvSpPr>
          <p:cNvPr id="12" name="TextBox 11">
            <a:extLst>
              <a:ext uri="{FF2B5EF4-FFF2-40B4-BE49-F238E27FC236}">
                <a16:creationId xmlns:a16="http://schemas.microsoft.com/office/drawing/2014/main" id="{CBD312F7-B883-D6BE-18C0-C4A6BDA53EB0}"/>
              </a:ext>
            </a:extLst>
          </p:cNvPr>
          <p:cNvSpPr txBox="1"/>
          <p:nvPr/>
        </p:nvSpPr>
        <p:spPr>
          <a:xfrm>
            <a:off x="223518" y="1026160"/>
            <a:ext cx="11744960" cy="2246769"/>
          </a:xfrm>
          <a:prstGeom prst="rect">
            <a:avLst/>
          </a:prstGeom>
          <a:noFill/>
        </p:spPr>
        <p:txBody>
          <a:bodyPr wrap="square" rtlCol="0">
            <a:spAutoFit/>
          </a:bodyPr>
          <a:lstStyle/>
          <a:p>
            <a:pPr algn="ctr"/>
            <a:r>
              <a:rPr lang="en-US" sz="2000" dirty="0">
                <a:solidFill>
                  <a:schemeClr val="bg1"/>
                </a:solidFill>
              </a:rPr>
              <a:t>I am delighted to welcome you to today's presentation on our online store project. As we delve into the data and insights gathered, I am excited to share with you a comprehensive overview of our performance and opportunities for growth. With a </a:t>
            </a:r>
            <a:r>
              <a:rPr lang="en-US" sz="2000" b="1" dirty="0">
                <a:solidFill>
                  <a:srgbClr val="00B0F0"/>
                </a:solidFill>
              </a:rPr>
              <a:t>total profit of 93.41 million</a:t>
            </a:r>
            <a:r>
              <a:rPr lang="en-US" sz="2000" dirty="0">
                <a:solidFill>
                  <a:schemeClr val="bg1"/>
                </a:solidFill>
              </a:rPr>
              <a:t>, our journey has been marked by significant achievements and invaluable learnings. Together, we will explore the intricate details of our revenue streams, product categories, geographical markets, and customer segments to unlock new avenues for success. Join me as we navigate through the wealth of information at our disposal and chart a course towards continued prosperity and innovation in the online retail landscape.</a:t>
            </a:r>
          </a:p>
        </p:txBody>
      </p:sp>
      <p:sp>
        <p:nvSpPr>
          <p:cNvPr id="13" name="TextBox 12">
            <a:extLst>
              <a:ext uri="{FF2B5EF4-FFF2-40B4-BE49-F238E27FC236}">
                <a16:creationId xmlns:a16="http://schemas.microsoft.com/office/drawing/2014/main" id="{9A9FC6DD-5CCF-F892-F8DC-4A5BDE1A5D12}"/>
              </a:ext>
            </a:extLst>
          </p:cNvPr>
          <p:cNvSpPr txBox="1"/>
          <p:nvPr/>
        </p:nvSpPr>
        <p:spPr>
          <a:xfrm>
            <a:off x="878838" y="424905"/>
            <a:ext cx="10434320" cy="523220"/>
          </a:xfrm>
          <a:prstGeom prst="rect">
            <a:avLst/>
          </a:prstGeom>
          <a:noFill/>
        </p:spPr>
        <p:txBody>
          <a:bodyPr wrap="square" rtlCol="0">
            <a:spAutoFit/>
          </a:bodyPr>
          <a:lstStyle/>
          <a:p>
            <a:r>
              <a:rPr lang="en-US" sz="2800" b="1" dirty="0">
                <a:solidFill>
                  <a:schemeClr val="bg1"/>
                </a:solidFill>
              </a:rPr>
              <a:t>"Unveiling Growth Strategies: Insights from Our Online Store Project"</a:t>
            </a:r>
          </a:p>
        </p:txBody>
      </p:sp>
    </p:spTree>
    <p:extLst>
      <p:ext uri="{BB962C8B-B14F-4D97-AF65-F5344CB8AC3E}">
        <p14:creationId xmlns:p14="http://schemas.microsoft.com/office/powerpoint/2010/main" val="4096339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A4F8-32FB-C041-53D2-7579478CC1E3}"/>
              </a:ext>
            </a:extLst>
          </p:cNvPr>
          <p:cNvSpPr txBox="1"/>
          <p:nvPr/>
        </p:nvSpPr>
        <p:spPr>
          <a:xfrm>
            <a:off x="101600" y="917644"/>
            <a:ext cx="7467600"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 the initial chart depicting "Profit by client segment" the data reveals a breakdown where </a:t>
            </a:r>
            <a:r>
              <a:rPr lang="en-US" sz="2400" dirty="0">
                <a:solidFill>
                  <a:srgbClr val="008080"/>
                </a:solidFill>
              </a:rPr>
              <a:t>55% </a:t>
            </a:r>
            <a:r>
              <a:rPr lang="en-US" sz="2400" dirty="0">
                <a:solidFill>
                  <a:schemeClr val="bg1"/>
                </a:solidFill>
              </a:rPr>
              <a:t>of the profit is attributed to the </a:t>
            </a:r>
            <a:r>
              <a:rPr lang="en-US" sz="2400" b="1" dirty="0">
                <a:solidFill>
                  <a:srgbClr val="008080"/>
                </a:solidFill>
              </a:rPr>
              <a:t>Consumer</a:t>
            </a:r>
            <a:r>
              <a:rPr lang="en-US" sz="2400" dirty="0">
                <a:solidFill>
                  <a:schemeClr val="bg1"/>
                </a:solidFill>
              </a:rPr>
              <a:t> segment, while the </a:t>
            </a:r>
            <a:r>
              <a:rPr lang="en-US" sz="2400" b="1" dirty="0">
                <a:solidFill>
                  <a:srgbClr val="00FFCC"/>
                </a:solidFill>
              </a:rPr>
              <a:t>Corporate</a:t>
            </a:r>
            <a:r>
              <a:rPr lang="en-US" sz="2400" dirty="0">
                <a:solidFill>
                  <a:schemeClr val="bg1"/>
                </a:solidFill>
              </a:rPr>
              <a:t> segment accounts for the remaining </a:t>
            </a:r>
            <a:r>
              <a:rPr lang="en-US" sz="2400" dirty="0">
                <a:solidFill>
                  <a:srgbClr val="00FFCC"/>
                </a:solidFill>
              </a:rPr>
              <a:t>45%</a:t>
            </a:r>
            <a:r>
              <a:rPr lang="en-US" sz="2400" dirty="0">
                <a:solidFill>
                  <a:schemeClr val="bg1"/>
                </a:solidFill>
              </a:rPr>
              <a:t>. </a:t>
            </a:r>
          </a:p>
          <a:p>
            <a:pPr marL="342900" indent="-342900">
              <a:buFont typeface="Arial" panose="020B0604020202020204" pitchFamily="34" charset="0"/>
              <a:buChar char="•"/>
            </a:pPr>
            <a:r>
              <a:rPr lang="en-US" sz="2400" dirty="0">
                <a:solidFill>
                  <a:schemeClr val="bg1"/>
                </a:solidFill>
              </a:rPr>
              <a:t>This distribution underscores the significance of the Consumer segment in contributing to overall profitability. Understanding the profit dynamics across different client segments is essential for devising targeted marketing strategies, optimizing resource allocation, and fostering stronger customer relationships. </a:t>
            </a:r>
          </a:p>
          <a:p>
            <a:pPr marL="342900" indent="-342900">
              <a:buFont typeface="Arial" panose="020B0604020202020204" pitchFamily="34" charset="0"/>
              <a:buChar char="•"/>
            </a:pPr>
            <a:r>
              <a:rPr lang="en-US" sz="2400" dirty="0">
                <a:solidFill>
                  <a:schemeClr val="bg1"/>
                </a:solidFill>
              </a:rPr>
              <a:t>By leveraging insights from this chart, the organization can tailor its efforts to meet the distinct needs and preferences of each client segment, ultimately driving sustainable growth and profitability for the online store.</a:t>
            </a:r>
          </a:p>
        </p:txBody>
      </p:sp>
      <p:pic>
        <p:nvPicPr>
          <p:cNvPr id="6" name="Picture 5">
            <a:extLst>
              <a:ext uri="{FF2B5EF4-FFF2-40B4-BE49-F238E27FC236}">
                <a16:creationId xmlns:a16="http://schemas.microsoft.com/office/drawing/2014/main" id="{EBF6E131-8238-04C4-95D9-D59890543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0" y="1486375"/>
            <a:ext cx="4410199" cy="4494848"/>
          </a:xfrm>
          <a:prstGeom prst="rect">
            <a:avLst/>
          </a:prstGeom>
        </p:spPr>
      </p:pic>
      <p:sp>
        <p:nvSpPr>
          <p:cNvPr id="7" name="TextBox 6">
            <a:extLst>
              <a:ext uri="{FF2B5EF4-FFF2-40B4-BE49-F238E27FC236}">
                <a16:creationId xmlns:a16="http://schemas.microsoft.com/office/drawing/2014/main" id="{63551399-D1E7-2626-6BEC-A9BBC94DF6AF}"/>
              </a:ext>
            </a:extLst>
          </p:cNvPr>
          <p:cNvSpPr txBox="1"/>
          <p:nvPr/>
        </p:nvSpPr>
        <p:spPr>
          <a:xfrm>
            <a:off x="2184400" y="284366"/>
            <a:ext cx="7813040" cy="584775"/>
          </a:xfrm>
          <a:prstGeom prst="rect">
            <a:avLst/>
          </a:prstGeom>
          <a:noFill/>
        </p:spPr>
        <p:txBody>
          <a:bodyPr wrap="square" rtlCol="0">
            <a:spAutoFit/>
          </a:bodyPr>
          <a:lstStyle/>
          <a:p>
            <a:pPr algn="ctr"/>
            <a:r>
              <a:rPr lang="en-US" sz="3200" b="1" dirty="0">
                <a:solidFill>
                  <a:schemeClr val="bg1"/>
                </a:solidFill>
              </a:rPr>
              <a:t>Profit by client segment</a:t>
            </a:r>
            <a:endParaRPr lang="en-US" sz="3200" b="1" dirty="0"/>
          </a:p>
        </p:txBody>
      </p:sp>
    </p:spTree>
    <p:extLst>
      <p:ext uri="{BB962C8B-B14F-4D97-AF65-F5344CB8AC3E}">
        <p14:creationId xmlns:p14="http://schemas.microsoft.com/office/powerpoint/2010/main" val="25109840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5C07D-F477-174A-CA42-A7CEDC0CC32E}"/>
              </a:ext>
            </a:extLst>
          </p:cNvPr>
          <p:cNvSpPr txBox="1"/>
          <p:nvPr/>
        </p:nvSpPr>
        <p:spPr>
          <a:xfrm>
            <a:off x="182880" y="1250237"/>
            <a:ext cx="1182624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 the "Profit by month" chart, the data showcases the monthly profitability of the online store throughout the year. </a:t>
            </a:r>
          </a:p>
          <a:p>
            <a:pPr marL="342900" indent="-342900">
              <a:buFont typeface="Arial" panose="020B0604020202020204" pitchFamily="34" charset="0"/>
              <a:buChar char="•"/>
            </a:pPr>
            <a:r>
              <a:rPr lang="en-US" sz="2400" dirty="0">
                <a:solidFill>
                  <a:schemeClr val="bg1"/>
                </a:solidFill>
              </a:rPr>
              <a:t>It reflects fluctuations in profit, with peaks observed in </a:t>
            </a:r>
            <a:r>
              <a:rPr lang="en-US" sz="2400" b="1" dirty="0">
                <a:solidFill>
                  <a:srgbClr val="00FFCC"/>
                </a:solidFill>
              </a:rPr>
              <a:t>December at 8.64 million</a:t>
            </a:r>
            <a:r>
              <a:rPr lang="en-US" sz="2400" dirty="0">
                <a:solidFill>
                  <a:schemeClr val="bg1"/>
                </a:solidFill>
              </a:rPr>
              <a:t> and </a:t>
            </a:r>
            <a:r>
              <a:rPr lang="en-US" sz="2400" b="1" dirty="0">
                <a:solidFill>
                  <a:srgbClr val="00FFCC"/>
                </a:solidFill>
              </a:rPr>
              <a:t>November at 8.17 million</a:t>
            </a:r>
            <a:r>
              <a:rPr lang="en-US" sz="2400" dirty="0">
                <a:solidFill>
                  <a:schemeClr val="bg1"/>
                </a:solidFill>
              </a:rPr>
              <a:t>, while the lowest profit is recorded in </a:t>
            </a:r>
            <a:r>
              <a:rPr lang="en-US" sz="2400" b="1" dirty="0">
                <a:solidFill>
                  <a:srgbClr val="FF0000"/>
                </a:solidFill>
              </a:rPr>
              <a:t>June at 7.32 million</a:t>
            </a:r>
            <a:r>
              <a:rPr lang="en-US" sz="2400" dirty="0">
                <a:solidFill>
                  <a:schemeClr val="bg1"/>
                </a:solidFill>
              </a:rPr>
              <a:t>. Understanding these fluctuations is crucial for identifying seasonal trends, optimizing inventory management, and planning marketing campaigns to capitalize on peak months. </a:t>
            </a:r>
          </a:p>
        </p:txBody>
      </p:sp>
      <p:pic>
        <p:nvPicPr>
          <p:cNvPr id="6" name="Picture 5">
            <a:extLst>
              <a:ext uri="{FF2B5EF4-FFF2-40B4-BE49-F238E27FC236}">
                <a16:creationId xmlns:a16="http://schemas.microsoft.com/office/drawing/2014/main" id="{4075E9C8-3C88-629F-4C7D-7BC88431C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928" y="3558561"/>
            <a:ext cx="5832712" cy="3075919"/>
          </a:xfrm>
          <a:prstGeom prst="rect">
            <a:avLst/>
          </a:prstGeom>
        </p:spPr>
      </p:pic>
      <p:sp>
        <p:nvSpPr>
          <p:cNvPr id="7" name="TextBox 6">
            <a:extLst>
              <a:ext uri="{FF2B5EF4-FFF2-40B4-BE49-F238E27FC236}">
                <a16:creationId xmlns:a16="http://schemas.microsoft.com/office/drawing/2014/main" id="{952695CB-5F5A-A852-F653-9AD0A7B5A00A}"/>
              </a:ext>
            </a:extLst>
          </p:cNvPr>
          <p:cNvSpPr txBox="1"/>
          <p:nvPr/>
        </p:nvSpPr>
        <p:spPr>
          <a:xfrm>
            <a:off x="182880" y="3429000"/>
            <a:ext cx="55880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By analyzing this chart, stakeholders can gain valuable insights into the financial performance of the online store over the course of the year, enabling informed decision-making to drive profitability and growth.</a:t>
            </a:r>
          </a:p>
          <a:p>
            <a:pPr marL="285750" indent="-285750">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256B13C9-79FB-6A9E-5DFE-854CC29561EA}"/>
              </a:ext>
            </a:extLst>
          </p:cNvPr>
          <p:cNvSpPr txBox="1"/>
          <p:nvPr/>
        </p:nvSpPr>
        <p:spPr>
          <a:xfrm>
            <a:off x="1929528" y="458956"/>
            <a:ext cx="7924800" cy="584775"/>
          </a:xfrm>
          <a:prstGeom prst="rect">
            <a:avLst/>
          </a:prstGeom>
          <a:noFill/>
        </p:spPr>
        <p:txBody>
          <a:bodyPr wrap="square" rtlCol="0">
            <a:spAutoFit/>
          </a:bodyPr>
          <a:lstStyle/>
          <a:p>
            <a:pPr algn="ctr"/>
            <a:r>
              <a:rPr lang="en-US" sz="3200" b="1" dirty="0">
                <a:solidFill>
                  <a:schemeClr val="bg1"/>
                </a:solidFill>
              </a:rPr>
              <a:t>Profit by month</a:t>
            </a:r>
            <a:endParaRPr lang="en-US" sz="3200" b="1" dirty="0"/>
          </a:p>
        </p:txBody>
      </p:sp>
    </p:spTree>
    <p:extLst>
      <p:ext uri="{BB962C8B-B14F-4D97-AF65-F5344CB8AC3E}">
        <p14:creationId xmlns:p14="http://schemas.microsoft.com/office/powerpoint/2010/main" val="39915518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BD8891-8A87-5826-430D-A15284FDC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1219666"/>
            <a:ext cx="5495925" cy="5304324"/>
          </a:xfrm>
          <a:prstGeom prst="rect">
            <a:avLst/>
          </a:prstGeom>
        </p:spPr>
      </p:pic>
      <p:sp>
        <p:nvSpPr>
          <p:cNvPr id="7" name="TextBox 6">
            <a:extLst>
              <a:ext uri="{FF2B5EF4-FFF2-40B4-BE49-F238E27FC236}">
                <a16:creationId xmlns:a16="http://schemas.microsoft.com/office/drawing/2014/main" id="{BDBD39F9-F01C-59EE-C8CD-0126646DD65A}"/>
              </a:ext>
            </a:extLst>
          </p:cNvPr>
          <p:cNvSpPr txBox="1"/>
          <p:nvPr/>
        </p:nvSpPr>
        <p:spPr>
          <a:xfrm>
            <a:off x="0" y="1513840"/>
            <a:ext cx="688848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In the "Profit by country" chart, the data delineates the profitability contributions of various countries to the online store, highlighting substantial differences. The </a:t>
            </a:r>
            <a:r>
              <a:rPr lang="en-US" sz="2000" b="1" dirty="0">
                <a:solidFill>
                  <a:srgbClr val="00FFCC"/>
                </a:solidFill>
              </a:rPr>
              <a:t>United Arab Emirates</a:t>
            </a:r>
            <a:r>
              <a:rPr lang="en-US" sz="2000" dirty="0">
                <a:solidFill>
                  <a:schemeClr val="bg1"/>
                </a:solidFill>
              </a:rPr>
              <a:t> emerges as the top contributor with </a:t>
            </a:r>
            <a:r>
              <a:rPr lang="en-US" sz="2000" b="1" dirty="0">
                <a:solidFill>
                  <a:srgbClr val="00FFCC"/>
                </a:solidFill>
              </a:rPr>
              <a:t>26 million</a:t>
            </a:r>
            <a:r>
              <a:rPr lang="en-US" sz="2000" dirty="0">
                <a:solidFill>
                  <a:schemeClr val="bg1"/>
                </a:solidFill>
              </a:rPr>
              <a:t>, followed closely by </a:t>
            </a:r>
            <a:r>
              <a:rPr lang="en-US" sz="2000" b="1" dirty="0">
                <a:solidFill>
                  <a:srgbClr val="00FFCC"/>
                </a:solidFill>
              </a:rPr>
              <a:t>Saudi Arabia at 18 million </a:t>
            </a:r>
            <a:r>
              <a:rPr lang="en-US" sz="2000" dirty="0">
                <a:solidFill>
                  <a:schemeClr val="bg1"/>
                </a:solidFill>
              </a:rPr>
              <a:t>and </a:t>
            </a:r>
            <a:r>
              <a:rPr lang="en-US" sz="2000" b="1" dirty="0">
                <a:solidFill>
                  <a:schemeClr val="accent3">
                    <a:lumMod val="60000"/>
                    <a:lumOff val="40000"/>
                  </a:schemeClr>
                </a:solidFill>
              </a:rPr>
              <a:t>Morocco at 16 million</a:t>
            </a:r>
            <a:r>
              <a:rPr lang="en-US" sz="2000" dirty="0">
                <a:solidFill>
                  <a:schemeClr val="bg1"/>
                </a:solidFill>
              </a:rPr>
              <a:t>. </a:t>
            </a:r>
          </a:p>
          <a:p>
            <a:pPr marL="342900" indent="-342900">
              <a:buFont typeface="Arial" panose="020B0604020202020204" pitchFamily="34" charset="0"/>
              <a:buChar char="•"/>
            </a:pPr>
            <a:r>
              <a:rPr lang="en-US" sz="2000" b="1" dirty="0">
                <a:solidFill>
                  <a:schemeClr val="bg1"/>
                </a:solidFill>
              </a:rPr>
              <a:t>Egypt</a:t>
            </a:r>
            <a:r>
              <a:rPr lang="en-US" sz="2000" dirty="0">
                <a:solidFill>
                  <a:schemeClr val="bg1"/>
                </a:solidFill>
              </a:rPr>
              <a:t> and </a:t>
            </a:r>
            <a:r>
              <a:rPr lang="en-US" sz="2000" b="1" dirty="0">
                <a:solidFill>
                  <a:schemeClr val="bg1"/>
                </a:solidFill>
              </a:rPr>
              <a:t>Algeria</a:t>
            </a:r>
            <a:r>
              <a:rPr lang="en-US" sz="2000" dirty="0">
                <a:solidFill>
                  <a:schemeClr val="bg1"/>
                </a:solidFill>
              </a:rPr>
              <a:t> also demonstrate significant profitability, generating </a:t>
            </a:r>
            <a:r>
              <a:rPr lang="en-US" sz="2000" b="1" dirty="0">
                <a:solidFill>
                  <a:schemeClr val="bg1"/>
                </a:solidFill>
              </a:rPr>
              <a:t>12 million </a:t>
            </a:r>
            <a:r>
              <a:rPr lang="en-US" sz="2000" dirty="0">
                <a:solidFill>
                  <a:schemeClr val="bg1"/>
                </a:solidFill>
              </a:rPr>
              <a:t>and </a:t>
            </a:r>
            <a:r>
              <a:rPr lang="en-US" sz="2000" b="1" dirty="0">
                <a:solidFill>
                  <a:schemeClr val="bg1"/>
                </a:solidFill>
              </a:rPr>
              <a:t>14 million </a:t>
            </a:r>
            <a:r>
              <a:rPr lang="en-US" sz="2000" dirty="0">
                <a:solidFill>
                  <a:schemeClr val="bg1"/>
                </a:solidFill>
              </a:rPr>
              <a:t>respectively. </a:t>
            </a:r>
          </a:p>
          <a:p>
            <a:pPr marL="342900" indent="-342900">
              <a:buFont typeface="Arial" panose="020B0604020202020204" pitchFamily="34" charset="0"/>
              <a:buChar char="•"/>
            </a:pPr>
            <a:r>
              <a:rPr lang="en-US" sz="2000" dirty="0">
                <a:solidFill>
                  <a:schemeClr val="bg1"/>
                </a:solidFill>
              </a:rPr>
              <a:t>Conversely, </a:t>
            </a:r>
            <a:r>
              <a:rPr lang="en-US" sz="2000" b="1" dirty="0">
                <a:solidFill>
                  <a:srgbClr val="FF6699"/>
                </a:solidFill>
              </a:rPr>
              <a:t>Iraq</a:t>
            </a:r>
            <a:r>
              <a:rPr lang="en-US" sz="2000" dirty="0">
                <a:solidFill>
                  <a:schemeClr val="bg1"/>
                </a:solidFill>
              </a:rPr>
              <a:t> exhibits comparatively lower profitability, contributing </a:t>
            </a:r>
            <a:r>
              <a:rPr lang="en-US" sz="2000" b="1" dirty="0">
                <a:solidFill>
                  <a:srgbClr val="FF6699"/>
                </a:solidFill>
              </a:rPr>
              <a:t>7 million</a:t>
            </a:r>
            <a:r>
              <a:rPr lang="en-US" sz="2000" dirty="0">
                <a:solidFill>
                  <a:schemeClr val="bg1"/>
                </a:solidFill>
              </a:rPr>
              <a:t>. </a:t>
            </a:r>
          </a:p>
          <a:p>
            <a:pPr marL="342900" indent="-342900">
              <a:buFont typeface="Arial" panose="020B0604020202020204" pitchFamily="34" charset="0"/>
              <a:buChar char="•"/>
            </a:pPr>
            <a:r>
              <a:rPr lang="en-US" sz="2000" dirty="0">
                <a:solidFill>
                  <a:schemeClr val="bg1"/>
                </a:solidFill>
              </a:rPr>
              <a:t>Understanding these disparities enables strategic decision-making regarding market expansion, resource allocation, and targeted marketing efforts. By leveraging insights from this chart, stakeholders can optimize their approach to maximize profitability across different countries and regions.</a:t>
            </a:r>
          </a:p>
        </p:txBody>
      </p:sp>
      <p:sp>
        <p:nvSpPr>
          <p:cNvPr id="8" name="TextBox 7">
            <a:extLst>
              <a:ext uri="{FF2B5EF4-FFF2-40B4-BE49-F238E27FC236}">
                <a16:creationId xmlns:a16="http://schemas.microsoft.com/office/drawing/2014/main" id="{CE397B5A-FD86-3DE0-713F-01FB8754B807}"/>
              </a:ext>
            </a:extLst>
          </p:cNvPr>
          <p:cNvSpPr txBox="1"/>
          <p:nvPr/>
        </p:nvSpPr>
        <p:spPr>
          <a:xfrm>
            <a:off x="2479040" y="603071"/>
            <a:ext cx="7233920" cy="584775"/>
          </a:xfrm>
          <a:prstGeom prst="rect">
            <a:avLst/>
          </a:prstGeom>
          <a:noFill/>
        </p:spPr>
        <p:txBody>
          <a:bodyPr wrap="square" rtlCol="0">
            <a:spAutoFit/>
          </a:bodyPr>
          <a:lstStyle/>
          <a:p>
            <a:pPr algn="ctr"/>
            <a:r>
              <a:rPr lang="en-US" sz="3200" b="1" dirty="0">
                <a:solidFill>
                  <a:schemeClr val="bg1"/>
                </a:solidFill>
              </a:rPr>
              <a:t>Profit by country</a:t>
            </a:r>
            <a:endParaRPr lang="en-US" sz="3200" b="1" dirty="0"/>
          </a:p>
        </p:txBody>
      </p:sp>
    </p:spTree>
    <p:extLst>
      <p:ext uri="{BB962C8B-B14F-4D97-AF65-F5344CB8AC3E}">
        <p14:creationId xmlns:p14="http://schemas.microsoft.com/office/powerpoint/2010/main" val="5283567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8863F8-9526-E0AE-9F53-1277A85D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1" y="1443202"/>
            <a:ext cx="4576444" cy="4337606"/>
          </a:xfrm>
          <a:prstGeom prst="rect">
            <a:avLst/>
          </a:prstGeom>
        </p:spPr>
      </p:pic>
      <p:sp>
        <p:nvSpPr>
          <p:cNvPr id="6" name="TextBox 5">
            <a:extLst>
              <a:ext uri="{FF2B5EF4-FFF2-40B4-BE49-F238E27FC236}">
                <a16:creationId xmlns:a16="http://schemas.microsoft.com/office/drawing/2014/main" id="{56CBCB95-E4C9-CC4F-7BF1-8E9B53E171F6}"/>
              </a:ext>
            </a:extLst>
          </p:cNvPr>
          <p:cNvSpPr txBox="1"/>
          <p:nvPr/>
        </p:nvSpPr>
        <p:spPr>
          <a:xfrm>
            <a:off x="71120" y="945111"/>
            <a:ext cx="7508240"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 the "Profit by Category" chart, the data illustrates the distribution of profits across different product categories within the online store. </a:t>
            </a:r>
          </a:p>
          <a:p>
            <a:pPr marL="342900" indent="-342900">
              <a:buFont typeface="Arial" panose="020B0604020202020204" pitchFamily="34" charset="0"/>
              <a:buChar char="•"/>
            </a:pPr>
            <a:r>
              <a:rPr lang="en-US" sz="2400" b="1" dirty="0">
                <a:solidFill>
                  <a:srgbClr val="00FFCC"/>
                </a:solidFill>
              </a:rPr>
              <a:t>Furniture</a:t>
            </a:r>
            <a:r>
              <a:rPr lang="en-US" sz="2400" dirty="0">
                <a:solidFill>
                  <a:schemeClr val="bg1"/>
                </a:solidFill>
              </a:rPr>
              <a:t> emerges as the top-performing category, generating </a:t>
            </a:r>
            <a:r>
              <a:rPr lang="en-US" sz="2400" b="1" dirty="0">
                <a:solidFill>
                  <a:srgbClr val="00FFCC"/>
                </a:solidFill>
              </a:rPr>
              <a:t>48 million </a:t>
            </a:r>
            <a:r>
              <a:rPr lang="en-US" sz="2400" dirty="0">
                <a:solidFill>
                  <a:schemeClr val="bg1"/>
                </a:solidFill>
              </a:rPr>
              <a:t>in profit, followed by </a:t>
            </a:r>
            <a:r>
              <a:rPr lang="en-US" sz="2400" b="1" dirty="0">
                <a:solidFill>
                  <a:schemeClr val="bg2">
                    <a:lumMod val="75000"/>
                  </a:schemeClr>
                </a:solidFill>
              </a:rPr>
              <a:t>Electronics</a:t>
            </a:r>
            <a:r>
              <a:rPr lang="en-US" sz="2400" dirty="0">
                <a:solidFill>
                  <a:schemeClr val="bg1"/>
                </a:solidFill>
              </a:rPr>
              <a:t> at </a:t>
            </a:r>
            <a:r>
              <a:rPr lang="en-US" sz="2400" b="1" dirty="0">
                <a:solidFill>
                  <a:schemeClr val="bg2">
                    <a:lumMod val="75000"/>
                  </a:schemeClr>
                </a:solidFill>
              </a:rPr>
              <a:t>29 million </a:t>
            </a:r>
            <a:r>
              <a:rPr lang="en-US" sz="2400" dirty="0">
                <a:solidFill>
                  <a:schemeClr val="bg1"/>
                </a:solidFill>
              </a:rPr>
              <a:t>and </a:t>
            </a:r>
            <a:r>
              <a:rPr lang="en-US" sz="2400" b="1" dirty="0">
                <a:solidFill>
                  <a:srgbClr val="FF6699"/>
                </a:solidFill>
              </a:rPr>
              <a:t>Computer &amp; Laptop at 17 million</a:t>
            </a:r>
            <a:r>
              <a:rPr lang="en-US" sz="2400" dirty="0">
                <a:solidFill>
                  <a:schemeClr val="bg1"/>
                </a:solidFill>
              </a:rPr>
              <a:t>. </a:t>
            </a:r>
          </a:p>
          <a:p>
            <a:pPr marL="342900" indent="-342900">
              <a:buFont typeface="Arial" panose="020B0604020202020204" pitchFamily="34" charset="0"/>
              <a:buChar char="•"/>
            </a:pPr>
            <a:r>
              <a:rPr lang="en-US" sz="2400" dirty="0">
                <a:solidFill>
                  <a:schemeClr val="bg1"/>
                </a:solidFill>
              </a:rPr>
              <a:t>These insights offer valuable guidance for resource allocation, inventory management, and marketing strategies. </a:t>
            </a:r>
          </a:p>
          <a:p>
            <a:pPr marL="342900" indent="-342900">
              <a:buFont typeface="Arial" panose="020B0604020202020204" pitchFamily="34" charset="0"/>
              <a:buChar char="•"/>
            </a:pPr>
            <a:r>
              <a:rPr lang="en-US" sz="2400" dirty="0">
                <a:solidFill>
                  <a:schemeClr val="bg1"/>
                </a:solidFill>
              </a:rPr>
              <a:t>By understanding the profitability of each category, stakeholders can make informed decisions to optimize product offerings, enhance customer satisfaction, and drive overall profitability. </a:t>
            </a:r>
          </a:p>
          <a:p>
            <a:pPr marL="342900" indent="-342900">
              <a:buFont typeface="Arial" panose="020B0604020202020204" pitchFamily="34" charset="0"/>
              <a:buChar char="•"/>
            </a:pPr>
            <a:r>
              <a:rPr lang="en-US" sz="2400" dirty="0">
                <a:solidFill>
                  <a:schemeClr val="bg1"/>
                </a:solidFill>
              </a:rPr>
              <a:t>This chart serves as a crucial tool for strategic planning and business growth within the online store.</a:t>
            </a:r>
          </a:p>
        </p:txBody>
      </p:sp>
      <p:sp>
        <p:nvSpPr>
          <p:cNvPr id="7" name="TextBox 6">
            <a:extLst>
              <a:ext uri="{FF2B5EF4-FFF2-40B4-BE49-F238E27FC236}">
                <a16:creationId xmlns:a16="http://schemas.microsoft.com/office/drawing/2014/main" id="{688141C3-FC8C-BC01-38DE-09D4472EE3C2}"/>
              </a:ext>
            </a:extLst>
          </p:cNvPr>
          <p:cNvSpPr txBox="1"/>
          <p:nvPr/>
        </p:nvSpPr>
        <p:spPr>
          <a:xfrm>
            <a:off x="2189480" y="360336"/>
            <a:ext cx="7813040" cy="584775"/>
          </a:xfrm>
          <a:prstGeom prst="rect">
            <a:avLst/>
          </a:prstGeom>
          <a:noFill/>
        </p:spPr>
        <p:txBody>
          <a:bodyPr wrap="square" rtlCol="0">
            <a:spAutoFit/>
          </a:bodyPr>
          <a:lstStyle/>
          <a:p>
            <a:pPr algn="ctr"/>
            <a:r>
              <a:rPr lang="en-US" sz="3200" b="1" dirty="0">
                <a:solidFill>
                  <a:schemeClr val="bg1"/>
                </a:solidFill>
              </a:rPr>
              <a:t>Profit by Category</a:t>
            </a:r>
            <a:endParaRPr lang="en-US" sz="3200" b="1" dirty="0"/>
          </a:p>
        </p:txBody>
      </p:sp>
    </p:spTree>
    <p:extLst>
      <p:ext uri="{BB962C8B-B14F-4D97-AF65-F5344CB8AC3E}">
        <p14:creationId xmlns:p14="http://schemas.microsoft.com/office/powerpoint/2010/main" val="24313054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77D494-E77A-0917-0C80-974B43F5A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960" y="871308"/>
            <a:ext cx="3393440" cy="5717437"/>
          </a:xfrm>
          <a:prstGeom prst="rect">
            <a:avLst/>
          </a:prstGeom>
        </p:spPr>
      </p:pic>
      <p:sp>
        <p:nvSpPr>
          <p:cNvPr id="6" name="TextBox 5">
            <a:extLst>
              <a:ext uri="{FF2B5EF4-FFF2-40B4-BE49-F238E27FC236}">
                <a16:creationId xmlns:a16="http://schemas.microsoft.com/office/drawing/2014/main" id="{D8B8DEE0-A06E-0EE4-F6EC-F7C6F360860D}"/>
              </a:ext>
            </a:extLst>
          </p:cNvPr>
          <p:cNvSpPr txBox="1"/>
          <p:nvPr/>
        </p:nvSpPr>
        <p:spPr>
          <a:xfrm>
            <a:off x="0" y="790028"/>
            <a:ext cx="844296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 the "Profit by Product" chart, the data presents a breakdown of profits generated by different products within the online store. </a:t>
            </a:r>
          </a:p>
          <a:p>
            <a:pPr marL="342900" indent="-342900">
              <a:buFont typeface="Arial" panose="020B0604020202020204" pitchFamily="34" charset="0"/>
              <a:buChar char="•"/>
            </a:pPr>
            <a:r>
              <a:rPr lang="en-US" sz="2400" b="1" dirty="0">
                <a:solidFill>
                  <a:srgbClr val="00FFCC"/>
                </a:solidFill>
              </a:rPr>
              <a:t>Product 9</a:t>
            </a:r>
            <a:r>
              <a:rPr lang="en-US" sz="2400" dirty="0">
                <a:solidFill>
                  <a:schemeClr val="bg1"/>
                </a:solidFill>
              </a:rPr>
              <a:t> emerges as the top-performing product, generating </a:t>
            </a:r>
            <a:r>
              <a:rPr lang="en-US" sz="2400" b="1" dirty="0">
                <a:solidFill>
                  <a:srgbClr val="00FFCC"/>
                </a:solidFill>
              </a:rPr>
              <a:t>9,651,804</a:t>
            </a:r>
            <a:r>
              <a:rPr lang="en-US" sz="2400" dirty="0">
                <a:solidFill>
                  <a:schemeClr val="bg1"/>
                </a:solidFill>
              </a:rPr>
              <a:t> </a:t>
            </a:r>
            <a:r>
              <a:rPr lang="en-US" sz="2400" b="1" dirty="0">
                <a:solidFill>
                  <a:srgbClr val="00FFCC"/>
                </a:solidFill>
              </a:rPr>
              <a:t>million</a:t>
            </a:r>
            <a:r>
              <a:rPr lang="en-US" sz="2400" dirty="0">
                <a:solidFill>
                  <a:schemeClr val="bg1"/>
                </a:solidFill>
              </a:rPr>
              <a:t> in profit, followed by </a:t>
            </a:r>
            <a:r>
              <a:rPr lang="en-US" sz="2400" b="1" dirty="0">
                <a:solidFill>
                  <a:srgbClr val="33CCCC"/>
                </a:solidFill>
              </a:rPr>
              <a:t>Product 13 </a:t>
            </a:r>
            <a:r>
              <a:rPr lang="en-US" sz="2400" dirty="0">
                <a:solidFill>
                  <a:schemeClr val="bg1"/>
                </a:solidFill>
              </a:rPr>
              <a:t>at</a:t>
            </a:r>
            <a:r>
              <a:rPr lang="en-US" sz="2400" b="1" dirty="0">
                <a:solidFill>
                  <a:srgbClr val="33CCCC"/>
                </a:solidFill>
              </a:rPr>
              <a:t> 8,602,506 million</a:t>
            </a:r>
            <a:r>
              <a:rPr lang="en-US" sz="2400" dirty="0">
                <a:solidFill>
                  <a:schemeClr val="bg1"/>
                </a:solidFill>
              </a:rPr>
              <a:t> and </a:t>
            </a:r>
            <a:r>
              <a:rPr lang="en-US" sz="2400" b="1" dirty="0">
                <a:solidFill>
                  <a:srgbClr val="33CCCC"/>
                </a:solidFill>
              </a:rPr>
              <a:t>Product 8 </a:t>
            </a:r>
            <a:r>
              <a:rPr lang="en-US" sz="2400" dirty="0">
                <a:solidFill>
                  <a:schemeClr val="bg1"/>
                </a:solidFill>
              </a:rPr>
              <a:t>at</a:t>
            </a:r>
            <a:r>
              <a:rPr lang="en-US" sz="2400" b="1" dirty="0">
                <a:solidFill>
                  <a:srgbClr val="33CCCC"/>
                </a:solidFill>
              </a:rPr>
              <a:t> 7,321,542 million</a:t>
            </a:r>
            <a:r>
              <a:rPr lang="en-US" sz="2400" dirty="0">
                <a:solidFill>
                  <a:schemeClr val="bg1"/>
                </a:solidFill>
              </a:rPr>
              <a:t>. Conversely, </a:t>
            </a:r>
            <a:r>
              <a:rPr lang="en-US" sz="2400" b="1" dirty="0">
                <a:solidFill>
                  <a:srgbClr val="FF6699"/>
                </a:solidFill>
              </a:rPr>
              <a:t>Product 2</a:t>
            </a:r>
            <a:r>
              <a:rPr lang="en-US" sz="2400" dirty="0">
                <a:solidFill>
                  <a:schemeClr val="bg1"/>
                </a:solidFill>
              </a:rPr>
              <a:t> exhibits comparatively lower profitability, contributing </a:t>
            </a:r>
            <a:r>
              <a:rPr lang="en-US" sz="2400" b="1" dirty="0">
                <a:solidFill>
                  <a:srgbClr val="FF6699"/>
                </a:solidFill>
              </a:rPr>
              <a:t>1,972,616  million</a:t>
            </a:r>
            <a:r>
              <a:rPr lang="en-US" sz="2400" dirty="0">
                <a:solidFill>
                  <a:schemeClr val="bg1"/>
                </a:solidFill>
              </a:rPr>
              <a:t>. </a:t>
            </a:r>
          </a:p>
          <a:p>
            <a:pPr marL="342900" indent="-342900">
              <a:buFont typeface="Arial" panose="020B0604020202020204" pitchFamily="34" charset="0"/>
              <a:buChar char="•"/>
            </a:pPr>
            <a:r>
              <a:rPr lang="en-US" sz="2400" dirty="0">
                <a:solidFill>
                  <a:schemeClr val="bg1"/>
                </a:solidFill>
              </a:rPr>
              <a:t>These insights provide valuable guidance for inventory management, pricing strategies, and product development initiatives. </a:t>
            </a:r>
          </a:p>
          <a:p>
            <a:pPr marL="342900" indent="-342900">
              <a:buFont typeface="Arial" panose="020B0604020202020204" pitchFamily="34" charset="0"/>
              <a:buChar char="•"/>
            </a:pPr>
            <a:r>
              <a:rPr lang="en-US" sz="2400" dirty="0">
                <a:solidFill>
                  <a:schemeClr val="bg1"/>
                </a:solidFill>
              </a:rPr>
              <a:t>By understanding the profitability of each product, stakeholders can make informed decisions to optimize product offerings, enhance customer satisfaction, and drive overall profitability. </a:t>
            </a:r>
          </a:p>
          <a:p>
            <a:pPr marL="342900" indent="-342900">
              <a:buFont typeface="Arial" panose="020B0604020202020204" pitchFamily="34" charset="0"/>
              <a:buChar char="•"/>
            </a:pPr>
            <a:r>
              <a:rPr lang="en-US" sz="2400" dirty="0">
                <a:solidFill>
                  <a:schemeClr val="bg1"/>
                </a:solidFill>
              </a:rPr>
              <a:t>This chart serves as a valuable tool for strategic planning and business growth within the online store.</a:t>
            </a:r>
          </a:p>
          <a:p>
            <a:pPr marL="342900" indent="-342900">
              <a:buFont typeface="Arial" panose="020B0604020202020204" pitchFamily="34" charset="0"/>
              <a:buChar char="•"/>
            </a:pPr>
            <a:endParaRPr lang="en-US" sz="2400" dirty="0">
              <a:solidFill>
                <a:schemeClr val="bg1"/>
              </a:solidFill>
            </a:endParaRPr>
          </a:p>
        </p:txBody>
      </p:sp>
      <p:sp>
        <p:nvSpPr>
          <p:cNvPr id="7" name="TextBox 6">
            <a:extLst>
              <a:ext uri="{FF2B5EF4-FFF2-40B4-BE49-F238E27FC236}">
                <a16:creationId xmlns:a16="http://schemas.microsoft.com/office/drawing/2014/main" id="{81589E0A-11E8-A65F-F036-06C531D4971C}"/>
              </a:ext>
            </a:extLst>
          </p:cNvPr>
          <p:cNvSpPr txBox="1"/>
          <p:nvPr/>
        </p:nvSpPr>
        <p:spPr>
          <a:xfrm>
            <a:off x="2148840" y="217770"/>
            <a:ext cx="7894320" cy="523220"/>
          </a:xfrm>
          <a:prstGeom prst="rect">
            <a:avLst/>
          </a:prstGeom>
          <a:noFill/>
        </p:spPr>
        <p:txBody>
          <a:bodyPr wrap="square" rtlCol="0">
            <a:spAutoFit/>
          </a:bodyPr>
          <a:lstStyle/>
          <a:p>
            <a:pPr algn="ctr"/>
            <a:r>
              <a:rPr lang="en-US" sz="2800" b="1" dirty="0">
                <a:solidFill>
                  <a:schemeClr val="bg1"/>
                </a:solidFill>
              </a:rPr>
              <a:t>Profit by Product</a:t>
            </a:r>
            <a:endParaRPr lang="en-US" sz="2800" b="1" dirty="0"/>
          </a:p>
        </p:txBody>
      </p:sp>
    </p:spTree>
    <p:extLst>
      <p:ext uri="{BB962C8B-B14F-4D97-AF65-F5344CB8AC3E}">
        <p14:creationId xmlns:p14="http://schemas.microsoft.com/office/powerpoint/2010/main" val="78326285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85E960-F929-79FE-6D2C-B27D44042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812" y="1376839"/>
            <a:ext cx="5086188" cy="4104322"/>
          </a:xfrm>
          <a:prstGeom prst="rect">
            <a:avLst/>
          </a:prstGeom>
        </p:spPr>
      </p:pic>
      <p:sp>
        <p:nvSpPr>
          <p:cNvPr id="6" name="TextBox 5">
            <a:extLst>
              <a:ext uri="{FF2B5EF4-FFF2-40B4-BE49-F238E27FC236}">
                <a16:creationId xmlns:a16="http://schemas.microsoft.com/office/drawing/2014/main" id="{15301850-E865-A476-6D2A-A7EC1164D44B}"/>
              </a:ext>
            </a:extLst>
          </p:cNvPr>
          <p:cNvSpPr txBox="1"/>
          <p:nvPr/>
        </p:nvSpPr>
        <p:spPr>
          <a:xfrm>
            <a:off x="81280" y="731520"/>
            <a:ext cx="7024532"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 the "Average service level by month" chart, the data depicts the average time taken for order fulfillment, measured in days, across different months. </a:t>
            </a:r>
          </a:p>
          <a:p>
            <a:pPr marL="342900" indent="-342900">
              <a:buFont typeface="Arial" panose="020B0604020202020204" pitchFamily="34" charset="0"/>
              <a:buChar char="•"/>
            </a:pPr>
            <a:r>
              <a:rPr lang="en-US" sz="2400" b="1" dirty="0">
                <a:solidFill>
                  <a:srgbClr val="33CCCC"/>
                </a:solidFill>
              </a:rPr>
              <a:t>January</a:t>
            </a:r>
            <a:r>
              <a:rPr lang="en-US" sz="2400" dirty="0">
                <a:solidFill>
                  <a:schemeClr val="bg1"/>
                </a:solidFill>
              </a:rPr>
              <a:t> and </a:t>
            </a:r>
            <a:r>
              <a:rPr lang="en-US" sz="2400" b="1" dirty="0">
                <a:solidFill>
                  <a:srgbClr val="33CCCC"/>
                </a:solidFill>
              </a:rPr>
              <a:t>March</a:t>
            </a:r>
            <a:r>
              <a:rPr lang="en-US" sz="2400" dirty="0">
                <a:solidFill>
                  <a:schemeClr val="bg1"/>
                </a:solidFill>
              </a:rPr>
              <a:t> exhibit the shortest average service levels at </a:t>
            </a:r>
            <a:r>
              <a:rPr lang="en-US" sz="2400" b="1" dirty="0">
                <a:solidFill>
                  <a:srgbClr val="33CCCC"/>
                </a:solidFill>
              </a:rPr>
              <a:t>1.97</a:t>
            </a:r>
            <a:r>
              <a:rPr lang="en-US" sz="2400" dirty="0">
                <a:solidFill>
                  <a:schemeClr val="bg1"/>
                </a:solidFill>
              </a:rPr>
              <a:t> and </a:t>
            </a:r>
            <a:r>
              <a:rPr lang="en-US" sz="2400" b="1" dirty="0">
                <a:solidFill>
                  <a:srgbClr val="33CCCC"/>
                </a:solidFill>
              </a:rPr>
              <a:t>1.98</a:t>
            </a:r>
            <a:r>
              <a:rPr lang="en-US" sz="2400" dirty="0">
                <a:solidFill>
                  <a:schemeClr val="bg1"/>
                </a:solidFill>
              </a:rPr>
              <a:t> </a:t>
            </a:r>
            <a:r>
              <a:rPr lang="en-US" sz="2400" b="1" dirty="0">
                <a:solidFill>
                  <a:srgbClr val="33CCCC"/>
                </a:solidFill>
              </a:rPr>
              <a:t>days</a:t>
            </a:r>
            <a:r>
              <a:rPr lang="en-US" sz="2400" dirty="0">
                <a:solidFill>
                  <a:schemeClr val="bg1"/>
                </a:solidFill>
              </a:rPr>
              <a:t> respectively, while </a:t>
            </a:r>
            <a:r>
              <a:rPr lang="en-US" sz="2400" b="1" dirty="0">
                <a:solidFill>
                  <a:srgbClr val="C00000"/>
                </a:solidFill>
              </a:rPr>
              <a:t>July</a:t>
            </a:r>
            <a:r>
              <a:rPr lang="en-US" sz="2400" dirty="0">
                <a:solidFill>
                  <a:schemeClr val="bg1"/>
                </a:solidFill>
              </a:rPr>
              <a:t> and </a:t>
            </a:r>
            <a:r>
              <a:rPr lang="en-US" sz="2400" b="1" dirty="0">
                <a:solidFill>
                  <a:srgbClr val="C00000"/>
                </a:solidFill>
              </a:rPr>
              <a:t>August</a:t>
            </a:r>
            <a:r>
              <a:rPr lang="en-US" sz="2400" dirty="0">
                <a:solidFill>
                  <a:schemeClr val="bg1"/>
                </a:solidFill>
              </a:rPr>
              <a:t> experience slightly longer service levels at </a:t>
            </a:r>
            <a:r>
              <a:rPr lang="en-US" sz="2400" b="1" dirty="0">
                <a:solidFill>
                  <a:srgbClr val="C00000"/>
                </a:solidFill>
              </a:rPr>
              <a:t>2.04</a:t>
            </a:r>
            <a:r>
              <a:rPr lang="en-US" sz="2400" dirty="0">
                <a:solidFill>
                  <a:schemeClr val="bg1"/>
                </a:solidFill>
              </a:rPr>
              <a:t> and </a:t>
            </a:r>
            <a:r>
              <a:rPr lang="en-US" sz="2400" b="1" dirty="0">
                <a:solidFill>
                  <a:srgbClr val="C00000"/>
                </a:solidFill>
              </a:rPr>
              <a:t>2.06</a:t>
            </a:r>
            <a:r>
              <a:rPr lang="en-US" sz="2400" dirty="0">
                <a:solidFill>
                  <a:schemeClr val="bg1"/>
                </a:solidFill>
              </a:rPr>
              <a:t> </a:t>
            </a:r>
            <a:r>
              <a:rPr lang="en-US" sz="2400" b="1" dirty="0">
                <a:solidFill>
                  <a:srgbClr val="C00000"/>
                </a:solidFill>
              </a:rPr>
              <a:t>days</a:t>
            </a:r>
            <a:r>
              <a:rPr lang="en-US" sz="2400" dirty="0">
                <a:solidFill>
                  <a:schemeClr val="bg1"/>
                </a:solidFill>
              </a:rPr>
              <a:t>. </a:t>
            </a:r>
          </a:p>
          <a:p>
            <a:pPr marL="342900" indent="-342900">
              <a:buFont typeface="Arial" panose="020B0604020202020204" pitchFamily="34" charset="0"/>
              <a:buChar char="•"/>
            </a:pPr>
            <a:r>
              <a:rPr lang="en-US" sz="2400" b="1" dirty="0">
                <a:solidFill>
                  <a:srgbClr val="00FFCC"/>
                </a:solidFill>
              </a:rPr>
              <a:t>November</a:t>
            </a:r>
            <a:r>
              <a:rPr lang="en-US" sz="2400" dirty="0">
                <a:solidFill>
                  <a:schemeClr val="bg1"/>
                </a:solidFill>
              </a:rPr>
              <a:t> stands out with the shortest average service level of </a:t>
            </a:r>
            <a:r>
              <a:rPr lang="en-US" sz="2400" b="1" dirty="0">
                <a:solidFill>
                  <a:srgbClr val="00FFCC"/>
                </a:solidFill>
              </a:rPr>
              <a:t>1.92 days</a:t>
            </a:r>
            <a:r>
              <a:rPr lang="en-US" sz="2400" dirty="0">
                <a:solidFill>
                  <a:schemeClr val="bg1"/>
                </a:solidFill>
              </a:rPr>
              <a:t>, indicating efficient order processing during this period. </a:t>
            </a:r>
          </a:p>
          <a:p>
            <a:pPr marL="342900" indent="-342900">
              <a:buFont typeface="Arial" panose="020B0604020202020204" pitchFamily="34" charset="0"/>
              <a:buChar char="•"/>
            </a:pPr>
            <a:r>
              <a:rPr lang="en-US" sz="2400" dirty="0">
                <a:solidFill>
                  <a:schemeClr val="bg1"/>
                </a:solidFill>
              </a:rPr>
              <a:t>These insights provide valuable feedback on operational efficiency and customer service standards, guiding efforts to streamline order fulfillment processes and improve overall service levels throughout the year.</a:t>
            </a:r>
          </a:p>
        </p:txBody>
      </p:sp>
      <p:sp>
        <p:nvSpPr>
          <p:cNvPr id="7" name="TextBox 6">
            <a:extLst>
              <a:ext uri="{FF2B5EF4-FFF2-40B4-BE49-F238E27FC236}">
                <a16:creationId xmlns:a16="http://schemas.microsoft.com/office/drawing/2014/main" id="{8F67A424-31D8-85A3-D39A-9BD2FD018B19}"/>
              </a:ext>
            </a:extLst>
          </p:cNvPr>
          <p:cNvSpPr txBox="1"/>
          <p:nvPr/>
        </p:nvSpPr>
        <p:spPr>
          <a:xfrm>
            <a:off x="1874520" y="178028"/>
            <a:ext cx="8442960" cy="461665"/>
          </a:xfrm>
          <a:prstGeom prst="rect">
            <a:avLst/>
          </a:prstGeom>
          <a:noFill/>
        </p:spPr>
        <p:txBody>
          <a:bodyPr wrap="square" rtlCol="0">
            <a:spAutoFit/>
          </a:bodyPr>
          <a:lstStyle/>
          <a:p>
            <a:pPr algn="ctr"/>
            <a:r>
              <a:rPr lang="en-US" sz="2400" b="1" dirty="0">
                <a:solidFill>
                  <a:schemeClr val="bg1"/>
                </a:solidFill>
              </a:rPr>
              <a:t>Average service level by month</a:t>
            </a:r>
            <a:endParaRPr lang="en-US" sz="2400" b="1" dirty="0"/>
          </a:p>
        </p:txBody>
      </p:sp>
    </p:spTree>
    <p:extLst>
      <p:ext uri="{BB962C8B-B14F-4D97-AF65-F5344CB8AC3E}">
        <p14:creationId xmlns:p14="http://schemas.microsoft.com/office/powerpoint/2010/main" val="74881305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B77F2F-8D9E-0662-405F-95AD110B2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522" y="1330960"/>
            <a:ext cx="4857478" cy="4196080"/>
          </a:xfrm>
          <a:prstGeom prst="rect">
            <a:avLst/>
          </a:prstGeom>
        </p:spPr>
      </p:pic>
      <p:sp>
        <p:nvSpPr>
          <p:cNvPr id="6" name="TextBox 5">
            <a:extLst>
              <a:ext uri="{FF2B5EF4-FFF2-40B4-BE49-F238E27FC236}">
                <a16:creationId xmlns:a16="http://schemas.microsoft.com/office/drawing/2014/main" id="{C9F325C3-522B-17D6-23FB-81BCA2891D84}"/>
              </a:ext>
            </a:extLst>
          </p:cNvPr>
          <p:cNvSpPr txBox="1"/>
          <p:nvPr/>
        </p:nvSpPr>
        <p:spPr>
          <a:xfrm>
            <a:off x="91440" y="1097280"/>
            <a:ext cx="71628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In the "Quantity by Product Category" chart, the data highlights the proportion of product quantities attributed to different categories within the store. </a:t>
            </a:r>
          </a:p>
          <a:p>
            <a:pPr marL="342900" indent="-342900">
              <a:buFont typeface="Arial" panose="020B0604020202020204" pitchFamily="34" charset="0"/>
              <a:buChar char="•"/>
            </a:pPr>
            <a:r>
              <a:rPr lang="en-US" sz="2000" dirty="0">
                <a:solidFill>
                  <a:schemeClr val="bg1"/>
                </a:solidFill>
              </a:rPr>
              <a:t>Notably, </a:t>
            </a:r>
            <a:r>
              <a:rPr lang="en-US" sz="2000" b="1" dirty="0">
                <a:solidFill>
                  <a:srgbClr val="008080"/>
                </a:solidFill>
              </a:rPr>
              <a:t>Furniture</a:t>
            </a:r>
            <a:r>
              <a:rPr lang="en-US" sz="2000" dirty="0">
                <a:solidFill>
                  <a:schemeClr val="bg1"/>
                </a:solidFill>
              </a:rPr>
              <a:t> emerges as the most prevalent category, constituting </a:t>
            </a:r>
            <a:r>
              <a:rPr lang="en-US" sz="2000" b="1" dirty="0">
                <a:solidFill>
                  <a:srgbClr val="008080"/>
                </a:solidFill>
              </a:rPr>
              <a:t>35.70% </a:t>
            </a:r>
            <a:r>
              <a:rPr lang="en-US" sz="2000" dirty="0">
                <a:solidFill>
                  <a:schemeClr val="bg1"/>
                </a:solidFill>
              </a:rPr>
              <a:t>of total product quantities. </a:t>
            </a:r>
          </a:p>
          <a:p>
            <a:pPr marL="342900" indent="-342900">
              <a:buFont typeface="Arial" panose="020B0604020202020204" pitchFamily="34" charset="0"/>
              <a:buChar char="•"/>
            </a:pPr>
            <a:r>
              <a:rPr lang="en-US" sz="2000" b="1" dirty="0">
                <a:solidFill>
                  <a:srgbClr val="33CCCC"/>
                </a:solidFill>
              </a:rPr>
              <a:t>Electronics</a:t>
            </a:r>
            <a:r>
              <a:rPr lang="en-US" sz="2000" dirty="0">
                <a:solidFill>
                  <a:schemeClr val="bg1"/>
                </a:solidFill>
              </a:rPr>
              <a:t> closely follows, representing </a:t>
            </a:r>
            <a:r>
              <a:rPr lang="en-US" sz="2000" b="1" dirty="0">
                <a:solidFill>
                  <a:srgbClr val="33CCCC"/>
                </a:solidFill>
              </a:rPr>
              <a:t>33.85%</a:t>
            </a:r>
            <a:r>
              <a:rPr lang="en-US" sz="2000" dirty="0">
                <a:solidFill>
                  <a:schemeClr val="bg1"/>
                </a:solidFill>
              </a:rPr>
              <a:t> of total quantities, while </a:t>
            </a:r>
            <a:r>
              <a:rPr lang="en-US" sz="2000" b="1" dirty="0">
                <a:solidFill>
                  <a:schemeClr val="accent4">
                    <a:lumMod val="60000"/>
                    <a:lumOff val="40000"/>
                  </a:schemeClr>
                </a:solidFill>
              </a:rPr>
              <a:t>Computer &amp; Laptop </a:t>
            </a:r>
            <a:r>
              <a:rPr lang="en-US" sz="2000" dirty="0">
                <a:solidFill>
                  <a:schemeClr val="bg1"/>
                </a:solidFill>
              </a:rPr>
              <a:t>products account for </a:t>
            </a:r>
            <a:r>
              <a:rPr lang="en-US" sz="2000" b="1" dirty="0">
                <a:solidFill>
                  <a:schemeClr val="accent4">
                    <a:lumMod val="60000"/>
                    <a:lumOff val="40000"/>
                  </a:schemeClr>
                </a:solidFill>
              </a:rPr>
              <a:t>30.45%. </a:t>
            </a:r>
            <a:r>
              <a:rPr lang="en-US" sz="2000" dirty="0">
                <a:solidFill>
                  <a:schemeClr val="bg1"/>
                </a:solidFill>
              </a:rPr>
              <a:t>These insights provide valuable guidance for inventory management, marketing strategies, and product development initiatives. </a:t>
            </a:r>
          </a:p>
          <a:p>
            <a:pPr marL="342900" indent="-342900">
              <a:buFont typeface="Arial" panose="020B0604020202020204" pitchFamily="34" charset="0"/>
              <a:buChar char="•"/>
            </a:pPr>
            <a:r>
              <a:rPr lang="en-US" sz="2000" dirty="0">
                <a:solidFill>
                  <a:schemeClr val="bg1"/>
                </a:solidFill>
              </a:rPr>
              <a:t>By understanding the distribution of quantities across categories, stakeholders can optimize stock levels, tailor marketing campaigns, and cater to customer preferences effectively. </a:t>
            </a:r>
          </a:p>
          <a:p>
            <a:pPr marL="342900" indent="-342900">
              <a:buFont typeface="Arial" panose="020B0604020202020204" pitchFamily="34" charset="0"/>
              <a:buChar char="•"/>
            </a:pPr>
            <a:r>
              <a:rPr lang="en-US" sz="2000" dirty="0">
                <a:solidFill>
                  <a:schemeClr val="bg1"/>
                </a:solidFill>
              </a:rPr>
              <a:t>This chart serves as a key resource for informed decision-making and strategic planning within the store.</a:t>
            </a:r>
          </a:p>
        </p:txBody>
      </p:sp>
      <p:sp>
        <p:nvSpPr>
          <p:cNvPr id="7" name="TextBox 6">
            <a:extLst>
              <a:ext uri="{FF2B5EF4-FFF2-40B4-BE49-F238E27FC236}">
                <a16:creationId xmlns:a16="http://schemas.microsoft.com/office/drawing/2014/main" id="{02D2D2C8-B4EA-6AE2-E1EB-B88D0C79ECA1}"/>
              </a:ext>
            </a:extLst>
          </p:cNvPr>
          <p:cNvSpPr txBox="1"/>
          <p:nvPr/>
        </p:nvSpPr>
        <p:spPr>
          <a:xfrm>
            <a:off x="2570480" y="347950"/>
            <a:ext cx="7051040" cy="523220"/>
          </a:xfrm>
          <a:prstGeom prst="rect">
            <a:avLst/>
          </a:prstGeom>
          <a:noFill/>
        </p:spPr>
        <p:txBody>
          <a:bodyPr wrap="square" rtlCol="0">
            <a:spAutoFit/>
          </a:bodyPr>
          <a:lstStyle/>
          <a:p>
            <a:pPr algn="ctr"/>
            <a:r>
              <a:rPr lang="en-US" sz="2800" b="1" dirty="0">
                <a:solidFill>
                  <a:schemeClr val="bg1"/>
                </a:solidFill>
              </a:rPr>
              <a:t>Quantity by Product Category</a:t>
            </a:r>
            <a:endParaRPr lang="en-US" sz="2800" b="1" dirty="0"/>
          </a:p>
        </p:txBody>
      </p:sp>
    </p:spTree>
    <p:extLst>
      <p:ext uri="{BB962C8B-B14F-4D97-AF65-F5344CB8AC3E}">
        <p14:creationId xmlns:p14="http://schemas.microsoft.com/office/powerpoint/2010/main" val="185161606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44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9380F-DF9A-7371-6950-222500BF274C}"/>
              </a:ext>
            </a:extLst>
          </p:cNvPr>
          <p:cNvSpPr txBox="1"/>
          <p:nvPr/>
        </p:nvSpPr>
        <p:spPr>
          <a:xfrm>
            <a:off x="172720" y="305068"/>
            <a:ext cx="11846560" cy="6247864"/>
          </a:xfrm>
          <a:prstGeom prst="rect">
            <a:avLst/>
          </a:prstGeom>
          <a:noFill/>
        </p:spPr>
        <p:txBody>
          <a:bodyPr wrap="square" rtlCol="0">
            <a:spAutoFit/>
          </a:bodyPr>
          <a:lstStyle/>
          <a:p>
            <a:pPr algn="ctr"/>
            <a:r>
              <a:rPr lang="en-US" sz="2000" b="1" dirty="0">
                <a:solidFill>
                  <a:schemeClr val="bg1"/>
                </a:solidFill>
              </a:rPr>
              <a:t>Final Result</a:t>
            </a:r>
          </a:p>
          <a:p>
            <a:r>
              <a:rPr lang="en-US" b="1" dirty="0">
                <a:solidFill>
                  <a:schemeClr val="bg1"/>
                </a:solidFill>
              </a:rPr>
              <a:t>After analyzing the data related to the online store project, several key insights have emerged:</a:t>
            </a:r>
          </a:p>
          <a:p>
            <a:endParaRPr lang="en-US" dirty="0">
              <a:solidFill>
                <a:schemeClr val="bg1"/>
              </a:solidFill>
            </a:endParaRPr>
          </a:p>
          <a:p>
            <a:pPr marL="285750" indent="-285750">
              <a:buFont typeface="Arial" panose="020B0604020202020204" pitchFamily="34" charset="0"/>
              <a:buChar char="•"/>
            </a:pPr>
            <a:r>
              <a:rPr lang="en-US" b="1" dirty="0">
                <a:solidFill>
                  <a:srgbClr val="00B0F0"/>
                </a:solidFill>
              </a:rPr>
              <a:t>Furniture</a:t>
            </a:r>
            <a:r>
              <a:rPr lang="en-US" dirty="0">
                <a:solidFill>
                  <a:schemeClr val="bg1"/>
                </a:solidFill>
              </a:rPr>
              <a:t> is the top-performing product category, contributing significantly to both profit and quantity sold.</a:t>
            </a:r>
          </a:p>
          <a:p>
            <a:pPr marL="285750" indent="-285750">
              <a:buFont typeface="Arial" panose="020B0604020202020204" pitchFamily="34" charset="0"/>
              <a:buChar char="•"/>
            </a:pPr>
            <a:r>
              <a:rPr lang="en-US" dirty="0">
                <a:solidFill>
                  <a:schemeClr val="bg1"/>
                </a:solidFill>
              </a:rPr>
              <a:t>The </a:t>
            </a:r>
            <a:r>
              <a:rPr lang="en-US" b="1" dirty="0">
                <a:solidFill>
                  <a:srgbClr val="00B0F0"/>
                </a:solidFill>
              </a:rPr>
              <a:t>United Arab Emirates </a:t>
            </a:r>
            <a:r>
              <a:rPr lang="en-US" dirty="0">
                <a:solidFill>
                  <a:schemeClr val="bg1"/>
                </a:solidFill>
              </a:rPr>
              <a:t>and </a:t>
            </a:r>
            <a:r>
              <a:rPr lang="en-US" b="1" dirty="0">
                <a:solidFill>
                  <a:srgbClr val="00B0F0"/>
                </a:solidFill>
              </a:rPr>
              <a:t>Saudi Arabia </a:t>
            </a:r>
            <a:r>
              <a:rPr lang="en-US" dirty="0">
                <a:solidFill>
                  <a:schemeClr val="bg1"/>
                </a:solidFill>
              </a:rPr>
              <a:t>are the top revenue-generating countries, indicating lucrative markets for expansion efforts.</a:t>
            </a:r>
          </a:p>
          <a:p>
            <a:pPr marL="285750" indent="-285750">
              <a:buFont typeface="Arial" panose="020B0604020202020204" pitchFamily="34" charset="0"/>
              <a:buChar char="•"/>
            </a:pPr>
            <a:r>
              <a:rPr lang="en-US" b="1" dirty="0">
                <a:solidFill>
                  <a:srgbClr val="00B0F0"/>
                </a:solidFill>
              </a:rPr>
              <a:t>December</a:t>
            </a:r>
            <a:r>
              <a:rPr lang="en-US" dirty="0">
                <a:solidFill>
                  <a:schemeClr val="bg1"/>
                </a:solidFill>
              </a:rPr>
              <a:t> stands out as the most profitable month, suggesting the importance of capitalizing on holiday sales and promotions.</a:t>
            </a:r>
          </a:p>
          <a:p>
            <a:pPr marL="285750" indent="-285750">
              <a:buFont typeface="Arial" panose="020B0604020202020204" pitchFamily="34" charset="0"/>
              <a:buChar char="•"/>
            </a:pPr>
            <a:r>
              <a:rPr lang="en-US" b="1" dirty="0">
                <a:solidFill>
                  <a:srgbClr val="00B0F0"/>
                </a:solidFill>
              </a:rPr>
              <a:t>Consumer segment </a:t>
            </a:r>
            <a:r>
              <a:rPr lang="en-US" dirty="0">
                <a:solidFill>
                  <a:schemeClr val="bg1"/>
                </a:solidFill>
              </a:rPr>
              <a:t>accounts for the majority of profits, emphasizing the need for targeted marketing strategies to enhance customer engagement and retention.</a:t>
            </a:r>
          </a:p>
          <a:p>
            <a:endParaRPr lang="en-US" dirty="0">
              <a:solidFill>
                <a:schemeClr val="bg1"/>
              </a:solidFill>
            </a:endParaRPr>
          </a:p>
          <a:p>
            <a:r>
              <a:rPr lang="en-US" sz="2000" b="1" dirty="0">
                <a:solidFill>
                  <a:schemeClr val="bg1"/>
                </a:solidFill>
              </a:rPr>
              <a:t>Recommendations: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Allocate resources and focus marketing efforts towards the </a:t>
            </a:r>
            <a:r>
              <a:rPr lang="en-US" b="1" dirty="0">
                <a:solidFill>
                  <a:srgbClr val="00B0F0"/>
                </a:solidFill>
              </a:rPr>
              <a:t>Furniture</a:t>
            </a:r>
            <a:r>
              <a:rPr lang="en-US" dirty="0">
                <a:solidFill>
                  <a:schemeClr val="bg1"/>
                </a:solidFill>
              </a:rPr>
              <a:t> category, leveraging its strong performance to drive overall profitability.</a:t>
            </a:r>
          </a:p>
          <a:p>
            <a:pPr marL="285750" indent="-285750">
              <a:buFont typeface="Arial" panose="020B0604020202020204" pitchFamily="34" charset="0"/>
              <a:buChar char="•"/>
            </a:pPr>
            <a:r>
              <a:rPr lang="en-US" dirty="0">
                <a:solidFill>
                  <a:schemeClr val="bg1"/>
                </a:solidFill>
              </a:rPr>
              <a:t>Implement targeted marketing campaigns in the </a:t>
            </a:r>
            <a:r>
              <a:rPr lang="en-US" b="1" dirty="0">
                <a:solidFill>
                  <a:srgbClr val="00B0F0"/>
                </a:solidFill>
              </a:rPr>
              <a:t>United Arab Emirates </a:t>
            </a:r>
            <a:r>
              <a:rPr lang="en-US" dirty="0">
                <a:solidFill>
                  <a:schemeClr val="bg1"/>
                </a:solidFill>
              </a:rPr>
              <a:t>and </a:t>
            </a:r>
            <a:r>
              <a:rPr lang="en-US" b="1" dirty="0">
                <a:solidFill>
                  <a:srgbClr val="00B0F0"/>
                </a:solidFill>
              </a:rPr>
              <a:t>Saudi Arabia </a:t>
            </a:r>
            <a:r>
              <a:rPr lang="en-US" dirty="0">
                <a:solidFill>
                  <a:schemeClr val="bg1"/>
                </a:solidFill>
              </a:rPr>
              <a:t>to capitalize on the high revenue potential in these markets.</a:t>
            </a:r>
          </a:p>
          <a:p>
            <a:pPr marL="285750" indent="-285750">
              <a:buFont typeface="Arial" panose="020B0604020202020204" pitchFamily="34" charset="0"/>
              <a:buChar char="•"/>
            </a:pPr>
            <a:r>
              <a:rPr lang="en-US" dirty="0">
                <a:solidFill>
                  <a:schemeClr val="bg1"/>
                </a:solidFill>
              </a:rPr>
              <a:t>Plan special promotions and offers during </a:t>
            </a:r>
            <a:r>
              <a:rPr lang="en-US" b="1" dirty="0">
                <a:solidFill>
                  <a:srgbClr val="00B0F0"/>
                </a:solidFill>
              </a:rPr>
              <a:t>December</a:t>
            </a:r>
            <a:r>
              <a:rPr lang="en-US" dirty="0">
                <a:solidFill>
                  <a:schemeClr val="bg1"/>
                </a:solidFill>
              </a:rPr>
              <a:t> to maximize sales and profitability during the peak holiday season.</a:t>
            </a:r>
          </a:p>
          <a:p>
            <a:pPr marL="285750" indent="-285750">
              <a:buFont typeface="Arial" panose="020B0604020202020204" pitchFamily="34" charset="0"/>
              <a:buChar char="•"/>
            </a:pPr>
            <a:r>
              <a:rPr lang="en-US" dirty="0">
                <a:solidFill>
                  <a:schemeClr val="bg1"/>
                </a:solidFill>
              </a:rPr>
              <a:t>Develop personalized marketing strategies tailored to the </a:t>
            </a:r>
            <a:r>
              <a:rPr lang="en-US" b="1" dirty="0">
                <a:solidFill>
                  <a:srgbClr val="00B0F0"/>
                </a:solidFill>
              </a:rPr>
              <a:t>Consumer segment </a:t>
            </a:r>
            <a:r>
              <a:rPr lang="en-US" dirty="0">
                <a:solidFill>
                  <a:schemeClr val="bg1"/>
                </a:solidFill>
              </a:rPr>
              <a:t>to foster stronger customer relationships and loyalty.</a:t>
            </a:r>
          </a:p>
          <a:p>
            <a:pPr marL="285750" indent="-285750">
              <a:buFont typeface="Arial" panose="020B0604020202020204" pitchFamily="34" charset="0"/>
              <a:buChar char="•"/>
            </a:pPr>
            <a:r>
              <a:rPr lang="en-US" dirty="0">
                <a:solidFill>
                  <a:schemeClr val="bg1"/>
                </a:solidFill>
              </a:rPr>
              <a:t>By implementing these recommendations, decision-makers can optimize business strategies, drive revenue growth, and enhance overall performance in the online store project.</a:t>
            </a:r>
          </a:p>
        </p:txBody>
      </p:sp>
    </p:spTree>
    <p:extLst>
      <p:ext uri="{BB962C8B-B14F-4D97-AF65-F5344CB8AC3E}">
        <p14:creationId xmlns:p14="http://schemas.microsoft.com/office/powerpoint/2010/main" val="1920525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718</TotalTime>
  <Words>1186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Ali</dc:creator>
  <cp:lastModifiedBy>Mostafa Ali</cp:lastModifiedBy>
  <cp:revision>9</cp:revision>
  <dcterms:created xsi:type="dcterms:W3CDTF">2024-03-16T07:45:56Z</dcterms:created>
  <dcterms:modified xsi:type="dcterms:W3CDTF">2024-03-16T19:45:36Z</dcterms:modified>
</cp:coreProperties>
</file>