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1" r:id="rId3"/>
    <p:sldId id="259" r:id="rId4"/>
    <p:sldId id="260" r:id="rId5"/>
    <p:sldId id="258" r:id="rId6"/>
    <p:sldId id="257"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IA TAREK" initials="RT" lastIdx="1" clrIdx="0">
    <p:extLst>
      <p:ext uri="{19B8F6BF-5375-455C-9EA6-DF929625EA0E}">
        <p15:presenceInfo xmlns:p15="http://schemas.microsoft.com/office/powerpoint/2012/main" userId="RANIA TAR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FE8"/>
    <a:srgbClr val="E6EBC9"/>
    <a:srgbClr val="AFACAB"/>
    <a:srgbClr val="ECEBE9"/>
    <a:srgbClr val="44546A"/>
    <a:srgbClr val="FAB723"/>
    <a:srgbClr val="A6A5A3"/>
    <a:srgbClr val="C5C0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01:22:52.334"/>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October 3,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8147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October 3,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014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October 3,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141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October 3,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2327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October 3,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82741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October 3,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25757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October 3,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8700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October 3,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6796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October 3,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08458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October 3,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0474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October 3,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47807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October 3,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28448629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14" r:id="rId7"/>
    <p:sldLayoutId id="2147483715" r:id="rId8"/>
    <p:sldLayoutId id="2147483716" r:id="rId9"/>
    <p:sldLayoutId id="2147483723" r:id="rId10"/>
    <p:sldLayoutId id="2147483724"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6.xml"/><Relationship Id="rId4" Type="http://schemas.openxmlformats.org/officeDocument/2006/relationships/image" Target="../media/image5.jfif"/></Relationships>
</file>

<file path=ppt/slides/_rels/slide4.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8" name="Ink 4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48" name="Ink 47">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50" name="Rectangle 49">
            <a:extLst>
              <a:ext uri="{FF2B5EF4-FFF2-40B4-BE49-F238E27FC236}">
                <a16:creationId xmlns:a16="http://schemas.microsoft.com/office/drawing/2014/main" id="{7666DE11-17E1-4DC7-B2B7-6DA2E6A9C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52E493E-0B27-4F3C-AA01-17F0A2564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68EFD-53AE-4A36-85FA-019DF600DBBD}"/>
              </a:ext>
            </a:extLst>
          </p:cNvPr>
          <p:cNvSpPr>
            <a:spLocks noGrp="1"/>
          </p:cNvSpPr>
          <p:nvPr>
            <p:ph type="ctrTitle"/>
          </p:nvPr>
        </p:nvSpPr>
        <p:spPr>
          <a:xfrm>
            <a:off x="7166335" y="609601"/>
            <a:ext cx="3937094" cy="1216024"/>
          </a:xfrm>
        </p:spPr>
        <p:txBody>
          <a:bodyPr vert="horz" lIns="91440" tIns="45720" rIns="91440" bIns="45720" rtlCol="0" anchor="ctr">
            <a:normAutofit/>
          </a:bodyPr>
          <a:lstStyle/>
          <a:p>
            <a:r>
              <a:rPr lang="en-US" dirty="0"/>
              <a:t>ECOBOT </a:t>
            </a:r>
          </a:p>
        </p:txBody>
      </p:sp>
      <p:pic>
        <p:nvPicPr>
          <p:cNvPr id="33" name="Picture Placeholder 45" descr="A picture containing outdoor, water, rock, beach&#10;&#10;Description automatically generated">
            <a:extLst>
              <a:ext uri="{FF2B5EF4-FFF2-40B4-BE49-F238E27FC236}">
                <a16:creationId xmlns:a16="http://schemas.microsoft.com/office/drawing/2014/main" id="{B64BA905-CEAE-4A87-8D14-5A67530F5EDC}"/>
              </a:ext>
            </a:extLst>
          </p:cNvPr>
          <p:cNvPicPr>
            <a:picLocks noChangeAspect="1"/>
          </p:cNvPicPr>
          <p:nvPr/>
        </p:nvPicPr>
        <p:blipFill rotWithShape="1">
          <a:blip r:embed="rId5"/>
          <a:srcRect l="12484" r="18253"/>
          <a:stretch/>
        </p:blipFill>
        <p:spPr>
          <a:xfrm>
            <a:off x="4" y="1"/>
            <a:ext cx="7037119" cy="6857999"/>
          </a:xfrm>
          <a:custGeom>
            <a:avLst/>
            <a:gdLst/>
            <a:ahLst/>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3" name="Subtitle 2">
            <a:extLst>
              <a:ext uri="{FF2B5EF4-FFF2-40B4-BE49-F238E27FC236}">
                <a16:creationId xmlns:a16="http://schemas.microsoft.com/office/drawing/2014/main" id="{08A86F75-8C51-4B3D-A8F3-1F2BD9EC6084}"/>
              </a:ext>
            </a:extLst>
          </p:cNvPr>
          <p:cNvSpPr>
            <a:spLocks noGrp="1"/>
          </p:cNvSpPr>
          <p:nvPr>
            <p:ph type="subTitle" idx="1"/>
          </p:nvPr>
        </p:nvSpPr>
        <p:spPr>
          <a:xfrm>
            <a:off x="7162799" y="2147356"/>
            <a:ext cx="4336775" cy="4195296"/>
          </a:xfrm>
        </p:spPr>
        <p:txBody>
          <a:bodyPr vert="horz" lIns="91440" tIns="45720" rIns="91440" bIns="45720" rtlCol="0">
            <a:normAutofit/>
          </a:bodyPr>
          <a:lstStyle/>
          <a:p>
            <a:pPr marL="0" indent="0" algn="l">
              <a:lnSpc>
                <a:spcPct val="90000"/>
              </a:lnSpc>
              <a:buNone/>
            </a:pPr>
            <a:r>
              <a:rPr lang="en-US" sz="1700" cap="all" spc="50" dirty="0"/>
              <a:t>Challenge selected :</a:t>
            </a:r>
          </a:p>
          <a:p>
            <a:pPr marL="0" indent="0" algn="l">
              <a:lnSpc>
                <a:spcPct val="90000"/>
              </a:lnSpc>
              <a:buNone/>
            </a:pPr>
            <a:r>
              <a:rPr lang="en-US" sz="1700" spc="50" dirty="0"/>
              <a:t>LEVERAGING AI/ML FOR PLASTIC MARINE DEBRIS CHALLENGE</a:t>
            </a:r>
          </a:p>
          <a:p>
            <a:pPr algn="l">
              <a:lnSpc>
                <a:spcPct val="90000"/>
              </a:lnSpc>
            </a:pPr>
            <a:endParaRPr lang="en-US" sz="1700" cap="all" spc="50" dirty="0"/>
          </a:p>
          <a:p>
            <a:pPr algn="l">
              <a:lnSpc>
                <a:spcPct val="90000"/>
              </a:lnSpc>
            </a:pPr>
            <a:r>
              <a:rPr lang="en-US" sz="1700" cap="all" spc="50" dirty="0"/>
              <a:t>Team Members </a:t>
            </a:r>
          </a:p>
          <a:p>
            <a:pPr marL="285750" indent="-285750" algn="l">
              <a:lnSpc>
                <a:spcPct val="90000"/>
              </a:lnSpc>
              <a:buFont typeface="Arial" panose="020B0604020202020204" pitchFamily="34" charset="0"/>
              <a:buChar char="•"/>
            </a:pPr>
            <a:r>
              <a:rPr lang="en-US" sz="1700" spc="50" dirty="0"/>
              <a:t>Zeinab Essam Eldin Hassan Elgohary</a:t>
            </a:r>
          </a:p>
          <a:p>
            <a:pPr marL="285750" indent="-285750" algn="l">
              <a:lnSpc>
                <a:spcPct val="90000"/>
              </a:lnSpc>
              <a:buFont typeface="Arial" panose="020B0604020202020204" pitchFamily="34" charset="0"/>
              <a:buChar char="•"/>
            </a:pPr>
            <a:r>
              <a:rPr lang="en-US" sz="1700" spc="50" dirty="0"/>
              <a:t>Mostafa Hamdy</a:t>
            </a:r>
          </a:p>
          <a:p>
            <a:pPr marL="285750" indent="-285750" algn="l">
              <a:lnSpc>
                <a:spcPct val="90000"/>
              </a:lnSpc>
              <a:buFont typeface="Arial" panose="020B0604020202020204" pitchFamily="34" charset="0"/>
              <a:buChar char="•"/>
            </a:pPr>
            <a:r>
              <a:rPr lang="en-US" sz="1700" spc="50" dirty="0"/>
              <a:t>Rania Tarek sakr</a:t>
            </a:r>
          </a:p>
          <a:p>
            <a:pPr marL="285750" indent="-285750" algn="l">
              <a:lnSpc>
                <a:spcPct val="90000"/>
              </a:lnSpc>
              <a:buFont typeface="Arial" panose="020B0604020202020204" pitchFamily="34" charset="0"/>
              <a:buChar char="•"/>
            </a:pPr>
            <a:r>
              <a:rPr lang="en-US" sz="1700" spc="50" dirty="0"/>
              <a:t>Ahmed Gomaa Negm</a:t>
            </a:r>
          </a:p>
          <a:p>
            <a:pPr marL="285750" indent="-285750" algn="l">
              <a:lnSpc>
                <a:spcPct val="90000"/>
              </a:lnSpc>
              <a:buFont typeface="Arial" panose="020B0604020202020204" pitchFamily="34" charset="0"/>
              <a:buChar char="•"/>
            </a:pPr>
            <a:r>
              <a:rPr lang="en-US" sz="1700" spc="50" dirty="0"/>
              <a:t>Amr Basha</a:t>
            </a:r>
          </a:p>
          <a:p>
            <a:pPr algn="l">
              <a:lnSpc>
                <a:spcPct val="90000"/>
              </a:lnSpc>
            </a:pPr>
            <a:endParaRPr lang="en-US" sz="1700" spc="50" dirty="0"/>
          </a:p>
          <a:p>
            <a:pPr algn="l">
              <a:lnSpc>
                <a:spcPct val="90000"/>
              </a:lnSpc>
            </a:pPr>
            <a:endParaRPr lang="en-US" sz="1700" spc="50" dirty="0"/>
          </a:p>
        </p:txBody>
      </p:sp>
    </p:spTree>
    <p:extLst>
      <p:ext uri="{BB962C8B-B14F-4D97-AF65-F5344CB8AC3E}">
        <p14:creationId xmlns:p14="http://schemas.microsoft.com/office/powerpoint/2010/main" val="209485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93112B-DADD-409C-993C-AEE6BCFE64E7}"/>
              </a:ext>
            </a:extLst>
          </p:cNvPr>
          <p:cNvSpPr txBox="1"/>
          <p:nvPr/>
        </p:nvSpPr>
        <p:spPr>
          <a:xfrm>
            <a:off x="558555" y="1037272"/>
            <a:ext cx="9996257" cy="1477328"/>
          </a:xfrm>
          <a:prstGeom prst="rect">
            <a:avLst/>
          </a:prstGeom>
          <a:noFill/>
        </p:spPr>
        <p:txBody>
          <a:bodyPr wrap="square" rtlCol="0">
            <a:spAutoFit/>
          </a:bodyPr>
          <a:lstStyle/>
          <a:p>
            <a:r>
              <a:rPr lang="en-US" b="0" i="0" dirty="0">
                <a:solidFill>
                  <a:srgbClr val="4A5350"/>
                </a:solidFill>
                <a:effectLst/>
                <a:latin typeface="Times New Roman" panose="02020603050405020304" pitchFamily="18" charset="0"/>
                <a:cs typeface="Times New Roman" panose="02020603050405020304" pitchFamily="18" charset="0"/>
              </a:rPr>
              <a:t>Marine debris is one of the most pervasive threats to the health of coastal areas, oceans, and waterways. Marine debris can injure or kill marine fauna, damage and degrade habitats, cause economic loss to fishing and maritime industries, degrade the quality of life in coastal communities, and threaten human health and safety. It is believed that at least eight million tons of plastic end up in our oceans every year and comprise 80% of all marine debris present—from surface waters down to deep-sea sediments.</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F80C9FF-8A3B-4818-92AA-1CB0C67890BC}"/>
              </a:ext>
            </a:extLst>
          </p:cNvPr>
          <p:cNvSpPr txBox="1"/>
          <p:nvPr/>
        </p:nvSpPr>
        <p:spPr>
          <a:xfrm>
            <a:off x="558556" y="539799"/>
            <a:ext cx="6570213" cy="369332"/>
          </a:xfrm>
          <a:prstGeom prst="rect">
            <a:avLst/>
          </a:prstGeom>
          <a:noFill/>
        </p:spPr>
        <p:txBody>
          <a:bodyPr wrap="square" rtlCol="0">
            <a:spAutoFit/>
          </a:bodyPr>
          <a:lstStyle/>
          <a:p>
            <a:r>
              <a:rPr lang="en-US" cap="all" spc="600" dirty="0">
                <a:solidFill>
                  <a:schemeClr val="tx1">
                    <a:lumMod val="85000"/>
                    <a:lumOff val="15000"/>
                  </a:schemeClr>
                </a:solidFill>
                <a:latin typeface="+mj-lt"/>
                <a:ea typeface="Batang" panose="02030600000101010101" pitchFamily="18" charset="-127"/>
                <a:cs typeface="+mj-cs"/>
              </a:rPr>
              <a:t>Describe your challenge</a:t>
            </a:r>
          </a:p>
        </p:txBody>
      </p:sp>
      <p:sp>
        <p:nvSpPr>
          <p:cNvPr id="5" name="TextBox 4">
            <a:extLst>
              <a:ext uri="{FF2B5EF4-FFF2-40B4-BE49-F238E27FC236}">
                <a16:creationId xmlns:a16="http://schemas.microsoft.com/office/drawing/2014/main" id="{3ADE59D8-07FA-4580-9C3C-1ED0D4E12EBD}"/>
              </a:ext>
            </a:extLst>
          </p:cNvPr>
          <p:cNvSpPr txBox="1"/>
          <p:nvPr/>
        </p:nvSpPr>
        <p:spPr>
          <a:xfrm>
            <a:off x="558555" y="2907498"/>
            <a:ext cx="6570213" cy="369332"/>
          </a:xfrm>
          <a:prstGeom prst="rect">
            <a:avLst/>
          </a:prstGeom>
          <a:noFill/>
        </p:spPr>
        <p:txBody>
          <a:bodyPr wrap="square" rtlCol="0">
            <a:spAutoFit/>
          </a:bodyPr>
          <a:lstStyle/>
          <a:p>
            <a:r>
              <a:rPr lang="en-US" cap="all" spc="600" dirty="0">
                <a:solidFill>
                  <a:schemeClr val="tx1">
                    <a:lumMod val="85000"/>
                    <a:lumOff val="15000"/>
                  </a:schemeClr>
                </a:solidFill>
                <a:latin typeface="+mj-lt"/>
                <a:ea typeface="Batang" panose="02030600000101010101" pitchFamily="18" charset="-127"/>
                <a:cs typeface="+mj-cs"/>
              </a:rPr>
              <a:t>Describe your challenge</a:t>
            </a:r>
          </a:p>
        </p:txBody>
      </p:sp>
      <p:sp>
        <p:nvSpPr>
          <p:cNvPr id="7" name="TextBox 6">
            <a:extLst>
              <a:ext uri="{FF2B5EF4-FFF2-40B4-BE49-F238E27FC236}">
                <a16:creationId xmlns:a16="http://schemas.microsoft.com/office/drawing/2014/main" id="{FC367863-75AC-4483-BFE7-7593A0F3C8A2}"/>
              </a:ext>
            </a:extLst>
          </p:cNvPr>
          <p:cNvSpPr txBox="1"/>
          <p:nvPr/>
        </p:nvSpPr>
        <p:spPr>
          <a:xfrm>
            <a:off x="465858" y="3763190"/>
            <a:ext cx="9996257" cy="1754326"/>
          </a:xfrm>
          <a:prstGeom prst="rect">
            <a:avLst/>
          </a:prstGeom>
          <a:noFill/>
        </p:spPr>
        <p:txBody>
          <a:bodyPr wrap="square" rtlCol="0">
            <a:spAutoFit/>
          </a:bodyPr>
          <a:lstStyle/>
          <a:p>
            <a:r>
              <a:rPr lang="en-US" b="0" i="0" dirty="0">
                <a:solidFill>
                  <a:srgbClr val="4A5350"/>
                </a:solidFill>
                <a:effectLst/>
                <a:latin typeface="Times New Roman" panose="02020603050405020304" pitchFamily="18" charset="0"/>
                <a:cs typeface="Times New Roman" panose="02020603050405020304" pitchFamily="18" charset="0"/>
              </a:rPr>
              <a:t>we developed a solution based on the engineering concept plug and play, though our implementation is missing some parts but every country that wish is to install our system all they have to do follow the details we explained on our main web site. Our solution is based on the SWARM Intelligence that is the collective behavior of decentralized, self-organized systems, natural or artificial. the </a:t>
            </a:r>
            <a:r>
              <a:rPr lang="en-US" b="0" i="0" dirty="0" err="1">
                <a:solidFill>
                  <a:srgbClr val="4A5350"/>
                </a:solidFill>
                <a:effectLst/>
                <a:latin typeface="Times New Roman" panose="02020603050405020304" pitchFamily="18" charset="0"/>
                <a:cs typeface="Times New Roman" panose="02020603050405020304" pitchFamily="18" charset="0"/>
              </a:rPr>
              <a:t>Kenel</a:t>
            </a:r>
            <a:r>
              <a:rPr lang="en-US" b="0" i="0" dirty="0">
                <a:solidFill>
                  <a:srgbClr val="4A5350"/>
                </a:solidFill>
                <a:effectLst/>
                <a:latin typeface="Times New Roman" panose="02020603050405020304" pitchFamily="18" charset="0"/>
                <a:cs typeface="Times New Roman" panose="02020603050405020304" pitchFamily="18" charset="0"/>
              </a:rPr>
              <a:t> of our project is  AI/ML model that is capable of detecting quantifying, monitoring and collecting the Marine debris in any costal environment.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28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1DEF-4FB6-4647-906E-C231A0E282A3}"/>
              </a:ext>
            </a:extLst>
          </p:cNvPr>
          <p:cNvSpPr>
            <a:spLocks noGrp="1"/>
          </p:cNvSpPr>
          <p:nvPr>
            <p:ph type="title"/>
          </p:nvPr>
        </p:nvSpPr>
        <p:spPr>
          <a:xfrm rot="5400000">
            <a:off x="9890079" y="3263900"/>
            <a:ext cx="3663996" cy="730250"/>
          </a:xfrm>
        </p:spPr>
        <p:txBody>
          <a:bodyPr/>
          <a:lstStyle/>
          <a:p>
            <a:r>
              <a:rPr lang="en-US" dirty="0"/>
              <a:t>PROTOTYPE</a:t>
            </a:r>
          </a:p>
        </p:txBody>
      </p:sp>
      <p:pic>
        <p:nvPicPr>
          <p:cNvPr id="4" name="Picture 3" descr="A picture containing table&#10;&#10;Description automatically generated">
            <a:extLst>
              <a:ext uri="{FF2B5EF4-FFF2-40B4-BE49-F238E27FC236}">
                <a16:creationId xmlns:a16="http://schemas.microsoft.com/office/drawing/2014/main" id="{648A52A4-55A5-4969-9D38-7AF88B3C2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037010" y="1743259"/>
            <a:ext cx="6502734" cy="3316871"/>
          </a:xfrm>
          <a:prstGeom prst="rect">
            <a:avLst/>
          </a:prstGeom>
          <a:effectLst>
            <a:outerShdw blurRad="50800" dist="38100" dir="5400000" algn="t" rotWithShape="0">
              <a:prstClr val="black">
                <a:alpha val="40000"/>
              </a:prstClr>
            </a:outerShdw>
          </a:effectLst>
        </p:spPr>
      </p:pic>
      <p:pic>
        <p:nvPicPr>
          <p:cNvPr id="6" name="Picture 5">
            <a:extLst>
              <a:ext uri="{FF2B5EF4-FFF2-40B4-BE49-F238E27FC236}">
                <a16:creationId xmlns:a16="http://schemas.microsoft.com/office/drawing/2014/main" id="{3B740B2D-946A-4933-BE2D-DEC0A56D8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67" y="3429000"/>
            <a:ext cx="5795220" cy="3224061"/>
          </a:xfrm>
          <a:prstGeom prst="rect">
            <a:avLst/>
          </a:prstGeom>
          <a:effectLst>
            <a:outerShdw blurRad="50800" dist="38100" dir="5400000" algn="t" rotWithShape="0">
              <a:prstClr val="black">
                <a:alpha val="40000"/>
              </a:prstClr>
            </a:outerShdw>
          </a:effectLst>
        </p:spPr>
      </p:pic>
      <p:pic>
        <p:nvPicPr>
          <p:cNvPr id="8" name="Picture 7" descr="A picture containing engineering drawing&#10;&#10;Description automatically generated">
            <a:extLst>
              <a:ext uri="{FF2B5EF4-FFF2-40B4-BE49-F238E27FC236}">
                <a16:creationId xmlns:a16="http://schemas.microsoft.com/office/drawing/2014/main" id="{916C7B7E-AA38-429D-8168-DD3278AA3B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667" y="166689"/>
            <a:ext cx="5795220" cy="3224062"/>
          </a:xfrm>
          <a:prstGeom prst="rect">
            <a:avLst/>
          </a:prstGeom>
          <a:effectLst>
            <a:outerShdw blurRad="50800" dist="38100" dir="5400000" algn="t" rotWithShape="0">
              <a:prstClr val="black">
                <a:alpha val="40000"/>
              </a:prstClr>
            </a:outerShdw>
          </a:effectLst>
        </p:spPr>
      </p:pic>
      <p:sp>
        <p:nvSpPr>
          <p:cNvPr id="5" name="TextBox 4">
            <a:extLst>
              <a:ext uri="{FF2B5EF4-FFF2-40B4-BE49-F238E27FC236}">
                <a16:creationId xmlns:a16="http://schemas.microsoft.com/office/drawing/2014/main" id="{EF0F6EA8-7E60-46AC-B158-8E749F853E14}"/>
              </a:ext>
            </a:extLst>
          </p:cNvPr>
          <p:cNvSpPr txBox="1"/>
          <p:nvPr/>
        </p:nvSpPr>
        <p:spPr>
          <a:xfrm>
            <a:off x="677012" y="6583588"/>
            <a:ext cx="5795220" cy="215444"/>
          </a:xfrm>
          <a:prstGeom prst="rect">
            <a:avLst/>
          </a:prstGeom>
          <a:noFill/>
        </p:spPr>
        <p:txBody>
          <a:bodyPr wrap="square" rtlCol="0">
            <a:spAutoFit/>
          </a:bodyPr>
          <a:lstStyle/>
          <a:p>
            <a:r>
              <a:rPr lang="en-US" sz="800" dirty="0"/>
              <a:t>Razer Clear bot Design copy-Rights</a:t>
            </a:r>
          </a:p>
        </p:txBody>
      </p:sp>
    </p:spTree>
    <p:extLst>
      <p:ext uri="{BB962C8B-B14F-4D97-AF65-F5344CB8AC3E}">
        <p14:creationId xmlns:p14="http://schemas.microsoft.com/office/powerpoint/2010/main" val="289612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59850-4CA7-4DB7-9015-7F4C5643F538}"/>
              </a:ext>
            </a:extLst>
          </p:cNvPr>
          <p:cNvSpPr>
            <a:spLocks noGrp="1"/>
          </p:cNvSpPr>
          <p:nvPr>
            <p:ph type="title"/>
          </p:nvPr>
        </p:nvSpPr>
        <p:spPr>
          <a:xfrm rot="5400000">
            <a:off x="10671129" y="3086100"/>
            <a:ext cx="2187621" cy="685799"/>
          </a:xfrm>
        </p:spPr>
        <p:txBody>
          <a:bodyPr/>
          <a:lstStyle/>
          <a:p>
            <a:r>
              <a:rPr lang="en-US" dirty="0"/>
              <a:t>MODEL</a:t>
            </a:r>
          </a:p>
        </p:txBody>
      </p:sp>
      <p:pic>
        <p:nvPicPr>
          <p:cNvPr id="4" name="Picture 3" descr="Diagram&#10;&#10;Description automatically generated">
            <a:extLst>
              <a:ext uri="{FF2B5EF4-FFF2-40B4-BE49-F238E27FC236}">
                <a16:creationId xmlns:a16="http://schemas.microsoft.com/office/drawing/2014/main" id="{A20B0720-0D06-442A-8905-79810EFB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549" y="315427"/>
            <a:ext cx="7373491" cy="6227143"/>
          </a:xfrm>
          <a:prstGeom prst="rect">
            <a:avLst/>
          </a:prstGeom>
        </p:spPr>
      </p:pic>
      <p:pic>
        <p:nvPicPr>
          <p:cNvPr id="6" name="Picture 5" descr="Diagram&#10;&#10;Description automatically generated">
            <a:extLst>
              <a:ext uri="{FF2B5EF4-FFF2-40B4-BE49-F238E27FC236}">
                <a16:creationId xmlns:a16="http://schemas.microsoft.com/office/drawing/2014/main" id="{0F8BF41D-97F3-4312-AC60-46B10D01A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0" y="395930"/>
            <a:ext cx="4769253" cy="2705489"/>
          </a:xfrm>
          <a:prstGeom prst="rect">
            <a:avLst/>
          </a:prstGeom>
        </p:spPr>
      </p:pic>
    </p:spTree>
    <p:extLst>
      <p:ext uri="{BB962C8B-B14F-4D97-AF65-F5344CB8AC3E}">
        <p14:creationId xmlns:p14="http://schemas.microsoft.com/office/powerpoint/2010/main" val="320088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D1B5141-752E-4E27-A337-B594451AB8F9}"/>
              </a:ext>
            </a:extLst>
          </p:cNvPr>
          <p:cNvSpPr txBox="1"/>
          <p:nvPr/>
        </p:nvSpPr>
        <p:spPr>
          <a:xfrm rot="5400000">
            <a:off x="10112600" y="4234566"/>
            <a:ext cx="3514273" cy="523220"/>
          </a:xfrm>
          <a:prstGeom prst="rect">
            <a:avLst/>
          </a:prstGeom>
          <a:noFill/>
        </p:spPr>
        <p:txBody>
          <a:bodyPr wrap="square" rtlCol="0">
            <a:spAutoFit/>
          </a:bodyPr>
          <a:lstStyle/>
          <a:p>
            <a:r>
              <a:rPr lang="en-US" sz="2800" cap="all" spc="600" dirty="0">
                <a:solidFill>
                  <a:schemeClr val="tx1">
                    <a:lumMod val="85000"/>
                    <a:lumOff val="15000"/>
                  </a:schemeClr>
                </a:solidFill>
                <a:latin typeface="+mj-lt"/>
                <a:ea typeface="Batang" panose="02030600000101010101" pitchFamily="18" charset="-127"/>
                <a:cs typeface="+mj-cs"/>
              </a:rPr>
              <a:t>GUI</a:t>
            </a:r>
          </a:p>
        </p:txBody>
      </p:sp>
      <p:pic>
        <p:nvPicPr>
          <p:cNvPr id="6" name="Picture 5" descr="Graphical user interface, application&#10;&#10;Description automatically generated">
            <a:extLst>
              <a:ext uri="{FF2B5EF4-FFF2-40B4-BE49-F238E27FC236}">
                <a16:creationId xmlns:a16="http://schemas.microsoft.com/office/drawing/2014/main" id="{530A2F3F-4A0F-45E3-8577-7E1A343486DA}"/>
              </a:ext>
            </a:extLst>
          </p:cNvPr>
          <p:cNvPicPr>
            <a:picLocks noChangeAspect="1"/>
          </p:cNvPicPr>
          <p:nvPr/>
        </p:nvPicPr>
        <p:blipFill rotWithShape="1">
          <a:blip r:embed="rId2">
            <a:extLst>
              <a:ext uri="{28A0092B-C50C-407E-A947-70E740481C1C}">
                <a14:useLocalDpi xmlns:a14="http://schemas.microsoft.com/office/drawing/2010/main" val="0"/>
              </a:ext>
            </a:extLst>
          </a:blip>
          <a:srcRect t="3284"/>
          <a:stretch/>
        </p:blipFill>
        <p:spPr>
          <a:xfrm>
            <a:off x="4669979" y="3978101"/>
            <a:ext cx="3510860" cy="2854970"/>
          </a:xfrm>
          <a:prstGeom prst="rect">
            <a:avLst/>
          </a:prstGeom>
          <a:ln>
            <a:solidFill>
              <a:srgbClr val="AFACAB"/>
            </a:solidFill>
          </a:ln>
          <a:effectLst>
            <a:outerShdw blurRad="50800" dist="38100" dir="16200000" rotWithShape="0">
              <a:prstClr val="black">
                <a:alpha val="40000"/>
              </a:prstClr>
            </a:outerShdw>
          </a:effectLst>
        </p:spPr>
      </p:pic>
      <p:pic>
        <p:nvPicPr>
          <p:cNvPr id="10" name="Picture 9" descr="Map&#10;&#10;Description automatically generated">
            <a:extLst>
              <a:ext uri="{FF2B5EF4-FFF2-40B4-BE49-F238E27FC236}">
                <a16:creationId xmlns:a16="http://schemas.microsoft.com/office/drawing/2014/main" id="{F8874726-9629-4C55-AE33-93E1EE3FDB82}"/>
              </a:ext>
            </a:extLst>
          </p:cNvPr>
          <p:cNvPicPr>
            <a:picLocks noChangeAspect="1"/>
          </p:cNvPicPr>
          <p:nvPr/>
        </p:nvPicPr>
        <p:blipFill rotWithShape="1">
          <a:blip r:embed="rId3">
            <a:extLst>
              <a:ext uri="{28A0092B-C50C-407E-A947-70E740481C1C}">
                <a14:useLocalDpi xmlns:a14="http://schemas.microsoft.com/office/drawing/2010/main" val="0"/>
              </a:ext>
            </a:extLst>
          </a:blip>
          <a:srcRect t="3887" b="5557"/>
          <a:stretch/>
        </p:blipFill>
        <p:spPr>
          <a:xfrm>
            <a:off x="5933870" y="103457"/>
            <a:ext cx="5601764" cy="3807966"/>
          </a:xfrm>
          <a:prstGeom prst="rect">
            <a:avLst/>
          </a:prstGeom>
          <a:ln>
            <a:solidFill>
              <a:srgbClr val="AFACAB"/>
            </a:solidFill>
          </a:ln>
          <a:effectLst>
            <a:outerShdw blurRad="50800" dist="38100" dir="16200000" rotWithShape="0">
              <a:prstClr val="black">
                <a:alpha val="40000"/>
              </a:prstClr>
            </a:outerShdw>
          </a:effectLst>
        </p:spPr>
      </p:pic>
      <p:pic>
        <p:nvPicPr>
          <p:cNvPr id="15" name="Picture 14" descr="A picture containing map&#10;&#10;Description automatically generated">
            <a:extLst>
              <a:ext uri="{FF2B5EF4-FFF2-40B4-BE49-F238E27FC236}">
                <a16:creationId xmlns:a16="http://schemas.microsoft.com/office/drawing/2014/main" id="{74DD1031-6CCD-4473-921E-85D06E3F82D9}"/>
              </a:ext>
            </a:extLst>
          </p:cNvPr>
          <p:cNvPicPr>
            <a:picLocks noChangeAspect="1"/>
          </p:cNvPicPr>
          <p:nvPr/>
        </p:nvPicPr>
        <p:blipFill rotWithShape="1">
          <a:blip r:embed="rId4">
            <a:extLst>
              <a:ext uri="{28A0092B-C50C-407E-A947-70E740481C1C}">
                <a14:useLocalDpi xmlns:a14="http://schemas.microsoft.com/office/drawing/2010/main" val="0"/>
              </a:ext>
            </a:extLst>
          </a:blip>
          <a:srcRect t="4513" b="5232"/>
          <a:stretch/>
        </p:blipFill>
        <p:spPr>
          <a:xfrm>
            <a:off x="53850" y="91605"/>
            <a:ext cx="5800725" cy="3804851"/>
          </a:xfrm>
          <a:prstGeom prst="rect">
            <a:avLst/>
          </a:prstGeom>
          <a:ln>
            <a:solidFill>
              <a:srgbClr val="AFACAB"/>
            </a:solidFill>
          </a:ln>
          <a:effectLst>
            <a:outerShdw blurRad="50800" dist="38100" dir="16200000" rotWithShape="0">
              <a:prstClr val="black">
                <a:alpha val="40000"/>
              </a:prstClr>
            </a:outerShdw>
          </a:effectLst>
        </p:spPr>
      </p:pic>
      <p:pic>
        <p:nvPicPr>
          <p:cNvPr id="19" name="Picture 18">
            <a:extLst>
              <a:ext uri="{FF2B5EF4-FFF2-40B4-BE49-F238E27FC236}">
                <a16:creationId xmlns:a16="http://schemas.microsoft.com/office/drawing/2014/main" id="{CFA5A32C-C803-4641-8970-1A0D15C5512B}"/>
              </a:ext>
            </a:extLst>
          </p:cNvPr>
          <p:cNvPicPr>
            <a:picLocks noChangeAspect="1"/>
          </p:cNvPicPr>
          <p:nvPr/>
        </p:nvPicPr>
        <p:blipFill rotWithShape="1">
          <a:blip r:embed="rId5"/>
          <a:srcRect l="51" t="9520" r="28699" b="11202"/>
          <a:stretch/>
        </p:blipFill>
        <p:spPr>
          <a:xfrm>
            <a:off x="60653" y="3939998"/>
            <a:ext cx="4447822" cy="2854971"/>
          </a:xfrm>
          <a:prstGeom prst="rect">
            <a:avLst/>
          </a:prstGeom>
          <a:effectLst>
            <a:outerShdw blurRad="50800" dist="38100" dir="16200000" rotWithShape="0">
              <a:prstClr val="black">
                <a:alpha val="40000"/>
              </a:prstClr>
            </a:outerShdw>
          </a:effectLst>
        </p:spPr>
      </p:pic>
      <p:pic>
        <p:nvPicPr>
          <p:cNvPr id="20" name="Picture 19" descr="Graphical user interface, application, table&#10;&#10;Description automatically generated">
            <a:extLst>
              <a:ext uri="{FF2B5EF4-FFF2-40B4-BE49-F238E27FC236}">
                <a16:creationId xmlns:a16="http://schemas.microsoft.com/office/drawing/2014/main" id="{FA72AB0F-D17E-4314-B1E9-4371D90842CE}"/>
              </a:ext>
            </a:extLst>
          </p:cNvPr>
          <p:cNvPicPr>
            <a:picLocks noChangeAspect="1"/>
          </p:cNvPicPr>
          <p:nvPr/>
        </p:nvPicPr>
        <p:blipFill rotWithShape="1">
          <a:blip r:embed="rId6">
            <a:extLst>
              <a:ext uri="{28A0092B-C50C-407E-A947-70E740481C1C}">
                <a14:useLocalDpi xmlns:a14="http://schemas.microsoft.com/office/drawing/2010/main" val="0"/>
              </a:ext>
            </a:extLst>
          </a:blip>
          <a:srcRect t="5441" b="18195"/>
          <a:stretch/>
        </p:blipFill>
        <p:spPr>
          <a:xfrm>
            <a:off x="8342343" y="3960211"/>
            <a:ext cx="3193291" cy="2834758"/>
          </a:xfrm>
          <a:prstGeom prst="rect">
            <a:avLst/>
          </a:prstGeom>
          <a:ln>
            <a:solidFill>
              <a:srgbClr val="AFACAB"/>
            </a:solidFill>
          </a:ln>
          <a:effectLst>
            <a:outerShdw blurRad="50800" dist="38100" dir="13500000" algn="br" rotWithShape="0">
              <a:prstClr val="black">
                <a:alpha val="40000"/>
              </a:prstClr>
            </a:outerShdw>
          </a:effectLst>
        </p:spPr>
      </p:pic>
      <p:sp>
        <p:nvSpPr>
          <p:cNvPr id="21" name="TextBox 20">
            <a:extLst>
              <a:ext uri="{FF2B5EF4-FFF2-40B4-BE49-F238E27FC236}">
                <a16:creationId xmlns:a16="http://schemas.microsoft.com/office/drawing/2014/main" id="{DF74CC0E-5C6E-4614-9417-8C58043AABC1}"/>
              </a:ext>
            </a:extLst>
          </p:cNvPr>
          <p:cNvSpPr txBox="1"/>
          <p:nvPr/>
        </p:nvSpPr>
        <p:spPr>
          <a:xfrm>
            <a:off x="52787" y="91605"/>
            <a:ext cx="1530395" cy="369332"/>
          </a:xfrm>
          <a:prstGeom prst="rect">
            <a:avLst/>
          </a:prstGeom>
          <a:solidFill>
            <a:srgbClr val="F2EFE8"/>
          </a:solidFill>
          <a:ln>
            <a:solidFill>
              <a:schemeClr val="tx1"/>
            </a:solidFill>
          </a:ln>
        </p:spPr>
        <p:txBody>
          <a:bodyPr wrap="square" rtlCol="0">
            <a:spAutoFit/>
          </a:bodyPr>
          <a:lstStyle/>
          <a:p>
            <a:r>
              <a:rPr lang="en-US" dirty="0"/>
              <a:t>Tracking map </a:t>
            </a:r>
          </a:p>
        </p:txBody>
      </p:sp>
      <p:sp>
        <p:nvSpPr>
          <p:cNvPr id="22" name="TextBox 21">
            <a:extLst>
              <a:ext uri="{FF2B5EF4-FFF2-40B4-BE49-F238E27FC236}">
                <a16:creationId xmlns:a16="http://schemas.microsoft.com/office/drawing/2014/main" id="{4547BD8F-1E76-4F1F-A881-0F85ACF10354}"/>
              </a:ext>
            </a:extLst>
          </p:cNvPr>
          <p:cNvSpPr txBox="1"/>
          <p:nvPr/>
        </p:nvSpPr>
        <p:spPr>
          <a:xfrm>
            <a:off x="5946491" y="91605"/>
            <a:ext cx="1244884" cy="369332"/>
          </a:xfrm>
          <a:prstGeom prst="rect">
            <a:avLst/>
          </a:prstGeom>
          <a:solidFill>
            <a:srgbClr val="F2EFE8"/>
          </a:solidFill>
          <a:ln>
            <a:solidFill>
              <a:schemeClr val="tx1"/>
            </a:solidFill>
          </a:ln>
        </p:spPr>
        <p:txBody>
          <a:bodyPr wrap="square" rtlCol="0">
            <a:spAutoFit/>
          </a:bodyPr>
          <a:lstStyle/>
          <a:p>
            <a:r>
              <a:rPr lang="en-US" dirty="0"/>
              <a:t>Swat screen </a:t>
            </a:r>
          </a:p>
        </p:txBody>
      </p:sp>
      <p:sp>
        <p:nvSpPr>
          <p:cNvPr id="23" name="TextBox 22">
            <a:extLst>
              <a:ext uri="{FF2B5EF4-FFF2-40B4-BE49-F238E27FC236}">
                <a16:creationId xmlns:a16="http://schemas.microsoft.com/office/drawing/2014/main" id="{6A501B22-54FB-4EEE-B644-49DD78492EF5}"/>
              </a:ext>
            </a:extLst>
          </p:cNvPr>
          <p:cNvSpPr txBox="1"/>
          <p:nvPr/>
        </p:nvSpPr>
        <p:spPr>
          <a:xfrm>
            <a:off x="2963737" y="6412763"/>
            <a:ext cx="1530395" cy="369332"/>
          </a:xfrm>
          <a:prstGeom prst="rect">
            <a:avLst/>
          </a:prstGeom>
          <a:solidFill>
            <a:srgbClr val="F2EFE8"/>
          </a:solidFill>
          <a:ln>
            <a:solidFill>
              <a:schemeClr val="tx1"/>
            </a:solidFill>
          </a:ln>
        </p:spPr>
        <p:txBody>
          <a:bodyPr wrap="square" rtlCol="0">
            <a:spAutoFit/>
          </a:bodyPr>
          <a:lstStyle/>
          <a:p>
            <a:r>
              <a:rPr lang="en-US" dirty="0"/>
              <a:t>Disaster map </a:t>
            </a:r>
          </a:p>
        </p:txBody>
      </p:sp>
      <p:sp>
        <p:nvSpPr>
          <p:cNvPr id="24" name="TextBox 23">
            <a:extLst>
              <a:ext uri="{FF2B5EF4-FFF2-40B4-BE49-F238E27FC236}">
                <a16:creationId xmlns:a16="http://schemas.microsoft.com/office/drawing/2014/main" id="{BB90DA0F-CE8E-4F61-812C-822ACFDF7058}"/>
              </a:ext>
            </a:extLst>
          </p:cNvPr>
          <p:cNvSpPr txBox="1"/>
          <p:nvPr/>
        </p:nvSpPr>
        <p:spPr>
          <a:xfrm>
            <a:off x="6650444" y="6425637"/>
            <a:ext cx="1530395" cy="369332"/>
          </a:xfrm>
          <a:prstGeom prst="rect">
            <a:avLst/>
          </a:prstGeom>
          <a:solidFill>
            <a:srgbClr val="F2EFE8"/>
          </a:solidFill>
          <a:ln>
            <a:solidFill>
              <a:schemeClr val="tx1"/>
            </a:solidFill>
          </a:ln>
        </p:spPr>
        <p:txBody>
          <a:bodyPr wrap="square" rtlCol="0">
            <a:spAutoFit/>
          </a:bodyPr>
          <a:lstStyle/>
          <a:p>
            <a:r>
              <a:rPr lang="en-US" dirty="0"/>
              <a:t>Sensor reading </a:t>
            </a:r>
          </a:p>
        </p:txBody>
      </p:sp>
      <p:sp>
        <p:nvSpPr>
          <p:cNvPr id="25" name="TextBox 24">
            <a:extLst>
              <a:ext uri="{FF2B5EF4-FFF2-40B4-BE49-F238E27FC236}">
                <a16:creationId xmlns:a16="http://schemas.microsoft.com/office/drawing/2014/main" id="{38224D5F-985E-48BE-A690-A58BD638A639}"/>
              </a:ext>
            </a:extLst>
          </p:cNvPr>
          <p:cNvSpPr txBox="1"/>
          <p:nvPr/>
        </p:nvSpPr>
        <p:spPr>
          <a:xfrm>
            <a:off x="9409526" y="6412763"/>
            <a:ext cx="2126108" cy="369332"/>
          </a:xfrm>
          <a:prstGeom prst="rect">
            <a:avLst/>
          </a:prstGeom>
          <a:solidFill>
            <a:srgbClr val="F2EFE8"/>
          </a:solidFill>
          <a:ln>
            <a:solidFill>
              <a:schemeClr val="tx1"/>
            </a:solidFill>
          </a:ln>
        </p:spPr>
        <p:txBody>
          <a:bodyPr wrap="square" rtlCol="0">
            <a:spAutoFit/>
          </a:bodyPr>
          <a:lstStyle/>
          <a:p>
            <a:r>
              <a:rPr lang="en-US" dirty="0"/>
              <a:t>Select mode screen</a:t>
            </a:r>
          </a:p>
        </p:txBody>
      </p:sp>
    </p:spTree>
    <p:extLst>
      <p:ext uri="{BB962C8B-B14F-4D97-AF65-F5344CB8AC3E}">
        <p14:creationId xmlns:p14="http://schemas.microsoft.com/office/powerpoint/2010/main" val="1004959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ap&#10;&#10;Description automatically generated">
            <a:extLst>
              <a:ext uri="{FF2B5EF4-FFF2-40B4-BE49-F238E27FC236}">
                <a16:creationId xmlns:a16="http://schemas.microsoft.com/office/drawing/2014/main" id="{8E75043C-7F89-449E-8B62-3A652DD30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867" y="0"/>
            <a:ext cx="3902806" cy="3776870"/>
          </a:xfrm>
          <a:prstGeom prst="rect">
            <a:avLst/>
          </a:prstGeom>
          <a:ln>
            <a:solidFill>
              <a:srgbClr val="AFACAB"/>
            </a:solidFill>
          </a:ln>
        </p:spPr>
      </p:pic>
      <p:pic>
        <p:nvPicPr>
          <p:cNvPr id="7" name="Picture 6" descr="Map&#10;&#10;Description automatically generated">
            <a:extLst>
              <a:ext uri="{FF2B5EF4-FFF2-40B4-BE49-F238E27FC236}">
                <a16:creationId xmlns:a16="http://schemas.microsoft.com/office/drawing/2014/main" id="{53D5483D-EB99-4B5B-97F0-D09BB7B86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0927" y="-9938"/>
            <a:ext cx="6438477" cy="6867938"/>
          </a:xfrm>
          <a:prstGeom prst="rect">
            <a:avLst/>
          </a:prstGeom>
          <a:ln>
            <a:solidFill>
              <a:srgbClr val="AFACAB"/>
            </a:solidFill>
          </a:ln>
        </p:spPr>
      </p:pic>
      <p:pic>
        <p:nvPicPr>
          <p:cNvPr id="9" name="Picture 8" descr="Map&#10;&#10;Description automatically generated">
            <a:extLst>
              <a:ext uri="{FF2B5EF4-FFF2-40B4-BE49-F238E27FC236}">
                <a16:creationId xmlns:a16="http://schemas.microsoft.com/office/drawing/2014/main" id="{2FDF7504-C4C6-44C5-A374-D1AB5D224C5E}"/>
              </a:ext>
            </a:extLst>
          </p:cNvPr>
          <p:cNvPicPr>
            <a:picLocks noChangeAspect="1"/>
          </p:cNvPicPr>
          <p:nvPr/>
        </p:nvPicPr>
        <p:blipFill rotWithShape="1">
          <a:blip r:embed="rId4">
            <a:extLst>
              <a:ext uri="{28A0092B-C50C-407E-A947-70E740481C1C}">
                <a14:useLocalDpi xmlns:a14="http://schemas.microsoft.com/office/drawing/2010/main" val="0"/>
              </a:ext>
            </a:extLst>
          </a:blip>
          <a:srcRect t="5560"/>
          <a:stretch/>
        </p:blipFill>
        <p:spPr>
          <a:xfrm>
            <a:off x="883867" y="3776869"/>
            <a:ext cx="3902806" cy="3081131"/>
          </a:xfrm>
          <a:prstGeom prst="rect">
            <a:avLst/>
          </a:prstGeom>
          <a:ln>
            <a:solidFill>
              <a:srgbClr val="AFACAB"/>
            </a:solidFill>
          </a:ln>
        </p:spPr>
      </p:pic>
      <p:sp>
        <p:nvSpPr>
          <p:cNvPr id="11" name="TextBox 10">
            <a:extLst>
              <a:ext uri="{FF2B5EF4-FFF2-40B4-BE49-F238E27FC236}">
                <a16:creationId xmlns:a16="http://schemas.microsoft.com/office/drawing/2014/main" id="{8D1B5141-752E-4E27-A337-B594451AB8F9}"/>
              </a:ext>
            </a:extLst>
          </p:cNvPr>
          <p:cNvSpPr txBox="1"/>
          <p:nvPr/>
        </p:nvSpPr>
        <p:spPr>
          <a:xfrm rot="5400000">
            <a:off x="9566832" y="3442788"/>
            <a:ext cx="4573652" cy="523220"/>
          </a:xfrm>
          <a:prstGeom prst="rect">
            <a:avLst/>
          </a:prstGeom>
          <a:noFill/>
        </p:spPr>
        <p:txBody>
          <a:bodyPr wrap="square" rtlCol="0">
            <a:spAutoFit/>
          </a:bodyPr>
          <a:lstStyle/>
          <a:p>
            <a:r>
              <a:rPr lang="en-US" sz="2800" cap="all" spc="600" dirty="0">
                <a:solidFill>
                  <a:schemeClr val="tx1">
                    <a:lumMod val="85000"/>
                    <a:lumOff val="15000"/>
                  </a:schemeClr>
                </a:solidFill>
                <a:latin typeface="+mj-lt"/>
                <a:ea typeface="Batang" panose="02030600000101010101" pitchFamily="18" charset="-127"/>
                <a:cs typeface="+mj-cs"/>
              </a:rPr>
              <a:t>VISUALIZATION</a:t>
            </a:r>
            <a:r>
              <a:rPr lang="en-US" sz="2800" dirty="0"/>
              <a:t> </a:t>
            </a:r>
          </a:p>
        </p:txBody>
      </p:sp>
      <p:sp>
        <p:nvSpPr>
          <p:cNvPr id="21" name="TextBox 20">
            <a:extLst>
              <a:ext uri="{FF2B5EF4-FFF2-40B4-BE49-F238E27FC236}">
                <a16:creationId xmlns:a16="http://schemas.microsoft.com/office/drawing/2014/main" id="{713002A7-4CFC-4EC8-A185-A4EB4146BE88}"/>
              </a:ext>
            </a:extLst>
          </p:cNvPr>
          <p:cNvSpPr txBox="1"/>
          <p:nvPr/>
        </p:nvSpPr>
        <p:spPr>
          <a:xfrm>
            <a:off x="5100927" y="62984"/>
            <a:ext cx="1785648" cy="369332"/>
          </a:xfrm>
          <a:prstGeom prst="rect">
            <a:avLst/>
          </a:prstGeom>
          <a:solidFill>
            <a:srgbClr val="E6EBC9"/>
          </a:solidFill>
          <a:ln>
            <a:solidFill>
              <a:schemeClr val="tx1"/>
            </a:solidFill>
          </a:ln>
        </p:spPr>
        <p:txBody>
          <a:bodyPr wrap="square" rtlCol="0">
            <a:spAutoFit/>
          </a:bodyPr>
          <a:lstStyle/>
          <a:p>
            <a:r>
              <a:rPr lang="en-US" dirty="0"/>
              <a:t>All Plastic debris </a:t>
            </a:r>
          </a:p>
        </p:txBody>
      </p:sp>
      <p:sp>
        <p:nvSpPr>
          <p:cNvPr id="23" name="TextBox 22">
            <a:extLst>
              <a:ext uri="{FF2B5EF4-FFF2-40B4-BE49-F238E27FC236}">
                <a16:creationId xmlns:a16="http://schemas.microsoft.com/office/drawing/2014/main" id="{6D3A064E-1FDF-4213-BD0A-16C93E7B6378}"/>
              </a:ext>
            </a:extLst>
          </p:cNvPr>
          <p:cNvSpPr txBox="1"/>
          <p:nvPr/>
        </p:nvSpPr>
        <p:spPr>
          <a:xfrm>
            <a:off x="883867" y="14946"/>
            <a:ext cx="1428750" cy="369332"/>
          </a:xfrm>
          <a:prstGeom prst="rect">
            <a:avLst/>
          </a:prstGeom>
          <a:solidFill>
            <a:srgbClr val="E6EBC9"/>
          </a:solidFill>
          <a:ln>
            <a:solidFill>
              <a:schemeClr val="tx1"/>
            </a:solidFill>
          </a:ln>
        </p:spPr>
        <p:txBody>
          <a:bodyPr wrap="square" rtlCol="0">
            <a:spAutoFit/>
          </a:bodyPr>
          <a:lstStyle/>
          <a:p>
            <a:r>
              <a:rPr lang="en-US" dirty="0"/>
              <a:t>Plastic debris </a:t>
            </a:r>
          </a:p>
        </p:txBody>
      </p:sp>
      <p:sp>
        <p:nvSpPr>
          <p:cNvPr id="25" name="TextBox 24">
            <a:extLst>
              <a:ext uri="{FF2B5EF4-FFF2-40B4-BE49-F238E27FC236}">
                <a16:creationId xmlns:a16="http://schemas.microsoft.com/office/drawing/2014/main" id="{F132A33A-5AA3-4115-B273-C1E4032E59DB}"/>
              </a:ext>
            </a:extLst>
          </p:cNvPr>
          <p:cNvSpPr txBox="1"/>
          <p:nvPr/>
        </p:nvSpPr>
        <p:spPr>
          <a:xfrm>
            <a:off x="883867" y="3776868"/>
            <a:ext cx="1781175" cy="338554"/>
          </a:xfrm>
          <a:prstGeom prst="rect">
            <a:avLst/>
          </a:prstGeom>
          <a:solidFill>
            <a:srgbClr val="E6EBC9"/>
          </a:solidFill>
          <a:ln>
            <a:solidFill>
              <a:schemeClr val="tx1"/>
            </a:solidFill>
          </a:ln>
        </p:spPr>
        <p:txBody>
          <a:bodyPr wrap="square" rtlCol="0">
            <a:spAutoFit/>
          </a:bodyPr>
          <a:lstStyle/>
          <a:p>
            <a:r>
              <a:rPr lang="en-US" sz="1600" dirty="0"/>
              <a:t>Microplastic debris </a:t>
            </a:r>
          </a:p>
        </p:txBody>
      </p:sp>
    </p:spTree>
    <p:extLst>
      <p:ext uri="{BB962C8B-B14F-4D97-AF65-F5344CB8AC3E}">
        <p14:creationId xmlns:p14="http://schemas.microsoft.com/office/powerpoint/2010/main" val="240079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BD4608-3A87-4E5E-ADB2-DA10FBF6BD31}"/>
              </a:ext>
            </a:extLst>
          </p:cNvPr>
          <p:cNvSpPr txBox="1">
            <a:spLocks/>
          </p:cNvSpPr>
          <p:nvPr/>
        </p:nvSpPr>
        <p:spPr>
          <a:xfrm>
            <a:off x="381576" y="2911659"/>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dirty="0"/>
              <a:t>resources</a:t>
            </a:r>
          </a:p>
        </p:txBody>
      </p:sp>
      <p:sp>
        <p:nvSpPr>
          <p:cNvPr id="8" name="Title 1">
            <a:extLst>
              <a:ext uri="{FF2B5EF4-FFF2-40B4-BE49-F238E27FC236}">
                <a16:creationId xmlns:a16="http://schemas.microsoft.com/office/drawing/2014/main" id="{D184C9A8-E7C6-449F-BF0B-DDA994875B9A}"/>
              </a:ext>
            </a:extLst>
          </p:cNvPr>
          <p:cNvSpPr txBox="1">
            <a:spLocks/>
          </p:cNvSpPr>
          <p:nvPr/>
        </p:nvSpPr>
        <p:spPr>
          <a:xfrm>
            <a:off x="537453" y="509683"/>
            <a:ext cx="9810604" cy="1216024"/>
          </a:xfrm>
          <a:prstGeom prst="rect">
            <a:avLst/>
          </a:prstGeom>
        </p:spPr>
        <p:txBody>
          <a:bodyPr vert="horz" lIns="91440" tIns="45720" rIns="91440" bIns="45720" rtlCol="0" anchor="ctr">
            <a:normAutofit/>
          </a:bodyPr>
          <a:lst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a:lstStyle>
          <a:p>
            <a:r>
              <a:rPr lang="en-US" dirty="0"/>
              <a:t>Future features</a:t>
            </a:r>
          </a:p>
        </p:txBody>
      </p:sp>
      <p:sp>
        <p:nvSpPr>
          <p:cNvPr id="9" name="TextBox 8">
            <a:extLst>
              <a:ext uri="{FF2B5EF4-FFF2-40B4-BE49-F238E27FC236}">
                <a16:creationId xmlns:a16="http://schemas.microsoft.com/office/drawing/2014/main" id="{D6AC9843-03C2-4957-83F1-FCB91A40E432}"/>
              </a:ext>
            </a:extLst>
          </p:cNvPr>
          <p:cNvSpPr txBox="1"/>
          <p:nvPr/>
        </p:nvSpPr>
        <p:spPr>
          <a:xfrm>
            <a:off x="537453" y="3943017"/>
            <a:ext cx="5921406" cy="2585323"/>
          </a:xfrm>
          <a:prstGeom prst="rect">
            <a:avLst/>
          </a:prstGeom>
          <a:noFill/>
        </p:spPr>
        <p:txBody>
          <a:bodyPr wrap="square" rtlCol="0">
            <a:spAutoFit/>
          </a:bodyPr>
          <a:lstStyle/>
          <a:p>
            <a:r>
              <a:rPr lang="en-US" dirty="0"/>
              <a:t>GitHub link :</a:t>
            </a:r>
          </a:p>
          <a:p>
            <a:r>
              <a:rPr lang="en-US" dirty="0"/>
              <a:t>   </a:t>
            </a:r>
          </a:p>
          <a:p>
            <a:r>
              <a:rPr lang="ar-EG" dirty="0"/>
              <a:t>		</a:t>
            </a:r>
            <a:r>
              <a:rPr lang="en-US" dirty="0"/>
              <a:t>https://github.com/MostafaBoshta/EcoBot</a:t>
            </a:r>
          </a:p>
          <a:p>
            <a:endParaRPr lang="en-US" dirty="0"/>
          </a:p>
          <a:p>
            <a:r>
              <a:rPr lang="en-US" dirty="0"/>
              <a:t>Our site link:</a:t>
            </a:r>
            <a:endParaRPr lang="ar-EG" dirty="0"/>
          </a:p>
          <a:p>
            <a:endParaRPr lang="ar-EG" dirty="0"/>
          </a:p>
          <a:p>
            <a:r>
              <a:rPr lang="ar-EG"/>
              <a:t>	</a:t>
            </a:r>
            <a:r>
              <a:rPr lang="en-US"/>
              <a:t>https</a:t>
            </a:r>
            <a:r>
              <a:rPr lang="en-US" dirty="0"/>
              <a:t>://sites.google.com/view/ecobot-gui/home</a:t>
            </a:r>
          </a:p>
          <a:p>
            <a:endParaRPr lang="en-US" dirty="0"/>
          </a:p>
        </p:txBody>
      </p:sp>
    </p:spTree>
    <p:extLst>
      <p:ext uri="{BB962C8B-B14F-4D97-AF65-F5344CB8AC3E}">
        <p14:creationId xmlns:p14="http://schemas.microsoft.com/office/powerpoint/2010/main" val="3688796631"/>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487</TotalTime>
  <Words>292</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Bembo</vt:lpstr>
      <vt:lpstr>Times New Roman</vt:lpstr>
      <vt:lpstr>ArchiveVTI</vt:lpstr>
      <vt:lpstr>ECOBOT </vt:lpstr>
      <vt:lpstr>PowerPoint Presentation</vt:lpstr>
      <vt:lpstr>PROTOTYPE</vt:lpstr>
      <vt:lpstr>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ECOBOT</dc:title>
  <dc:creator>RANIA TAREK</dc:creator>
  <cp:lastModifiedBy>Mostafa Hamdy</cp:lastModifiedBy>
  <cp:revision>6</cp:revision>
  <dcterms:created xsi:type="dcterms:W3CDTF">2021-10-03T01:04:30Z</dcterms:created>
  <dcterms:modified xsi:type="dcterms:W3CDTF">2021-10-03T10:33:20Z</dcterms:modified>
</cp:coreProperties>
</file>