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\Articles\naive%20bay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'Two Lines'!$C$1</c:f>
              <c:strCache>
                <c:ptCount val="1"/>
                <c:pt idx="0">
                  <c:v>Hidden Base</c:v>
                </c:pt>
              </c:strCache>
            </c:strRef>
          </c:tx>
          <c:spPr>
            <a:noFill/>
            <a:ln>
              <a:noFill/>
            </a:ln>
            <a:effectLst/>
          </c:spPr>
          <c:cat>
            <c:numRef>
              <c:f>'Two Lines'!$B$2:$B$12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'Two Lines'!$C$2:$C$12</c:f>
              <c:numCache>
                <c:formatCode>General</c:formatCode>
                <c:ptCount val="11"/>
                <c:pt idx="0">
                  <c:v>1</c:v>
                </c:pt>
                <c:pt idx="1">
                  <c:v>0.98780487804878048</c:v>
                </c:pt>
                <c:pt idx="2">
                  <c:v>0.94117647058823528</c:v>
                </c:pt>
                <c:pt idx="3">
                  <c:v>0.84482758620689646</c:v>
                </c:pt>
                <c:pt idx="4">
                  <c:v>0.69230769230769229</c:v>
                </c:pt>
                <c:pt idx="5">
                  <c:v>0.5</c:v>
                </c:pt>
                <c:pt idx="6">
                  <c:v>0.30769230769230776</c:v>
                </c:pt>
                <c:pt idx="7">
                  <c:v>0.15517241379310351</c:v>
                </c:pt>
                <c:pt idx="8">
                  <c:v>5.8823529411764663E-2</c:v>
                </c:pt>
                <c:pt idx="9">
                  <c:v>1.2195121951219506E-2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91-4AFB-B68B-42B3D50BAF39}"/>
            </c:ext>
          </c:extLst>
        </c:ser>
        <c:ser>
          <c:idx val="1"/>
          <c:order val="1"/>
          <c:tx>
            <c:strRef>
              <c:f>'Two Lines'!$D$1</c:f>
              <c:strCache>
                <c:ptCount val="1"/>
                <c:pt idx="0">
                  <c:v>Gap</c:v>
                </c:pt>
              </c:strCache>
            </c:strRef>
          </c:tx>
          <c:spPr>
            <a:pattFill prst="ltHorz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c:spPr>
          <c:cat>
            <c:numRef>
              <c:f>'Two Lines'!$B$2:$B$12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'Two Lines'!$D$2:$D$12</c:f>
              <c:numCache>
                <c:formatCode>General</c:formatCode>
                <c:ptCount val="11"/>
                <c:pt idx="0">
                  <c:v>0</c:v>
                </c:pt>
                <c:pt idx="1">
                  <c:v>-8.7804878048780455E-2</c:v>
                </c:pt>
                <c:pt idx="2">
                  <c:v>-0.14117647058823524</c:v>
                </c:pt>
                <c:pt idx="3">
                  <c:v>-0.14482758620689651</c:v>
                </c:pt>
                <c:pt idx="4">
                  <c:v>-9.2307692307692313E-2</c:v>
                </c:pt>
                <c:pt idx="5">
                  <c:v>0</c:v>
                </c:pt>
                <c:pt idx="6">
                  <c:v>9.2307692307692257E-2</c:v>
                </c:pt>
                <c:pt idx="7">
                  <c:v>0.14482758620689654</c:v>
                </c:pt>
                <c:pt idx="8">
                  <c:v>0.14117647058823529</c:v>
                </c:pt>
                <c:pt idx="9">
                  <c:v>8.7804878048780469E-2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91-4AFB-B68B-42B3D50BA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229384"/>
        <c:axId val="2129276184"/>
      </c:areaChart>
      <c:lineChart>
        <c:grouping val="standard"/>
        <c:varyColors val="0"/>
        <c:ser>
          <c:idx val="2"/>
          <c:order val="2"/>
          <c:tx>
            <c:strRef>
              <c:f>'Two Lines'!$E$1</c:f>
              <c:strCache>
                <c:ptCount val="1"/>
                <c:pt idx="0">
                  <c:v>Optimal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none"/>
          </c:marker>
          <c:cat>
            <c:multiLvlStrRef>
              <c:f>'Two Lines'!$A$2:$B$12</c:f>
              <c:multiLvlStrCache>
                <c:ptCount val="11"/>
                <c:lvl>
                  <c:pt idx="0">
                    <c:v>0</c:v>
                  </c:pt>
                  <c:pt idx="1">
                    <c:v>0.1</c:v>
                  </c:pt>
                  <c:pt idx="2">
                    <c:v>0.2</c:v>
                  </c:pt>
                  <c:pt idx="3">
                    <c:v>0.3</c:v>
                  </c:pt>
                  <c:pt idx="4">
                    <c:v>0.4</c:v>
                  </c:pt>
                  <c:pt idx="5">
                    <c:v>0.5</c:v>
                  </c:pt>
                  <c:pt idx="6">
                    <c:v>0.6</c:v>
                  </c:pt>
                  <c:pt idx="7">
                    <c:v>0.7</c:v>
                  </c:pt>
                  <c:pt idx="8">
                    <c:v>0.8</c:v>
                  </c:pt>
                  <c:pt idx="9">
                    <c:v>0.9</c:v>
                  </c:pt>
                  <c:pt idx="10">
                    <c:v>1</c:v>
                  </c:pt>
                </c:lvl>
                <c:lvl>
                  <c:pt idx="0">
                    <c:v>P</c:v>
                  </c:pt>
                </c:lvl>
              </c:multiLvlStrCache>
            </c:multiLvlStrRef>
          </c:cat>
          <c:val>
            <c:numRef>
              <c:f>'Two Lines'!$E$2:$E$12</c:f>
              <c:numCache>
                <c:formatCode>General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0.30000000000000004</c:v>
                </c:pt>
                <c:pt idx="8">
                  <c:v>0.19999999999999996</c:v>
                </c:pt>
                <c:pt idx="9">
                  <c:v>9.9999999999999978E-2</c:v>
                </c:pt>
                <c:pt idx="10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9E91-4AFB-B68B-42B3D50BAF39}"/>
            </c:ext>
          </c:extLst>
        </c:ser>
        <c:ser>
          <c:idx val="3"/>
          <c:order val="3"/>
          <c:tx>
            <c:strRef>
              <c:f>'Two Lines'!$F$1</c:f>
              <c:strCache>
                <c:ptCount val="1"/>
                <c:pt idx="0">
                  <c:v>Naïve Bayes</c:v>
                </c:pt>
              </c:strCache>
            </c:strRef>
          </c:tx>
          <c:spPr>
            <a:ln w="1905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multiLvlStrRef>
              <c:f>'Two Lines'!$A$2:$B$12</c:f>
              <c:multiLvlStrCache>
                <c:ptCount val="11"/>
                <c:lvl>
                  <c:pt idx="0">
                    <c:v>0</c:v>
                  </c:pt>
                  <c:pt idx="1">
                    <c:v>0.1</c:v>
                  </c:pt>
                  <c:pt idx="2">
                    <c:v>0.2</c:v>
                  </c:pt>
                  <c:pt idx="3">
                    <c:v>0.3</c:v>
                  </c:pt>
                  <c:pt idx="4">
                    <c:v>0.4</c:v>
                  </c:pt>
                  <c:pt idx="5">
                    <c:v>0.5</c:v>
                  </c:pt>
                  <c:pt idx="6">
                    <c:v>0.6</c:v>
                  </c:pt>
                  <c:pt idx="7">
                    <c:v>0.7</c:v>
                  </c:pt>
                  <c:pt idx="8">
                    <c:v>0.8</c:v>
                  </c:pt>
                  <c:pt idx="9">
                    <c:v>0.9</c:v>
                  </c:pt>
                  <c:pt idx="10">
                    <c:v>1</c:v>
                  </c:pt>
                </c:lvl>
                <c:lvl>
                  <c:pt idx="0">
                    <c:v>P</c:v>
                  </c:pt>
                </c:lvl>
              </c:multiLvlStrCache>
            </c:multiLvlStrRef>
          </c:cat>
          <c:val>
            <c:numRef>
              <c:f>'Two Lines'!$F$2:$F$12</c:f>
              <c:numCache>
                <c:formatCode>General</c:formatCode>
                <c:ptCount val="11"/>
                <c:pt idx="0">
                  <c:v>1</c:v>
                </c:pt>
                <c:pt idx="1">
                  <c:v>0.98780487804878048</c:v>
                </c:pt>
                <c:pt idx="2">
                  <c:v>0.94117647058823528</c:v>
                </c:pt>
                <c:pt idx="3">
                  <c:v>0.84482758620689646</c:v>
                </c:pt>
                <c:pt idx="4">
                  <c:v>0.69230769230769229</c:v>
                </c:pt>
                <c:pt idx="5">
                  <c:v>0.5</c:v>
                </c:pt>
                <c:pt idx="6">
                  <c:v>0.30769230769230776</c:v>
                </c:pt>
                <c:pt idx="7">
                  <c:v>0.15517241379310351</c:v>
                </c:pt>
                <c:pt idx="8">
                  <c:v>5.8823529411764663E-2</c:v>
                </c:pt>
                <c:pt idx="9">
                  <c:v>1.2195121951219506E-2</c:v>
                </c:pt>
                <c:pt idx="10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9E91-4AFB-B68B-42B3D50BA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9229384"/>
        <c:axId val="2129276184"/>
      </c:lineChart>
      <c:catAx>
        <c:axId val="2129229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US" sz="900" b="0">
                    <a:latin typeface="LM Roman 12" panose="00000500000000000000" pitchFamily="50" charset="0"/>
                  </a:rPr>
                  <a:t>p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525" cmpd="sng"/>
        </c:spPr>
        <c:txPr>
          <a:bodyPr/>
          <a:lstStyle/>
          <a:p>
            <a:pPr>
              <a:defRPr sz="900">
                <a:latin typeface="LM Roman 12" panose="00000500000000000000" pitchFamily="50" charset="0"/>
              </a:defRPr>
            </a:pPr>
            <a:endParaRPr lang="en-US"/>
          </a:p>
        </c:txPr>
        <c:crossAx val="2129276184"/>
        <c:crosses val="autoZero"/>
        <c:auto val="1"/>
        <c:lblAlgn val="ctr"/>
        <c:lblOffset val="100"/>
        <c:noMultiLvlLbl val="1"/>
      </c:catAx>
      <c:valAx>
        <c:axId val="2129276184"/>
        <c:scaling>
          <c:orientation val="minMax"/>
          <c:max val="1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900"/>
                </a:pPr>
                <a:r>
                  <a:rPr lang="en-US" sz="900" b="0">
                    <a:latin typeface="LM Roman 12" panose="00000500000000000000" pitchFamily="50" charset="0"/>
                  </a:rPr>
                  <a:t>q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</c:spPr>
        <c:txPr>
          <a:bodyPr/>
          <a:lstStyle/>
          <a:p>
            <a:pPr>
              <a:defRPr sz="900">
                <a:latin typeface="LM Roman 12" panose="00000500000000000000" pitchFamily="50" charset="0"/>
              </a:defRPr>
            </a:pPr>
            <a:endParaRPr lang="en-US"/>
          </a:p>
        </c:txPr>
        <c:crossAx val="2129229384"/>
        <c:crosses val="autoZero"/>
        <c:crossBetween val="between"/>
      </c:valAx>
      <c:spPr>
        <a:ln>
          <a:noFill/>
        </a:ln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overlay val="0"/>
      <c:txPr>
        <a:bodyPr/>
        <a:lstStyle/>
        <a:p>
          <a:pPr>
            <a:defRPr sz="900">
              <a:latin typeface="LM Roman 12" panose="00000500000000000000" pitchFamily="50" charset="0"/>
            </a:defRPr>
          </a:pPr>
          <a:endParaRPr lang="en-US"/>
        </a:p>
      </c:txPr>
    </c:legend>
    <c:plotVisOnly val="1"/>
    <c:dispBlanksAs val="zero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CF73-C92E-4FCE-B357-13304EA79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BD9D6-EA95-4957-8F93-970065D8B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A6D9B-35C0-48B2-8313-38095D4E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94D16-A194-4D7D-AACE-BBFACF75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2DE9-B2DB-42A0-A248-4941DFA9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CA09-F59B-4D40-88DE-6E33E6B8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78141-B9F9-4E66-978A-B083A188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8ED7-A8E4-48E1-93AB-2FA5239D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AFB3-EC6D-45C9-B901-FCD76B37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419B7-5E22-49F9-B0D9-896C644F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3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56BDB-D77D-481A-9F8B-316019A86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01656-4366-4298-9179-2091FB743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B33D-EEDE-4749-8FE1-8BCC486E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24690-A949-4051-8EF5-4697DB32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342B-5310-4148-92FA-70DED485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4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465A-7A2B-438D-BBFB-6D04ECEA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1651-119F-4785-9480-3D5289D4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C1506-73D6-4334-804A-9512CCF5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FF711-33D0-4672-9244-F05AC847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AB88-72C2-4509-A59C-FF3D9671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3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BC9C-282C-47F6-894F-E3408308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BCEC9-AFFD-4993-856D-58146E1F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98EA4-5D64-4835-B8E9-6D62611E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11A09-73D6-4D46-B62D-31E5F586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DFCC-638B-446F-9881-E60FA31A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36B9-46A7-40A3-8C30-C3F3D8EB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9FED-0593-4604-BDC0-57A4F3343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EA0FB-4345-4C1C-A7A2-BD3A0B69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11AB0-6E31-471B-ADA5-D24F526C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A9004-291E-40A0-96B6-CE1A15AD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20503-A0E6-427F-B114-6A30E08A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4DA2-26D2-4B20-8A30-A2979749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7B96B-6DC3-4A48-817F-CB64D2E7C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44042-1845-486D-875B-ED1F9F222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5939B-F756-4575-9DF1-FFF05C956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48EA7-0797-4C2C-8D89-F55215B2B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DE42B-5A1F-4883-85FD-F75AA516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265A1-2830-4D2F-8B38-2A7509A0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CD2C2-9184-453A-BF7C-F38D7C1B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D5BD-CF31-4F05-90A0-C35E316A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74176-CEFC-4062-9774-4D10E659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10F29-3C59-4CA0-B26D-0FB73575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9A44F-2E9B-4ECB-8977-F1A0D789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8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69B1C-251A-423C-8156-2547D307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A3798-D56A-42D6-BCD3-DF9AE797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6A964-B7F4-4EE7-8146-E5E30AB7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0C35-3EB9-46F6-85ED-49402F05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65A5-0F79-43EF-B768-2050FF538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4A99F-6FC9-4073-8B32-72CBC6218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073A7-C3A8-4B0E-90F5-7D7BE04D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8B411-72EA-445D-A3F4-F2AB6AE5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4D814-BE59-49D2-9458-48258F66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6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C3F5-F790-445B-B4CC-CA4BD2A9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C4C86-2A23-4D63-ABA6-27C29115B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D4C8-5CAD-4C93-994E-CB6A25E8A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445BF-E236-40D2-B6A2-A3475276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D3E-682B-4EAA-ACF2-6D9406B6E3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D04CE-74F2-4764-82EC-0646D8E0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D02CB-6C37-4F8A-B5F6-AB6C0E15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37CA6-EE9B-401E-BE10-52D30946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72DC2-A58F-40F7-8ABB-DA932E6D2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C4530-C98F-430C-ABF8-F81BC4027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5D3E-682B-4EAA-ACF2-6D9406B6E33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EE2E8-D2BE-4AA8-BC76-0F918A620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574CB-DEFC-4227-82FC-78C62AD4E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5704-1C04-42B8-BEC1-D13BD68E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2453408-EE54-41CA-AF09-AB3D1F107A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856632"/>
              </p:ext>
            </p:extLst>
          </p:nvPr>
        </p:nvGraphicFramePr>
        <p:xfrm>
          <a:off x="132080" y="111760"/>
          <a:ext cx="11907520" cy="66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345489-3271-412A-BCED-67767027253B}"/>
              </a:ext>
            </a:extLst>
          </p:cNvPr>
          <p:cNvCxnSpPr/>
          <p:nvPr/>
        </p:nvCxnSpPr>
        <p:spPr>
          <a:xfrm flipH="1">
            <a:off x="5425440" y="2560320"/>
            <a:ext cx="319024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D8D58E-F9D2-4289-A28F-7EAE1087B452}"/>
              </a:ext>
            </a:extLst>
          </p:cNvPr>
          <p:cNvCxnSpPr>
            <a:cxnSpLocks/>
          </p:cNvCxnSpPr>
          <p:nvPr/>
        </p:nvCxnSpPr>
        <p:spPr>
          <a:xfrm flipH="1">
            <a:off x="7233920" y="2560320"/>
            <a:ext cx="1402080" cy="154432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5DE9FD-FFE1-4C92-8C78-06222F5C0DDB}"/>
              </a:ext>
            </a:extLst>
          </p:cNvPr>
          <p:cNvSpPr txBox="1"/>
          <p:nvPr/>
        </p:nvSpPr>
        <p:spPr>
          <a:xfrm>
            <a:off x="8615680" y="2237153"/>
            <a:ext cx="319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Regions where the Naïve Bayes classifier is not optimal</a:t>
            </a:r>
          </a:p>
        </p:txBody>
      </p:sp>
    </p:spTree>
    <p:extLst>
      <p:ext uri="{BB962C8B-B14F-4D97-AF65-F5344CB8AC3E}">
        <p14:creationId xmlns:p14="http://schemas.microsoft.com/office/powerpoint/2010/main" val="118081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LM Roman 12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</dc:creator>
  <cp:lastModifiedBy>Mostafa</cp:lastModifiedBy>
  <cp:revision>2</cp:revision>
  <dcterms:created xsi:type="dcterms:W3CDTF">2020-03-10T12:18:05Z</dcterms:created>
  <dcterms:modified xsi:type="dcterms:W3CDTF">2020-03-10T13:01:23Z</dcterms:modified>
</cp:coreProperties>
</file>