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D08E-82C7-4AB3-8A2C-088EE0C3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78B2-AE5A-41FE-9F5F-DAE3B07A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4A7E-0196-453F-A91F-5AF79694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E5E9-9075-4120-9811-9384D875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42C-9E9F-4FE6-A6AC-4F2C8960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CA4F-C3B3-4F2C-84A4-7C1754A2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5410A-705A-4675-9176-99797453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8918-6AF6-4CB8-AE44-D610A38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1787-216E-4F3B-9929-4A57376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0346-2290-4559-B2C9-72192EE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9E72-6DB4-4311-A787-AEB01072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6DA7-BE4D-4738-9EEC-1C2D9367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A741-9F56-4E78-B041-6BAFD1D6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9A83-FA9A-466C-8988-98D929B0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F6E9-4256-45FE-8C1A-45D8698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A0FD-A3DF-44C3-B01B-D5559E51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D671-215D-4340-AD51-ACFA4460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9377-03E7-4B95-815C-DCDBBB9D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28E0-4EC3-4A29-A43B-5713295E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2192-D685-4305-ADC1-E95003F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4DF-1F11-4E69-A602-90B9558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FAAD-947B-4686-8F6F-66644524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6BA5-BE5F-4BC3-9915-C71071FD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EFE-A417-4A13-975E-B29FB406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261E-A9FF-4CB3-90CE-7B09C78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2E17-AFCA-436B-95EC-90AD8836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B7C4-E39A-4293-9E1E-2003B46E7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F368-BD1B-47C9-9C57-F9707070A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1AF7-9272-49DB-8BAC-08156B2D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3CA36-7FEF-47E2-8E73-771E12A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62A7-5197-458D-85D4-737922F9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DCCE-ACF5-4967-BB63-443F682E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C5C7B-E858-4AF2-92F5-CA2B6F92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8043-F1F7-473A-A224-48C31D2D5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A173F-EBB8-423A-8588-36C1DD2F3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C889A-C4FD-49F9-8E45-5DAD8961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F5EEF-92E0-433B-9CFC-7935AF3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E38C6-B188-41F2-9C3B-A923A123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88337-96AB-4862-A01F-74EE505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70C5-591D-40C5-BA2F-77BD61A2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B6364-60BA-4EF5-99B3-D109FA8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22D99-4924-408F-AD4F-AB785084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C54E-32B0-444C-B704-DDDCD4F1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7800-34BE-4615-BB97-71A58941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8B7EA-3B53-4B3C-824A-918C8506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B661-E505-48E7-B96B-160CA8D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7874-55BA-4C65-B3CB-D69E9269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8094-8F35-44BC-AD87-F07868FC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6AC2-6C5D-432A-BB8A-36C64273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A44B-A970-4EEC-8E25-291EC2DB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66AC-0418-4481-9206-CCB318B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088C-8307-4252-8EBD-1538D199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F92B-BD73-4DB8-80C0-D756FB9E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76F16-7F5C-417D-BF1C-E4EEF1F8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163-B767-4AAF-844F-7482719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BA49-ED03-4315-818F-87D660AA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A3E5-0933-4704-9E87-4F9D6299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74E28-8B40-4BC5-8938-8B039FB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16D40-3CD1-421D-8C82-6FE228C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46A8-B538-4AFC-A813-AD967C81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5127-A7FE-4F88-9EBA-5177438F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F5F-B693-484B-AA3D-F43312839E9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004E-6952-4C5C-A550-62A63C11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91C2-2D8B-420C-A964-A5BE5B735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3A03E6-4701-4785-83EE-A6858E792445}"/>
              </a:ext>
            </a:extLst>
          </p:cNvPr>
          <p:cNvGrpSpPr/>
          <p:nvPr/>
        </p:nvGrpSpPr>
        <p:grpSpPr>
          <a:xfrm>
            <a:off x="2828925" y="1295399"/>
            <a:ext cx="6096000" cy="4105276"/>
            <a:chOff x="-2" y="0"/>
            <a:chExt cx="4635502" cy="31622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E0B5DB-4644-4B82-A5EE-FECAC336EFF3}"/>
                </a:ext>
              </a:extLst>
            </p:cNvPr>
            <p:cNvGrpSpPr/>
            <p:nvPr/>
          </p:nvGrpSpPr>
          <p:grpSpPr>
            <a:xfrm>
              <a:off x="-2" y="0"/>
              <a:ext cx="4635502" cy="3162299"/>
              <a:chOff x="-2" y="0"/>
              <a:chExt cx="4635502" cy="31622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BBB63AA-B5BE-49DA-9925-08B62E348A30}"/>
                  </a:ext>
                </a:extLst>
              </p:cNvPr>
              <p:cNvGrpSpPr/>
              <p:nvPr/>
            </p:nvGrpSpPr>
            <p:grpSpPr>
              <a:xfrm>
                <a:off x="-2" y="0"/>
                <a:ext cx="4314833" cy="3162299"/>
                <a:chOff x="-860433" y="-946880"/>
                <a:chExt cx="4314833" cy="316307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94DB3CC-058C-49B9-B048-95CAB4235EEC}"/>
                    </a:ext>
                  </a:extLst>
                </p:cNvPr>
                <p:cNvCxnSpPr/>
                <p:nvPr/>
              </p:nvCxnSpPr>
              <p:spPr>
                <a:xfrm rot="16200000">
                  <a:off x="-641350" y="958270"/>
                  <a:ext cx="1916541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0D9AEB-1502-4C30-9193-120649E572E7}"/>
                    </a:ext>
                  </a:extLst>
                </p:cNvPr>
                <p:cNvCxnSpPr/>
                <p:nvPr/>
              </p:nvCxnSpPr>
              <p:spPr>
                <a:xfrm flipV="1">
                  <a:off x="311150" y="1904420"/>
                  <a:ext cx="3143250" cy="635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835CE010-CEF3-4398-A9BA-5134444624F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786820"/>
                      <a:ext cx="329565" cy="3371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835CE010-CEF3-4398-A9BA-5134444624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786820"/>
                      <a:ext cx="329565" cy="3371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2">
                      <a:extLst>
                        <a:ext uri="{FF2B5EF4-FFF2-40B4-BE49-F238E27FC236}">
                          <a16:creationId xmlns:a16="http://schemas.microsoft.com/office/drawing/2014/main" id="{E18B4A4C-7417-4E8C-A7A9-AD1FC37094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5300" y="1879020"/>
                      <a:ext cx="329565" cy="3371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2">
                      <a:extLst>
                        <a:ext uri="{FF2B5EF4-FFF2-40B4-BE49-F238E27FC236}">
                          <a16:creationId xmlns:a16="http://schemas.microsoft.com/office/drawing/2014/main" id="{E18B4A4C-7417-4E8C-A7A9-AD1FC37094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65300" y="1879020"/>
                      <a:ext cx="329565" cy="3371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451FEA5-55AF-4D98-B671-DA5C3D2EA348}"/>
                    </a:ext>
                  </a:extLst>
                </p:cNvPr>
                <p:cNvGrpSpPr/>
                <p:nvPr/>
              </p:nvGrpSpPr>
              <p:grpSpPr>
                <a:xfrm>
                  <a:off x="645412" y="272470"/>
                  <a:ext cx="1304673" cy="1377935"/>
                  <a:chOff x="35812" y="38100"/>
                  <a:chExt cx="1304673" cy="137793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0238C94-044E-4AA2-9E19-22DF4143EA6F}"/>
                      </a:ext>
                    </a:extLst>
                  </p:cNvPr>
                  <p:cNvGrpSpPr/>
                  <p:nvPr/>
                </p:nvGrpSpPr>
                <p:grpSpPr>
                  <a:xfrm>
                    <a:off x="685800" y="38100"/>
                    <a:ext cx="572623" cy="485850"/>
                    <a:chOff x="0" y="0"/>
                    <a:chExt cx="572623" cy="485873"/>
                  </a:xfrm>
                </p:grpSpPr>
                <p:sp>
                  <p:nvSpPr>
                    <p:cNvPr id="37" name="Star: 5 Points 36">
                      <a:extLst>
                        <a:ext uri="{FF2B5EF4-FFF2-40B4-BE49-F238E27FC236}">
                          <a16:creationId xmlns:a16="http://schemas.microsoft.com/office/drawing/2014/main" id="{EEE126E9-0193-4C81-A38C-39861D00B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38100"/>
                      <a:ext cx="45085" cy="45085"/>
                    </a:xfrm>
                    <a:prstGeom prst="star5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Star: 5 Points 37">
                      <a:extLst>
                        <a:ext uri="{FF2B5EF4-FFF2-40B4-BE49-F238E27FC236}">
                          <a16:creationId xmlns:a16="http://schemas.microsoft.com/office/drawing/2014/main" id="{F662DB78-D2AC-4938-9258-9CC9AEBF4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0" y="0"/>
                      <a:ext cx="45085" cy="45085"/>
                    </a:xfrm>
                    <a:prstGeom prst="star5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CBEB8616-11BD-43C2-958C-5FEA390E9E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52400"/>
                      <a:ext cx="572623" cy="333473"/>
                      <a:chOff x="0" y="0"/>
                      <a:chExt cx="572623" cy="333473"/>
                    </a:xfrm>
                  </p:grpSpPr>
                  <p:sp>
                    <p:nvSpPr>
                      <p:cNvPr id="40" name="Star: 5 Points 39">
                        <a:extLst>
                          <a:ext uri="{FF2B5EF4-FFF2-40B4-BE49-F238E27FC236}">
                            <a16:creationId xmlns:a16="http://schemas.microsoft.com/office/drawing/2014/main" id="{1C17CDB1-4884-469E-8336-F4AD60F65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388" y="42203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" name="Star: 5 Points 40">
                        <a:extLst>
                          <a:ext uri="{FF2B5EF4-FFF2-40B4-BE49-F238E27FC236}">
                            <a16:creationId xmlns:a16="http://schemas.microsoft.com/office/drawing/2014/main" id="{2479106C-EB8A-469E-8E38-70D167A99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609" y="140677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" name="Star: 5 Points 41">
                        <a:extLst>
                          <a:ext uri="{FF2B5EF4-FFF2-40B4-BE49-F238E27FC236}">
                            <a16:creationId xmlns:a16="http://schemas.microsoft.com/office/drawing/2014/main" id="{9B2E3EFB-1266-4C8F-A650-B0C7A3F19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60" y="239151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Star: 5 Points 42">
                        <a:extLst>
                          <a:ext uri="{FF2B5EF4-FFF2-40B4-BE49-F238E27FC236}">
                            <a16:creationId xmlns:a16="http://schemas.microsoft.com/office/drawing/2014/main" id="{86A5E52E-2EE4-42F1-9267-B27B87FCF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538" y="140677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Star: 5 Points 43">
                        <a:extLst>
                          <a:ext uri="{FF2B5EF4-FFF2-40B4-BE49-F238E27FC236}">
                            <a16:creationId xmlns:a16="http://schemas.microsoft.com/office/drawing/2014/main" id="{D6377628-A72A-4770-A630-AFE061AA3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9914" y="288388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Star: 5 Points 44">
                        <a:extLst>
                          <a:ext uri="{FF2B5EF4-FFF2-40B4-BE49-F238E27FC236}">
                            <a16:creationId xmlns:a16="http://schemas.microsoft.com/office/drawing/2014/main" id="{73E132A5-3496-47C8-8D12-EB3CC3DB6954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0" y="0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81A1B36-BF01-4516-AC75-9F8D55127526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" y="696833"/>
                    <a:ext cx="438528" cy="522937"/>
                    <a:chOff x="-15002" y="-154187"/>
                    <a:chExt cx="438975" cy="523386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0FF16F0B-C2C8-412E-8353-7DAEADDE2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002" y="-154187"/>
                      <a:ext cx="438975" cy="332915"/>
                      <a:chOff x="-15002" y="-154187"/>
                      <a:chExt cx="438975" cy="332915"/>
                    </a:xfrm>
                  </p:grpSpPr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FF36C00A-F746-4313-B560-920662FC9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609" y="0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73BB030-227A-4866-AB24-8680A3C3A7B6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0" y="133643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680DAF0D-0C42-4D88-AD89-1ECD66B11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32" y="-107245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8519C7CC-BC2E-4FB4-B19B-970B27D2B3DB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-15002" y="34107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A2035BF2-9521-4CE2-A32A-82C9B38D89BC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217110" y="-140120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6B0DE3B2-1FBD-43C0-9FCE-3C34B2230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88" y="-154187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878303E0-0513-4AED-A7B6-BB80FE966BF6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259317" y="21659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3A11E5C5-22A2-408C-B751-A0E2DC164B79}"/>
                        </a:ext>
                      </a:extLst>
                    </p:cNvPr>
                    <p:cNvSpPr/>
                    <p:nvPr/>
                  </p:nvSpPr>
                  <p:spPr>
                    <a:xfrm rot="18645587">
                      <a:off x="160836" y="162336"/>
                      <a:ext cx="45085" cy="450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338E723E-6A6E-4BA5-AA3E-D45D22DA8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58" y="155302"/>
                      <a:ext cx="45085" cy="450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F18B3E1D-BB4E-4C9A-84B0-192F02283AFC}"/>
                        </a:ext>
                      </a:extLst>
                    </p:cNvPr>
                    <p:cNvSpPr/>
                    <p:nvPr/>
                  </p:nvSpPr>
                  <p:spPr>
                    <a:xfrm rot="18645587">
                      <a:off x="203040" y="324114"/>
                      <a:ext cx="45085" cy="450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CC24AD1-0ED3-435F-A6C4-5A276641923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2550" y="57135"/>
                    <a:ext cx="1257935" cy="1358900"/>
                  </a:xfrm>
                  <a:prstGeom prst="line">
                    <a:avLst/>
                  </a:prstGeom>
                  <a:ln w="19050">
                    <a:solidFill>
                      <a:srgbClr val="70AD47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617F49F-B511-4BE9-90C5-5894389BCEF0}"/>
                    </a:ext>
                  </a:extLst>
                </p:cNvPr>
                <p:cNvGrpSpPr/>
                <p:nvPr/>
              </p:nvGrpSpPr>
              <p:grpSpPr>
                <a:xfrm>
                  <a:off x="-860433" y="-946880"/>
                  <a:ext cx="2448688" cy="1201105"/>
                  <a:chOff x="-2600333" y="-971700"/>
                  <a:chExt cx="2448688" cy="1201105"/>
                </a:xfrm>
              </p:grpSpPr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748991E3-9A99-4BBE-9844-0BD4B966A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600333" y="-971700"/>
                    <a:ext cx="2393950" cy="75374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just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i="1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the perceptron algorithm is trying to find this line that separates the two classes. 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979BC28-0DED-4718-86BD-D51A7CB2E9EF}"/>
                      </a:ext>
                    </a:extLst>
                  </p:cNvPr>
                  <p:cNvSpPr/>
                  <p:nvPr/>
                </p:nvSpPr>
                <p:spPr>
                  <a:xfrm rot="8848122">
                    <a:off x="-1147576" y="-471822"/>
                    <a:ext cx="995931" cy="701227"/>
                  </a:xfrm>
                  <a:custGeom>
                    <a:avLst/>
                    <a:gdLst>
                      <a:gd name="connsiteX0" fmla="*/ 760708 w 760708"/>
                      <a:gd name="connsiteY0" fmla="*/ 144245 h 760195"/>
                      <a:gd name="connsiteX1" fmla="*/ 24108 w 760708"/>
                      <a:gd name="connsiteY1" fmla="*/ 42645 h 760195"/>
                      <a:gd name="connsiteX2" fmla="*/ 176508 w 760708"/>
                      <a:gd name="connsiteY2" fmla="*/ 760195 h 76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60708" h="760195">
                        <a:moveTo>
                          <a:pt x="760708" y="144245"/>
                        </a:moveTo>
                        <a:cubicBezTo>
                          <a:pt x="441091" y="42116"/>
                          <a:pt x="121475" y="-60013"/>
                          <a:pt x="24108" y="42645"/>
                        </a:cubicBezTo>
                        <a:cubicBezTo>
                          <a:pt x="-73259" y="145303"/>
                          <a:pt x="154283" y="646953"/>
                          <a:pt x="176508" y="760195"/>
                        </a:cubicBezTo>
                      </a:path>
                    </a:pathLst>
                  </a:custGeom>
                  <a:ln w="28575"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8943486-87A2-420E-80CE-73EB20B22E92}"/>
                  </a:ext>
                </a:extLst>
              </p:cNvPr>
              <p:cNvGrpSpPr/>
              <p:nvPr/>
            </p:nvGrpSpPr>
            <p:grpSpPr>
              <a:xfrm>
                <a:off x="2324100" y="1822450"/>
                <a:ext cx="2311400" cy="742950"/>
                <a:chOff x="0" y="0"/>
                <a:chExt cx="2311400" cy="74295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A67EAE9-5E04-4A49-8996-B76D4522597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25120" cy="325120"/>
                  <a:chOff x="0" y="0"/>
                  <a:chExt cx="325120" cy="325120"/>
                </a:xfrm>
              </p:grpSpPr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B5621C9D-F88C-4A76-AA9E-95D9C5A074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234950" cy="23495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 Box 2">
                        <a:extLst>
                          <a:ext uri="{FF2B5EF4-FFF2-40B4-BE49-F238E27FC236}">
                            <a16:creationId xmlns:a16="http://schemas.microsoft.com/office/drawing/2014/main" id="{CE262EE1-CBA3-4C77-B015-337886BFF00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2720563">
                        <a:off x="57785" y="57785"/>
                        <a:ext cx="300355" cy="234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 Box 2">
                        <a:extLst>
                          <a:ext uri="{FF2B5EF4-FFF2-40B4-BE49-F238E27FC236}">
                            <a16:creationId xmlns:a16="http://schemas.microsoft.com/office/drawing/2014/main" id="{CE262EE1-CBA3-4C77-B015-337886BFF0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 rot="2720563">
                        <a:off x="57785" y="57785"/>
                        <a:ext cx="300355" cy="23431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AC0F371E-C363-4161-A1DF-6639D24C85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5500" y="190500"/>
                  <a:ext cx="1485900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i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 set of weights describing the plane.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E83FE0C-FA79-4F1B-998C-A6390E4D4240}"/>
                    </a:ext>
                  </a:extLst>
                </p:cNvPr>
                <p:cNvSpPr/>
                <p:nvPr/>
              </p:nvSpPr>
              <p:spPr>
                <a:xfrm>
                  <a:off x="247650" y="273050"/>
                  <a:ext cx="660400" cy="353278"/>
                </a:xfrm>
                <a:custGeom>
                  <a:avLst/>
                  <a:gdLst>
                    <a:gd name="connsiteX0" fmla="*/ 660400 w 660400"/>
                    <a:gd name="connsiteY0" fmla="*/ 158750 h 353278"/>
                    <a:gd name="connsiteX1" fmla="*/ 266700 w 660400"/>
                    <a:gd name="connsiteY1" fmla="*/ 349250 h 353278"/>
                    <a:gd name="connsiteX2" fmla="*/ 0 w 660400"/>
                    <a:gd name="connsiteY2" fmla="*/ 0 h 353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400" h="353278">
                      <a:moveTo>
                        <a:pt x="660400" y="158750"/>
                      </a:moveTo>
                      <a:cubicBezTo>
                        <a:pt x="518583" y="267229"/>
                        <a:pt x="376767" y="375708"/>
                        <a:pt x="266700" y="349250"/>
                      </a:cubicBezTo>
                      <a:cubicBezTo>
                        <a:pt x="156633" y="322792"/>
                        <a:pt x="78316" y="161396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7650D59D-3BC4-4792-A869-CD9BD4B4D7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7800" y="1054100"/>
                  <a:ext cx="1676400" cy="330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i="1">
                      <a:solidFill>
                        <a:srgbClr val="4472C4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In this side,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7650D59D-3BC4-4792-A869-CD9BD4B4D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7800" y="1054100"/>
                  <a:ext cx="1676400" cy="330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3C9B973E-DF6E-4015-9D76-BFDE6F201F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2850" y="2508250"/>
                  <a:ext cx="1676400" cy="330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i="1">
                      <a:solidFill>
                        <a:srgbClr val="ED7D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In this side,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3C9B973E-DF6E-4015-9D76-BFDE6F20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2850" y="2508250"/>
                  <a:ext cx="1676400" cy="330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B4403-4957-47E5-9EEC-63EEFA320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89FF5B-9377-4C27-A9E4-B46B68F6E21B}"/>
              </a:ext>
            </a:extLst>
          </p:cNvPr>
          <p:cNvGrpSpPr/>
          <p:nvPr/>
        </p:nvGrpSpPr>
        <p:grpSpPr>
          <a:xfrm>
            <a:off x="2219325" y="1457325"/>
            <a:ext cx="6924674" cy="3648075"/>
            <a:chOff x="-38100" y="0"/>
            <a:chExt cx="5956300" cy="20066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A28DDC1-A35D-4EC7-9477-B79AB7EF2C9F}"/>
                </a:ext>
              </a:extLst>
            </p:cNvPr>
            <p:cNvCxnSpPr/>
            <p:nvPr/>
          </p:nvCxnSpPr>
          <p:spPr>
            <a:xfrm flipH="1">
              <a:off x="2514600" y="927100"/>
              <a:ext cx="714375" cy="6350"/>
            </a:xfrm>
            <a:prstGeom prst="straightConnector1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C35BCB-FC6E-41A6-A641-1DB305464AA8}"/>
                </a:ext>
              </a:extLst>
            </p:cNvPr>
            <p:cNvGrpSpPr/>
            <p:nvPr/>
          </p:nvGrpSpPr>
          <p:grpSpPr>
            <a:xfrm>
              <a:off x="-38100" y="0"/>
              <a:ext cx="5956300" cy="2006600"/>
              <a:chOff x="-38100" y="0"/>
              <a:chExt cx="5956300" cy="20066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1AF7209-72E1-4B93-8A31-4814083D7F06}"/>
                  </a:ext>
                </a:extLst>
              </p:cNvPr>
              <p:cNvCxnSpPr/>
              <p:nvPr/>
            </p:nvCxnSpPr>
            <p:spPr>
              <a:xfrm flipH="1" flipV="1">
                <a:off x="2203450" y="330200"/>
                <a:ext cx="1257300" cy="1358265"/>
              </a:xfrm>
              <a:prstGeom prst="line">
                <a:avLst/>
              </a:prstGeom>
              <a:ln w="19050">
                <a:solidFill>
                  <a:srgbClr val="70AD47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2E1E5AA-D708-476D-99D7-A9228860890A}"/>
                  </a:ext>
                </a:extLst>
              </p:cNvPr>
              <p:cNvCxnSpPr/>
              <p:nvPr/>
            </p:nvCxnSpPr>
            <p:spPr>
              <a:xfrm flipV="1">
                <a:off x="2971800" y="908050"/>
                <a:ext cx="234950" cy="23495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2">
                    <a:extLst>
                      <a:ext uri="{FF2B5EF4-FFF2-40B4-BE49-F238E27FC236}">
                        <a16:creationId xmlns:a16="http://schemas.microsoft.com/office/drawing/2014/main" id="{835C6B97-D7A4-4E31-8637-0705C227C3D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3076" y="628650"/>
                    <a:ext cx="825500" cy="279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Original </a:t>
                    </a:r>
                    <a14:m>
                      <m:oMath xmlns:m="http://schemas.openxmlformats.org/officeDocument/2006/math">
                        <m:r>
                          <a:rPr lang="en-US" sz="11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𝒘</m:t>
                        </m:r>
                      </m:oMath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 Box 2">
                    <a:extLst>
                      <a:ext uri="{FF2B5EF4-FFF2-40B4-BE49-F238E27FC236}">
                        <a16:creationId xmlns:a16="http://schemas.microsoft.com/office/drawing/2014/main" id="{835C6B97-D7A4-4E31-8637-0705C227C3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83076" y="628650"/>
                    <a:ext cx="825500" cy="279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3234389-8D6D-4616-8490-76E7F8FC4615}"/>
                  </a:ext>
                </a:extLst>
              </p:cNvPr>
              <p:cNvSpPr/>
              <p:nvPr/>
            </p:nvSpPr>
            <p:spPr>
              <a:xfrm rot="18645587">
                <a:off x="3651250" y="1123950"/>
                <a:ext cx="44450" cy="444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2EA649-1FFF-4178-B2BA-46016A62814B}"/>
                  </a:ext>
                </a:extLst>
              </p:cNvPr>
              <p:cNvCxnSpPr/>
              <p:nvPr/>
            </p:nvCxnSpPr>
            <p:spPr>
              <a:xfrm>
                <a:off x="2984500" y="1143000"/>
                <a:ext cx="62547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3916031D-78CB-44DF-BC63-7418EA4E6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7450" y="1346200"/>
                <a:ext cx="2190750" cy="66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i="1">
                    <a:solidFill>
                      <a:srgbClr val="ED7D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 point is misclassified, I want to change w such that it becomes on the correct side of the hyperplane.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CD1546-CBE0-4A88-9E6F-D3F366D319F0}"/>
                  </a:ext>
                </a:extLst>
              </p:cNvPr>
              <p:cNvCxnSpPr/>
              <p:nvPr/>
            </p:nvCxnSpPr>
            <p:spPr>
              <a:xfrm rot="16200000" flipV="1">
                <a:off x="2641600" y="819150"/>
                <a:ext cx="193675" cy="4438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 Box 2">
                    <a:extLst>
                      <a:ext uri="{FF2B5EF4-FFF2-40B4-BE49-F238E27FC236}">
                        <a16:creationId xmlns:a16="http://schemas.microsoft.com/office/drawing/2014/main" id="{AF7D6375-4B74-427A-8650-3C277AA6AE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0100" y="1397000"/>
                    <a:ext cx="825500" cy="279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updated </a:t>
                    </a:r>
                    <a14:m>
                      <m:oMath xmlns:m="http://schemas.openxmlformats.org/officeDocument/2006/math">
                        <m:r>
                          <a:rPr lang="en-US" sz="11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𝒘</m:t>
                        </m:r>
                      </m:oMath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 Box 2">
                    <a:extLst>
                      <a:ext uri="{FF2B5EF4-FFF2-40B4-BE49-F238E27FC236}">
                        <a16:creationId xmlns:a16="http://schemas.microsoft.com/office/drawing/2014/main" id="{AF7D6375-4B74-427A-8650-3C277AA6A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70100" y="1397000"/>
                    <a:ext cx="825500" cy="279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A995F8-6917-4104-BB6B-F07B84909B82}"/>
                  </a:ext>
                </a:extLst>
              </p:cNvPr>
              <p:cNvSpPr/>
              <p:nvPr/>
            </p:nvSpPr>
            <p:spPr>
              <a:xfrm>
                <a:off x="3155950" y="406400"/>
                <a:ext cx="482600" cy="477520"/>
              </a:xfrm>
              <a:custGeom>
                <a:avLst/>
                <a:gdLst>
                  <a:gd name="connsiteX0" fmla="*/ 482600 w 482600"/>
                  <a:gd name="connsiteY0" fmla="*/ 224096 h 478096"/>
                  <a:gd name="connsiteX1" fmla="*/ 114300 w 482600"/>
                  <a:gd name="connsiteY1" fmla="*/ 8196 h 478096"/>
                  <a:gd name="connsiteX2" fmla="*/ 0 w 482600"/>
                  <a:gd name="connsiteY2" fmla="*/ 478096 h 47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2600" h="478096">
                    <a:moveTo>
                      <a:pt x="482600" y="224096"/>
                    </a:moveTo>
                    <a:cubicBezTo>
                      <a:pt x="338666" y="94979"/>
                      <a:pt x="194733" y="-34137"/>
                      <a:pt x="114300" y="8196"/>
                    </a:cubicBezTo>
                    <a:cubicBezTo>
                      <a:pt x="33867" y="50529"/>
                      <a:pt x="16933" y="264312"/>
                      <a:pt x="0" y="478096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4E2F6D7-39E9-4D23-9A08-2602F680A4EA}"/>
                  </a:ext>
                </a:extLst>
              </p:cNvPr>
              <p:cNvSpPr/>
              <p:nvPr/>
            </p:nvSpPr>
            <p:spPr>
              <a:xfrm rot="20868224">
                <a:off x="2216150" y="1092200"/>
                <a:ext cx="513080" cy="347980"/>
              </a:xfrm>
              <a:custGeom>
                <a:avLst/>
                <a:gdLst>
                  <a:gd name="connsiteX0" fmla="*/ 119380 w 513080"/>
                  <a:gd name="connsiteY0" fmla="*/ 348051 h 348051"/>
                  <a:gd name="connsiteX1" fmla="*/ 24130 w 513080"/>
                  <a:gd name="connsiteY1" fmla="*/ 30551 h 348051"/>
                  <a:gd name="connsiteX2" fmla="*/ 513080 w 513080"/>
                  <a:gd name="connsiteY2" fmla="*/ 30551 h 34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3080" h="348051">
                    <a:moveTo>
                      <a:pt x="119380" y="348051"/>
                    </a:moveTo>
                    <a:cubicBezTo>
                      <a:pt x="38946" y="215759"/>
                      <a:pt x="-41487" y="83468"/>
                      <a:pt x="24130" y="30551"/>
                    </a:cubicBezTo>
                    <a:cubicBezTo>
                      <a:pt x="89747" y="-22366"/>
                      <a:pt x="301413" y="4092"/>
                      <a:pt x="513080" y="30551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39CF64-E6B1-40A3-9A20-414F2C095020}"/>
                  </a:ext>
                </a:extLst>
              </p:cNvPr>
              <p:cNvSpPr/>
              <p:nvPr/>
            </p:nvSpPr>
            <p:spPr>
              <a:xfrm>
                <a:off x="3702050" y="1079500"/>
                <a:ext cx="661128" cy="326914"/>
              </a:xfrm>
              <a:custGeom>
                <a:avLst/>
                <a:gdLst>
                  <a:gd name="connsiteX0" fmla="*/ 514350 w 661128"/>
                  <a:gd name="connsiteY0" fmla="*/ 326914 h 326914"/>
                  <a:gd name="connsiteX1" fmla="*/ 628650 w 661128"/>
                  <a:gd name="connsiteY1" fmla="*/ 22114 h 326914"/>
                  <a:gd name="connsiteX2" fmla="*/ 0 w 661128"/>
                  <a:gd name="connsiteY2" fmla="*/ 47514 h 326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1128" h="326914">
                    <a:moveTo>
                      <a:pt x="514350" y="326914"/>
                    </a:moveTo>
                    <a:cubicBezTo>
                      <a:pt x="614362" y="197797"/>
                      <a:pt x="714375" y="68681"/>
                      <a:pt x="628650" y="22114"/>
                    </a:cubicBezTo>
                    <a:cubicBezTo>
                      <a:pt x="542925" y="-24453"/>
                      <a:pt x="271462" y="11530"/>
                      <a:pt x="0" y="47514"/>
                    </a:cubicBezTo>
                  </a:path>
                </a:pathLst>
              </a:custGeom>
              <a:ln w="1270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C9F80980-39CD-4D60-99D9-EAF3400439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8100" y="0"/>
                    <a:ext cx="2273300" cy="1352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The idea is to update </a:t>
                    </a:r>
                    <a14:m>
                      <m:oMath xmlns:m="http://schemas.openxmlformats.org/officeDocument/2006/math">
                        <m:r>
                          <a:rPr lang="en-US" sz="1100" b="1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𝒘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with a vector that is proportional to the misclassified data point (vector) but in the opposite direction</a:t>
                    </a:r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100" b="1" i="1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𝜼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100" b="1" i="1">
                                      <a:solidFill>
                                        <a:srgbClr val="ED7D3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100" b="1" i="1">
                                      <a:solidFill>
                                        <a:srgbClr val="ED7D3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&amp;+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1" i="1">
                                          <a:solidFill>
                                            <a:srgbClr val="ED7D3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𝒊𝒇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= +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1" i="1">
                                          <a:solidFill>
                                            <a:srgbClr val="ED7D3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𝒊𝒇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= −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C9F80980-39CD-4D60-99D9-EAF340043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100" y="0"/>
                    <a:ext cx="2273300" cy="13525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E809D16-42FD-4B51-B39C-C64A101C4121}"/>
                  </a:ext>
                </a:extLst>
              </p:cNvPr>
              <p:cNvSpPr/>
              <p:nvPr/>
            </p:nvSpPr>
            <p:spPr>
              <a:xfrm>
                <a:off x="1892300" y="19050"/>
                <a:ext cx="876300" cy="900600"/>
              </a:xfrm>
              <a:custGeom>
                <a:avLst/>
                <a:gdLst>
                  <a:gd name="connsiteX0" fmla="*/ 0 w 876300"/>
                  <a:gd name="connsiteY0" fmla="*/ 125900 h 900600"/>
                  <a:gd name="connsiteX1" fmla="*/ 774700 w 876300"/>
                  <a:gd name="connsiteY1" fmla="*/ 62400 h 900600"/>
                  <a:gd name="connsiteX2" fmla="*/ 876300 w 876300"/>
                  <a:gd name="connsiteY2" fmla="*/ 900600 h 9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00600">
                    <a:moveTo>
                      <a:pt x="0" y="125900"/>
                    </a:moveTo>
                    <a:cubicBezTo>
                      <a:pt x="314325" y="29591"/>
                      <a:pt x="628650" y="-66717"/>
                      <a:pt x="774700" y="62400"/>
                    </a:cubicBezTo>
                    <a:cubicBezTo>
                      <a:pt x="920750" y="191517"/>
                      <a:pt x="832908" y="870967"/>
                      <a:pt x="876300" y="900600"/>
                    </a:cubicBezTo>
                  </a:path>
                </a:pathLst>
              </a:custGeom>
              <a:ln w="9525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323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D3540F-900B-404A-AAE4-0E9FB711B75F}"/>
              </a:ext>
            </a:extLst>
          </p:cNvPr>
          <p:cNvGrpSpPr/>
          <p:nvPr/>
        </p:nvGrpSpPr>
        <p:grpSpPr>
          <a:xfrm>
            <a:off x="4927600" y="2289492"/>
            <a:ext cx="2336800" cy="2279015"/>
            <a:chOff x="0" y="0"/>
            <a:chExt cx="2336800" cy="22790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2A49C28-8108-4B42-932A-C87430B8E862}"/>
                </a:ext>
              </a:extLst>
            </p:cNvPr>
            <p:cNvCxnSpPr/>
            <p:nvPr/>
          </p:nvCxnSpPr>
          <p:spPr>
            <a:xfrm rot="16200000">
              <a:off x="-717867" y="957898"/>
              <a:ext cx="1915795" cy="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03F0C3-7998-49D5-87FF-9CFB5D71436D}"/>
                </a:ext>
              </a:extLst>
            </p:cNvPr>
            <p:cNvCxnSpPr/>
            <p:nvPr/>
          </p:nvCxnSpPr>
          <p:spPr>
            <a:xfrm>
              <a:off x="247650" y="1910716"/>
              <a:ext cx="2089150" cy="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D5A32E-C91C-4DD9-9D10-EC2DF95BAA31}"/>
                </a:ext>
              </a:extLst>
            </p:cNvPr>
            <p:cNvSpPr/>
            <p:nvPr/>
          </p:nvSpPr>
          <p:spPr>
            <a:xfrm>
              <a:off x="190500" y="1834516"/>
              <a:ext cx="133350" cy="1333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A2C4E2-8037-4987-AABA-2958040BDF30}"/>
                </a:ext>
              </a:extLst>
            </p:cNvPr>
            <p:cNvSpPr/>
            <p:nvPr/>
          </p:nvSpPr>
          <p:spPr>
            <a:xfrm>
              <a:off x="177800" y="577216"/>
              <a:ext cx="133350" cy="1333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BFD97-8932-41CB-AC61-922C8A19169E}"/>
                </a:ext>
              </a:extLst>
            </p:cNvPr>
            <p:cNvSpPr/>
            <p:nvPr/>
          </p:nvSpPr>
          <p:spPr>
            <a:xfrm>
              <a:off x="1435100" y="1834516"/>
              <a:ext cx="133350" cy="1333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A86B87-FA4B-442C-BC6F-E8C4E46A5C60}"/>
                </a:ext>
              </a:extLst>
            </p:cNvPr>
            <p:cNvSpPr/>
            <p:nvPr/>
          </p:nvSpPr>
          <p:spPr>
            <a:xfrm>
              <a:off x="1435100" y="583566"/>
              <a:ext cx="133350" cy="1333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691C2363-A6B1-44A8-9D0E-9848C993F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95516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691C2363-A6B1-44A8-9D0E-9848C993F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1955166"/>
                  <a:ext cx="508000" cy="3175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76280AE7-CA88-44A1-BFE8-1DBB8263BB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0950" y="196151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76280AE7-CA88-44A1-BFE8-1DBB8263B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0950" y="1961516"/>
                  <a:ext cx="508000" cy="31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">
                  <a:extLst>
                    <a:ext uri="{FF2B5EF4-FFF2-40B4-BE49-F238E27FC236}">
                      <a16:creationId xmlns:a16="http://schemas.microsoft.com/office/drawing/2014/main" id="{747F1FFF-F094-4B0D-8591-CF7239A0BC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67246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 Box 2">
                  <a:extLst>
                    <a:ext uri="{FF2B5EF4-FFF2-40B4-BE49-F238E27FC236}">
                      <a16:creationId xmlns:a16="http://schemas.microsoft.com/office/drawing/2014/main" id="{747F1FFF-F094-4B0D-8591-CF7239A0B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672466"/>
                  <a:ext cx="508000" cy="317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">
                  <a:extLst>
                    <a:ext uri="{FF2B5EF4-FFF2-40B4-BE49-F238E27FC236}">
                      <a16:creationId xmlns:a16="http://schemas.microsoft.com/office/drawing/2014/main" id="{023C5F39-86FE-4DBD-B5BD-EDE6C8935A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0950" y="67246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 Box 2">
                  <a:extLst>
                    <a:ext uri="{FF2B5EF4-FFF2-40B4-BE49-F238E27FC236}">
                      <a16:creationId xmlns:a16="http://schemas.microsoft.com/office/drawing/2014/main" id="{023C5F39-86FE-4DBD-B5BD-EDE6C8935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0950" y="672466"/>
                  <a:ext cx="508000" cy="31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7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3</cp:revision>
  <dcterms:created xsi:type="dcterms:W3CDTF">2020-02-18T05:07:38Z</dcterms:created>
  <dcterms:modified xsi:type="dcterms:W3CDTF">2020-02-18T05:17:10Z</dcterms:modified>
</cp:coreProperties>
</file>