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D08E-82C7-4AB3-8A2C-088EE0C37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278B2-AE5A-41FE-9F5F-DAE3B07A3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04A7E-0196-453F-A91F-5AF796945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F5F-B693-484B-AA3D-F43312839E9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AE5E9-9075-4120-9811-9384D875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F942C-9E9F-4FE6-A6AC-4F2C8960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3C7-7DCA-4336-8C79-92CC6675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CA4F-C3B3-4F2C-84A4-7C1754A2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5410A-705A-4675-9176-99797453D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98918-6AF6-4CB8-AE44-D610A38B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F5F-B693-484B-AA3D-F43312839E9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41787-216E-4F3B-9929-4A57376B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00346-2290-4559-B2C9-72192EE0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3C7-7DCA-4336-8C79-92CC6675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2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29E72-6DB4-4311-A787-AEB01072FA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56DA7-BE4D-4738-9EEC-1C2D9367C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CA741-9F56-4E78-B041-6BAFD1D6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F5F-B693-484B-AA3D-F43312839E9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29A83-FA9A-466C-8988-98D929B0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8F6E9-4256-45FE-8C1A-45D8698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3C7-7DCA-4336-8C79-92CC6675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8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A0FD-A3DF-44C3-B01B-D5559E51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0D671-215D-4340-AD51-ACFA44600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59377-03E7-4B95-815C-DCDBBB9D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F5F-B693-484B-AA3D-F43312839E9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028E0-4EC3-4A29-A43B-5713295E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62192-D685-4305-ADC1-E95003F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3C7-7DCA-4336-8C79-92CC6675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3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84DF-1F11-4E69-A602-90B95584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2FAAD-947B-4686-8F6F-666445245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46BA5-BE5F-4BC3-9915-C71071FD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F5F-B693-484B-AA3D-F43312839E9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68EFE-A417-4A13-975E-B29FB4063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0261E-A9FF-4CB3-90CE-7B09C784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3C7-7DCA-4336-8C79-92CC6675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5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2E17-AFCA-436B-95EC-90AD8836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CB7C4-E39A-4293-9E1E-2003B46E7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4F368-BD1B-47C9-9C57-F9707070A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81AF7-9272-49DB-8BAC-08156B2D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F5F-B693-484B-AA3D-F43312839E9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3CA36-7FEF-47E2-8E73-771E12A9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062A7-5197-458D-85D4-737922F9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3C7-7DCA-4336-8C79-92CC6675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2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DCCE-ACF5-4967-BB63-443F682EF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C5C7B-E858-4AF2-92F5-CA2B6F92A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18043-F1F7-473A-A224-48C31D2D5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A173F-EBB8-423A-8588-36C1DD2F3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C889A-C4FD-49F9-8E45-5DAD89614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0F5EEF-92E0-433B-9CFC-7935AF3E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F5F-B693-484B-AA3D-F43312839E9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E38C6-B188-41F2-9C3B-A923A123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288337-96AB-4862-A01F-74EE505D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3C7-7DCA-4336-8C79-92CC6675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4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D70C5-591D-40C5-BA2F-77BD61A2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5B6364-60BA-4EF5-99B3-D109FA8B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F5F-B693-484B-AA3D-F43312839E9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22D99-4924-408F-AD4F-AB785084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DC54E-32B0-444C-B704-DDDCD4F1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3C7-7DCA-4336-8C79-92CC6675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1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47800-34BE-4615-BB97-71A58941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F5F-B693-484B-AA3D-F43312839E9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8B7EA-3B53-4B3C-824A-918C8506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3B661-E505-48E7-B96B-160CA8DE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3C7-7DCA-4336-8C79-92CC6675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1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7874-55BA-4C65-B3CB-D69E9269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8094-8F35-44BC-AD87-F07868FCB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16AC2-6C5D-432A-BB8A-36C642731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AA44B-A970-4EEC-8E25-291EC2DB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F5F-B693-484B-AA3D-F43312839E9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566AC-0418-4481-9206-CCB318BF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C088C-8307-4252-8EBD-1538D199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3C7-7DCA-4336-8C79-92CC6675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9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F92B-BD73-4DB8-80C0-D756FB9E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976F16-7F5C-417D-BF1C-E4EEF1F8F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4A163-B767-4AAF-844F-7482719B3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8BA49-ED03-4315-818F-87D660AA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F5F-B693-484B-AA3D-F43312839E9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9A3E5-0933-4704-9E87-4F9D6299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74E28-8B40-4BC5-8938-8B039FBD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33C7-7DCA-4336-8C79-92CC6675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7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116D40-3CD1-421D-8C82-6FE228CF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846A8-B538-4AFC-A813-AD967C812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05127-A7FE-4F88-9EBA-5177438F3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31F5F-B693-484B-AA3D-F43312839E9C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F004E-6952-4C5C-A550-62A63C113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991C2-2D8B-420C-A964-A5BE5B735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033C7-7DCA-4336-8C79-92CC66752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9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53A03E6-4701-4785-83EE-A6858E792445}"/>
              </a:ext>
            </a:extLst>
          </p:cNvPr>
          <p:cNvGrpSpPr/>
          <p:nvPr/>
        </p:nvGrpSpPr>
        <p:grpSpPr>
          <a:xfrm>
            <a:off x="2828925" y="1295399"/>
            <a:ext cx="6096000" cy="4105276"/>
            <a:chOff x="-2" y="0"/>
            <a:chExt cx="4635502" cy="316229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CE0B5DB-4644-4B82-A5EE-FECAC336EFF3}"/>
                </a:ext>
              </a:extLst>
            </p:cNvPr>
            <p:cNvGrpSpPr/>
            <p:nvPr/>
          </p:nvGrpSpPr>
          <p:grpSpPr>
            <a:xfrm>
              <a:off x="-2" y="0"/>
              <a:ext cx="4635502" cy="3162299"/>
              <a:chOff x="-2" y="0"/>
              <a:chExt cx="4635502" cy="316229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BBB63AA-B5BE-49DA-9925-08B62E348A30}"/>
                  </a:ext>
                </a:extLst>
              </p:cNvPr>
              <p:cNvGrpSpPr/>
              <p:nvPr/>
            </p:nvGrpSpPr>
            <p:grpSpPr>
              <a:xfrm>
                <a:off x="-2" y="0"/>
                <a:ext cx="4314833" cy="3162299"/>
                <a:chOff x="-860433" y="-946880"/>
                <a:chExt cx="4314833" cy="3163070"/>
              </a:xfrm>
            </p:grpSpPr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694DB3CC-058C-49B9-B048-95CAB4235EEC}"/>
                    </a:ext>
                  </a:extLst>
                </p:cNvPr>
                <p:cNvCxnSpPr/>
                <p:nvPr/>
              </p:nvCxnSpPr>
              <p:spPr>
                <a:xfrm rot="16200000">
                  <a:off x="-641350" y="958270"/>
                  <a:ext cx="1916541" cy="1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90D9AEB-1502-4C30-9193-120649E572E7}"/>
                    </a:ext>
                  </a:extLst>
                </p:cNvPr>
                <p:cNvCxnSpPr/>
                <p:nvPr/>
              </p:nvCxnSpPr>
              <p:spPr>
                <a:xfrm flipV="1">
                  <a:off x="311150" y="1904420"/>
                  <a:ext cx="3143250" cy="635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 Box 2">
                      <a:extLst>
                        <a:ext uri="{FF2B5EF4-FFF2-40B4-BE49-F238E27FC236}">
                          <a16:creationId xmlns:a16="http://schemas.microsoft.com/office/drawing/2014/main" id="{835CE010-CEF3-4398-A9BA-5134444624F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786820"/>
                      <a:ext cx="329565" cy="33717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Text Box 2">
                      <a:extLst>
                        <a:ext uri="{FF2B5EF4-FFF2-40B4-BE49-F238E27FC236}">
                          <a16:creationId xmlns:a16="http://schemas.microsoft.com/office/drawing/2014/main" id="{835CE010-CEF3-4398-A9BA-5134444624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0" y="786820"/>
                      <a:ext cx="329565" cy="33717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 Box 2">
                      <a:extLst>
                        <a:ext uri="{FF2B5EF4-FFF2-40B4-BE49-F238E27FC236}">
                          <a16:creationId xmlns:a16="http://schemas.microsoft.com/office/drawing/2014/main" id="{E18B4A4C-7417-4E8C-A7A9-AD1FC370945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65300" y="1879020"/>
                      <a:ext cx="329565" cy="33717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 Box 2">
                      <a:extLst>
                        <a:ext uri="{FF2B5EF4-FFF2-40B4-BE49-F238E27FC236}">
                          <a16:creationId xmlns:a16="http://schemas.microsoft.com/office/drawing/2014/main" id="{E18B4A4C-7417-4E8C-A7A9-AD1FC37094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765300" y="1879020"/>
                      <a:ext cx="329565" cy="33717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C451FEA5-55AF-4D98-B671-DA5C3D2EA348}"/>
                    </a:ext>
                  </a:extLst>
                </p:cNvPr>
                <p:cNvGrpSpPr/>
                <p:nvPr/>
              </p:nvGrpSpPr>
              <p:grpSpPr>
                <a:xfrm>
                  <a:off x="645412" y="272470"/>
                  <a:ext cx="1304673" cy="1377935"/>
                  <a:chOff x="35812" y="38100"/>
                  <a:chExt cx="1304673" cy="1377935"/>
                </a:xfrm>
              </p:grpSpPr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50238C94-044E-4AA2-9E19-22DF4143EA6F}"/>
                      </a:ext>
                    </a:extLst>
                  </p:cNvPr>
                  <p:cNvGrpSpPr/>
                  <p:nvPr/>
                </p:nvGrpSpPr>
                <p:grpSpPr>
                  <a:xfrm>
                    <a:off x="685800" y="38100"/>
                    <a:ext cx="572623" cy="485850"/>
                    <a:chOff x="0" y="0"/>
                    <a:chExt cx="572623" cy="485873"/>
                  </a:xfrm>
                </p:grpSpPr>
                <p:sp>
                  <p:nvSpPr>
                    <p:cNvPr id="37" name="Star: 5 Points 36">
                      <a:extLst>
                        <a:ext uri="{FF2B5EF4-FFF2-40B4-BE49-F238E27FC236}">
                          <a16:creationId xmlns:a16="http://schemas.microsoft.com/office/drawing/2014/main" id="{EEE126E9-0193-4C81-A38C-39861D00BF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7000" y="38100"/>
                      <a:ext cx="45085" cy="45085"/>
                    </a:xfrm>
                    <a:prstGeom prst="star5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" name="Star: 5 Points 37">
                      <a:extLst>
                        <a:ext uri="{FF2B5EF4-FFF2-40B4-BE49-F238E27FC236}">
                          <a16:creationId xmlns:a16="http://schemas.microsoft.com/office/drawing/2014/main" id="{F662DB78-D2AC-4938-9258-9CC9AEBF46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650" y="0"/>
                      <a:ext cx="45085" cy="45085"/>
                    </a:xfrm>
                    <a:prstGeom prst="star5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9" name="Group 38">
                      <a:extLst>
                        <a:ext uri="{FF2B5EF4-FFF2-40B4-BE49-F238E27FC236}">
                          <a16:creationId xmlns:a16="http://schemas.microsoft.com/office/drawing/2014/main" id="{CBEB8616-11BD-43C2-958C-5FEA390E9E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152400"/>
                      <a:ext cx="572623" cy="333473"/>
                      <a:chOff x="0" y="0"/>
                      <a:chExt cx="572623" cy="333473"/>
                    </a:xfrm>
                  </p:grpSpPr>
                  <p:sp>
                    <p:nvSpPr>
                      <p:cNvPr id="40" name="Star: 5 Points 39">
                        <a:extLst>
                          <a:ext uri="{FF2B5EF4-FFF2-40B4-BE49-F238E27FC236}">
                            <a16:creationId xmlns:a16="http://schemas.microsoft.com/office/drawing/2014/main" id="{1C17CDB1-4884-469E-8336-F4AD60F659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8388" y="42203"/>
                        <a:ext cx="45085" cy="45085"/>
                      </a:xfrm>
                      <a:prstGeom prst="star5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1" name="Star: 5 Points 40">
                        <a:extLst>
                          <a:ext uri="{FF2B5EF4-FFF2-40B4-BE49-F238E27FC236}">
                            <a16:creationId xmlns:a16="http://schemas.microsoft.com/office/drawing/2014/main" id="{2479106C-EB8A-469E-8E38-70D167A999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609" y="140677"/>
                        <a:ext cx="45085" cy="45085"/>
                      </a:xfrm>
                      <a:prstGeom prst="star5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" name="Star: 5 Points 41">
                        <a:extLst>
                          <a:ext uri="{FF2B5EF4-FFF2-40B4-BE49-F238E27FC236}">
                            <a16:creationId xmlns:a16="http://schemas.microsoft.com/office/drawing/2014/main" id="{9B2E3EFB-1266-4C8F-A650-B0C7A3F19D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5760" y="239151"/>
                        <a:ext cx="45085" cy="45085"/>
                      </a:xfrm>
                      <a:prstGeom prst="star5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3" name="Star: 5 Points 42">
                        <a:extLst>
                          <a:ext uri="{FF2B5EF4-FFF2-40B4-BE49-F238E27FC236}">
                            <a16:creationId xmlns:a16="http://schemas.microsoft.com/office/drawing/2014/main" id="{86A5E52E-2EE4-42F1-9267-B27B87FCFA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7538" y="140677"/>
                        <a:ext cx="45085" cy="45085"/>
                      </a:xfrm>
                      <a:prstGeom prst="star5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4" name="Star: 5 Points 43">
                        <a:extLst>
                          <a:ext uri="{FF2B5EF4-FFF2-40B4-BE49-F238E27FC236}">
                            <a16:creationId xmlns:a16="http://schemas.microsoft.com/office/drawing/2014/main" id="{D6377628-A72A-4770-A630-AFE061AA35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9914" y="288388"/>
                        <a:ext cx="45085" cy="45085"/>
                      </a:xfrm>
                      <a:prstGeom prst="star5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5" name="Star: 5 Points 44">
                        <a:extLst>
                          <a:ext uri="{FF2B5EF4-FFF2-40B4-BE49-F238E27FC236}">
                            <a16:creationId xmlns:a16="http://schemas.microsoft.com/office/drawing/2014/main" id="{73E132A5-3496-47C8-8D12-EB3CC3DB6954}"/>
                          </a:ext>
                        </a:extLst>
                      </p:cNvPr>
                      <p:cNvSpPr/>
                      <p:nvPr/>
                    </p:nvSpPr>
                    <p:spPr>
                      <a:xfrm rot="18645587">
                        <a:off x="0" y="0"/>
                        <a:ext cx="45085" cy="45085"/>
                      </a:xfrm>
                      <a:prstGeom prst="star5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081A1B36-BF01-4516-AC75-9F8D55127526}"/>
                      </a:ext>
                    </a:extLst>
                  </p:cNvPr>
                  <p:cNvGrpSpPr/>
                  <p:nvPr/>
                </p:nvGrpSpPr>
                <p:grpSpPr>
                  <a:xfrm>
                    <a:off x="35812" y="696833"/>
                    <a:ext cx="438528" cy="522937"/>
                    <a:chOff x="-15002" y="-154187"/>
                    <a:chExt cx="438975" cy="523386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0FF16F0B-C2C8-412E-8353-7DAEADDE2A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002" y="-154187"/>
                      <a:ext cx="438975" cy="332915"/>
                      <a:chOff x="-15002" y="-154187"/>
                      <a:chExt cx="438975" cy="332915"/>
                    </a:xfrm>
                  </p:grpSpPr>
                  <p:sp>
                    <p:nvSpPr>
                      <p:cNvPr id="30" name="Oval 29">
                        <a:extLst>
                          <a:ext uri="{FF2B5EF4-FFF2-40B4-BE49-F238E27FC236}">
                            <a16:creationId xmlns:a16="http://schemas.microsoft.com/office/drawing/2014/main" id="{FF36C00A-F746-4313-B560-920662FC95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609" y="0"/>
                        <a:ext cx="45085" cy="45085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1" name="Oval 30">
                        <a:extLst>
                          <a:ext uri="{FF2B5EF4-FFF2-40B4-BE49-F238E27FC236}">
                            <a16:creationId xmlns:a16="http://schemas.microsoft.com/office/drawing/2014/main" id="{E73BB030-227A-4866-AB24-8680A3C3A7B6}"/>
                          </a:ext>
                        </a:extLst>
                      </p:cNvPr>
                      <p:cNvSpPr/>
                      <p:nvPr/>
                    </p:nvSpPr>
                    <p:spPr>
                      <a:xfrm rot="18645587">
                        <a:off x="0" y="133643"/>
                        <a:ext cx="45085" cy="45085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" name="Oval 31">
                        <a:extLst>
                          <a:ext uri="{FF2B5EF4-FFF2-40B4-BE49-F238E27FC236}">
                            <a16:creationId xmlns:a16="http://schemas.microsoft.com/office/drawing/2014/main" id="{680DAF0D-0C42-4D88-AD89-1ECD66B118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532" y="-107245"/>
                        <a:ext cx="45085" cy="45085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3" name="Oval 32">
                        <a:extLst>
                          <a:ext uri="{FF2B5EF4-FFF2-40B4-BE49-F238E27FC236}">
                            <a16:creationId xmlns:a16="http://schemas.microsoft.com/office/drawing/2014/main" id="{8519C7CC-BC2E-4FB4-B19B-970B27D2B3DB}"/>
                          </a:ext>
                        </a:extLst>
                      </p:cNvPr>
                      <p:cNvSpPr/>
                      <p:nvPr/>
                    </p:nvSpPr>
                    <p:spPr>
                      <a:xfrm rot="18645587">
                        <a:off x="-15002" y="34107"/>
                        <a:ext cx="45085" cy="45085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A2035BF2-9521-4CE2-A32A-82C9B38D89BC}"/>
                          </a:ext>
                        </a:extLst>
                      </p:cNvPr>
                      <p:cNvSpPr/>
                      <p:nvPr/>
                    </p:nvSpPr>
                    <p:spPr>
                      <a:xfrm rot="18645587">
                        <a:off x="217110" y="-140120"/>
                        <a:ext cx="45085" cy="45085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5" name="Oval 34">
                        <a:extLst>
                          <a:ext uri="{FF2B5EF4-FFF2-40B4-BE49-F238E27FC236}">
                            <a16:creationId xmlns:a16="http://schemas.microsoft.com/office/drawing/2014/main" id="{6B0DE3B2-1FBD-43C0-9FCE-3C34B22306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888" y="-154187"/>
                        <a:ext cx="45085" cy="45085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878303E0-0513-4AED-A7B6-BB80FE966BF6}"/>
                          </a:ext>
                        </a:extLst>
                      </p:cNvPr>
                      <p:cNvSpPr/>
                      <p:nvPr/>
                    </p:nvSpPr>
                    <p:spPr>
                      <a:xfrm rot="18645587">
                        <a:off x="259317" y="21659"/>
                        <a:ext cx="45085" cy="45085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7" name="Oval 26">
                      <a:extLst>
                        <a:ext uri="{FF2B5EF4-FFF2-40B4-BE49-F238E27FC236}">
                          <a16:creationId xmlns:a16="http://schemas.microsoft.com/office/drawing/2014/main" id="{3A11E5C5-22A2-408C-B751-A0E2DC164B79}"/>
                        </a:ext>
                      </a:extLst>
                    </p:cNvPr>
                    <p:cNvSpPr/>
                    <p:nvPr/>
                  </p:nvSpPr>
                  <p:spPr>
                    <a:xfrm rot="18645587">
                      <a:off x="160836" y="162336"/>
                      <a:ext cx="45085" cy="4508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338E723E-6A6E-4BA5-AA3E-D45D22DA84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658" y="155302"/>
                      <a:ext cx="45085" cy="4508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F18B3E1D-BB4E-4C9A-84B0-192F02283AFC}"/>
                        </a:ext>
                      </a:extLst>
                    </p:cNvPr>
                    <p:cNvSpPr/>
                    <p:nvPr/>
                  </p:nvSpPr>
                  <p:spPr>
                    <a:xfrm rot="18645587">
                      <a:off x="203040" y="324114"/>
                      <a:ext cx="45085" cy="4508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</p:grp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8CC24AD1-0ED3-435F-A6C4-5A276641923B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82550" y="57135"/>
                    <a:ext cx="1257935" cy="1358900"/>
                  </a:xfrm>
                  <a:prstGeom prst="line">
                    <a:avLst/>
                  </a:prstGeom>
                  <a:ln w="19050">
                    <a:solidFill>
                      <a:srgbClr val="70AD47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E617F49F-B511-4BE9-90C5-5894389BCEF0}"/>
                    </a:ext>
                  </a:extLst>
                </p:cNvPr>
                <p:cNvGrpSpPr/>
                <p:nvPr/>
              </p:nvGrpSpPr>
              <p:grpSpPr>
                <a:xfrm>
                  <a:off x="-860433" y="-946880"/>
                  <a:ext cx="2448688" cy="1201105"/>
                  <a:chOff x="-2600333" y="-971700"/>
                  <a:chExt cx="2448688" cy="1201105"/>
                </a:xfrm>
              </p:grpSpPr>
              <p:sp>
                <p:nvSpPr>
                  <p:cNvPr id="21" name="Text Box 2">
                    <a:extLst>
                      <a:ext uri="{FF2B5EF4-FFF2-40B4-BE49-F238E27FC236}">
                        <a16:creationId xmlns:a16="http://schemas.microsoft.com/office/drawing/2014/main" id="{748991E3-9A99-4BBE-9844-0BD4B966AB6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2600333" y="-971700"/>
                    <a:ext cx="2393950" cy="75374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 marL="0" marR="0" algn="just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b="1" i="1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the perceptron algorithm is trying to find this line that separates the two classes. </a:t>
                    </a:r>
                    <a:endParaRPr lang="en-US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A979BC28-0DED-4718-86BD-D51A7CB2E9EF}"/>
                      </a:ext>
                    </a:extLst>
                  </p:cNvPr>
                  <p:cNvSpPr/>
                  <p:nvPr/>
                </p:nvSpPr>
                <p:spPr>
                  <a:xfrm rot="8848122">
                    <a:off x="-1147576" y="-471822"/>
                    <a:ext cx="995931" cy="701227"/>
                  </a:xfrm>
                  <a:custGeom>
                    <a:avLst/>
                    <a:gdLst>
                      <a:gd name="connsiteX0" fmla="*/ 760708 w 760708"/>
                      <a:gd name="connsiteY0" fmla="*/ 144245 h 760195"/>
                      <a:gd name="connsiteX1" fmla="*/ 24108 w 760708"/>
                      <a:gd name="connsiteY1" fmla="*/ 42645 h 760195"/>
                      <a:gd name="connsiteX2" fmla="*/ 176508 w 760708"/>
                      <a:gd name="connsiteY2" fmla="*/ 760195 h 760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60708" h="760195">
                        <a:moveTo>
                          <a:pt x="760708" y="144245"/>
                        </a:moveTo>
                        <a:cubicBezTo>
                          <a:pt x="441091" y="42116"/>
                          <a:pt x="121475" y="-60013"/>
                          <a:pt x="24108" y="42645"/>
                        </a:cubicBezTo>
                        <a:cubicBezTo>
                          <a:pt x="-73259" y="145303"/>
                          <a:pt x="154283" y="646953"/>
                          <a:pt x="176508" y="760195"/>
                        </a:cubicBezTo>
                      </a:path>
                    </a:pathLst>
                  </a:custGeom>
                  <a:ln w="28575">
                    <a:headEnd type="triangle" w="med" len="med"/>
                    <a:tailEnd type="none" w="med" len="med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8943486-87A2-420E-80CE-73EB20B22E92}"/>
                  </a:ext>
                </a:extLst>
              </p:cNvPr>
              <p:cNvGrpSpPr/>
              <p:nvPr/>
            </p:nvGrpSpPr>
            <p:grpSpPr>
              <a:xfrm>
                <a:off x="2324100" y="1822450"/>
                <a:ext cx="2311400" cy="742950"/>
                <a:chOff x="0" y="0"/>
                <a:chExt cx="2311400" cy="742950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CA67EAE9-5E04-4A49-8996-B76D4522597A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325120" cy="325120"/>
                  <a:chOff x="0" y="0"/>
                  <a:chExt cx="325120" cy="325120"/>
                </a:xfrm>
              </p:grpSpPr>
              <p:cxnSp>
                <p:nvCxnSpPr>
                  <p:cNvPr id="13" name="Straight Arrow Connector 12">
                    <a:extLst>
                      <a:ext uri="{FF2B5EF4-FFF2-40B4-BE49-F238E27FC236}">
                        <a16:creationId xmlns:a16="http://schemas.microsoft.com/office/drawing/2014/main" id="{B5621C9D-F88C-4A76-AA9E-95D9C5A0746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0" y="0"/>
                    <a:ext cx="234950" cy="23495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Text Box 2">
                        <a:extLst>
                          <a:ext uri="{FF2B5EF4-FFF2-40B4-BE49-F238E27FC236}">
                            <a16:creationId xmlns:a16="http://schemas.microsoft.com/office/drawing/2014/main" id="{CE262EE1-CBA3-4C77-B015-337886BFF005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 rot="2720563">
                        <a:off x="57785" y="57785"/>
                        <a:ext cx="300355" cy="23431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100" b="1" i="1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𝒘</m:t>
                              </m:r>
                            </m:oMath>
                          </m:oMathPara>
                        </a14:m>
                        <a:endPara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 Box 2">
                        <a:extLst>
                          <a:ext uri="{FF2B5EF4-FFF2-40B4-BE49-F238E27FC236}">
                            <a16:creationId xmlns:a16="http://schemas.microsoft.com/office/drawing/2014/main" id="{CE262EE1-CBA3-4C77-B015-337886BFF00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 rot="2720563">
                        <a:off x="57785" y="57785"/>
                        <a:ext cx="300355" cy="23431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1" name="Text Box 2">
                  <a:extLst>
                    <a:ext uri="{FF2B5EF4-FFF2-40B4-BE49-F238E27FC236}">
                      <a16:creationId xmlns:a16="http://schemas.microsoft.com/office/drawing/2014/main" id="{AC0F371E-C363-4161-A1DF-6639D24C85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25500" y="190500"/>
                  <a:ext cx="1485900" cy="5524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b="1" i="1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The set of weights describing the plane.</a:t>
                  </a: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4E83FE0C-FA79-4F1B-998C-A6390E4D4240}"/>
                    </a:ext>
                  </a:extLst>
                </p:cNvPr>
                <p:cNvSpPr/>
                <p:nvPr/>
              </p:nvSpPr>
              <p:spPr>
                <a:xfrm>
                  <a:off x="247650" y="273050"/>
                  <a:ext cx="660400" cy="353278"/>
                </a:xfrm>
                <a:custGeom>
                  <a:avLst/>
                  <a:gdLst>
                    <a:gd name="connsiteX0" fmla="*/ 660400 w 660400"/>
                    <a:gd name="connsiteY0" fmla="*/ 158750 h 353278"/>
                    <a:gd name="connsiteX1" fmla="*/ 266700 w 660400"/>
                    <a:gd name="connsiteY1" fmla="*/ 349250 h 353278"/>
                    <a:gd name="connsiteX2" fmla="*/ 0 w 660400"/>
                    <a:gd name="connsiteY2" fmla="*/ 0 h 353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60400" h="353278">
                      <a:moveTo>
                        <a:pt x="660400" y="158750"/>
                      </a:moveTo>
                      <a:cubicBezTo>
                        <a:pt x="518583" y="267229"/>
                        <a:pt x="376767" y="375708"/>
                        <a:pt x="266700" y="349250"/>
                      </a:cubicBezTo>
                      <a:cubicBezTo>
                        <a:pt x="156633" y="322792"/>
                        <a:pt x="78316" y="161396"/>
                        <a:pt x="0" y="0"/>
                      </a:cubicBezTo>
                    </a:path>
                  </a:pathLst>
                </a:custGeom>
                <a:noFill/>
                <a:ln>
                  <a:solidFill>
                    <a:srgbClr val="C00000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 Box 2">
                  <a:extLst>
                    <a:ext uri="{FF2B5EF4-FFF2-40B4-BE49-F238E27FC236}">
                      <a16:creationId xmlns:a16="http://schemas.microsoft.com/office/drawing/2014/main" id="{7650D59D-3BC4-4792-A869-CD9BD4B4D7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17800" y="1054100"/>
                  <a:ext cx="1676400" cy="3302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b="1" i="1">
                      <a:solidFill>
                        <a:srgbClr val="4472C4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In this side, </a:t>
                  </a:r>
                  <a14:m>
                    <m:oMath xmlns:m="http://schemas.openxmlformats.org/officeDocument/2006/math">
                      <m:r>
                        <a:rPr lang="en-US" sz="1100" b="1" i="1">
                          <a:solidFill>
                            <a:srgbClr val="4472C4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𝒘</m:t>
                      </m:r>
                      <m:r>
                        <a:rPr lang="en-US" sz="1100" b="1" i="1">
                          <a:solidFill>
                            <a:srgbClr val="4472C4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100" b="1" i="1">
                          <a:solidFill>
                            <a:srgbClr val="4472C4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1100" b="1" i="1">
                          <a:solidFill>
                            <a:srgbClr val="4472C4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100" b="1" i="1">
                          <a:solidFill>
                            <a:srgbClr val="4472C4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𝒃</m:t>
                      </m:r>
                      <m:r>
                        <a:rPr lang="en-US" sz="1100" b="1" i="1">
                          <a:solidFill>
                            <a:srgbClr val="4472C4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sz="1100" b="1" i="1">
                          <a:solidFill>
                            <a:srgbClr val="4472C4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𝟎</m:t>
                      </m:r>
                    </m:oMath>
                  </a14:m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 Box 2">
                  <a:extLst>
                    <a:ext uri="{FF2B5EF4-FFF2-40B4-BE49-F238E27FC236}">
                      <a16:creationId xmlns:a16="http://schemas.microsoft.com/office/drawing/2014/main" id="{7650D59D-3BC4-4792-A869-CD9BD4B4D7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17800" y="1054100"/>
                  <a:ext cx="1676400" cy="3302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 Box 2">
                  <a:extLst>
                    <a:ext uri="{FF2B5EF4-FFF2-40B4-BE49-F238E27FC236}">
                      <a16:creationId xmlns:a16="http://schemas.microsoft.com/office/drawing/2014/main" id="{3C9B973E-DF6E-4015-9D76-BFDE6F201F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12850" y="2508250"/>
                  <a:ext cx="1676400" cy="330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b="1" i="1">
                      <a:solidFill>
                        <a:srgbClr val="ED7D3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In this side, </a:t>
                  </a:r>
                  <a14:m>
                    <m:oMath xmlns:m="http://schemas.openxmlformats.org/officeDocument/2006/math">
                      <m:r>
                        <a:rPr lang="en-US" sz="1100" b="1" i="1">
                          <a:solidFill>
                            <a:srgbClr val="ED7D3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𝒘</m:t>
                      </m:r>
                      <m:r>
                        <a:rPr lang="en-US" sz="1100" b="1" i="1">
                          <a:solidFill>
                            <a:srgbClr val="ED7D3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100" b="1" i="1">
                          <a:solidFill>
                            <a:srgbClr val="ED7D3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sz="1100" b="1" i="1">
                          <a:solidFill>
                            <a:srgbClr val="ED7D3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100" b="1" i="1">
                          <a:solidFill>
                            <a:srgbClr val="ED7D3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𝒃</m:t>
                      </m:r>
                      <m:r>
                        <a:rPr lang="en-US" sz="1100" b="1" i="1">
                          <a:solidFill>
                            <a:srgbClr val="ED7D3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&lt;</m:t>
                      </m:r>
                      <m:r>
                        <a:rPr lang="en-US" sz="1100" b="1" i="1">
                          <a:solidFill>
                            <a:srgbClr val="ED7D3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𝟎</m:t>
                      </m:r>
                    </m:oMath>
                  </a14:m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 Box 2">
                  <a:extLst>
                    <a:ext uri="{FF2B5EF4-FFF2-40B4-BE49-F238E27FC236}">
                      <a16:creationId xmlns:a16="http://schemas.microsoft.com/office/drawing/2014/main" id="{3C9B973E-DF6E-4015-9D76-BFDE6F201F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2850" y="2508250"/>
                  <a:ext cx="1676400" cy="3302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757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C89FF5B-9377-4C27-A9E4-B46B68F6E21B}"/>
              </a:ext>
            </a:extLst>
          </p:cNvPr>
          <p:cNvGrpSpPr/>
          <p:nvPr/>
        </p:nvGrpSpPr>
        <p:grpSpPr>
          <a:xfrm>
            <a:off x="2219325" y="1457325"/>
            <a:ext cx="6924674" cy="3648075"/>
            <a:chOff x="-38100" y="0"/>
            <a:chExt cx="5956300" cy="200660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A28DDC1-A35D-4EC7-9477-B79AB7EF2C9F}"/>
                </a:ext>
              </a:extLst>
            </p:cNvPr>
            <p:cNvCxnSpPr/>
            <p:nvPr/>
          </p:nvCxnSpPr>
          <p:spPr>
            <a:xfrm flipH="1">
              <a:off x="2514600" y="927100"/>
              <a:ext cx="714375" cy="6350"/>
            </a:xfrm>
            <a:prstGeom prst="straightConnector1">
              <a:avLst/>
            </a:prstGeom>
            <a:ln w="9525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C35BCB-FC6E-41A6-A641-1DB305464AA8}"/>
                </a:ext>
              </a:extLst>
            </p:cNvPr>
            <p:cNvGrpSpPr/>
            <p:nvPr/>
          </p:nvGrpSpPr>
          <p:grpSpPr>
            <a:xfrm>
              <a:off x="-38100" y="0"/>
              <a:ext cx="5956300" cy="2006600"/>
              <a:chOff x="-38100" y="0"/>
              <a:chExt cx="5956300" cy="2006600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1AF7209-72E1-4B93-8A31-4814083D7F06}"/>
                  </a:ext>
                </a:extLst>
              </p:cNvPr>
              <p:cNvCxnSpPr/>
              <p:nvPr/>
            </p:nvCxnSpPr>
            <p:spPr>
              <a:xfrm flipH="1" flipV="1">
                <a:off x="2203450" y="330200"/>
                <a:ext cx="1257300" cy="1358265"/>
              </a:xfrm>
              <a:prstGeom prst="line">
                <a:avLst/>
              </a:prstGeom>
              <a:ln w="19050">
                <a:solidFill>
                  <a:srgbClr val="70AD47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32E1E5AA-D708-476D-99D7-A9228860890A}"/>
                  </a:ext>
                </a:extLst>
              </p:cNvPr>
              <p:cNvCxnSpPr/>
              <p:nvPr/>
            </p:nvCxnSpPr>
            <p:spPr>
              <a:xfrm flipV="1">
                <a:off x="2971800" y="908050"/>
                <a:ext cx="234950" cy="23495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 Box 2">
                    <a:extLst>
                      <a:ext uri="{FF2B5EF4-FFF2-40B4-BE49-F238E27FC236}">
                        <a16:creationId xmlns:a16="http://schemas.microsoft.com/office/drawing/2014/main" id="{835C6B97-D7A4-4E31-8637-0705C227C3D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83076" y="628650"/>
                    <a:ext cx="825500" cy="2794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1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Original </a:t>
                    </a:r>
                    <a14:m>
                      <m:oMath xmlns:m="http://schemas.openxmlformats.org/officeDocument/2006/math">
                        <m:r>
                          <a:rPr lang="en-US" sz="11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𝒘</m:t>
                        </m:r>
                      </m:oMath>
                    </a14:m>
                    <a:endPara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 Box 2">
                    <a:extLst>
                      <a:ext uri="{FF2B5EF4-FFF2-40B4-BE49-F238E27FC236}">
                        <a16:creationId xmlns:a16="http://schemas.microsoft.com/office/drawing/2014/main" id="{835C6B97-D7A4-4E31-8637-0705C227C3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483076" y="628650"/>
                    <a:ext cx="825500" cy="2794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3234389-8D6D-4616-8490-76E7F8FC4615}"/>
                  </a:ext>
                </a:extLst>
              </p:cNvPr>
              <p:cNvSpPr/>
              <p:nvPr/>
            </p:nvSpPr>
            <p:spPr>
              <a:xfrm rot="18645587">
                <a:off x="3651250" y="1123950"/>
                <a:ext cx="44450" cy="4445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22EA649-1FFF-4178-B2BA-46016A62814B}"/>
                  </a:ext>
                </a:extLst>
              </p:cNvPr>
              <p:cNvCxnSpPr/>
              <p:nvPr/>
            </p:nvCxnSpPr>
            <p:spPr>
              <a:xfrm>
                <a:off x="2984500" y="1143000"/>
                <a:ext cx="625475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Text Box 2">
                <a:extLst>
                  <a:ext uri="{FF2B5EF4-FFF2-40B4-BE49-F238E27FC236}">
                    <a16:creationId xmlns:a16="http://schemas.microsoft.com/office/drawing/2014/main" id="{3916031D-78CB-44DF-BC63-7418EA4E67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7450" y="1346200"/>
                <a:ext cx="2190750" cy="660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 i="1">
                    <a:solidFill>
                      <a:srgbClr val="ED7D3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 point is misclassified, I want to change w such that it becomes on the correct side of the hyperplane.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BCD1546-CBE0-4A88-9E6F-D3F366D319F0}"/>
                  </a:ext>
                </a:extLst>
              </p:cNvPr>
              <p:cNvCxnSpPr/>
              <p:nvPr/>
            </p:nvCxnSpPr>
            <p:spPr>
              <a:xfrm rot="16200000" flipV="1">
                <a:off x="2641600" y="819150"/>
                <a:ext cx="193675" cy="4438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 Box 2">
                    <a:extLst>
                      <a:ext uri="{FF2B5EF4-FFF2-40B4-BE49-F238E27FC236}">
                        <a16:creationId xmlns:a16="http://schemas.microsoft.com/office/drawing/2014/main" id="{AF7D6375-4B74-427A-8650-3C277AA6AE6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0100" y="1397000"/>
                    <a:ext cx="825500" cy="2794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1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updated </a:t>
                    </a:r>
                    <a14:m>
                      <m:oMath xmlns:m="http://schemas.openxmlformats.org/officeDocument/2006/math">
                        <m:r>
                          <a:rPr lang="en-US" sz="11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𝒘</m:t>
                        </m:r>
                      </m:oMath>
                    </a14:m>
                    <a:endPara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 Box 2">
                    <a:extLst>
                      <a:ext uri="{FF2B5EF4-FFF2-40B4-BE49-F238E27FC236}">
                        <a16:creationId xmlns:a16="http://schemas.microsoft.com/office/drawing/2014/main" id="{AF7D6375-4B74-427A-8650-3C277AA6AE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70100" y="1397000"/>
                    <a:ext cx="825500" cy="2794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DA995F8-6917-4104-BB6B-F07B84909B82}"/>
                  </a:ext>
                </a:extLst>
              </p:cNvPr>
              <p:cNvSpPr/>
              <p:nvPr/>
            </p:nvSpPr>
            <p:spPr>
              <a:xfrm>
                <a:off x="3155950" y="406400"/>
                <a:ext cx="482600" cy="477520"/>
              </a:xfrm>
              <a:custGeom>
                <a:avLst/>
                <a:gdLst>
                  <a:gd name="connsiteX0" fmla="*/ 482600 w 482600"/>
                  <a:gd name="connsiteY0" fmla="*/ 224096 h 478096"/>
                  <a:gd name="connsiteX1" fmla="*/ 114300 w 482600"/>
                  <a:gd name="connsiteY1" fmla="*/ 8196 h 478096"/>
                  <a:gd name="connsiteX2" fmla="*/ 0 w 482600"/>
                  <a:gd name="connsiteY2" fmla="*/ 478096 h 478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2600" h="478096">
                    <a:moveTo>
                      <a:pt x="482600" y="224096"/>
                    </a:moveTo>
                    <a:cubicBezTo>
                      <a:pt x="338666" y="94979"/>
                      <a:pt x="194733" y="-34137"/>
                      <a:pt x="114300" y="8196"/>
                    </a:cubicBezTo>
                    <a:cubicBezTo>
                      <a:pt x="33867" y="50529"/>
                      <a:pt x="16933" y="264312"/>
                      <a:pt x="0" y="478096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  <a:prstDash val="sysDot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4E2F6D7-39E9-4D23-9A08-2602F680A4EA}"/>
                  </a:ext>
                </a:extLst>
              </p:cNvPr>
              <p:cNvSpPr/>
              <p:nvPr/>
            </p:nvSpPr>
            <p:spPr>
              <a:xfrm rot="20868224">
                <a:off x="2216150" y="1092200"/>
                <a:ext cx="513080" cy="347980"/>
              </a:xfrm>
              <a:custGeom>
                <a:avLst/>
                <a:gdLst>
                  <a:gd name="connsiteX0" fmla="*/ 119380 w 513080"/>
                  <a:gd name="connsiteY0" fmla="*/ 348051 h 348051"/>
                  <a:gd name="connsiteX1" fmla="*/ 24130 w 513080"/>
                  <a:gd name="connsiteY1" fmla="*/ 30551 h 348051"/>
                  <a:gd name="connsiteX2" fmla="*/ 513080 w 513080"/>
                  <a:gd name="connsiteY2" fmla="*/ 30551 h 348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3080" h="348051">
                    <a:moveTo>
                      <a:pt x="119380" y="348051"/>
                    </a:moveTo>
                    <a:cubicBezTo>
                      <a:pt x="38946" y="215759"/>
                      <a:pt x="-41487" y="83468"/>
                      <a:pt x="24130" y="30551"/>
                    </a:cubicBezTo>
                    <a:cubicBezTo>
                      <a:pt x="89747" y="-22366"/>
                      <a:pt x="301413" y="4092"/>
                      <a:pt x="513080" y="30551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739CF64-E6B1-40A3-9A20-414F2C095020}"/>
                  </a:ext>
                </a:extLst>
              </p:cNvPr>
              <p:cNvSpPr/>
              <p:nvPr/>
            </p:nvSpPr>
            <p:spPr>
              <a:xfrm>
                <a:off x="3702050" y="1079500"/>
                <a:ext cx="661128" cy="326914"/>
              </a:xfrm>
              <a:custGeom>
                <a:avLst/>
                <a:gdLst>
                  <a:gd name="connsiteX0" fmla="*/ 514350 w 661128"/>
                  <a:gd name="connsiteY0" fmla="*/ 326914 h 326914"/>
                  <a:gd name="connsiteX1" fmla="*/ 628650 w 661128"/>
                  <a:gd name="connsiteY1" fmla="*/ 22114 h 326914"/>
                  <a:gd name="connsiteX2" fmla="*/ 0 w 661128"/>
                  <a:gd name="connsiteY2" fmla="*/ 47514 h 326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1128" h="326914">
                    <a:moveTo>
                      <a:pt x="514350" y="326914"/>
                    </a:moveTo>
                    <a:cubicBezTo>
                      <a:pt x="614362" y="197797"/>
                      <a:pt x="714375" y="68681"/>
                      <a:pt x="628650" y="22114"/>
                    </a:cubicBezTo>
                    <a:cubicBezTo>
                      <a:pt x="542925" y="-24453"/>
                      <a:pt x="271462" y="11530"/>
                      <a:pt x="0" y="47514"/>
                    </a:cubicBezTo>
                  </a:path>
                </a:pathLst>
              </a:custGeom>
              <a:ln w="12700">
                <a:prstDash val="sysDot"/>
                <a:headEnd type="non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 Box 2">
                    <a:extLst>
                      <a:ext uri="{FF2B5EF4-FFF2-40B4-BE49-F238E27FC236}">
                        <a16:creationId xmlns:a16="http://schemas.microsoft.com/office/drawing/2014/main" id="{C9F80980-39CD-4D60-99D9-EAF34004398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38100" y="0"/>
                    <a:ext cx="2273300" cy="1352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b="1" i="1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The idea is to update </a:t>
                    </a:r>
                    <a14:m>
                      <m:oMath xmlns:m="http://schemas.openxmlformats.org/officeDocument/2006/math">
                        <m:r>
                          <a:rPr lang="en-US" sz="1100" b="1" i="1">
                            <a:solidFill>
                              <a:srgbClr val="ED7D3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𝒘</m:t>
                        </m:r>
                      </m:oMath>
                    </a14:m>
                    <a:r>
                      <a:rPr lang="en-US" sz="1100" b="1" i="1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a:t> with a vector that is proportional to the misclassified data point (vector) but in the opposite direction</a:t>
                    </a:r>
                    <a:r>
                      <a:rPr lang="en-US" sz="1100" b="1" i="1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 </a:t>
                    </a:r>
                    <a:endParaRPr lang="en-US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1" i="1">
                                  <a:solidFill>
                                    <a:srgbClr val="ED7D3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solidFill>
                                    <a:srgbClr val="ED7D3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b="1" i="1">
                                  <a:solidFill>
                                    <a:srgbClr val="ED7D3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𝒏𝒆𝒘</m:t>
                              </m:r>
                            </m:sub>
                          </m:sSub>
                          <m:r>
                            <a:rPr lang="en-US" sz="1100" b="1" i="1">
                              <a:solidFill>
                                <a:srgbClr val="ED7D3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100" b="1" i="1">
                                  <a:solidFill>
                                    <a:srgbClr val="ED7D3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solidFill>
                                    <a:srgbClr val="ED7D3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b="1" i="1">
                                  <a:solidFill>
                                    <a:srgbClr val="ED7D3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𝒐𝒍𝒅</m:t>
                              </m:r>
                            </m:sub>
                          </m:sSub>
                          <m:r>
                            <a:rPr lang="en-US" sz="1100" b="1" i="1">
                              <a:solidFill>
                                <a:srgbClr val="ED7D3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1100" b="1" i="1">
                              <a:solidFill>
                                <a:srgbClr val="ED7D3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𝜼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1100" b="1" i="1">
                                  <a:solidFill>
                                    <a:srgbClr val="ED7D3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100" b="1" i="1">
                                      <a:solidFill>
                                        <a:srgbClr val="ED7D3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100" b="1" i="1">
                                      <a:solidFill>
                                        <a:srgbClr val="ED7D3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&amp;+</m:t>
                                  </m:r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100" b="1" i="1">
                                          <a:solidFill>
                                            <a:srgbClr val="ED7D3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1100" b="1" i="1">
                                            <a:solidFill>
                                              <a:srgbClr val="ED7D3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e>
                                        <m:r>
                                          <a:rPr lang="en-US" sz="1100" b="1" i="1">
                                            <a:solidFill>
                                              <a:srgbClr val="ED7D3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𝒊𝒇</m:t>
                                        </m:r>
                                        <m:r>
                                          <a:rPr lang="en-US" sz="1100" b="1" i="1">
                                            <a:solidFill>
                                              <a:srgbClr val="ED7D3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100" b="1" i="1">
                                            <a:solidFill>
                                              <a:srgbClr val="ED7D3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sz="1100" b="1" i="1">
                                            <a:solidFill>
                                              <a:srgbClr val="ED7D3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= +</m:t>
                                        </m:r>
                                        <m:r>
                                          <a:rPr lang="en-US" sz="1100" b="1" i="1">
                                            <a:solidFill>
                                              <a:srgbClr val="ED7D3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100" b="1" i="1">
                                          <a:solidFill>
                                            <a:srgbClr val="ED7D3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1100" b="1" i="1">
                                            <a:solidFill>
                                              <a:srgbClr val="ED7D3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100" b="1" i="1">
                                            <a:solidFill>
                                              <a:srgbClr val="ED7D3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𝒙</m:t>
                                        </m:r>
                                      </m:e>
                                      <m:e>
                                        <m:r>
                                          <a:rPr lang="en-US" sz="1100" b="1" i="1">
                                            <a:solidFill>
                                              <a:srgbClr val="ED7D3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𝒊𝒇</m:t>
                                        </m:r>
                                        <m:r>
                                          <a:rPr lang="en-US" sz="1100" b="1" i="1">
                                            <a:solidFill>
                                              <a:srgbClr val="ED7D3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100" b="1" i="1">
                                            <a:solidFill>
                                              <a:srgbClr val="ED7D3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sz="1100" b="1" i="1">
                                            <a:solidFill>
                                              <a:srgbClr val="ED7D3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= −</m:t>
                                        </m:r>
                                        <m:r>
                                          <a:rPr lang="en-US" sz="1100" b="1" i="1">
                                            <a:solidFill>
                                              <a:srgbClr val="ED7D3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</m:m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b="1" i="1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 </a:t>
                    </a:r>
                    <a:endParaRPr lang="en-US" sz="1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 Box 2">
                    <a:extLst>
                      <a:ext uri="{FF2B5EF4-FFF2-40B4-BE49-F238E27FC236}">
                        <a16:creationId xmlns:a16="http://schemas.microsoft.com/office/drawing/2014/main" id="{C9F80980-39CD-4D60-99D9-EAF3400439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38100" y="0"/>
                    <a:ext cx="2273300" cy="135255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E809D16-42FD-4B51-B39C-C64A101C4121}"/>
                  </a:ext>
                </a:extLst>
              </p:cNvPr>
              <p:cNvSpPr/>
              <p:nvPr/>
            </p:nvSpPr>
            <p:spPr>
              <a:xfrm>
                <a:off x="1892300" y="19050"/>
                <a:ext cx="876300" cy="900600"/>
              </a:xfrm>
              <a:custGeom>
                <a:avLst/>
                <a:gdLst>
                  <a:gd name="connsiteX0" fmla="*/ 0 w 876300"/>
                  <a:gd name="connsiteY0" fmla="*/ 125900 h 900600"/>
                  <a:gd name="connsiteX1" fmla="*/ 774700 w 876300"/>
                  <a:gd name="connsiteY1" fmla="*/ 62400 h 900600"/>
                  <a:gd name="connsiteX2" fmla="*/ 876300 w 876300"/>
                  <a:gd name="connsiteY2" fmla="*/ 900600 h 90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00600">
                    <a:moveTo>
                      <a:pt x="0" y="125900"/>
                    </a:moveTo>
                    <a:cubicBezTo>
                      <a:pt x="314325" y="29591"/>
                      <a:pt x="628650" y="-66717"/>
                      <a:pt x="774700" y="62400"/>
                    </a:cubicBezTo>
                    <a:cubicBezTo>
                      <a:pt x="920750" y="191517"/>
                      <a:pt x="832908" y="870967"/>
                      <a:pt x="876300" y="900600"/>
                    </a:cubicBezTo>
                  </a:path>
                </a:pathLst>
              </a:custGeom>
              <a:ln w="9525">
                <a:prstDash val="sysDot"/>
                <a:headEnd type="non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323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752162E-4891-46B3-B35B-5357E0DE6625}"/>
              </a:ext>
            </a:extLst>
          </p:cNvPr>
          <p:cNvGrpSpPr/>
          <p:nvPr/>
        </p:nvGrpSpPr>
        <p:grpSpPr>
          <a:xfrm>
            <a:off x="4169410" y="2139950"/>
            <a:ext cx="3853180" cy="2578100"/>
            <a:chOff x="0" y="0"/>
            <a:chExt cx="3853180" cy="25781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3F928C-4781-4B61-83BC-23CA6A745F7F}"/>
                </a:ext>
              </a:extLst>
            </p:cNvPr>
            <p:cNvGrpSpPr/>
            <p:nvPr/>
          </p:nvGrpSpPr>
          <p:grpSpPr>
            <a:xfrm>
              <a:off x="0" y="0"/>
              <a:ext cx="3853180" cy="2578100"/>
              <a:chOff x="0" y="0"/>
              <a:chExt cx="3853180" cy="257810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ABBBC23-E058-4832-971A-C3E7E1D3AE29}"/>
                  </a:ext>
                </a:extLst>
              </p:cNvPr>
              <p:cNvGrpSpPr/>
              <p:nvPr/>
            </p:nvGrpSpPr>
            <p:grpSpPr>
              <a:xfrm>
                <a:off x="0" y="0"/>
                <a:ext cx="3853180" cy="2578100"/>
                <a:chOff x="0" y="0"/>
                <a:chExt cx="3853180" cy="2578100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408C5306-DC9F-4C30-808D-0E56B291F770}"/>
                    </a:ext>
                  </a:extLst>
                </p:cNvPr>
                <p:cNvCxnSpPr/>
                <p:nvPr/>
              </p:nvCxnSpPr>
              <p:spPr>
                <a:xfrm rot="16200000" flipV="1">
                  <a:off x="1231900" y="717550"/>
                  <a:ext cx="1370965" cy="373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BE4A97D2-1D67-47B3-B6BA-72963CF7B089}"/>
                    </a:ext>
                  </a:extLst>
                </p:cNvPr>
                <p:cNvCxnSpPr/>
                <p:nvPr/>
              </p:nvCxnSpPr>
              <p:spPr>
                <a:xfrm rot="1800000" flipV="1">
                  <a:off x="1778000" y="1885950"/>
                  <a:ext cx="2075180" cy="1778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A0E60013-98C2-4201-B842-391307857228}"/>
                    </a:ext>
                  </a:extLst>
                </p:cNvPr>
                <p:cNvCxnSpPr/>
                <p:nvPr/>
              </p:nvCxnSpPr>
              <p:spPr>
                <a:xfrm rot="9000000" flipV="1">
                  <a:off x="0" y="1898650"/>
                  <a:ext cx="2075180" cy="1778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0207C1C1-DEF1-418D-908E-AF3EC88D1EDF}"/>
                    </a:ext>
                  </a:extLst>
                </p:cNvPr>
                <p:cNvSpPr/>
                <p:nvPr/>
              </p:nvSpPr>
              <p:spPr>
                <a:xfrm>
                  <a:off x="1854200" y="412750"/>
                  <a:ext cx="133350" cy="133350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FBBCC1F1-F7B1-4CE5-89B8-7AA23EEAD1B2}"/>
                    </a:ext>
                  </a:extLst>
                </p:cNvPr>
                <p:cNvSpPr/>
                <p:nvPr/>
              </p:nvSpPr>
              <p:spPr>
                <a:xfrm>
                  <a:off x="2921000" y="1898650"/>
                  <a:ext cx="133350" cy="13335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07BF69D3-7490-4DAC-A548-544847C5B0A7}"/>
                    </a:ext>
                  </a:extLst>
                </p:cNvPr>
                <p:cNvSpPr/>
                <p:nvPr/>
              </p:nvSpPr>
              <p:spPr>
                <a:xfrm>
                  <a:off x="876300" y="996950"/>
                  <a:ext cx="133350" cy="133350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861BDDCD-3693-46A1-84BA-49CBBF9C3295}"/>
                    </a:ext>
                  </a:extLst>
                </p:cNvPr>
                <p:cNvSpPr/>
                <p:nvPr/>
              </p:nvSpPr>
              <p:spPr>
                <a:xfrm>
                  <a:off x="876300" y="1885950"/>
                  <a:ext cx="133350" cy="133350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587DE13C-D4A4-4F64-B17C-CA2A3E4B0B33}"/>
                    </a:ext>
                  </a:extLst>
                </p:cNvPr>
                <p:cNvSpPr/>
                <p:nvPr/>
              </p:nvSpPr>
              <p:spPr>
                <a:xfrm>
                  <a:off x="1898650" y="1555750"/>
                  <a:ext cx="133350" cy="13335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74834F77-5CBC-407D-8AB3-6BD2F55BBCE6}"/>
                    </a:ext>
                  </a:extLst>
                </p:cNvPr>
                <p:cNvSpPr/>
                <p:nvPr/>
              </p:nvSpPr>
              <p:spPr>
                <a:xfrm>
                  <a:off x="1905000" y="2444750"/>
                  <a:ext cx="133350" cy="13335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7C73CD45-F0FE-4611-B624-3631004277F6}"/>
                    </a:ext>
                  </a:extLst>
                </p:cNvPr>
                <p:cNvCxnSpPr/>
                <p:nvPr/>
              </p:nvCxnSpPr>
              <p:spPr>
                <a:xfrm rot="1800000" flipV="1">
                  <a:off x="1924050" y="717550"/>
                  <a:ext cx="1083945" cy="45085"/>
                </a:xfrm>
                <a:prstGeom prst="straightConnector1">
                  <a:avLst/>
                </a:prstGeom>
                <a:ln w="19050">
                  <a:prstDash val="sysDot"/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46EDA7CF-E37F-414D-BE4C-5894047A73BB}"/>
                    </a:ext>
                  </a:extLst>
                </p:cNvPr>
                <p:cNvCxnSpPr/>
                <p:nvPr/>
              </p:nvCxnSpPr>
              <p:spPr>
                <a:xfrm rot="1800000" flipV="1">
                  <a:off x="914400" y="1327150"/>
                  <a:ext cx="1083945" cy="45085"/>
                </a:xfrm>
                <a:prstGeom prst="straightConnector1">
                  <a:avLst/>
                </a:prstGeom>
                <a:ln w="19050">
                  <a:prstDash val="sysDot"/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797A6BB4-C15E-4A4D-8642-4CC55ECCC208}"/>
                    </a:ext>
                  </a:extLst>
                </p:cNvPr>
                <p:cNvCxnSpPr/>
                <p:nvPr/>
              </p:nvCxnSpPr>
              <p:spPr>
                <a:xfrm rot="16200000" flipV="1">
                  <a:off x="552450" y="1466850"/>
                  <a:ext cx="763905" cy="14605"/>
                </a:xfrm>
                <a:prstGeom prst="straightConnector1">
                  <a:avLst/>
                </a:prstGeom>
                <a:ln w="19050">
                  <a:prstDash val="sysDot"/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7E7DE57C-7BAD-41C6-A91B-6FE12FAFB922}"/>
                    </a:ext>
                  </a:extLst>
                </p:cNvPr>
                <p:cNvCxnSpPr/>
                <p:nvPr/>
              </p:nvCxnSpPr>
              <p:spPr>
                <a:xfrm rot="16200000" flipV="1">
                  <a:off x="2603500" y="1511300"/>
                  <a:ext cx="763905" cy="14605"/>
                </a:xfrm>
                <a:prstGeom prst="straightConnector1">
                  <a:avLst/>
                </a:prstGeom>
                <a:ln w="19050">
                  <a:prstDash val="sysDot"/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392E0D93-0604-4134-9B3A-B3C9B5706B63}"/>
                    </a:ext>
                  </a:extLst>
                </p:cNvPr>
                <p:cNvCxnSpPr/>
                <p:nvPr/>
              </p:nvCxnSpPr>
              <p:spPr>
                <a:xfrm rot="1800000" flipV="1">
                  <a:off x="908050" y="2216150"/>
                  <a:ext cx="1083945" cy="45085"/>
                </a:xfrm>
                <a:prstGeom prst="straightConnector1">
                  <a:avLst/>
                </a:prstGeom>
                <a:ln w="19050">
                  <a:prstDash val="sysDot"/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CE1AB279-2388-4FF2-97B8-640928C339A2}"/>
                    </a:ext>
                  </a:extLst>
                </p:cNvPr>
                <p:cNvCxnSpPr/>
                <p:nvPr/>
              </p:nvCxnSpPr>
              <p:spPr>
                <a:xfrm rot="19800000">
                  <a:off x="1962150" y="2209800"/>
                  <a:ext cx="1084476" cy="45719"/>
                </a:xfrm>
                <a:prstGeom prst="straightConnector1">
                  <a:avLst/>
                </a:prstGeom>
                <a:ln w="19050">
                  <a:prstDash val="sysDot"/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997DB86E-0B3A-445D-AB5F-34C23FF2E9AC}"/>
                    </a:ext>
                  </a:extLst>
                </p:cNvPr>
                <p:cNvCxnSpPr/>
                <p:nvPr/>
              </p:nvCxnSpPr>
              <p:spPr>
                <a:xfrm rot="19800000">
                  <a:off x="1949450" y="1358900"/>
                  <a:ext cx="1083945" cy="45085"/>
                </a:xfrm>
                <a:prstGeom prst="straightConnector1">
                  <a:avLst/>
                </a:prstGeom>
                <a:ln w="19050">
                  <a:prstDash val="sysDot"/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A8CD9397-873F-496B-AB85-9F4DC1014221}"/>
                    </a:ext>
                  </a:extLst>
                </p:cNvPr>
                <p:cNvCxnSpPr/>
                <p:nvPr/>
              </p:nvCxnSpPr>
              <p:spPr>
                <a:xfrm rot="19800000">
                  <a:off x="895350" y="736600"/>
                  <a:ext cx="1084476" cy="45719"/>
                </a:xfrm>
                <a:prstGeom prst="straightConnector1">
                  <a:avLst/>
                </a:prstGeom>
                <a:ln w="19050">
                  <a:prstDash val="sysDot"/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9" name="Text Box 2">
                      <a:extLst>
                        <a:ext uri="{FF2B5EF4-FFF2-40B4-BE49-F238E27FC236}">
                          <a16:creationId xmlns:a16="http://schemas.microsoft.com/office/drawing/2014/main" id="{65ABC8B2-F44D-426A-8519-333F66BF0D8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29000" y="2070100"/>
                      <a:ext cx="328930" cy="3365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9" name="Text Box 2">
                      <a:extLst>
                        <a:ext uri="{FF2B5EF4-FFF2-40B4-BE49-F238E27FC236}">
                          <a16:creationId xmlns:a16="http://schemas.microsoft.com/office/drawing/2014/main" id="{65ABC8B2-F44D-426A-8519-333F66BF0D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429000" y="2070100"/>
                      <a:ext cx="328930" cy="33655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" name="Text Box 2">
                      <a:extLst>
                        <a:ext uri="{FF2B5EF4-FFF2-40B4-BE49-F238E27FC236}">
                          <a16:creationId xmlns:a16="http://schemas.microsoft.com/office/drawing/2014/main" id="{E0F5A281-0855-48A9-8B3E-8E2719183F8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30400" y="0"/>
                      <a:ext cx="328930" cy="3365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30" name="Text Box 2">
                      <a:extLst>
                        <a:ext uri="{FF2B5EF4-FFF2-40B4-BE49-F238E27FC236}">
                          <a16:creationId xmlns:a16="http://schemas.microsoft.com/office/drawing/2014/main" id="{E0F5A281-0855-48A9-8B3E-8E2719183F8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930400" y="0"/>
                      <a:ext cx="328930" cy="3365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A5BC336-A451-48E3-8317-2D470FFA1644}"/>
                  </a:ext>
                </a:extLst>
              </p:cNvPr>
              <p:cNvGrpSpPr/>
              <p:nvPr/>
            </p:nvGrpSpPr>
            <p:grpSpPr>
              <a:xfrm>
                <a:off x="1854200" y="990600"/>
                <a:ext cx="1162050" cy="1437005"/>
                <a:chOff x="0" y="-31750"/>
                <a:chExt cx="1162050" cy="1437005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1615DA34-DE95-49CB-821B-6DBE4D1DCC7A}"/>
                    </a:ext>
                  </a:extLst>
                </p:cNvPr>
                <p:cNvSpPr/>
                <p:nvPr/>
              </p:nvSpPr>
              <p:spPr>
                <a:xfrm>
                  <a:off x="0" y="292100"/>
                  <a:ext cx="133350" cy="133350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EEC64D0-63B3-4596-89AC-D2356DCCB273}"/>
                    </a:ext>
                  </a:extLst>
                </p:cNvPr>
                <p:cNvSpPr/>
                <p:nvPr/>
              </p:nvSpPr>
              <p:spPr>
                <a:xfrm>
                  <a:off x="1028700" y="-31750"/>
                  <a:ext cx="133350" cy="13335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1E3C288D-C4C5-4CCF-9F6A-B00FE922A484}"/>
                    </a:ext>
                  </a:extLst>
                </p:cNvPr>
                <p:cNvCxnSpPr/>
                <p:nvPr/>
              </p:nvCxnSpPr>
              <p:spPr>
                <a:xfrm rot="16200000" flipV="1">
                  <a:off x="-285750" y="1016000"/>
                  <a:ext cx="763905" cy="14605"/>
                </a:xfrm>
                <a:prstGeom prst="straightConnector1">
                  <a:avLst/>
                </a:prstGeom>
                <a:ln w="19050">
                  <a:prstDash val="sysDot"/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 Box 2">
                  <a:extLst>
                    <a:ext uri="{FF2B5EF4-FFF2-40B4-BE49-F238E27FC236}">
                      <a16:creationId xmlns:a16="http://schemas.microsoft.com/office/drawing/2014/main" id="{3B78E91A-568D-4417-88A3-B666A28F7BC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5900" y="2228850"/>
                  <a:ext cx="328930" cy="3365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𝒙</m:t>
                        </m:r>
                      </m:oMath>
                    </m:oMathPara>
                  </a14:m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" name="Text Box 2">
                  <a:extLst>
                    <a:ext uri="{FF2B5EF4-FFF2-40B4-BE49-F238E27FC236}">
                      <a16:creationId xmlns:a16="http://schemas.microsoft.com/office/drawing/2014/main" id="{3B78E91A-568D-4417-88A3-B666A28F7B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5900" y="2228850"/>
                  <a:ext cx="328930" cy="3365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2865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12224F-0509-47F7-904A-5D8D5E7EF544}"/>
              </a:ext>
            </a:extLst>
          </p:cNvPr>
          <p:cNvGrpSpPr/>
          <p:nvPr/>
        </p:nvGrpSpPr>
        <p:grpSpPr>
          <a:xfrm>
            <a:off x="3790950" y="2047875"/>
            <a:ext cx="4610100" cy="2762250"/>
            <a:chOff x="0" y="0"/>
            <a:chExt cx="4610100" cy="276225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44BB9C3-BF9C-4E01-B3B8-409DFF0CDF68}"/>
                </a:ext>
              </a:extLst>
            </p:cNvPr>
            <p:cNvGrpSpPr/>
            <p:nvPr/>
          </p:nvGrpSpPr>
          <p:grpSpPr>
            <a:xfrm>
              <a:off x="0" y="184150"/>
              <a:ext cx="3853180" cy="2578100"/>
              <a:chOff x="0" y="0"/>
              <a:chExt cx="3853180" cy="25781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D2425FA-9D5A-4B6D-BAC6-6B1D1A2C7101}"/>
                  </a:ext>
                </a:extLst>
              </p:cNvPr>
              <p:cNvGrpSpPr/>
              <p:nvPr/>
            </p:nvGrpSpPr>
            <p:grpSpPr>
              <a:xfrm>
                <a:off x="0" y="0"/>
                <a:ext cx="3853180" cy="2578100"/>
                <a:chOff x="0" y="0"/>
                <a:chExt cx="3853180" cy="2578100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F94377CC-9007-4AF5-BC0B-BBBBC186A0D5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3853180" cy="2578100"/>
                  <a:chOff x="0" y="0"/>
                  <a:chExt cx="3853180" cy="2578100"/>
                </a:xfrm>
              </p:grpSpPr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3D4C19AB-D4A5-4451-9288-28D533A70BCE}"/>
                      </a:ext>
                    </a:extLst>
                  </p:cNvPr>
                  <p:cNvCxnSpPr/>
                  <p:nvPr/>
                </p:nvCxnSpPr>
                <p:spPr>
                  <a:xfrm rot="16200000" flipV="1">
                    <a:off x="1231900" y="717550"/>
                    <a:ext cx="1370965" cy="3732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636BA40E-C158-445E-83BA-85B7467436D4}"/>
                      </a:ext>
                    </a:extLst>
                  </p:cNvPr>
                  <p:cNvCxnSpPr/>
                  <p:nvPr/>
                </p:nvCxnSpPr>
                <p:spPr>
                  <a:xfrm rot="1800000" flipV="1">
                    <a:off x="1778000" y="1885950"/>
                    <a:ext cx="2075180" cy="1778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1599CDDB-A0D2-4224-8F80-78B7F27D79AE}"/>
                      </a:ext>
                    </a:extLst>
                  </p:cNvPr>
                  <p:cNvCxnSpPr/>
                  <p:nvPr/>
                </p:nvCxnSpPr>
                <p:spPr>
                  <a:xfrm rot="9000000" flipV="1">
                    <a:off x="0" y="1898650"/>
                    <a:ext cx="2075180" cy="1778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37D2446B-6527-49A0-B8B9-EC8B204992F2}"/>
                      </a:ext>
                    </a:extLst>
                  </p:cNvPr>
                  <p:cNvSpPr/>
                  <p:nvPr/>
                </p:nvSpPr>
                <p:spPr>
                  <a:xfrm>
                    <a:off x="1854200" y="412750"/>
                    <a:ext cx="133350" cy="133350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26E27B11-43E0-4C8F-9836-895ECE658910}"/>
                      </a:ext>
                    </a:extLst>
                  </p:cNvPr>
                  <p:cNvSpPr/>
                  <p:nvPr/>
                </p:nvSpPr>
                <p:spPr>
                  <a:xfrm>
                    <a:off x="2921000" y="1898650"/>
                    <a:ext cx="133350" cy="13335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30F10AC-03F7-4309-B0AB-43B5E7D1D8A8}"/>
                      </a:ext>
                    </a:extLst>
                  </p:cNvPr>
                  <p:cNvSpPr/>
                  <p:nvPr/>
                </p:nvSpPr>
                <p:spPr>
                  <a:xfrm>
                    <a:off x="876300" y="996950"/>
                    <a:ext cx="133350" cy="133350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92F3B4F4-5CDA-4461-9C13-4EFC75C8C272}"/>
                      </a:ext>
                    </a:extLst>
                  </p:cNvPr>
                  <p:cNvSpPr/>
                  <p:nvPr/>
                </p:nvSpPr>
                <p:spPr>
                  <a:xfrm>
                    <a:off x="876300" y="1885950"/>
                    <a:ext cx="133350" cy="133350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4538129B-A3E0-4677-9283-02997090EE28}"/>
                      </a:ext>
                    </a:extLst>
                  </p:cNvPr>
                  <p:cNvSpPr/>
                  <p:nvPr/>
                </p:nvSpPr>
                <p:spPr>
                  <a:xfrm>
                    <a:off x="1898650" y="1555750"/>
                    <a:ext cx="133350" cy="13335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03D0D211-464B-4EA3-B5F3-1958F65D31E7}"/>
                      </a:ext>
                    </a:extLst>
                  </p:cNvPr>
                  <p:cNvSpPr/>
                  <p:nvPr/>
                </p:nvSpPr>
                <p:spPr>
                  <a:xfrm>
                    <a:off x="1905000" y="2444750"/>
                    <a:ext cx="133350" cy="13335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0FB190AA-9C04-4B3F-9709-70CFA6BCFF2B}"/>
                      </a:ext>
                    </a:extLst>
                  </p:cNvPr>
                  <p:cNvCxnSpPr/>
                  <p:nvPr/>
                </p:nvCxnSpPr>
                <p:spPr>
                  <a:xfrm rot="1800000" flipV="1">
                    <a:off x="1924050" y="717550"/>
                    <a:ext cx="1083945" cy="45085"/>
                  </a:xfrm>
                  <a:prstGeom prst="straightConnector1">
                    <a:avLst/>
                  </a:prstGeom>
                  <a:ln w="19050">
                    <a:prstDash val="sysDot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0CC5045C-CA7E-49B6-B6FF-F673076BA70D}"/>
                      </a:ext>
                    </a:extLst>
                  </p:cNvPr>
                  <p:cNvCxnSpPr/>
                  <p:nvPr/>
                </p:nvCxnSpPr>
                <p:spPr>
                  <a:xfrm rot="1800000" flipV="1">
                    <a:off x="914400" y="1327150"/>
                    <a:ext cx="1083945" cy="45085"/>
                  </a:xfrm>
                  <a:prstGeom prst="straightConnector1">
                    <a:avLst/>
                  </a:prstGeom>
                  <a:ln w="19050">
                    <a:prstDash val="sysDot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7EA4F748-2CD2-4887-8FDE-782D01F1FB21}"/>
                      </a:ext>
                    </a:extLst>
                  </p:cNvPr>
                  <p:cNvCxnSpPr/>
                  <p:nvPr/>
                </p:nvCxnSpPr>
                <p:spPr>
                  <a:xfrm rot="16200000" flipV="1">
                    <a:off x="552450" y="1466850"/>
                    <a:ext cx="763905" cy="14605"/>
                  </a:xfrm>
                  <a:prstGeom prst="straightConnector1">
                    <a:avLst/>
                  </a:prstGeom>
                  <a:ln w="19050">
                    <a:prstDash val="sysDot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AA7BFB48-94AE-4908-B967-3035A6696677}"/>
                      </a:ext>
                    </a:extLst>
                  </p:cNvPr>
                  <p:cNvCxnSpPr/>
                  <p:nvPr/>
                </p:nvCxnSpPr>
                <p:spPr>
                  <a:xfrm rot="16200000" flipV="1">
                    <a:off x="2603500" y="1511300"/>
                    <a:ext cx="763905" cy="14605"/>
                  </a:xfrm>
                  <a:prstGeom prst="straightConnector1">
                    <a:avLst/>
                  </a:prstGeom>
                  <a:ln w="19050">
                    <a:prstDash val="sysDot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91D292CE-6A06-4B44-BA1F-C6A53D3D7E21}"/>
                      </a:ext>
                    </a:extLst>
                  </p:cNvPr>
                  <p:cNvCxnSpPr/>
                  <p:nvPr/>
                </p:nvCxnSpPr>
                <p:spPr>
                  <a:xfrm rot="1800000" flipV="1">
                    <a:off x="908050" y="2216150"/>
                    <a:ext cx="1083945" cy="45085"/>
                  </a:xfrm>
                  <a:prstGeom prst="straightConnector1">
                    <a:avLst/>
                  </a:prstGeom>
                  <a:ln w="19050">
                    <a:prstDash val="sysDot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BF6EB98B-C18F-4B21-8D6A-FEE5E2944707}"/>
                      </a:ext>
                    </a:extLst>
                  </p:cNvPr>
                  <p:cNvCxnSpPr/>
                  <p:nvPr/>
                </p:nvCxnSpPr>
                <p:spPr>
                  <a:xfrm rot="19800000">
                    <a:off x="1962150" y="2209800"/>
                    <a:ext cx="1084476" cy="45719"/>
                  </a:xfrm>
                  <a:prstGeom prst="straightConnector1">
                    <a:avLst/>
                  </a:prstGeom>
                  <a:ln w="19050">
                    <a:prstDash val="sysDot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570F583F-797D-4E0D-A722-EB91C4CA843B}"/>
                      </a:ext>
                    </a:extLst>
                  </p:cNvPr>
                  <p:cNvCxnSpPr/>
                  <p:nvPr/>
                </p:nvCxnSpPr>
                <p:spPr>
                  <a:xfrm rot="19800000">
                    <a:off x="1949450" y="1358900"/>
                    <a:ext cx="1083945" cy="45085"/>
                  </a:xfrm>
                  <a:prstGeom prst="straightConnector1">
                    <a:avLst/>
                  </a:prstGeom>
                  <a:ln w="19050">
                    <a:prstDash val="sysDot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01373B5E-708E-495C-BD56-1B66F8605FB3}"/>
                      </a:ext>
                    </a:extLst>
                  </p:cNvPr>
                  <p:cNvCxnSpPr/>
                  <p:nvPr/>
                </p:nvCxnSpPr>
                <p:spPr>
                  <a:xfrm rot="19800000">
                    <a:off x="895350" y="736600"/>
                    <a:ext cx="1084476" cy="45719"/>
                  </a:xfrm>
                  <a:prstGeom prst="straightConnector1">
                    <a:avLst/>
                  </a:prstGeom>
                  <a:ln w="19050">
                    <a:prstDash val="sysDot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3" name="Text Box 2">
                        <a:extLst>
                          <a:ext uri="{FF2B5EF4-FFF2-40B4-BE49-F238E27FC236}">
                            <a16:creationId xmlns:a16="http://schemas.microsoft.com/office/drawing/2014/main" id="{67541E63-88AA-4C75-92FC-0A0C48CD4E9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429000" y="2070100"/>
                        <a:ext cx="328930" cy="336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1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3" name="Text Box 2">
                        <a:extLst>
                          <a:ext uri="{FF2B5EF4-FFF2-40B4-BE49-F238E27FC236}">
                            <a16:creationId xmlns:a16="http://schemas.microsoft.com/office/drawing/2014/main" id="{67541E63-88AA-4C75-92FC-0A0C48CD4E9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3429000" y="2070100"/>
                        <a:ext cx="328930" cy="336550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4" name="Text Box 2">
                        <a:extLst>
                          <a:ext uri="{FF2B5EF4-FFF2-40B4-BE49-F238E27FC236}">
                            <a16:creationId xmlns:a16="http://schemas.microsoft.com/office/drawing/2014/main" id="{095724F9-DD6E-4B22-B9A3-D085D3D63E22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930400" y="0"/>
                        <a:ext cx="328930" cy="336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0" tIns="45720" rIns="91440" bIns="45720" anchor="t" anchorCtr="0">
                        <a:noAutofit/>
                      </a:bodyPr>
                      <a:lstStyle/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1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𝒛</m:t>
                              </m:r>
                            </m:oMath>
                          </m:oMathPara>
                        </a14:m>
                        <a:endPara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4" name="Text Box 2">
                        <a:extLst>
                          <a:ext uri="{FF2B5EF4-FFF2-40B4-BE49-F238E27FC236}">
                            <a16:creationId xmlns:a16="http://schemas.microsoft.com/office/drawing/2014/main" id="{095724F9-DD6E-4B22-B9A3-D085D3D63E2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1930400" y="0"/>
                        <a:ext cx="328930" cy="336550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5771C9FA-E5CE-4855-9ABF-139DB4D276CB}"/>
                    </a:ext>
                  </a:extLst>
                </p:cNvPr>
                <p:cNvGrpSpPr/>
                <p:nvPr/>
              </p:nvGrpSpPr>
              <p:grpSpPr>
                <a:xfrm>
                  <a:off x="1854200" y="990600"/>
                  <a:ext cx="1162050" cy="1437005"/>
                  <a:chOff x="0" y="-31750"/>
                  <a:chExt cx="1162050" cy="1437005"/>
                </a:xfrm>
              </p:grpSpPr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5AB5AC74-B4C0-4A14-8425-7DD53D849917}"/>
                      </a:ext>
                    </a:extLst>
                  </p:cNvPr>
                  <p:cNvSpPr/>
                  <p:nvPr/>
                </p:nvSpPr>
                <p:spPr>
                  <a:xfrm>
                    <a:off x="0" y="292100"/>
                    <a:ext cx="133350" cy="133350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6E79A4B6-954D-4A43-9B12-B522CD3C0741}"/>
                      </a:ext>
                    </a:extLst>
                  </p:cNvPr>
                  <p:cNvSpPr/>
                  <p:nvPr/>
                </p:nvSpPr>
                <p:spPr>
                  <a:xfrm>
                    <a:off x="1028700" y="-31750"/>
                    <a:ext cx="133350" cy="13335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B4F5D3C9-C5EE-4C52-9566-43E2C5E79EC1}"/>
                      </a:ext>
                    </a:extLst>
                  </p:cNvPr>
                  <p:cNvCxnSpPr/>
                  <p:nvPr/>
                </p:nvCxnSpPr>
                <p:spPr>
                  <a:xfrm rot="16200000" flipV="1">
                    <a:off x="-285750" y="1016000"/>
                    <a:ext cx="763905" cy="14605"/>
                  </a:xfrm>
                  <a:prstGeom prst="straightConnector1">
                    <a:avLst/>
                  </a:prstGeom>
                  <a:ln w="19050">
                    <a:prstDash val="sysDot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 Box 2">
                    <a:extLst>
                      <a:ext uri="{FF2B5EF4-FFF2-40B4-BE49-F238E27FC236}">
                        <a16:creationId xmlns:a16="http://schemas.microsoft.com/office/drawing/2014/main" id="{4C5E6BA2-F179-4778-822C-C3BBA133B06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900" y="2228850"/>
                    <a:ext cx="328930" cy="3365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𝒙</m:t>
                          </m:r>
                        </m:oMath>
                      </m:oMathPara>
                    </a14:m>
                    <a:endParaRPr lang="en-US" sz="1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0" name="Text Box 2">
                    <a:extLst>
                      <a:ext uri="{FF2B5EF4-FFF2-40B4-BE49-F238E27FC236}">
                        <a16:creationId xmlns:a16="http://schemas.microsoft.com/office/drawing/2014/main" id="{4C5E6BA2-F179-4778-822C-C3BBA133B0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15900" y="2228850"/>
                    <a:ext cx="328930" cy="33655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40C614-CFBF-4F97-B4F7-FF0D38CF8AB3}"/>
                </a:ext>
              </a:extLst>
            </p:cNvPr>
            <p:cNvSpPr/>
            <p:nvPr/>
          </p:nvSpPr>
          <p:spPr>
            <a:xfrm>
              <a:off x="1079500" y="736600"/>
              <a:ext cx="1746250" cy="1720850"/>
            </a:xfrm>
            <a:prstGeom prst="rect">
              <a:avLst/>
            </a:prstGeom>
            <a:solidFill>
              <a:srgbClr val="4472C4">
                <a:alpha val="18824"/>
              </a:srgbClr>
            </a:solidFill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A528789-11BD-4FF8-B82B-95287A12EDBB}"/>
                </a:ext>
              </a:extLst>
            </p:cNvPr>
            <p:cNvSpPr/>
            <p:nvPr/>
          </p:nvSpPr>
          <p:spPr>
            <a:xfrm>
              <a:off x="2622550" y="0"/>
              <a:ext cx="1085850" cy="533451"/>
            </a:xfrm>
            <a:custGeom>
              <a:avLst/>
              <a:gdLst>
                <a:gd name="connsiteX0" fmla="*/ 1085850 w 1085850"/>
                <a:gd name="connsiteY0" fmla="*/ 533451 h 533451"/>
                <a:gd name="connsiteX1" fmla="*/ 596900 w 1085850"/>
                <a:gd name="connsiteY1" fmla="*/ 51 h 533451"/>
                <a:gd name="connsiteX2" fmla="*/ 0 w 1085850"/>
                <a:gd name="connsiteY2" fmla="*/ 508051 h 533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850" h="533451">
                  <a:moveTo>
                    <a:pt x="1085850" y="533451"/>
                  </a:moveTo>
                  <a:cubicBezTo>
                    <a:pt x="931862" y="268867"/>
                    <a:pt x="777875" y="4284"/>
                    <a:pt x="596900" y="51"/>
                  </a:cubicBezTo>
                  <a:cubicBezTo>
                    <a:pt x="415925" y="-4182"/>
                    <a:pt x="207962" y="251934"/>
                    <a:pt x="0" y="508051"/>
                  </a:cubicBezTo>
                </a:path>
              </a:pathLst>
            </a:custGeom>
            <a:noFill/>
            <a:ln>
              <a:solidFill>
                <a:srgbClr val="2F52B7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Text Box 2">
              <a:extLst>
                <a:ext uri="{FF2B5EF4-FFF2-40B4-BE49-F238E27FC236}">
                  <a16:creationId xmlns:a16="http://schemas.microsoft.com/office/drawing/2014/main" id="{8C302894-B2A9-40AD-A404-E39C60F55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27050"/>
              <a:ext cx="1638300" cy="386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b="1" i="1">
                  <a:solidFill>
                    <a:srgbClr val="2F52B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Separating Hyperplane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998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1D3540F-900B-404A-AAE4-0E9FB711B75F}"/>
              </a:ext>
            </a:extLst>
          </p:cNvPr>
          <p:cNvGrpSpPr/>
          <p:nvPr/>
        </p:nvGrpSpPr>
        <p:grpSpPr>
          <a:xfrm>
            <a:off x="4927600" y="2289492"/>
            <a:ext cx="2336800" cy="2279015"/>
            <a:chOff x="0" y="0"/>
            <a:chExt cx="2336800" cy="227901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2A49C28-8108-4B42-932A-C87430B8E862}"/>
                </a:ext>
              </a:extLst>
            </p:cNvPr>
            <p:cNvCxnSpPr/>
            <p:nvPr/>
          </p:nvCxnSpPr>
          <p:spPr>
            <a:xfrm rot="16200000">
              <a:off x="-717867" y="957898"/>
              <a:ext cx="1915795" cy="0"/>
            </a:xfrm>
            <a:prstGeom prst="straightConnector1">
              <a:avLst/>
            </a:prstGeom>
            <a:ln w="952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003F0C3-7998-49D5-87FF-9CFB5D71436D}"/>
                </a:ext>
              </a:extLst>
            </p:cNvPr>
            <p:cNvCxnSpPr/>
            <p:nvPr/>
          </p:nvCxnSpPr>
          <p:spPr>
            <a:xfrm>
              <a:off x="247650" y="1910716"/>
              <a:ext cx="2089150" cy="0"/>
            </a:xfrm>
            <a:prstGeom prst="straightConnector1">
              <a:avLst/>
            </a:prstGeom>
            <a:ln w="952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1D5A32E-C91C-4DD9-9D10-EC2DF95BAA31}"/>
                </a:ext>
              </a:extLst>
            </p:cNvPr>
            <p:cNvSpPr/>
            <p:nvPr/>
          </p:nvSpPr>
          <p:spPr>
            <a:xfrm>
              <a:off x="190500" y="1834516"/>
              <a:ext cx="133350" cy="13335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BA2C4E2-8037-4987-AABA-2958040BDF30}"/>
                </a:ext>
              </a:extLst>
            </p:cNvPr>
            <p:cNvSpPr/>
            <p:nvPr/>
          </p:nvSpPr>
          <p:spPr>
            <a:xfrm>
              <a:off x="177800" y="577216"/>
              <a:ext cx="133350" cy="13335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EDBFD97-8932-41CB-AC61-922C8A19169E}"/>
                </a:ext>
              </a:extLst>
            </p:cNvPr>
            <p:cNvSpPr/>
            <p:nvPr/>
          </p:nvSpPr>
          <p:spPr>
            <a:xfrm>
              <a:off x="1435100" y="1834516"/>
              <a:ext cx="133350" cy="13335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FA86B87-FA4B-442C-BC6F-E8C4E46A5C60}"/>
                </a:ext>
              </a:extLst>
            </p:cNvPr>
            <p:cNvSpPr/>
            <p:nvPr/>
          </p:nvSpPr>
          <p:spPr>
            <a:xfrm>
              <a:off x="1435100" y="583566"/>
              <a:ext cx="133350" cy="13335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2">
                  <a:extLst>
                    <a:ext uri="{FF2B5EF4-FFF2-40B4-BE49-F238E27FC236}">
                      <a16:creationId xmlns:a16="http://schemas.microsoft.com/office/drawing/2014/main" id="{691C2363-A6B1-44A8-9D0E-9848C993F9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955166"/>
                  <a:ext cx="508000" cy="3175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0,0</m:t>
                            </m:r>
                          </m:e>
                        </m:d>
                      </m:oMath>
                    </m:oMathPara>
                  </a14:m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 Box 2">
                  <a:extLst>
                    <a:ext uri="{FF2B5EF4-FFF2-40B4-BE49-F238E27FC236}">
                      <a16:creationId xmlns:a16="http://schemas.microsoft.com/office/drawing/2014/main" id="{691C2363-A6B1-44A8-9D0E-9848C993F9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0" y="1955166"/>
                  <a:ext cx="508000" cy="3175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2">
                  <a:extLst>
                    <a:ext uri="{FF2B5EF4-FFF2-40B4-BE49-F238E27FC236}">
                      <a16:creationId xmlns:a16="http://schemas.microsoft.com/office/drawing/2014/main" id="{76280AE7-CA88-44A1-BFE8-1DBB8263BB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50950" y="1961516"/>
                  <a:ext cx="508000" cy="3175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 Box 2">
                  <a:extLst>
                    <a:ext uri="{FF2B5EF4-FFF2-40B4-BE49-F238E27FC236}">
                      <a16:creationId xmlns:a16="http://schemas.microsoft.com/office/drawing/2014/main" id="{76280AE7-CA88-44A1-BFE8-1DBB8263B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50950" y="1961516"/>
                  <a:ext cx="508000" cy="3175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2">
                  <a:extLst>
                    <a:ext uri="{FF2B5EF4-FFF2-40B4-BE49-F238E27FC236}">
                      <a16:creationId xmlns:a16="http://schemas.microsoft.com/office/drawing/2014/main" id="{747F1FFF-F094-4B0D-8591-CF7239A0BC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672466"/>
                  <a:ext cx="508000" cy="3175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1,0</m:t>
                            </m:r>
                          </m:e>
                        </m:d>
                      </m:oMath>
                    </m:oMathPara>
                  </a14:m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 Box 2">
                  <a:extLst>
                    <a:ext uri="{FF2B5EF4-FFF2-40B4-BE49-F238E27FC236}">
                      <a16:creationId xmlns:a16="http://schemas.microsoft.com/office/drawing/2014/main" id="{747F1FFF-F094-4B0D-8591-CF7239A0B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0" y="672466"/>
                  <a:ext cx="508000" cy="3175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2">
                  <a:extLst>
                    <a:ext uri="{FF2B5EF4-FFF2-40B4-BE49-F238E27FC236}">
                      <a16:creationId xmlns:a16="http://schemas.microsoft.com/office/drawing/2014/main" id="{023C5F39-86FE-4DBD-B5BD-EDE6C8935A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50950" y="672466"/>
                  <a:ext cx="508000" cy="3175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1,1</m:t>
                            </m:r>
                          </m:e>
                        </m:d>
                      </m:oMath>
                    </m:oMathPara>
                  </a14:m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 Box 2">
                  <a:extLst>
                    <a:ext uri="{FF2B5EF4-FFF2-40B4-BE49-F238E27FC236}">
                      <a16:creationId xmlns:a16="http://schemas.microsoft.com/office/drawing/2014/main" id="{023C5F39-86FE-4DBD-B5BD-EDE6C8935A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50950" y="672466"/>
                  <a:ext cx="508000" cy="3175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2478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</dc:creator>
  <cp:lastModifiedBy>Mostafa</cp:lastModifiedBy>
  <cp:revision>4</cp:revision>
  <dcterms:created xsi:type="dcterms:W3CDTF">2020-02-18T05:07:38Z</dcterms:created>
  <dcterms:modified xsi:type="dcterms:W3CDTF">2020-02-20T10:55:26Z</dcterms:modified>
</cp:coreProperties>
</file>