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89" r:id="rId6"/>
    <p:sldId id="277" r:id="rId7"/>
    <p:sldId id="278" r:id="rId8"/>
    <p:sldId id="290" r:id="rId9"/>
    <p:sldId id="283" r:id="rId10"/>
    <p:sldId id="282" r:id="rId11"/>
    <p:sldId id="292" r:id="rId12"/>
    <p:sldId id="293" r:id="rId13"/>
    <p:sldId id="294" r:id="rId14"/>
    <p:sldId id="295"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howGuides="1">
      <p:cViewPr varScale="1">
        <p:scale>
          <a:sx n="114" d="100"/>
          <a:sy n="114" d="100"/>
        </p:scale>
        <p:origin x="414"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citypopulation.de/php/egypt-greatercairo.php"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citypopulation.de/php/egypt-greatercairo.php" TargetMode="Externa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F6288D-B2D1-48F3-A750-E7557C012522}" type="doc">
      <dgm:prSet loTypeId="urn:microsoft.com/office/officeart/2005/8/layout/vList6" loCatId="list" qsTypeId="urn:microsoft.com/office/officeart/2005/8/quickstyle/simple1" qsCatId="simple" csTypeId="urn:microsoft.com/office/officeart/2005/8/colors/accent2_1" csCatId="accent2" phldr="1"/>
      <dgm:spPr/>
      <dgm:t>
        <a:bodyPr/>
        <a:lstStyle/>
        <a:p>
          <a:endParaRPr lang="en-US"/>
        </a:p>
      </dgm:t>
    </dgm:pt>
    <dgm:pt modelId="{A4ACBDE9-1491-46F1-81C5-09161C16B201}">
      <dgm:prSet phldrT="[Text]"/>
      <dgm:spPr/>
      <dgm:t>
        <a:bodyPr/>
        <a:lstStyle/>
        <a:p>
          <a:r>
            <a:rPr lang="en-US" dirty="0">
              <a:hlinkClick xmlns:r="http://schemas.openxmlformats.org/officeDocument/2006/relationships" r:id="rId1"/>
            </a:rPr>
            <a:t>https://www.citypopulation.de/php/egypt-greatercairo.php</a:t>
          </a:r>
          <a:endParaRPr lang="en-US" dirty="0"/>
        </a:p>
      </dgm:t>
    </dgm:pt>
    <dgm:pt modelId="{432BE8FB-84EB-4ACC-9D48-BE4E67166000}" type="parTrans" cxnId="{B36B4D7B-E3CE-43C3-A42E-BCDB52C08F50}">
      <dgm:prSet/>
      <dgm:spPr/>
      <dgm:t>
        <a:bodyPr/>
        <a:lstStyle/>
        <a:p>
          <a:endParaRPr lang="en-US"/>
        </a:p>
      </dgm:t>
    </dgm:pt>
    <dgm:pt modelId="{DC7F40B3-DE7A-44FF-B930-7F8A5B1956E9}" type="sibTrans" cxnId="{B36B4D7B-E3CE-43C3-A42E-BCDB52C08F50}">
      <dgm:prSet/>
      <dgm:spPr/>
      <dgm:t>
        <a:bodyPr/>
        <a:lstStyle/>
        <a:p>
          <a:endParaRPr lang="en-US"/>
        </a:p>
      </dgm:t>
    </dgm:pt>
    <dgm:pt modelId="{9D44D7CE-E14B-47FF-8A3A-815C887DCC6D}">
      <dgm:prSet phldrT="[Text]"/>
      <dgm:spPr/>
      <dgm:t>
        <a:bodyPr/>
        <a:lstStyle/>
        <a:p>
          <a:r>
            <a:rPr lang="en-US" dirty="0"/>
            <a:t>Through web scraping by </a:t>
          </a:r>
          <a:r>
            <a:rPr lang="en-US" dirty="0" err="1"/>
            <a:t>BeautifulSoup</a:t>
          </a:r>
          <a:endParaRPr lang="en-US" dirty="0"/>
        </a:p>
      </dgm:t>
    </dgm:pt>
    <dgm:pt modelId="{6AFAE6CC-3D67-46DF-9DA6-279AD14A0440}" type="parTrans" cxnId="{05985428-6A69-4DF3-A5A4-9665970A82EE}">
      <dgm:prSet/>
      <dgm:spPr/>
      <dgm:t>
        <a:bodyPr/>
        <a:lstStyle/>
        <a:p>
          <a:endParaRPr lang="en-US"/>
        </a:p>
      </dgm:t>
    </dgm:pt>
    <dgm:pt modelId="{CE029CB1-FFF1-4908-9143-9CB75DFE5262}" type="sibTrans" cxnId="{05985428-6A69-4DF3-A5A4-9665970A82EE}">
      <dgm:prSet/>
      <dgm:spPr/>
      <dgm:t>
        <a:bodyPr/>
        <a:lstStyle/>
        <a:p>
          <a:endParaRPr lang="en-US"/>
        </a:p>
      </dgm:t>
    </dgm:pt>
    <dgm:pt modelId="{6CC8298C-E8CC-4FF4-AF1E-82E9E816C067}">
      <dgm:prSet phldrT="[Text]"/>
      <dgm:spPr/>
      <dgm:t>
        <a:bodyPr/>
        <a:lstStyle/>
        <a:p>
          <a:r>
            <a:rPr lang="en-US" dirty="0"/>
            <a:t>Demographics of each neighborhood is obtained</a:t>
          </a:r>
        </a:p>
      </dgm:t>
    </dgm:pt>
    <dgm:pt modelId="{84393DF5-3548-4DF9-86E2-E7FBA642C54A}" type="parTrans" cxnId="{6680CC2D-54DC-4098-82D2-DF7A6033C072}">
      <dgm:prSet/>
      <dgm:spPr/>
      <dgm:t>
        <a:bodyPr/>
        <a:lstStyle/>
        <a:p>
          <a:endParaRPr lang="en-US"/>
        </a:p>
      </dgm:t>
    </dgm:pt>
    <dgm:pt modelId="{EA71D260-6775-4F7A-8500-8E6370D774A0}" type="sibTrans" cxnId="{6680CC2D-54DC-4098-82D2-DF7A6033C072}">
      <dgm:prSet/>
      <dgm:spPr/>
      <dgm:t>
        <a:bodyPr/>
        <a:lstStyle/>
        <a:p>
          <a:endParaRPr lang="en-US"/>
        </a:p>
      </dgm:t>
    </dgm:pt>
    <dgm:pt modelId="{473059C7-09D8-47D5-81A2-69D2CD8D14AD}">
      <dgm:prSet phldrT="[Text]"/>
      <dgm:spPr/>
      <dgm:t>
        <a:bodyPr/>
        <a:lstStyle/>
        <a:p>
          <a:r>
            <a:rPr lang="en-US" dirty="0"/>
            <a:t>Foursquare API</a:t>
          </a:r>
        </a:p>
      </dgm:t>
    </dgm:pt>
    <dgm:pt modelId="{4D002A7F-E56F-4CB3-9E22-47700876E346}" type="parTrans" cxnId="{6E9ED55B-1B94-425D-9A55-318B9E0BAE15}">
      <dgm:prSet/>
      <dgm:spPr/>
      <dgm:t>
        <a:bodyPr/>
        <a:lstStyle/>
        <a:p>
          <a:endParaRPr lang="en-US"/>
        </a:p>
      </dgm:t>
    </dgm:pt>
    <dgm:pt modelId="{814D034E-56CD-4400-8BE2-7106CC255082}" type="sibTrans" cxnId="{6E9ED55B-1B94-425D-9A55-318B9E0BAE15}">
      <dgm:prSet/>
      <dgm:spPr/>
      <dgm:t>
        <a:bodyPr/>
        <a:lstStyle/>
        <a:p>
          <a:endParaRPr lang="en-US"/>
        </a:p>
      </dgm:t>
    </dgm:pt>
    <dgm:pt modelId="{5388F794-EA91-43FD-A854-70CF7EC5A288}">
      <dgm:prSet phldrT="[Text]"/>
      <dgm:spPr/>
      <dgm:t>
        <a:bodyPr/>
        <a:lstStyle/>
        <a:p>
          <a:r>
            <a:rPr lang="en-US" dirty="0"/>
            <a:t>Using search queries</a:t>
          </a:r>
        </a:p>
      </dgm:t>
    </dgm:pt>
    <dgm:pt modelId="{723F224F-5622-4FFE-B4D0-B2D3CEF15A40}" type="parTrans" cxnId="{8867ABF5-590F-4208-9BD9-08E788255A61}">
      <dgm:prSet/>
      <dgm:spPr/>
      <dgm:t>
        <a:bodyPr/>
        <a:lstStyle/>
        <a:p>
          <a:endParaRPr lang="en-US"/>
        </a:p>
      </dgm:t>
    </dgm:pt>
    <dgm:pt modelId="{597B1D0F-D476-40B6-92A4-2FA0C8F74301}" type="sibTrans" cxnId="{8867ABF5-590F-4208-9BD9-08E788255A61}">
      <dgm:prSet/>
      <dgm:spPr/>
      <dgm:t>
        <a:bodyPr/>
        <a:lstStyle/>
        <a:p>
          <a:endParaRPr lang="en-US"/>
        </a:p>
      </dgm:t>
    </dgm:pt>
    <dgm:pt modelId="{DF1D0C2E-9C6C-4C09-A552-6AF731126F0D}">
      <dgm:prSet phldrT="[Text]"/>
      <dgm:spPr/>
      <dgm:t>
        <a:bodyPr/>
        <a:lstStyle/>
        <a:p>
          <a:r>
            <a:rPr lang="en-US" dirty="0"/>
            <a:t>Information about banks and malls in each neighborhood is obtained</a:t>
          </a:r>
        </a:p>
      </dgm:t>
    </dgm:pt>
    <dgm:pt modelId="{DEF6B4A0-8E56-4EE4-A687-004AE4C68EDA}" type="parTrans" cxnId="{EAFB8A17-0D9B-42A1-A6E0-594308B4F798}">
      <dgm:prSet/>
      <dgm:spPr/>
      <dgm:t>
        <a:bodyPr/>
        <a:lstStyle/>
        <a:p>
          <a:endParaRPr lang="en-US"/>
        </a:p>
      </dgm:t>
    </dgm:pt>
    <dgm:pt modelId="{6CBC6528-052C-4F3D-8F54-E02FBE69CC66}" type="sibTrans" cxnId="{EAFB8A17-0D9B-42A1-A6E0-594308B4F798}">
      <dgm:prSet/>
      <dgm:spPr/>
      <dgm:t>
        <a:bodyPr/>
        <a:lstStyle/>
        <a:p>
          <a:endParaRPr lang="en-US"/>
        </a:p>
      </dgm:t>
    </dgm:pt>
    <dgm:pt modelId="{70BFF0D7-9497-4581-B167-D8AAF9026D58}" type="pres">
      <dgm:prSet presAssocID="{77F6288D-B2D1-48F3-A750-E7557C012522}" presName="Name0" presStyleCnt="0">
        <dgm:presLayoutVars>
          <dgm:dir/>
          <dgm:animLvl val="lvl"/>
          <dgm:resizeHandles/>
        </dgm:presLayoutVars>
      </dgm:prSet>
      <dgm:spPr/>
    </dgm:pt>
    <dgm:pt modelId="{6BB70EB6-7E16-4706-9F47-9FC6087F93C6}" type="pres">
      <dgm:prSet presAssocID="{A4ACBDE9-1491-46F1-81C5-09161C16B201}" presName="linNode" presStyleCnt="0"/>
      <dgm:spPr/>
    </dgm:pt>
    <dgm:pt modelId="{C433FD13-77E7-430E-929D-A8B654FA8297}" type="pres">
      <dgm:prSet presAssocID="{A4ACBDE9-1491-46F1-81C5-09161C16B201}" presName="parentShp" presStyleLbl="node1" presStyleIdx="0" presStyleCnt="2">
        <dgm:presLayoutVars>
          <dgm:bulletEnabled val="1"/>
        </dgm:presLayoutVars>
      </dgm:prSet>
      <dgm:spPr/>
    </dgm:pt>
    <dgm:pt modelId="{0CE0E4E4-2766-4C2A-969A-630F62330213}" type="pres">
      <dgm:prSet presAssocID="{A4ACBDE9-1491-46F1-81C5-09161C16B201}" presName="childShp" presStyleLbl="bgAccFollowNode1" presStyleIdx="0" presStyleCnt="2">
        <dgm:presLayoutVars>
          <dgm:bulletEnabled val="1"/>
        </dgm:presLayoutVars>
      </dgm:prSet>
      <dgm:spPr/>
    </dgm:pt>
    <dgm:pt modelId="{D2D1C54C-E2DC-49CC-B846-F3416D1DE567}" type="pres">
      <dgm:prSet presAssocID="{DC7F40B3-DE7A-44FF-B930-7F8A5B1956E9}" presName="spacing" presStyleCnt="0"/>
      <dgm:spPr/>
    </dgm:pt>
    <dgm:pt modelId="{12184C10-AA96-46FC-B4B4-105EEF8C7243}" type="pres">
      <dgm:prSet presAssocID="{473059C7-09D8-47D5-81A2-69D2CD8D14AD}" presName="linNode" presStyleCnt="0"/>
      <dgm:spPr/>
    </dgm:pt>
    <dgm:pt modelId="{E0A1819E-F4D1-432B-B5E0-EFCD9E17B575}" type="pres">
      <dgm:prSet presAssocID="{473059C7-09D8-47D5-81A2-69D2CD8D14AD}" presName="parentShp" presStyleLbl="node1" presStyleIdx="1" presStyleCnt="2">
        <dgm:presLayoutVars>
          <dgm:bulletEnabled val="1"/>
        </dgm:presLayoutVars>
      </dgm:prSet>
      <dgm:spPr/>
    </dgm:pt>
    <dgm:pt modelId="{9DBD825F-8D84-4057-8FF0-8BC2EB81F3CF}" type="pres">
      <dgm:prSet presAssocID="{473059C7-09D8-47D5-81A2-69D2CD8D14AD}" presName="childShp" presStyleLbl="bgAccFollowNode1" presStyleIdx="1" presStyleCnt="2">
        <dgm:presLayoutVars>
          <dgm:bulletEnabled val="1"/>
        </dgm:presLayoutVars>
      </dgm:prSet>
      <dgm:spPr/>
    </dgm:pt>
  </dgm:ptLst>
  <dgm:cxnLst>
    <dgm:cxn modelId="{C4DA1612-5131-4CE0-B9AB-B0C83D06BC22}" type="presOf" srcId="{9D44D7CE-E14B-47FF-8A3A-815C887DCC6D}" destId="{0CE0E4E4-2766-4C2A-969A-630F62330213}" srcOrd="0" destOrd="0" presId="urn:microsoft.com/office/officeart/2005/8/layout/vList6"/>
    <dgm:cxn modelId="{EAFB8A17-0D9B-42A1-A6E0-594308B4F798}" srcId="{5388F794-EA91-43FD-A854-70CF7EC5A288}" destId="{DF1D0C2E-9C6C-4C09-A552-6AF731126F0D}" srcOrd="0" destOrd="0" parTransId="{DEF6B4A0-8E56-4EE4-A687-004AE4C68EDA}" sibTransId="{6CBC6528-052C-4F3D-8F54-E02FBE69CC66}"/>
    <dgm:cxn modelId="{C089FA21-9487-4F03-BD0C-895F2EA93CA6}" type="presOf" srcId="{DF1D0C2E-9C6C-4C09-A552-6AF731126F0D}" destId="{9DBD825F-8D84-4057-8FF0-8BC2EB81F3CF}" srcOrd="0" destOrd="1" presId="urn:microsoft.com/office/officeart/2005/8/layout/vList6"/>
    <dgm:cxn modelId="{05985428-6A69-4DF3-A5A4-9665970A82EE}" srcId="{A4ACBDE9-1491-46F1-81C5-09161C16B201}" destId="{9D44D7CE-E14B-47FF-8A3A-815C887DCC6D}" srcOrd="0" destOrd="0" parTransId="{6AFAE6CC-3D67-46DF-9DA6-279AD14A0440}" sibTransId="{CE029CB1-FFF1-4908-9143-9CB75DFE5262}"/>
    <dgm:cxn modelId="{6680CC2D-54DC-4098-82D2-DF7A6033C072}" srcId="{9D44D7CE-E14B-47FF-8A3A-815C887DCC6D}" destId="{6CC8298C-E8CC-4FF4-AF1E-82E9E816C067}" srcOrd="0" destOrd="0" parTransId="{84393DF5-3548-4DF9-86E2-E7FBA642C54A}" sibTransId="{EA71D260-6775-4F7A-8500-8E6370D774A0}"/>
    <dgm:cxn modelId="{6E9ED55B-1B94-425D-9A55-318B9E0BAE15}" srcId="{77F6288D-B2D1-48F3-A750-E7557C012522}" destId="{473059C7-09D8-47D5-81A2-69D2CD8D14AD}" srcOrd="1" destOrd="0" parTransId="{4D002A7F-E56F-4CB3-9E22-47700876E346}" sibTransId="{814D034E-56CD-4400-8BE2-7106CC255082}"/>
    <dgm:cxn modelId="{B36B4D7B-E3CE-43C3-A42E-BCDB52C08F50}" srcId="{77F6288D-B2D1-48F3-A750-E7557C012522}" destId="{A4ACBDE9-1491-46F1-81C5-09161C16B201}" srcOrd="0" destOrd="0" parTransId="{432BE8FB-84EB-4ACC-9D48-BE4E67166000}" sibTransId="{DC7F40B3-DE7A-44FF-B930-7F8A5B1956E9}"/>
    <dgm:cxn modelId="{37270195-5E8E-4498-80FB-C9E53A904A72}" type="presOf" srcId="{473059C7-09D8-47D5-81A2-69D2CD8D14AD}" destId="{E0A1819E-F4D1-432B-B5E0-EFCD9E17B575}" srcOrd="0" destOrd="0" presId="urn:microsoft.com/office/officeart/2005/8/layout/vList6"/>
    <dgm:cxn modelId="{BC08E197-B7B9-4643-92BB-951FF018A090}" type="presOf" srcId="{A4ACBDE9-1491-46F1-81C5-09161C16B201}" destId="{C433FD13-77E7-430E-929D-A8B654FA8297}" srcOrd="0" destOrd="0" presId="urn:microsoft.com/office/officeart/2005/8/layout/vList6"/>
    <dgm:cxn modelId="{37CF73C6-5305-412F-8BFC-BDC20DD364C7}" type="presOf" srcId="{5388F794-EA91-43FD-A854-70CF7EC5A288}" destId="{9DBD825F-8D84-4057-8FF0-8BC2EB81F3CF}" srcOrd="0" destOrd="0" presId="urn:microsoft.com/office/officeart/2005/8/layout/vList6"/>
    <dgm:cxn modelId="{B200C9D8-DE99-4247-97CB-FD47F42729C5}" type="presOf" srcId="{6CC8298C-E8CC-4FF4-AF1E-82E9E816C067}" destId="{0CE0E4E4-2766-4C2A-969A-630F62330213}" srcOrd="0" destOrd="1" presId="urn:microsoft.com/office/officeart/2005/8/layout/vList6"/>
    <dgm:cxn modelId="{8867ABF5-590F-4208-9BD9-08E788255A61}" srcId="{473059C7-09D8-47D5-81A2-69D2CD8D14AD}" destId="{5388F794-EA91-43FD-A854-70CF7EC5A288}" srcOrd="0" destOrd="0" parTransId="{723F224F-5622-4FFE-B4D0-B2D3CEF15A40}" sibTransId="{597B1D0F-D476-40B6-92A4-2FA0C8F74301}"/>
    <dgm:cxn modelId="{922FA9F6-1BEB-42D1-8B0E-952CFB51F262}" type="presOf" srcId="{77F6288D-B2D1-48F3-A750-E7557C012522}" destId="{70BFF0D7-9497-4581-B167-D8AAF9026D58}" srcOrd="0" destOrd="0" presId="urn:microsoft.com/office/officeart/2005/8/layout/vList6"/>
    <dgm:cxn modelId="{C2633393-57C3-4A0F-AD2E-0643C3203209}" type="presParOf" srcId="{70BFF0D7-9497-4581-B167-D8AAF9026D58}" destId="{6BB70EB6-7E16-4706-9F47-9FC6087F93C6}" srcOrd="0" destOrd="0" presId="urn:microsoft.com/office/officeart/2005/8/layout/vList6"/>
    <dgm:cxn modelId="{04B47E56-CAB8-4913-9BF9-281B3B49C81C}" type="presParOf" srcId="{6BB70EB6-7E16-4706-9F47-9FC6087F93C6}" destId="{C433FD13-77E7-430E-929D-A8B654FA8297}" srcOrd="0" destOrd="0" presId="urn:microsoft.com/office/officeart/2005/8/layout/vList6"/>
    <dgm:cxn modelId="{A5020D94-DD2B-4ECB-9F3D-BDB2AD1C444C}" type="presParOf" srcId="{6BB70EB6-7E16-4706-9F47-9FC6087F93C6}" destId="{0CE0E4E4-2766-4C2A-969A-630F62330213}" srcOrd="1" destOrd="0" presId="urn:microsoft.com/office/officeart/2005/8/layout/vList6"/>
    <dgm:cxn modelId="{8D49E859-1B26-4AF7-9EEF-A9A4A9D95657}" type="presParOf" srcId="{70BFF0D7-9497-4581-B167-D8AAF9026D58}" destId="{D2D1C54C-E2DC-49CC-B846-F3416D1DE567}" srcOrd="1" destOrd="0" presId="urn:microsoft.com/office/officeart/2005/8/layout/vList6"/>
    <dgm:cxn modelId="{071033D0-5C09-473A-8C5F-188D896E6BD7}" type="presParOf" srcId="{70BFF0D7-9497-4581-B167-D8AAF9026D58}" destId="{12184C10-AA96-46FC-B4B4-105EEF8C7243}" srcOrd="2" destOrd="0" presId="urn:microsoft.com/office/officeart/2005/8/layout/vList6"/>
    <dgm:cxn modelId="{3095FB04-E3E8-4F4E-BC8C-F3A55CF1C50E}" type="presParOf" srcId="{12184C10-AA96-46FC-B4B4-105EEF8C7243}" destId="{E0A1819E-F4D1-432B-B5E0-EFCD9E17B575}" srcOrd="0" destOrd="0" presId="urn:microsoft.com/office/officeart/2005/8/layout/vList6"/>
    <dgm:cxn modelId="{F63DD489-4839-4E7C-B014-CE3309EFD501}" type="presParOf" srcId="{12184C10-AA96-46FC-B4B4-105EEF8C7243}" destId="{9DBD825F-8D84-4057-8FF0-8BC2EB81F3C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880F0-7FF6-40FA-B871-D9B44D91F78F}" type="doc">
      <dgm:prSet loTypeId="urn:microsoft.com/office/officeart/2005/8/layout/hierarchy4" loCatId="hierarchy" qsTypeId="urn:microsoft.com/office/officeart/2005/8/quickstyle/simple1" qsCatId="simple" csTypeId="urn:microsoft.com/office/officeart/2005/8/colors/accent2_1" csCatId="accent2" phldr="1"/>
      <dgm:spPr/>
      <dgm:t>
        <a:bodyPr/>
        <a:lstStyle/>
        <a:p>
          <a:endParaRPr lang="en-US"/>
        </a:p>
      </dgm:t>
    </dgm:pt>
    <dgm:pt modelId="{AE16BACD-55A8-4340-8B5F-70A633185D3F}">
      <dgm:prSet phldrT="[Text]"/>
      <dgm:spPr/>
      <dgm:t>
        <a:bodyPr/>
        <a:lstStyle/>
        <a:p>
          <a:r>
            <a:rPr lang="en-US" dirty="0"/>
            <a:t>Content</a:t>
          </a:r>
        </a:p>
      </dgm:t>
    </dgm:pt>
    <dgm:pt modelId="{21DD9D89-358B-4E40-BB3B-2BA2E48EC135}" type="parTrans" cxnId="{B45F551D-CC65-4CA1-9C4A-01780A75C32B}">
      <dgm:prSet/>
      <dgm:spPr/>
      <dgm:t>
        <a:bodyPr/>
        <a:lstStyle/>
        <a:p>
          <a:endParaRPr lang="en-US"/>
        </a:p>
      </dgm:t>
    </dgm:pt>
    <dgm:pt modelId="{D5E271D1-DEBA-4303-9D4E-8400AB0D1162}" type="sibTrans" cxnId="{B45F551D-CC65-4CA1-9C4A-01780A75C32B}">
      <dgm:prSet/>
      <dgm:spPr/>
      <dgm:t>
        <a:bodyPr/>
        <a:lstStyle/>
        <a:p>
          <a:endParaRPr lang="en-US"/>
        </a:p>
      </dgm:t>
    </dgm:pt>
    <dgm:pt modelId="{B7E1B4CD-6EB5-4B74-8B21-260648312F4F}">
      <dgm:prSet phldrT="[Text]"/>
      <dgm:spPr/>
      <dgm:t>
        <a:bodyPr/>
        <a:lstStyle/>
        <a:p>
          <a:r>
            <a:rPr lang="en-US" dirty="0"/>
            <a:t>Data Visualization</a:t>
          </a:r>
        </a:p>
      </dgm:t>
    </dgm:pt>
    <dgm:pt modelId="{F7F76FDD-043D-409C-A7D6-FF2C39F32247}" type="parTrans" cxnId="{4607AA87-369A-43B6-BDB4-2CEEFBC0EB90}">
      <dgm:prSet/>
      <dgm:spPr/>
      <dgm:t>
        <a:bodyPr/>
        <a:lstStyle/>
        <a:p>
          <a:endParaRPr lang="en-US"/>
        </a:p>
      </dgm:t>
    </dgm:pt>
    <dgm:pt modelId="{51193F04-005D-4873-B6E7-6550C33F01C0}" type="sibTrans" cxnId="{4607AA87-369A-43B6-BDB4-2CEEFBC0EB90}">
      <dgm:prSet/>
      <dgm:spPr/>
      <dgm:t>
        <a:bodyPr/>
        <a:lstStyle/>
        <a:p>
          <a:endParaRPr lang="en-US"/>
        </a:p>
      </dgm:t>
    </dgm:pt>
    <dgm:pt modelId="{4D3D336C-12A9-4FFD-8BE4-824353E8ACA6}">
      <dgm:prSet phldrT="[Text]"/>
      <dgm:spPr/>
      <dgm:t>
        <a:bodyPr/>
        <a:lstStyle/>
        <a:p>
          <a:r>
            <a:rPr lang="en-US" dirty="0"/>
            <a:t>Maps</a:t>
          </a:r>
        </a:p>
      </dgm:t>
    </dgm:pt>
    <dgm:pt modelId="{C53E65C2-A1DE-47C9-A889-B8B766AF68AA}" type="parTrans" cxnId="{6D18A6B8-BB01-4568-BAC1-2E4B94870321}">
      <dgm:prSet/>
      <dgm:spPr/>
      <dgm:t>
        <a:bodyPr/>
        <a:lstStyle/>
        <a:p>
          <a:endParaRPr lang="en-US"/>
        </a:p>
      </dgm:t>
    </dgm:pt>
    <dgm:pt modelId="{683DB071-19F9-40D0-B8F5-DEB11162D138}" type="sibTrans" cxnId="{6D18A6B8-BB01-4568-BAC1-2E4B94870321}">
      <dgm:prSet/>
      <dgm:spPr/>
      <dgm:t>
        <a:bodyPr/>
        <a:lstStyle/>
        <a:p>
          <a:endParaRPr lang="en-US"/>
        </a:p>
      </dgm:t>
    </dgm:pt>
    <dgm:pt modelId="{AC2EC0C8-4139-4A39-8974-A75343ABA106}">
      <dgm:prSet phldrT="[Text]"/>
      <dgm:spPr/>
      <dgm:t>
        <a:bodyPr/>
        <a:lstStyle/>
        <a:p>
          <a:r>
            <a:rPr lang="en-US" dirty="0"/>
            <a:t>Histograms</a:t>
          </a:r>
        </a:p>
      </dgm:t>
    </dgm:pt>
    <dgm:pt modelId="{EDB9C5AC-DBAA-493A-A44E-026C367BE49C}" type="parTrans" cxnId="{BC448201-2658-446A-8E3B-A66BDC2A9185}">
      <dgm:prSet/>
      <dgm:spPr/>
      <dgm:t>
        <a:bodyPr/>
        <a:lstStyle/>
        <a:p>
          <a:endParaRPr lang="en-US"/>
        </a:p>
      </dgm:t>
    </dgm:pt>
    <dgm:pt modelId="{29465473-854E-4A3E-A2C7-3A9FE011DB2E}" type="sibTrans" cxnId="{BC448201-2658-446A-8E3B-A66BDC2A9185}">
      <dgm:prSet/>
      <dgm:spPr/>
      <dgm:t>
        <a:bodyPr/>
        <a:lstStyle/>
        <a:p>
          <a:endParaRPr lang="en-US"/>
        </a:p>
      </dgm:t>
    </dgm:pt>
    <dgm:pt modelId="{1E9F939F-DDA5-4398-8CD1-DFC3B5DC3816}">
      <dgm:prSet phldrT="[Text]"/>
      <dgm:spPr/>
      <dgm:t>
        <a:bodyPr/>
        <a:lstStyle/>
        <a:p>
          <a:r>
            <a:rPr lang="en-US" dirty="0"/>
            <a:t>Data Analysis</a:t>
          </a:r>
        </a:p>
      </dgm:t>
    </dgm:pt>
    <dgm:pt modelId="{C834C13E-A326-4C46-8368-8B0253970B59}" type="parTrans" cxnId="{01B54081-5D52-4170-BE46-05A96B83C75A}">
      <dgm:prSet/>
      <dgm:spPr/>
      <dgm:t>
        <a:bodyPr/>
        <a:lstStyle/>
        <a:p>
          <a:endParaRPr lang="en-US"/>
        </a:p>
      </dgm:t>
    </dgm:pt>
    <dgm:pt modelId="{F198E939-35B5-4E36-83E7-5E88B948D86D}" type="sibTrans" cxnId="{01B54081-5D52-4170-BE46-05A96B83C75A}">
      <dgm:prSet/>
      <dgm:spPr/>
      <dgm:t>
        <a:bodyPr/>
        <a:lstStyle/>
        <a:p>
          <a:endParaRPr lang="en-US"/>
        </a:p>
      </dgm:t>
    </dgm:pt>
    <dgm:pt modelId="{E9C2EE79-631F-4226-9BC8-22B8F2B4167E}">
      <dgm:prSet phldrT="[Text]"/>
      <dgm:spPr/>
      <dgm:t>
        <a:bodyPr/>
        <a:lstStyle/>
        <a:p>
          <a:r>
            <a:rPr lang="en-US" dirty="0"/>
            <a:t>Correlation</a:t>
          </a:r>
        </a:p>
      </dgm:t>
    </dgm:pt>
    <dgm:pt modelId="{C9B54022-D4DB-43E7-ADE8-92C66EA18352}" type="parTrans" cxnId="{618E0600-D016-4480-9DA7-DAAE6B8BE720}">
      <dgm:prSet/>
      <dgm:spPr/>
      <dgm:t>
        <a:bodyPr/>
        <a:lstStyle/>
        <a:p>
          <a:endParaRPr lang="en-US"/>
        </a:p>
      </dgm:t>
    </dgm:pt>
    <dgm:pt modelId="{4D0E070A-ABA9-44E4-AA05-C8F0379C3B64}" type="sibTrans" cxnId="{618E0600-D016-4480-9DA7-DAAE6B8BE720}">
      <dgm:prSet/>
      <dgm:spPr/>
      <dgm:t>
        <a:bodyPr/>
        <a:lstStyle/>
        <a:p>
          <a:endParaRPr lang="en-US"/>
        </a:p>
      </dgm:t>
    </dgm:pt>
    <dgm:pt modelId="{F3AE97DE-9515-4F8E-98DB-461A55C2D42A}">
      <dgm:prSet phldrT="[Text]"/>
      <dgm:spPr/>
      <dgm:t>
        <a:bodyPr/>
        <a:lstStyle/>
        <a:p>
          <a:r>
            <a:rPr lang="en-US" dirty="0"/>
            <a:t>Heat Maps</a:t>
          </a:r>
        </a:p>
      </dgm:t>
    </dgm:pt>
    <dgm:pt modelId="{F4B8E0DA-330F-434D-8ECB-6E4B99E0EAE3}" type="parTrans" cxnId="{4376F7E5-2A9C-4F1F-BE6B-4F05A89C523D}">
      <dgm:prSet/>
      <dgm:spPr/>
      <dgm:t>
        <a:bodyPr/>
        <a:lstStyle/>
        <a:p>
          <a:endParaRPr lang="en-US"/>
        </a:p>
      </dgm:t>
    </dgm:pt>
    <dgm:pt modelId="{666335C9-5DB9-4D54-A65D-152BC22C0284}" type="sibTrans" cxnId="{4376F7E5-2A9C-4F1F-BE6B-4F05A89C523D}">
      <dgm:prSet/>
      <dgm:spPr/>
      <dgm:t>
        <a:bodyPr/>
        <a:lstStyle/>
        <a:p>
          <a:endParaRPr lang="en-US"/>
        </a:p>
      </dgm:t>
    </dgm:pt>
    <dgm:pt modelId="{20FDA76B-8774-43B5-8010-8135F2E508CE}">
      <dgm:prSet phldrT="[Text]"/>
      <dgm:spPr/>
      <dgm:t>
        <a:bodyPr/>
        <a:lstStyle/>
        <a:p>
          <a:r>
            <a:rPr lang="en-US" dirty="0"/>
            <a:t>K-means Clustering</a:t>
          </a:r>
        </a:p>
      </dgm:t>
    </dgm:pt>
    <dgm:pt modelId="{2AAD4DAF-CCC7-4702-A68D-52E6A7048618}" type="parTrans" cxnId="{8AD701E1-B867-40D3-95FA-0143E86CFCD8}">
      <dgm:prSet/>
      <dgm:spPr/>
      <dgm:t>
        <a:bodyPr/>
        <a:lstStyle/>
        <a:p>
          <a:endParaRPr lang="en-US"/>
        </a:p>
      </dgm:t>
    </dgm:pt>
    <dgm:pt modelId="{D3FBF5B5-A290-4221-84C5-F440474FBF7E}" type="sibTrans" cxnId="{8AD701E1-B867-40D3-95FA-0143E86CFCD8}">
      <dgm:prSet/>
      <dgm:spPr/>
      <dgm:t>
        <a:bodyPr/>
        <a:lstStyle/>
        <a:p>
          <a:endParaRPr lang="en-US"/>
        </a:p>
      </dgm:t>
    </dgm:pt>
    <dgm:pt modelId="{947666C8-B050-487B-AB94-AC3CF0EEB036}" type="pres">
      <dgm:prSet presAssocID="{771880F0-7FF6-40FA-B871-D9B44D91F78F}" presName="Name0" presStyleCnt="0">
        <dgm:presLayoutVars>
          <dgm:chPref val="1"/>
          <dgm:dir/>
          <dgm:animOne val="branch"/>
          <dgm:animLvl val="lvl"/>
          <dgm:resizeHandles/>
        </dgm:presLayoutVars>
      </dgm:prSet>
      <dgm:spPr/>
    </dgm:pt>
    <dgm:pt modelId="{E9C3F9D4-83F3-4317-8926-E5A64C510C7C}" type="pres">
      <dgm:prSet presAssocID="{AE16BACD-55A8-4340-8B5F-70A633185D3F}" presName="vertOne" presStyleCnt="0"/>
      <dgm:spPr/>
    </dgm:pt>
    <dgm:pt modelId="{A7C986C8-63B7-4712-B1BC-1A2A6A42801E}" type="pres">
      <dgm:prSet presAssocID="{AE16BACD-55A8-4340-8B5F-70A633185D3F}" presName="txOne" presStyleLbl="node0" presStyleIdx="0" presStyleCnt="1">
        <dgm:presLayoutVars>
          <dgm:chPref val="3"/>
        </dgm:presLayoutVars>
      </dgm:prSet>
      <dgm:spPr/>
    </dgm:pt>
    <dgm:pt modelId="{A30CB0E7-B5B3-483D-B017-E76AFAD041F3}" type="pres">
      <dgm:prSet presAssocID="{AE16BACD-55A8-4340-8B5F-70A633185D3F}" presName="parTransOne" presStyleCnt="0"/>
      <dgm:spPr/>
    </dgm:pt>
    <dgm:pt modelId="{F7FD2C65-E637-4FB8-B6A7-AC9A42787977}" type="pres">
      <dgm:prSet presAssocID="{AE16BACD-55A8-4340-8B5F-70A633185D3F}" presName="horzOne" presStyleCnt="0"/>
      <dgm:spPr/>
    </dgm:pt>
    <dgm:pt modelId="{C8EB2B46-A688-4B42-B208-438080F26AFE}" type="pres">
      <dgm:prSet presAssocID="{B7E1B4CD-6EB5-4B74-8B21-260648312F4F}" presName="vertTwo" presStyleCnt="0"/>
      <dgm:spPr/>
    </dgm:pt>
    <dgm:pt modelId="{6BBAFB60-C6CA-4061-877A-7114C8348C78}" type="pres">
      <dgm:prSet presAssocID="{B7E1B4CD-6EB5-4B74-8B21-260648312F4F}" presName="txTwo" presStyleLbl="node2" presStyleIdx="0" presStyleCnt="2">
        <dgm:presLayoutVars>
          <dgm:chPref val="3"/>
        </dgm:presLayoutVars>
      </dgm:prSet>
      <dgm:spPr/>
    </dgm:pt>
    <dgm:pt modelId="{45F99960-3B5A-42C5-845C-D12413D6B177}" type="pres">
      <dgm:prSet presAssocID="{B7E1B4CD-6EB5-4B74-8B21-260648312F4F}" presName="parTransTwo" presStyleCnt="0"/>
      <dgm:spPr/>
    </dgm:pt>
    <dgm:pt modelId="{70319408-69F8-4786-BE68-0E9CF5509D57}" type="pres">
      <dgm:prSet presAssocID="{B7E1B4CD-6EB5-4B74-8B21-260648312F4F}" presName="horzTwo" presStyleCnt="0"/>
      <dgm:spPr/>
    </dgm:pt>
    <dgm:pt modelId="{A93994BC-9EF7-4B56-8275-D0D2DE64609F}" type="pres">
      <dgm:prSet presAssocID="{4D3D336C-12A9-4FFD-8BE4-824353E8ACA6}" presName="vertThree" presStyleCnt="0"/>
      <dgm:spPr/>
    </dgm:pt>
    <dgm:pt modelId="{61C489BF-A32D-407C-8274-B14F1ED326B4}" type="pres">
      <dgm:prSet presAssocID="{4D3D336C-12A9-4FFD-8BE4-824353E8ACA6}" presName="txThree" presStyleLbl="node3" presStyleIdx="0" presStyleCnt="5">
        <dgm:presLayoutVars>
          <dgm:chPref val="3"/>
        </dgm:presLayoutVars>
      </dgm:prSet>
      <dgm:spPr/>
    </dgm:pt>
    <dgm:pt modelId="{1EDBF085-DE4A-4A0C-AF28-9E918B80663A}" type="pres">
      <dgm:prSet presAssocID="{4D3D336C-12A9-4FFD-8BE4-824353E8ACA6}" presName="horzThree" presStyleCnt="0"/>
      <dgm:spPr/>
    </dgm:pt>
    <dgm:pt modelId="{981740B6-D564-4948-9EAF-E495BA69E7C3}" type="pres">
      <dgm:prSet presAssocID="{683DB071-19F9-40D0-B8F5-DEB11162D138}" presName="sibSpaceThree" presStyleCnt="0"/>
      <dgm:spPr/>
    </dgm:pt>
    <dgm:pt modelId="{764470B7-34CE-45B2-8B24-7CF525D4C87A}" type="pres">
      <dgm:prSet presAssocID="{F3AE97DE-9515-4F8E-98DB-461A55C2D42A}" presName="vertThree" presStyleCnt="0"/>
      <dgm:spPr/>
    </dgm:pt>
    <dgm:pt modelId="{DEA97247-A518-41E2-9590-F1BF287F76F5}" type="pres">
      <dgm:prSet presAssocID="{F3AE97DE-9515-4F8E-98DB-461A55C2D42A}" presName="txThree" presStyleLbl="node3" presStyleIdx="1" presStyleCnt="5">
        <dgm:presLayoutVars>
          <dgm:chPref val="3"/>
        </dgm:presLayoutVars>
      </dgm:prSet>
      <dgm:spPr/>
    </dgm:pt>
    <dgm:pt modelId="{0F8F78E0-768F-4D95-BE20-02C747BA9E0A}" type="pres">
      <dgm:prSet presAssocID="{F3AE97DE-9515-4F8E-98DB-461A55C2D42A}" presName="horzThree" presStyleCnt="0"/>
      <dgm:spPr/>
    </dgm:pt>
    <dgm:pt modelId="{EB6269EA-8E73-4195-82CE-107961AFD667}" type="pres">
      <dgm:prSet presAssocID="{666335C9-5DB9-4D54-A65D-152BC22C0284}" presName="sibSpaceThree" presStyleCnt="0"/>
      <dgm:spPr/>
    </dgm:pt>
    <dgm:pt modelId="{13714452-D41E-4A7B-819E-8EC1D71060F2}" type="pres">
      <dgm:prSet presAssocID="{AC2EC0C8-4139-4A39-8974-A75343ABA106}" presName="vertThree" presStyleCnt="0"/>
      <dgm:spPr/>
    </dgm:pt>
    <dgm:pt modelId="{C05CA9E8-6BD7-406C-87DA-70E639BECD88}" type="pres">
      <dgm:prSet presAssocID="{AC2EC0C8-4139-4A39-8974-A75343ABA106}" presName="txThree" presStyleLbl="node3" presStyleIdx="2" presStyleCnt="5">
        <dgm:presLayoutVars>
          <dgm:chPref val="3"/>
        </dgm:presLayoutVars>
      </dgm:prSet>
      <dgm:spPr/>
    </dgm:pt>
    <dgm:pt modelId="{E43AFE56-ECE7-4675-AAAA-A65E6B98E073}" type="pres">
      <dgm:prSet presAssocID="{AC2EC0C8-4139-4A39-8974-A75343ABA106}" presName="horzThree" presStyleCnt="0"/>
      <dgm:spPr/>
    </dgm:pt>
    <dgm:pt modelId="{F3140858-68F0-4AC7-B446-50C800262075}" type="pres">
      <dgm:prSet presAssocID="{51193F04-005D-4873-B6E7-6550C33F01C0}" presName="sibSpaceTwo" presStyleCnt="0"/>
      <dgm:spPr/>
    </dgm:pt>
    <dgm:pt modelId="{158B59E0-4962-4854-AC6B-20FD9F60C56E}" type="pres">
      <dgm:prSet presAssocID="{1E9F939F-DDA5-4398-8CD1-DFC3B5DC3816}" presName="vertTwo" presStyleCnt="0"/>
      <dgm:spPr/>
    </dgm:pt>
    <dgm:pt modelId="{B48F83A4-EB94-4707-AE72-D4071C970498}" type="pres">
      <dgm:prSet presAssocID="{1E9F939F-DDA5-4398-8CD1-DFC3B5DC3816}" presName="txTwo" presStyleLbl="node2" presStyleIdx="1" presStyleCnt="2">
        <dgm:presLayoutVars>
          <dgm:chPref val="3"/>
        </dgm:presLayoutVars>
      </dgm:prSet>
      <dgm:spPr/>
    </dgm:pt>
    <dgm:pt modelId="{C5A83FD6-D1DE-4457-9E26-D258DE9B7287}" type="pres">
      <dgm:prSet presAssocID="{1E9F939F-DDA5-4398-8CD1-DFC3B5DC3816}" presName="parTransTwo" presStyleCnt="0"/>
      <dgm:spPr/>
    </dgm:pt>
    <dgm:pt modelId="{9D6F2821-FCDF-4918-B199-E59318A03938}" type="pres">
      <dgm:prSet presAssocID="{1E9F939F-DDA5-4398-8CD1-DFC3B5DC3816}" presName="horzTwo" presStyleCnt="0"/>
      <dgm:spPr/>
    </dgm:pt>
    <dgm:pt modelId="{192801F4-FCEF-4520-AAEF-506EC4314624}" type="pres">
      <dgm:prSet presAssocID="{E9C2EE79-631F-4226-9BC8-22B8F2B4167E}" presName="vertThree" presStyleCnt="0"/>
      <dgm:spPr/>
    </dgm:pt>
    <dgm:pt modelId="{73F6A907-3EC4-4820-A76C-1A61251F3CED}" type="pres">
      <dgm:prSet presAssocID="{E9C2EE79-631F-4226-9BC8-22B8F2B4167E}" presName="txThree" presStyleLbl="node3" presStyleIdx="3" presStyleCnt="5">
        <dgm:presLayoutVars>
          <dgm:chPref val="3"/>
        </dgm:presLayoutVars>
      </dgm:prSet>
      <dgm:spPr/>
    </dgm:pt>
    <dgm:pt modelId="{55FB702E-3B4D-4774-BD3D-89515350445B}" type="pres">
      <dgm:prSet presAssocID="{E9C2EE79-631F-4226-9BC8-22B8F2B4167E}" presName="horzThree" presStyleCnt="0"/>
      <dgm:spPr/>
    </dgm:pt>
    <dgm:pt modelId="{E971A4DA-D04A-4B54-89FF-5BBB3CE9AB6C}" type="pres">
      <dgm:prSet presAssocID="{4D0E070A-ABA9-44E4-AA05-C8F0379C3B64}" presName="sibSpaceThree" presStyleCnt="0"/>
      <dgm:spPr/>
    </dgm:pt>
    <dgm:pt modelId="{43413511-0224-44D9-8EC4-587C90AA00A0}" type="pres">
      <dgm:prSet presAssocID="{20FDA76B-8774-43B5-8010-8135F2E508CE}" presName="vertThree" presStyleCnt="0"/>
      <dgm:spPr/>
    </dgm:pt>
    <dgm:pt modelId="{E2016EAD-7506-4547-BAC2-B57F661549FD}" type="pres">
      <dgm:prSet presAssocID="{20FDA76B-8774-43B5-8010-8135F2E508CE}" presName="txThree" presStyleLbl="node3" presStyleIdx="4" presStyleCnt="5">
        <dgm:presLayoutVars>
          <dgm:chPref val="3"/>
        </dgm:presLayoutVars>
      </dgm:prSet>
      <dgm:spPr/>
    </dgm:pt>
    <dgm:pt modelId="{CF22E812-B19B-4904-AE86-9B2D3344B1A3}" type="pres">
      <dgm:prSet presAssocID="{20FDA76B-8774-43B5-8010-8135F2E508CE}" presName="horzThree" presStyleCnt="0"/>
      <dgm:spPr/>
    </dgm:pt>
  </dgm:ptLst>
  <dgm:cxnLst>
    <dgm:cxn modelId="{618E0600-D016-4480-9DA7-DAAE6B8BE720}" srcId="{1E9F939F-DDA5-4398-8CD1-DFC3B5DC3816}" destId="{E9C2EE79-631F-4226-9BC8-22B8F2B4167E}" srcOrd="0" destOrd="0" parTransId="{C9B54022-D4DB-43E7-ADE8-92C66EA18352}" sibTransId="{4D0E070A-ABA9-44E4-AA05-C8F0379C3B64}"/>
    <dgm:cxn modelId="{BC448201-2658-446A-8E3B-A66BDC2A9185}" srcId="{B7E1B4CD-6EB5-4B74-8B21-260648312F4F}" destId="{AC2EC0C8-4139-4A39-8974-A75343ABA106}" srcOrd="2" destOrd="0" parTransId="{EDB9C5AC-DBAA-493A-A44E-026C367BE49C}" sibTransId="{29465473-854E-4A3E-A2C7-3A9FE011DB2E}"/>
    <dgm:cxn modelId="{B6F6F013-5567-4DD1-925A-D3492C72AE98}" type="presOf" srcId="{4D3D336C-12A9-4FFD-8BE4-824353E8ACA6}" destId="{61C489BF-A32D-407C-8274-B14F1ED326B4}" srcOrd="0" destOrd="0" presId="urn:microsoft.com/office/officeart/2005/8/layout/hierarchy4"/>
    <dgm:cxn modelId="{B45F551D-CC65-4CA1-9C4A-01780A75C32B}" srcId="{771880F0-7FF6-40FA-B871-D9B44D91F78F}" destId="{AE16BACD-55A8-4340-8B5F-70A633185D3F}" srcOrd="0" destOrd="0" parTransId="{21DD9D89-358B-4E40-BB3B-2BA2E48EC135}" sibTransId="{D5E271D1-DEBA-4303-9D4E-8400AB0D1162}"/>
    <dgm:cxn modelId="{84DD4975-620F-4EDA-A0A9-5F01063744C2}" type="presOf" srcId="{AE16BACD-55A8-4340-8B5F-70A633185D3F}" destId="{A7C986C8-63B7-4712-B1BC-1A2A6A42801E}" srcOrd="0" destOrd="0" presId="urn:microsoft.com/office/officeart/2005/8/layout/hierarchy4"/>
    <dgm:cxn modelId="{DB242158-7B38-4A9E-BAC9-2E05442665CE}" type="presOf" srcId="{F3AE97DE-9515-4F8E-98DB-461A55C2D42A}" destId="{DEA97247-A518-41E2-9590-F1BF287F76F5}" srcOrd="0" destOrd="0" presId="urn:microsoft.com/office/officeart/2005/8/layout/hierarchy4"/>
    <dgm:cxn modelId="{01B54081-5D52-4170-BE46-05A96B83C75A}" srcId="{AE16BACD-55A8-4340-8B5F-70A633185D3F}" destId="{1E9F939F-DDA5-4398-8CD1-DFC3B5DC3816}" srcOrd="1" destOrd="0" parTransId="{C834C13E-A326-4C46-8368-8B0253970B59}" sibTransId="{F198E939-35B5-4E36-83E7-5E88B948D86D}"/>
    <dgm:cxn modelId="{4607AA87-369A-43B6-BDB4-2CEEFBC0EB90}" srcId="{AE16BACD-55A8-4340-8B5F-70A633185D3F}" destId="{B7E1B4CD-6EB5-4B74-8B21-260648312F4F}" srcOrd="0" destOrd="0" parTransId="{F7F76FDD-043D-409C-A7D6-FF2C39F32247}" sibTransId="{51193F04-005D-4873-B6E7-6550C33F01C0}"/>
    <dgm:cxn modelId="{BE5544A0-3AD4-43CD-A144-700A26408A56}" type="presOf" srcId="{20FDA76B-8774-43B5-8010-8135F2E508CE}" destId="{E2016EAD-7506-4547-BAC2-B57F661549FD}" srcOrd="0" destOrd="0" presId="urn:microsoft.com/office/officeart/2005/8/layout/hierarchy4"/>
    <dgm:cxn modelId="{31E4FEAC-2348-4847-ADE5-87589D0C1D7F}" type="presOf" srcId="{1E9F939F-DDA5-4398-8CD1-DFC3B5DC3816}" destId="{B48F83A4-EB94-4707-AE72-D4071C970498}" srcOrd="0" destOrd="0" presId="urn:microsoft.com/office/officeart/2005/8/layout/hierarchy4"/>
    <dgm:cxn modelId="{6D18A6B8-BB01-4568-BAC1-2E4B94870321}" srcId="{B7E1B4CD-6EB5-4B74-8B21-260648312F4F}" destId="{4D3D336C-12A9-4FFD-8BE4-824353E8ACA6}" srcOrd="0" destOrd="0" parTransId="{C53E65C2-A1DE-47C9-A889-B8B766AF68AA}" sibTransId="{683DB071-19F9-40D0-B8F5-DEB11162D138}"/>
    <dgm:cxn modelId="{3DD857C4-0028-479F-870F-BCE120A15322}" type="presOf" srcId="{B7E1B4CD-6EB5-4B74-8B21-260648312F4F}" destId="{6BBAFB60-C6CA-4061-877A-7114C8348C78}" srcOrd="0" destOrd="0" presId="urn:microsoft.com/office/officeart/2005/8/layout/hierarchy4"/>
    <dgm:cxn modelId="{C8F6EEDB-4553-4150-B623-6B81F204B4C8}" type="presOf" srcId="{771880F0-7FF6-40FA-B871-D9B44D91F78F}" destId="{947666C8-B050-487B-AB94-AC3CF0EEB036}" srcOrd="0" destOrd="0" presId="urn:microsoft.com/office/officeart/2005/8/layout/hierarchy4"/>
    <dgm:cxn modelId="{8AD701E1-B867-40D3-95FA-0143E86CFCD8}" srcId="{1E9F939F-DDA5-4398-8CD1-DFC3B5DC3816}" destId="{20FDA76B-8774-43B5-8010-8135F2E508CE}" srcOrd="1" destOrd="0" parTransId="{2AAD4DAF-CCC7-4702-A68D-52E6A7048618}" sibTransId="{D3FBF5B5-A290-4221-84C5-F440474FBF7E}"/>
    <dgm:cxn modelId="{CBA57DE1-2433-42FE-B183-CEDF7C756C07}" type="presOf" srcId="{E9C2EE79-631F-4226-9BC8-22B8F2B4167E}" destId="{73F6A907-3EC4-4820-A76C-1A61251F3CED}" srcOrd="0" destOrd="0" presId="urn:microsoft.com/office/officeart/2005/8/layout/hierarchy4"/>
    <dgm:cxn modelId="{4376F7E5-2A9C-4F1F-BE6B-4F05A89C523D}" srcId="{B7E1B4CD-6EB5-4B74-8B21-260648312F4F}" destId="{F3AE97DE-9515-4F8E-98DB-461A55C2D42A}" srcOrd="1" destOrd="0" parTransId="{F4B8E0DA-330F-434D-8ECB-6E4B99E0EAE3}" sibTransId="{666335C9-5DB9-4D54-A65D-152BC22C0284}"/>
    <dgm:cxn modelId="{E776A1EE-59A5-4D7E-BCD3-540A3D6A3739}" type="presOf" srcId="{AC2EC0C8-4139-4A39-8974-A75343ABA106}" destId="{C05CA9E8-6BD7-406C-87DA-70E639BECD88}" srcOrd="0" destOrd="0" presId="urn:microsoft.com/office/officeart/2005/8/layout/hierarchy4"/>
    <dgm:cxn modelId="{4BEC08D2-576C-47B2-8DF4-231ED69A9B4C}" type="presParOf" srcId="{947666C8-B050-487B-AB94-AC3CF0EEB036}" destId="{E9C3F9D4-83F3-4317-8926-E5A64C510C7C}" srcOrd="0" destOrd="0" presId="urn:microsoft.com/office/officeart/2005/8/layout/hierarchy4"/>
    <dgm:cxn modelId="{B01A6F61-2889-4ED8-BD4F-A154A3BAF9DD}" type="presParOf" srcId="{E9C3F9D4-83F3-4317-8926-E5A64C510C7C}" destId="{A7C986C8-63B7-4712-B1BC-1A2A6A42801E}" srcOrd="0" destOrd="0" presId="urn:microsoft.com/office/officeart/2005/8/layout/hierarchy4"/>
    <dgm:cxn modelId="{FACB932A-89D2-4F0B-8C9D-DC144B1C2555}" type="presParOf" srcId="{E9C3F9D4-83F3-4317-8926-E5A64C510C7C}" destId="{A30CB0E7-B5B3-483D-B017-E76AFAD041F3}" srcOrd="1" destOrd="0" presId="urn:microsoft.com/office/officeart/2005/8/layout/hierarchy4"/>
    <dgm:cxn modelId="{08D9B695-9D7A-4D64-B49E-722B556C6416}" type="presParOf" srcId="{E9C3F9D4-83F3-4317-8926-E5A64C510C7C}" destId="{F7FD2C65-E637-4FB8-B6A7-AC9A42787977}" srcOrd="2" destOrd="0" presId="urn:microsoft.com/office/officeart/2005/8/layout/hierarchy4"/>
    <dgm:cxn modelId="{59BAE93F-E169-452E-AA02-7BAC0995DB7B}" type="presParOf" srcId="{F7FD2C65-E637-4FB8-B6A7-AC9A42787977}" destId="{C8EB2B46-A688-4B42-B208-438080F26AFE}" srcOrd="0" destOrd="0" presId="urn:microsoft.com/office/officeart/2005/8/layout/hierarchy4"/>
    <dgm:cxn modelId="{AE59593C-B9B9-47B6-93F7-7BD5F197A54E}" type="presParOf" srcId="{C8EB2B46-A688-4B42-B208-438080F26AFE}" destId="{6BBAFB60-C6CA-4061-877A-7114C8348C78}" srcOrd="0" destOrd="0" presId="urn:microsoft.com/office/officeart/2005/8/layout/hierarchy4"/>
    <dgm:cxn modelId="{4E6DA832-0EDD-456B-9210-190F3E6513DB}" type="presParOf" srcId="{C8EB2B46-A688-4B42-B208-438080F26AFE}" destId="{45F99960-3B5A-42C5-845C-D12413D6B177}" srcOrd="1" destOrd="0" presId="urn:microsoft.com/office/officeart/2005/8/layout/hierarchy4"/>
    <dgm:cxn modelId="{C0D2D0CB-7C92-43FE-9D27-0DFC1613B5F5}" type="presParOf" srcId="{C8EB2B46-A688-4B42-B208-438080F26AFE}" destId="{70319408-69F8-4786-BE68-0E9CF5509D57}" srcOrd="2" destOrd="0" presId="urn:microsoft.com/office/officeart/2005/8/layout/hierarchy4"/>
    <dgm:cxn modelId="{2C7F4582-2625-4EAE-8DFA-2ACFDF5114AF}" type="presParOf" srcId="{70319408-69F8-4786-BE68-0E9CF5509D57}" destId="{A93994BC-9EF7-4B56-8275-D0D2DE64609F}" srcOrd="0" destOrd="0" presId="urn:microsoft.com/office/officeart/2005/8/layout/hierarchy4"/>
    <dgm:cxn modelId="{4902D6D3-B58F-4530-BCC8-3BD3C64DFEE9}" type="presParOf" srcId="{A93994BC-9EF7-4B56-8275-D0D2DE64609F}" destId="{61C489BF-A32D-407C-8274-B14F1ED326B4}" srcOrd="0" destOrd="0" presId="urn:microsoft.com/office/officeart/2005/8/layout/hierarchy4"/>
    <dgm:cxn modelId="{45DB0BE3-94E8-41C6-B592-9E752DD10D6F}" type="presParOf" srcId="{A93994BC-9EF7-4B56-8275-D0D2DE64609F}" destId="{1EDBF085-DE4A-4A0C-AF28-9E918B80663A}" srcOrd="1" destOrd="0" presId="urn:microsoft.com/office/officeart/2005/8/layout/hierarchy4"/>
    <dgm:cxn modelId="{72979721-44EC-4367-9140-858B4B24D0AA}" type="presParOf" srcId="{70319408-69F8-4786-BE68-0E9CF5509D57}" destId="{981740B6-D564-4948-9EAF-E495BA69E7C3}" srcOrd="1" destOrd="0" presId="urn:microsoft.com/office/officeart/2005/8/layout/hierarchy4"/>
    <dgm:cxn modelId="{2052D5A2-5169-4265-9D7A-E07A7FF479EA}" type="presParOf" srcId="{70319408-69F8-4786-BE68-0E9CF5509D57}" destId="{764470B7-34CE-45B2-8B24-7CF525D4C87A}" srcOrd="2" destOrd="0" presId="urn:microsoft.com/office/officeart/2005/8/layout/hierarchy4"/>
    <dgm:cxn modelId="{F08C4D55-50A7-483A-9990-D9215C510001}" type="presParOf" srcId="{764470B7-34CE-45B2-8B24-7CF525D4C87A}" destId="{DEA97247-A518-41E2-9590-F1BF287F76F5}" srcOrd="0" destOrd="0" presId="urn:microsoft.com/office/officeart/2005/8/layout/hierarchy4"/>
    <dgm:cxn modelId="{17CA6F6C-7DCC-485D-8B7C-CFBC70C165CA}" type="presParOf" srcId="{764470B7-34CE-45B2-8B24-7CF525D4C87A}" destId="{0F8F78E0-768F-4D95-BE20-02C747BA9E0A}" srcOrd="1" destOrd="0" presId="urn:microsoft.com/office/officeart/2005/8/layout/hierarchy4"/>
    <dgm:cxn modelId="{4C51EDBF-D08E-4B17-B7A8-452DE9C8ED25}" type="presParOf" srcId="{70319408-69F8-4786-BE68-0E9CF5509D57}" destId="{EB6269EA-8E73-4195-82CE-107961AFD667}" srcOrd="3" destOrd="0" presId="urn:microsoft.com/office/officeart/2005/8/layout/hierarchy4"/>
    <dgm:cxn modelId="{4B80BB94-6017-4419-B02F-278618021ADD}" type="presParOf" srcId="{70319408-69F8-4786-BE68-0E9CF5509D57}" destId="{13714452-D41E-4A7B-819E-8EC1D71060F2}" srcOrd="4" destOrd="0" presId="urn:microsoft.com/office/officeart/2005/8/layout/hierarchy4"/>
    <dgm:cxn modelId="{F5EDA0A6-6BFA-4B74-ABD3-5725C9745FC5}" type="presParOf" srcId="{13714452-D41E-4A7B-819E-8EC1D71060F2}" destId="{C05CA9E8-6BD7-406C-87DA-70E639BECD88}" srcOrd="0" destOrd="0" presId="urn:microsoft.com/office/officeart/2005/8/layout/hierarchy4"/>
    <dgm:cxn modelId="{5A92CD7D-32B2-4DA1-98F1-F3D20182613C}" type="presParOf" srcId="{13714452-D41E-4A7B-819E-8EC1D71060F2}" destId="{E43AFE56-ECE7-4675-AAAA-A65E6B98E073}" srcOrd="1" destOrd="0" presId="urn:microsoft.com/office/officeart/2005/8/layout/hierarchy4"/>
    <dgm:cxn modelId="{A124950C-4574-4A3C-9D15-B53A5DF533F7}" type="presParOf" srcId="{F7FD2C65-E637-4FB8-B6A7-AC9A42787977}" destId="{F3140858-68F0-4AC7-B446-50C800262075}" srcOrd="1" destOrd="0" presId="urn:microsoft.com/office/officeart/2005/8/layout/hierarchy4"/>
    <dgm:cxn modelId="{2F8D522E-AF49-4F11-9B60-2097134F2CE3}" type="presParOf" srcId="{F7FD2C65-E637-4FB8-B6A7-AC9A42787977}" destId="{158B59E0-4962-4854-AC6B-20FD9F60C56E}" srcOrd="2" destOrd="0" presId="urn:microsoft.com/office/officeart/2005/8/layout/hierarchy4"/>
    <dgm:cxn modelId="{72AF76A3-BCB8-48B4-BDD3-7535AB828A5E}" type="presParOf" srcId="{158B59E0-4962-4854-AC6B-20FD9F60C56E}" destId="{B48F83A4-EB94-4707-AE72-D4071C970498}" srcOrd="0" destOrd="0" presId="urn:microsoft.com/office/officeart/2005/8/layout/hierarchy4"/>
    <dgm:cxn modelId="{F1F71423-C732-4B6C-98F3-561D995DEF09}" type="presParOf" srcId="{158B59E0-4962-4854-AC6B-20FD9F60C56E}" destId="{C5A83FD6-D1DE-4457-9E26-D258DE9B7287}" srcOrd="1" destOrd="0" presId="urn:microsoft.com/office/officeart/2005/8/layout/hierarchy4"/>
    <dgm:cxn modelId="{262E6A9C-5895-4644-9C48-DF67A024B368}" type="presParOf" srcId="{158B59E0-4962-4854-AC6B-20FD9F60C56E}" destId="{9D6F2821-FCDF-4918-B199-E59318A03938}" srcOrd="2" destOrd="0" presId="urn:microsoft.com/office/officeart/2005/8/layout/hierarchy4"/>
    <dgm:cxn modelId="{4AB8E5F6-3775-4118-8BED-923A5B710008}" type="presParOf" srcId="{9D6F2821-FCDF-4918-B199-E59318A03938}" destId="{192801F4-FCEF-4520-AAEF-506EC4314624}" srcOrd="0" destOrd="0" presId="urn:microsoft.com/office/officeart/2005/8/layout/hierarchy4"/>
    <dgm:cxn modelId="{EB1CBF7E-B067-4D0E-8FBB-E7EC6E73E7F2}" type="presParOf" srcId="{192801F4-FCEF-4520-AAEF-506EC4314624}" destId="{73F6A907-3EC4-4820-A76C-1A61251F3CED}" srcOrd="0" destOrd="0" presId="urn:microsoft.com/office/officeart/2005/8/layout/hierarchy4"/>
    <dgm:cxn modelId="{9F960AE6-C2F3-4893-B543-2152348BCE37}" type="presParOf" srcId="{192801F4-FCEF-4520-AAEF-506EC4314624}" destId="{55FB702E-3B4D-4774-BD3D-89515350445B}" srcOrd="1" destOrd="0" presId="urn:microsoft.com/office/officeart/2005/8/layout/hierarchy4"/>
    <dgm:cxn modelId="{3911268F-BECD-41A8-96C6-B617E9BC50AC}" type="presParOf" srcId="{9D6F2821-FCDF-4918-B199-E59318A03938}" destId="{E971A4DA-D04A-4B54-89FF-5BBB3CE9AB6C}" srcOrd="1" destOrd="0" presId="urn:microsoft.com/office/officeart/2005/8/layout/hierarchy4"/>
    <dgm:cxn modelId="{FCBADBDF-97AF-4A2F-8D84-05667D894060}" type="presParOf" srcId="{9D6F2821-FCDF-4918-B199-E59318A03938}" destId="{43413511-0224-44D9-8EC4-587C90AA00A0}" srcOrd="2" destOrd="0" presId="urn:microsoft.com/office/officeart/2005/8/layout/hierarchy4"/>
    <dgm:cxn modelId="{4DBED40C-0666-4FC0-BC16-065BC2C8C23B}" type="presParOf" srcId="{43413511-0224-44D9-8EC4-587C90AA00A0}" destId="{E2016EAD-7506-4547-BAC2-B57F661549FD}" srcOrd="0" destOrd="0" presId="urn:microsoft.com/office/officeart/2005/8/layout/hierarchy4"/>
    <dgm:cxn modelId="{EC7C42A2-ADDC-4DD4-91F1-7AA5836E1A19}" type="presParOf" srcId="{43413511-0224-44D9-8EC4-587C90AA00A0}" destId="{CF22E812-B19B-4904-AE86-9B2D3344B1A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0E4E4-2766-4C2A-969A-630F62330213}">
      <dsp:nvSpPr>
        <dsp:cNvPr id="0" name=""/>
        <dsp:cNvSpPr/>
      </dsp:nvSpPr>
      <dsp:spPr>
        <a:xfrm>
          <a:off x="2377440" y="314"/>
          <a:ext cx="3566160" cy="122609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Through web scraping by </a:t>
          </a:r>
          <a:r>
            <a:rPr lang="en-US" sz="1400" kern="1200" dirty="0" err="1"/>
            <a:t>BeautifulSoup</a:t>
          </a:r>
          <a:endParaRPr lang="en-US" sz="1400" kern="1200" dirty="0"/>
        </a:p>
        <a:p>
          <a:pPr marL="228600" lvl="2" indent="-114300" algn="l" defTabSz="622300">
            <a:lnSpc>
              <a:spcPct val="90000"/>
            </a:lnSpc>
            <a:spcBef>
              <a:spcPct val="0"/>
            </a:spcBef>
            <a:spcAft>
              <a:spcPct val="15000"/>
            </a:spcAft>
            <a:buChar char="•"/>
          </a:pPr>
          <a:r>
            <a:rPr lang="en-US" sz="1400" kern="1200" dirty="0"/>
            <a:t>Demographics of each neighborhood is obtained</a:t>
          </a:r>
        </a:p>
      </dsp:txBody>
      <dsp:txXfrm>
        <a:off x="2377440" y="153575"/>
        <a:ext cx="3106376" cy="919569"/>
      </dsp:txXfrm>
    </dsp:sp>
    <dsp:sp modelId="{C433FD13-77E7-430E-929D-A8B654FA8297}">
      <dsp:nvSpPr>
        <dsp:cNvPr id="0" name=""/>
        <dsp:cNvSpPr/>
      </dsp:nvSpPr>
      <dsp:spPr>
        <a:xfrm>
          <a:off x="0" y="314"/>
          <a:ext cx="2377440" cy="122609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a:hlinkClick xmlns:r="http://schemas.openxmlformats.org/officeDocument/2006/relationships" r:id="rId1"/>
            </a:rPr>
            <a:t>https://www.citypopulation.de/php/egypt-greatercairo.php</a:t>
          </a:r>
          <a:endParaRPr lang="en-US" sz="900" kern="1200" dirty="0"/>
        </a:p>
      </dsp:txBody>
      <dsp:txXfrm>
        <a:off x="59853" y="60167"/>
        <a:ext cx="2257734" cy="1106385"/>
      </dsp:txXfrm>
    </dsp:sp>
    <dsp:sp modelId="{9DBD825F-8D84-4057-8FF0-8BC2EB81F3CF}">
      <dsp:nvSpPr>
        <dsp:cNvPr id="0" name=""/>
        <dsp:cNvSpPr/>
      </dsp:nvSpPr>
      <dsp:spPr>
        <a:xfrm>
          <a:off x="2377440" y="1349014"/>
          <a:ext cx="3566160" cy="122609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Using search queries</a:t>
          </a:r>
        </a:p>
        <a:p>
          <a:pPr marL="228600" lvl="2" indent="-114300" algn="l" defTabSz="622300">
            <a:lnSpc>
              <a:spcPct val="90000"/>
            </a:lnSpc>
            <a:spcBef>
              <a:spcPct val="0"/>
            </a:spcBef>
            <a:spcAft>
              <a:spcPct val="15000"/>
            </a:spcAft>
            <a:buChar char="•"/>
          </a:pPr>
          <a:r>
            <a:rPr lang="en-US" sz="1400" kern="1200" dirty="0"/>
            <a:t>Information about banks and malls in each neighborhood is obtained</a:t>
          </a:r>
        </a:p>
      </dsp:txBody>
      <dsp:txXfrm>
        <a:off x="2377440" y="1502275"/>
        <a:ext cx="3106376" cy="919569"/>
      </dsp:txXfrm>
    </dsp:sp>
    <dsp:sp modelId="{E0A1819E-F4D1-432B-B5E0-EFCD9E17B575}">
      <dsp:nvSpPr>
        <dsp:cNvPr id="0" name=""/>
        <dsp:cNvSpPr/>
      </dsp:nvSpPr>
      <dsp:spPr>
        <a:xfrm>
          <a:off x="0" y="1349014"/>
          <a:ext cx="2377440" cy="122609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a:t>Foursquare API</a:t>
          </a:r>
        </a:p>
      </dsp:txBody>
      <dsp:txXfrm>
        <a:off x="59853" y="1408867"/>
        <a:ext cx="2257734" cy="1106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986C8-63B7-4712-B1BC-1A2A6A42801E}">
      <dsp:nvSpPr>
        <dsp:cNvPr id="0" name=""/>
        <dsp:cNvSpPr/>
      </dsp:nvSpPr>
      <dsp:spPr>
        <a:xfrm>
          <a:off x="931" y="242"/>
          <a:ext cx="8119611"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Content</a:t>
          </a:r>
        </a:p>
      </dsp:txBody>
      <dsp:txXfrm>
        <a:off x="27576" y="26887"/>
        <a:ext cx="8066321" cy="856440"/>
      </dsp:txXfrm>
    </dsp:sp>
    <dsp:sp modelId="{6BBAFB60-C6CA-4061-877A-7114C8348C78}">
      <dsp:nvSpPr>
        <dsp:cNvPr id="0" name=""/>
        <dsp:cNvSpPr/>
      </dsp:nvSpPr>
      <dsp:spPr>
        <a:xfrm>
          <a:off x="931" y="1047657"/>
          <a:ext cx="4806311"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Data Visualization</a:t>
          </a:r>
        </a:p>
      </dsp:txBody>
      <dsp:txXfrm>
        <a:off x="27576" y="1074302"/>
        <a:ext cx="4753021" cy="856440"/>
      </dsp:txXfrm>
    </dsp:sp>
    <dsp:sp modelId="{61C489BF-A32D-407C-8274-B14F1ED326B4}">
      <dsp:nvSpPr>
        <dsp:cNvPr id="0" name=""/>
        <dsp:cNvSpPr/>
      </dsp:nvSpPr>
      <dsp:spPr>
        <a:xfrm>
          <a:off x="931" y="2095072"/>
          <a:ext cx="1558466"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Maps</a:t>
          </a:r>
        </a:p>
      </dsp:txBody>
      <dsp:txXfrm>
        <a:off x="27576" y="2121717"/>
        <a:ext cx="1505176" cy="856440"/>
      </dsp:txXfrm>
    </dsp:sp>
    <dsp:sp modelId="{DEA97247-A518-41E2-9590-F1BF287F76F5}">
      <dsp:nvSpPr>
        <dsp:cNvPr id="0" name=""/>
        <dsp:cNvSpPr/>
      </dsp:nvSpPr>
      <dsp:spPr>
        <a:xfrm>
          <a:off x="1624854" y="2095072"/>
          <a:ext cx="1558466"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Heat Maps</a:t>
          </a:r>
        </a:p>
      </dsp:txBody>
      <dsp:txXfrm>
        <a:off x="1651499" y="2121717"/>
        <a:ext cx="1505176" cy="856440"/>
      </dsp:txXfrm>
    </dsp:sp>
    <dsp:sp modelId="{C05CA9E8-6BD7-406C-87DA-70E639BECD88}">
      <dsp:nvSpPr>
        <dsp:cNvPr id="0" name=""/>
        <dsp:cNvSpPr/>
      </dsp:nvSpPr>
      <dsp:spPr>
        <a:xfrm>
          <a:off x="3248776" y="2095072"/>
          <a:ext cx="1558466"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Histograms</a:t>
          </a:r>
        </a:p>
      </dsp:txBody>
      <dsp:txXfrm>
        <a:off x="3275421" y="2121717"/>
        <a:ext cx="1505176" cy="856440"/>
      </dsp:txXfrm>
    </dsp:sp>
    <dsp:sp modelId="{B48F83A4-EB94-4707-AE72-D4071C970498}">
      <dsp:nvSpPr>
        <dsp:cNvPr id="0" name=""/>
        <dsp:cNvSpPr/>
      </dsp:nvSpPr>
      <dsp:spPr>
        <a:xfrm>
          <a:off x="4938154" y="1047657"/>
          <a:ext cx="3182388"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Data Analysis</a:t>
          </a:r>
        </a:p>
      </dsp:txBody>
      <dsp:txXfrm>
        <a:off x="4964799" y="1074302"/>
        <a:ext cx="3129098" cy="856440"/>
      </dsp:txXfrm>
    </dsp:sp>
    <dsp:sp modelId="{73F6A907-3EC4-4820-A76C-1A61251F3CED}">
      <dsp:nvSpPr>
        <dsp:cNvPr id="0" name=""/>
        <dsp:cNvSpPr/>
      </dsp:nvSpPr>
      <dsp:spPr>
        <a:xfrm>
          <a:off x="4938154" y="2095072"/>
          <a:ext cx="1558466"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Correlation</a:t>
          </a:r>
        </a:p>
      </dsp:txBody>
      <dsp:txXfrm>
        <a:off x="4964799" y="2121717"/>
        <a:ext cx="1505176" cy="856440"/>
      </dsp:txXfrm>
    </dsp:sp>
    <dsp:sp modelId="{E2016EAD-7506-4547-BAC2-B57F661549FD}">
      <dsp:nvSpPr>
        <dsp:cNvPr id="0" name=""/>
        <dsp:cNvSpPr/>
      </dsp:nvSpPr>
      <dsp:spPr>
        <a:xfrm>
          <a:off x="6562076" y="2095072"/>
          <a:ext cx="1558466" cy="90973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K-means Clustering</a:t>
          </a:r>
        </a:p>
      </dsp:txBody>
      <dsp:txXfrm>
        <a:off x="6588721" y="2121717"/>
        <a:ext cx="1505176" cy="85644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10/14/2019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9700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5168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7738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10158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53504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10/14/2019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10/14/2019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650190"/>
            <a:ext cx="9144000" cy="2880789"/>
          </a:xfrm>
        </p:spPr>
        <p:txBody>
          <a:bodyPr lIns="0" tIns="0" rIns="0" bIns="0" anchor="t">
            <a:spAutoFit/>
          </a:bodyPr>
          <a:lstStyle/>
          <a:p>
            <a:r>
              <a:rPr lang="en-US" b="1" dirty="0">
                <a:solidFill>
                  <a:schemeClr val="bg1"/>
                </a:solidFill>
              </a:rPr>
              <a:t>Choosing a place to open a new mall in Cairo</a:t>
            </a:r>
            <a:br>
              <a:rPr lang="en-US" b="1" dirty="0">
                <a:solidFill>
                  <a:schemeClr val="bg1"/>
                </a:solidFill>
              </a:rPr>
            </a:br>
            <a:r>
              <a:rPr lang="en-US" sz="2800" b="1" dirty="0">
                <a:solidFill>
                  <a:schemeClr val="bg1"/>
                </a:solidFill>
              </a:rPr>
              <a:t>By Mostafa El Far	October 2019</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199912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51AD37A8-AE61-4A4D-96BD-0BD4B31A3E53}"/>
              </a:ext>
            </a:extLst>
          </p:cNvPr>
          <p:cNvSpPr>
            <a:spLocks noChangeArrowheads="1"/>
          </p:cNvSpPr>
          <p:nvPr/>
        </p:nvSpPr>
        <p:spPr bwMode="auto">
          <a:xfrm>
            <a:off x="0" y="11073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57E2F8F-81A2-4AAF-B17C-C6461453A34F}"/>
              </a:ext>
            </a:extLst>
          </p:cNvPr>
          <p:cNvSpPr>
            <a:spLocks noChangeArrowheads="1"/>
          </p:cNvSpPr>
          <p:nvPr/>
        </p:nvSpPr>
        <p:spPr bwMode="auto">
          <a:xfrm>
            <a:off x="0" y="3145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A9EC85B0-A45A-4300-88D2-5E95390EE5E3}"/>
              </a:ext>
            </a:extLst>
          </p:cNvPr>
          <p:cNvSpPr>
            <a:spLocks noChangeArrowheads="1"/>
          </p:cNvSpPr>
          <p:nvPr/>
        </p:nvSpPr>
        <p:spPr bwMode="auto">
          <a:xfrm>
            <a:off x="0" y="7496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9D676D22-8693-437D-95C9-479DC8303C32}"/>
              </a:ext>
            </a:extLst>
          </p:cNvPr>
          <p:cNvSpPr txBox="1"/>
          <p:nvPr/>
        </p:nvSpPr>
        <p:spPr>
          <a:xfrm>
            <a:off x="1803633" y="910696"/>
            <a:ext cx="8204433" cy="1754326"/>
          </a:xfrm>
          <a:prstGeom prst="rect">
            <a:avLst/>
          </a:prstGeom>
          <a:noFill/>
        </p:spPr>
        <p:txBody>
          <a:bodyPr wrap="square" rtlCol="0">
            <a:spAutoFit/>
          </a:bodyPr>
          <a:lstStyle/>
          <a:p>
            <a:pPr algn="just"/>
            <a:r>
              <a:rPr lang="en-US" dirty="0"/>
              <a:t>All this analysis show that the only possible places to open mall are the outskirts that were collected in the first cluster. They have relatively low or moderate population density that will allow the newly built mall to be easily accessible in the crowds of Cairo. Also, these places are richer than other places that are not crowded. They also tend to have a higher number of malls which indicates that the shopping in these areas is actively growing.</a:t>
            </a:r>
          </a:p>
        </p:txBody>
      </p:sp>
      <p:pic>
        <p:nvPicPr>
          <p:cNvPr id="12" name="Picture 11">
            <a:extLst>
              <a:ext uri="{FF2B5EF4-FFF2-40B4-BE49-F238E27FC236}">
                <a16:creationId xmlns:a16="http://schemas.microsoft.com/office/drawing/2014/main" id="{6B6988E0-B1C8-46CF-9E2F-2B87802BC50F}"/>
              </a:ext>
            </a:extLst>
          </p:cNvPr>
          <p:cNvPicPr/>
          <p:nvPr/>
        </p:nvPicPr>
        <p:blipFill>
          <a:blip r:embed="rId3"/>
          <a:stretch>
            <a:fillRect/>
          </a:stretch>
        </p:blipFill>
        <p:spPr>
          <a:xfrm>
            <a:off x="1803632" y="2861673"/>
            <a:ext cx="8204433" cy="3265170"/>
          </a:xfrm>
          <a:prstGeom prst="rect">
            <a:avLst/>
          </a:prstGeom>
        </p:spPr>
      </p:pic>
    </p:spTree>
    <p:extLst>
      <p:ext uri="{BB962C8B-B14F-4D97-AF65-F5344CB8AC3E}">
        <p14:creationId xmlns:p14="http://schemas.microsoft.com/office/powerpoint/2010/main" val="326624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51AD37A8-AE61-4A4D-96BD-0BD4B31A3E53}"/>
              </a:ext>
            </a:extLst>
          </p:cNvPr>
          <p:cNvSpPr>
            <a:spLocks noChangeArrowheads="1"/>
          </p:cNvSpPr>
          <p:nvPr/>
        </p:nvSpPr>
        <p:spPr bwMode="auto">
          <a:xfrm>
            <a:off x="0" y="11073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57E2F8F-81A2-4AAF-B17C-C6461453A34F}"/>
              </a:ext>
            </a:extLst>
          </p:cNvPr>
          <p:cNvSpPr>
            <a:spLocks noChangeArrowheads="1"/>
          </p:cNvSpPr>
          <p:nvPr/>
        </p:nvSpPr>
        <p:spPr bwMode="auto">
          <a:xfrm>
            <a:off x="0" y="3145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A9EC85B0-A45A-4300-88D2-5E95390EE5E3}"/>
              </a:ext>
            </a:extLst>
          </p:cNvPr>
          <p:cNvSpPr>
            <a:spLocks noChangeArrowheads="1"/>
          </p:cNvSpPr>
          <p:nvPr/>
        </p:nvSpPr>
        <p:spPr bwMode="auto">
          <a:xfrm>
            <a:off x="0" y="7496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9D676D22-8693-437D-95C9-479DC8303C32}"/>
              </a:ext>
            </a:extLst>
          </p:cNvPr>
          <p:cNvSpPr txBox="1"/>
          <p:nvPr/>
        </p:nvSpPr>
        <p:spPr>
          <a:xfrm>
            <a:off x="1803633" y="910696"/>
            <a:ext cx="8204433" cy="2308324"/>
          </a:xfrm>
          <a:prstGeom prst="rect">
            <a:avLst/>
          </a:prstGeom>
          <a:noFill/>
        </p:spPr>
        <p:txBody>
          <a:bodyPr wrap="square" rtlCol="0">
            <a:spAutoFit/>
          </a:bodyPr>
          <a:lstStyle/>
          <a:p>
            <a:pPr algn="just"/>
            <a:r>
              <a:rPr lang="en-US" dirty="0"/>
              <a:t>To conclude this report. Data science was used to explore the possible neighborhoods that would be suitable to open a new mall. Data was collected from web scraping citypopulation.de and from the Foursquare API. The data collected included information like neighborhood names, population, population density, banks and malls. Several data analysis techniques were used like clustering. Data visualization tools was also used to completely understand the data, such as heat maps, maps and histograms. In the end, a few neighborhoods were selected to be the most suitable for opening a mall.</a:t>
            </a:r>
          </a:p>
        </p:txBody>
      </p:sp>
    </p:spTree>
    <p:extLst>
      <p:ext uri="{BB962C8B-B14F-4D97-AF65-F5344CB8AC3E}">
        <p14:creationId xmlns:p14="http://schemas.microsoft.com/office/powerpoint/2010/main" val="220204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F475-C524-4EC6-95E1-436FDC490375}"/>
              </a:ext>
            </a:extLst>
          </p:cNvPr>
          <p:cNvSpPr>
            <a:spLocks noGrp="1"/>
          </p:cNvSpPr>
          <p:nvPr>
            <p:ph type="title"/>
          </p:nvPr>
        </p:nvSpPr>
        <p:spPr/>
        <p:txBody>
          <a:bodyPr/>
          <a:lstStyle/>
          <a:p>
            <a:r>
              <a:rPr lang="en-US" dirty="0"/>
              <a:t>Content</a:t>
            </a:r>
          </a:p>
        </p:txBody>
      </p:sp>
      <p:sp>
        <p:nvSpPr>
          <p:cNvPr id="4" name="Text Placeholder 3">
            <a:extLst>
              <a:ext uri="{FF2B5EF4-FFF2-40B4-BE49-F238E27FC236}">
                <a16:creationId xmlns:a16="http://schemas.microsoft.com/office/drawing/2014/main" id="{29691113-8BFA-4060-9B97-5730A193FB9A}"/>
              </a:ext>
            </a:extLst>
          </p:cNvPr>
          <p:cNvSpPr>
            <a:spLocks noGrp="1"/>
          </p:cNvSpPr>
          <p:nvPr>
            <p:ph type="body" sz="half" idx="2"/>
          </p:nvPr>
        </p:nvSpPr>
        <p:spPr/>
        <p:txBody>
          <a:bodyPr/>
          <a:lstStyle/>
          <a:p>
            <a:r>
              <a:rPr lang="en-US" dirty="0"/>
              <a:t>Description and Problem Statement</a:t>
            </a:r>
          </a:p>
          <a:p>
            <a:r>
              <a:rPr lang="en-US" dirty="0"/>
              <a:t>Data Sources</a:t>
            </a:r>
          </a:p>
          <a:p>
            <a:r>
              <a:rPr lang="en-US" dirty="0"/>
              <a:t>Methodology</a:t>
            </a:r>
          </a:p>
          <a:p>
            <a:r>
              <a:rPr lang="en-US" dirty="0"/>
              <a:t>Discussion</a:t>
            </a:r>
          </a:p>
          <a:p>
            <a:r>
              <a:rPr lang="en-US" dirty="0"/>
              <a:t>Results</a:t>
            </a:r>
          </a:p>
          <a:p>
            <a:r>
              <a:rPr lang="en-US" dirty="0"/>
              <a:t>Conclusion</a:t>
            </a:r>
          </a:p>
        </p:txBody>
      </p:sp>
      <p:pic>
        <p:nvPicPr>
          <p:cNvPr id="1028" name="Picture 4" descr="Related image">
            <a:extLst>
              <a:ext uri="{FF2B5EF4-FFF2-40B4-BE49-F238E27FC236}">
                <a16:creationId xmlns:a16="http://schemas.microsoft.com/office/drawing/2014/main" id="{79059F04-B9C4-4A45-994D-52654491501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 r="-69" b="9410"/>
          <a:stretch/>
        </p:blipFill>
        <p:spPr bwMode="auto">
          <a:xfrm>
            <a:off x="4945223" y="987425"/>
            <a:ext cx="6652727" cy="441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52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 and </a:t>
            </a:r>
          </a:p>
          <a:p>
            <a:pPr algn="ctr"/>
            <a:r>
              <a:rPr lang="en-US" sz="2800" b="1" dirty="0">
                <a:solidFill>
                  <a:schemeClr val="tx1">
                    <a:lumMod val="75000"/>
                    <a:lumOff val="25000"/>
                  </a:schemeClr>
                </a:solidFill>
              </a:rPr>
              <a:t>Research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6118936"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7601207" y="2886561"/>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the best location among competitors?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the best location that is accessible and easy to reach?</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the best location in a high-income neighborhood?</a:t>
            </a:r>
          </a:p>
        </p:txBody>
      </p:sp>
      <p:sp>
        <p:nvSpPr>
          <p:cNvPr id="55" name="Rectangle 54">
            <a:extLst>
              <a:ext uri="{FF2B5EF4-FFF2-40B4-BE49-F238E27FC236}">
                <a16:creationId xmlns:a16="http://schemas.microsoft.com/office/drawing/2014/main" id="{5BCD242F-9A97-473E-8E17-3F6C3C75CE68}"/>
              </a:ext>
            </a:extLst>
          </p:cNvPr>
          <p:cNvSpPr/>
          <p:nvPr/>
        </p:nvSpPr>
        <p:spPr>
          <a:xfrm>
            <a:off x="7410986" y="3653604"/>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is the best location overall to build up a new mall?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8103179" y="2303514"/>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455518F5-985F-48B8-B905-0FB57EB76AD0}"/>
              </a:ext>
            </a:extLst>
          </p:cNvPr>
          <p:cNvGraphicFramePr/>
          <p:nvPr>
            <p:extLst>
              <p:ext uri="{D42A27DB-BD31-4B8C-83A1-F6EECF244321}">
                <p14:modId xmlns:p14="http://schemas.microsoft.com/office/powerpoint/2010/main" val="1755609908"/>
              </p:ext>
            </p:extLst>
          </p:nvPr>
        </p:nvGraphicFramePr>
        <p:xfrm>
          <a:off x="370980" y="1719744"/>
          <a:ext cx="5943600" cy="2575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3" name="Picture 32">
            <a:extLst>
              <a:ext uri="{FF2B5EF4-FFF2-40B4-BE49-F238E27FC236}">
                <a16:creationId xmlns:a16="http://schemas.microsoft.com/office/drawing/2014/main" id="{D8C4DF23-6336-42B3-8D1B-C47BA1D30AEE}"/>
              </a:ext>
            </a:extLst>
          </p:cNvPr>
          <p:cNvPicPr/>
          <p:nvPr/>
        </p:nvPicPr>
        <p:blipFill>
          <a:blip r:embed="rId8"/>
          <a:stretch>
            <a:fillRect/>
          </a:stretch>
        </p:blipFill>
        <p:spPr>
          <a:xfrm>
            <a:off x="6314580" y="1083235"/>
            <a:ext cx="5943600" cy="2102485"/>
          </a:xfrm>
          <a:prstGeom prst="rect">
            <a:avLst/>
          </a:prstGeom>
        </p:spPr>
      </p:pic>
      <p:pic>
        <p:nvPicPr>
          <p:cNvPr id="34" name="Picture 33">
            <a:extLst>
              <a:ext uri="{FF2B5EF4-FFF2-40B4-BE49-F238E27FC236}">
                <a16:creationId xmlns:a16="http://schemas.microsoft.com/office/drawing/2014/main" id="{2254333B-B64B-45C8-A1E8-35558CB40930}"/>
              </a:ext>
            </a:extLst>
          </p:cNvPr>
          <p:cNvPicPr/>
          <p:nvPr/>
        </p:nvPicPr>
        <p:blipFill>
          <a:blip r:embed="rId9"/>
          <a:stretch>
            <a:fillRect/>
          </a:stretch>
        </p:blipFill>
        <p:spPr>
          <a:xfrm>
            <a:off x="6314580" y="3304875"/>
            <a:ext cx="5943600" cy="1204595"/>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C433C463-4EED-4635-AAF7-ACD3464D6517}"/>
              </a:ext>
            </a:extLst>
          </p:cNvPr>
          <p:cNvGraphicFramePr/>
          <p:nvPr>
            <p:extLst>
              <p:ext uri="{D42A27DB-BD31-4B8C-83A1-F6EECF244321}">
                <p14:modId xmlns:p14="http://schemas.microsoft.com/office/powerpoint/2010/main" val="3798123418"/>
              </p:ext>
            </p:extLst>
          </p:nvPr>
        </p:nvGraphicFramePr>
        <p:xfrm>
          <a:off x="2043112" y="1357230"/>
          <a:ext cx="8121475" cy="3005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53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Visualization</a:t>
            </a:r>
          </a:p>
          <a:p>
            <a:pPr algn="ctr"/>
            <a:r>
              <a:rPr lang="en-US" sz="2800" b="1" dirty="0">
                <a:solidFill>
                  <a:schemeClr val="tx1">
                    <a:lumMod val="75000"/>
                    <a:lumOff val="25000"/>
                  </a:schemeClr>
                </a:solidFill>
              </a:rPr>
              <a:t>Maps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15403E7-B838-4A84-AB1E-D9EFACD44C4C}"/>
              </a:ext>
            </a:extLst>
          </p:cNvPr>
          <p:cNvPicPr/>
          <p:nvPr/>
        </p:nvPicPr>
        <p:blipFill>
          <a:blip r:embed="rId3"/>
          <a:stretch>
            <a:fillRect/>
          </a:stretch>
        </p:blipFill>
        <p:spPr>
          <a:xfrm>
            <a:off x="76201" y="910696"/>
            <a:ext cx="5943600" cy="3561080"/>
          </a:xfrm>
          <a:prstGeom prst="rect">
            <a:avLst/>
          </a:prstGeom>
        </p:spPr>
      </p:pic>
      <p:pic>
        <p:nvPicPr>
          <p:cNvPr id="21" name="Picture 20">
            <a:extLst>
              <a:ext uri="{FF2B5EF4-FFF2-40B4-BE49-F238E27FC236}">
                <a16:creationId xmlns:a16="http://schemas.microsoft.com/office/drawing/2014/main" id="{283177BF-66EA-4701-B9AB-49420F03E30B}"/>
              </a:ext>
            </a:extLst>
          </p:cNvPr>
          <p:cNvPicPr/>
          <p:nvPr/>
        </p:nvPicPr>
        <p:blipFill>
          <a:blip r:embed="rId4"/>
          <a:stretch>
            <a:fillRect/>
          </a:stretch>
        </p:blipFill>
        <p:spPr>
          <a:xfrm>
            <a:off x="6096000" y="939271"/>
            <a:ext cx="6019800" cy="3532505"/>
          </a:xfrm>
          <a:prstGeom prst="rect">
            <a:avLst/>
          </a:prstGeom>
        </p:spPr>
      </p:pic>
      <p:sp>
        <p:nvSpPr>
          <p:cNvPr id="3" name="TextBox 2">
            <a:extLst>
              <a:ext uri="{FF2B5EF4-FFF2-40B4-BE49-F238E27FC236}">
                <a16:creationId xmlns:a16="http://schemas.microsoft.com/office/drawing/2014/main" id="{C3E53D7F-016D-4C49-B3E9-F18C202092B5}"/>
              </a:ext>
            </a:extLst>
          </p:cNvPr>
          <p:cNvSpPr txBox="1"/>
          <p:nvPr/>
        </p:nvSpPr>
        <p:spPr>
          <a:xfrm>
            <a:off x="1608896" y="4639112"/>
            <a:ext cx="2878210" cy="369332"/>
          </a:xfrm>
          <a:prstGeom prst="rect">
            <a:avLst/>
          </a:prstGeom>
          <a:noFill/>
        </p:spPr>
        <p:txBody>
          <a:bodyPr wrap="square" rtlCol="0">
            <a:spAutoFit/>
          </a:bodyPr>
          <a:lstStyle/>
          <a:p>
            <a:r>
              <a:rPr lang="en-US" dirty="0"/>
              <a:t>Map of all malls in Cairo</a:t>
            </a:r>
          </a:p>
        </p:txBody>
      </p:sp>
      <p:sp>
        <p:nvSpPr>
          <p:cNvPr id="23" name="TextBox 22">
            <a:extLst>
              <a:ext uri="{FF2B5EF4-FFF2-40B4-BE49-F238E27FC236}">
                <a16:creationId xmlns:a16="http://schemas.microsoft.com/office/drawing/2014/main" id="{361A27AC-6232-41BD-B3E2-BDC4742D83E3}"/>
              </a:ext>
            </a:extLst>
          </p:cNvPr>
          <p:cNvSpPr txBox="1"/>
          <p:nvPr/>
        </p:nvSpPr>
        <p:spPr>
          <a:xfrm>
            <a:off x="6954102" y="4639112"/>
            <a:ext cx="4303596" cy="646331"/>
          </a:xfrm>
          <a:prstGeom prst="rect">
            <a:avLst/>
          </a:prstGeom>
          <a:noFill/>
        </p:spPr>
        <p:txBody>
          <a:bodyPr wrap="square" rtlCol="0">
            <a:spAutoFit/>
          </a:bodyPr>
          <a:lstStyle/>
          <a:p>
            <a:pPr algn="ctr"/>
            <a:r>
              <a:rPr lang="en-US" dirty="0"/>
              <a:t>Map of all neighborhoods in Cairo. Radius of circle show population density</a:t>
            </a:r>
          </a:p>
        </p:txBody>
      </p:sp>
      <p:sp>
        <p:nvSpPr>
          <p:cNvPr id="4" name="TextBox 3">
            <a:extLst>
              <a:ext uri="{FF2B5EF4-FFF2-40B4-BE49-F238E27FC236}">
                <a16:creationId xmlns:a16="http://schemas.microsoft.com/office/drawing/2014/main" id="{7685EE78-BF8A-4A84-9C56-B1456E05624C}"/>
              </a:ext>
            </a:extLst>
          </p:cNvPr>
          <p:cNvSpPr txBox="1"/>
          <p:nvPr/>
        </p:nvSpPr>
        <p:spPr>
          <a:xfrm>
            <a:off x="310393" y="5461233"/>
            <a:ext cx="11585196" cy="646331"/>
          </a:xfrm>
          <a:prstGeom prst="rect">
            <a:avLst/>
          </a:prstGeom>
          <a:noFill/>
        </p:spPr>
        <p:txBody>
          <a:bodyPr wrap="square" rtlCol="0">
            <a:spAutoFit/>
          </a:bodyPr>
          <a:lstStyle/>
          <a:p>
            <a:pPr algn="just"/>
            <a:r>
              <a:rPr lang="en-US" dirty="0"/>
              <a:t>It is clear that the distribution of Cairo population is high in the center of Cairo, while in the suburb density is low. Also in the island in the middle of Cairo and around it, population density is low. Malls are well distributed around Cairo.</a:t>
            </a:r>
          </a:p>
        </p:txBody>
      </p: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a:t>
            </a:r>
          </a:p>
          <a:p>
            <a:pPr algn="ctr"/>
            <a:r>
              <a:rPr lang="en-US" sz="2800" b="1" dirty="0">
                <a:solidFill>
                  <a:schemeClr val="tx1">
                    <a:lumMod val="75000"/>
                    <a:lumOff val="25000"/>
                  </a:schemeClr>
                </a:solidFill>
              </a:rPr>
              <a:t>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5">
            <a:extLst>
              <a:ext uri="{FF2B5EF4-FFF2-40B4-BE49-F238E27FC236}">
                <a16:creationId xmlns:a16="http://schemas.microsoft.com/office/drawing/2014/main" id="{42F87918-6774-4C40-9BD5-B98901D6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4547"/>
            <a:ext cx="6960314" cy="185162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6">
            <a:extLst>
              <a:ext uri="{FF2B5EF4-FFF2-40B4-BE49-F238E27FC236}">
                <a16:creationId xmlns:a16="http://schemas.microsoft.com/office/drawing/2014/main" id="{F425C9CD-25D3-4EDA-9FB2-EA359505A6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6960312" cy="19631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1AD37A8-AE61-4A4D-96BD-0BD4B31A3E53}"/>
              </a:ext>
            </a:extLst>
          </p:cNvPr>
          <p:cNvSpPr>
            <a:spLocks noChangeArrowheads="1"/>
          </p:cNvSpPr>
          <p:nvPr/>
        </p:nvSpPr>
        <p:spPr bwMode="auto">
          <a:xfrm>
            <a:off x="0" y="11073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57E2F8F-81A2-4AAF-B17C-C6461453A34F}"/>
              </a:ext>
            </a:extLst>
          </p:cNvPr>
          <p:cNvSpPr>
            <a:spLocks noChangeArrowheads="1"/>
          </p:cNvSpPr>
          <p:nvPr/>
        </p:nvSpPr>
        <p:spPr bwMode="auto">
          <a:xfrm>
            <a:off x="0" y="3145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65AD472B-A5C3-4A20-8285-1E6C09F5AF15}"/>
              </a:ext>
            </a:extLst>
          </p:cNvPr>
          <p:cNvSpPr txBox="1"/>
          <p:nvPr/>
        </p:nvSpPr>
        <p:spPr>
          <a:xfrm>
            <a:off x="7180976" y="1567027"/>
            <a:ext cx="4437775" cy="5355312"/>
          </a:xfrm>
          <a:prstGeom prst="rect">
            <a:avLst/>
          </a:prstGeom>
          <a:noFill/>
        </p:spPr>
        <p:txBody>
          <a:bodyPr wrap="square" rtlCol="0">
            <a:spAutoFit/>
          </a:bodyPr>
          <a:lstStyle/>
          <a:p>
            <a:pPr algn="just"/>
            <a:r>
              <a:rPr lang="en-US" dirty="0"/>
              <a:t>Scatter plots are used to get an initial view of the trends of the variables. When the population density is low, banks density and number of malls increase. This is due to several factors. When population density decreases, places are easier to be accessible and people can reach malls faster. Also, richer people tend to live in bigger places, i.e. big houses, that is why there are many banks where the population density is low. Also, malls tend to open closer to richer people.</a:t>
            </a:r>
          </a:p>
          <a:p>
            <a:pPr algn="just"/>
            <a:r>
              <a:rPr lang="en-US" dirty="0"/>
              <a:t>Thus, the Pearson correlation was calculated. Correlation between population density and number of malls is -0.2911016155620632 while correlation between population density and banks density is -0.24923281466862976.</a:t>
            </a:r>
          </a:p>
          <a:p>
            <a:pPr algn="just"/>
            <a:endParaRPr lang="en-US" dirty="0"/>
          </a:p>
        </p:txBody>
      </p:sp>
    </p:spTree>
    <p:extLst>
      <p:ext uri="{BB962C8B-B14F-4D97-AF65-F5344CB8AC3E}">
        <p14:creationId xmlns:p14="http://schemas.microsoft.com/office/powerpoint/2010/main" val="106171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K-means Clustering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51AD37A8-AE61-4A4D-96BD-0BD4B31A3E53}"/>
              </a:ext>
            </a:extLst>
          </p:cNvPr>
          <p:cNvSpPr>
            <a:spLocks noChangeArrowheads="1"/>
          </p:cNvSpPr>
          <p:nvPr/>
        </p:nvSpPr>
        <p:spPr bwMode="auto">
          <a:xfrm>
            <a:off x="0" y="11073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57E2F8F-81A2-4AAF-B17C-C6461453A34F}"/>
              </a:ext>
            </a:extLst>
          </p:cNvPr>
          <p:cNvSpPr>
            <a:spLocks noChangeArrowheads="1"/>
          </p:cNvSpPr>
          <p:nvPr/>
        </p:nvSpPr>
        <p:spPr bwMode="auto">
          <a:xfrm>
            <a:off x="0" y="3145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65AD472B-A5C3-4A20-8285-1E6C09F5AF15}"/>
              </a:ext>
            </a:extLst>
          </p:cNvPr>
          <p:cNvSpPr txBox="1"/>
          <p:nvPr/>
        </p:nvSpPr>
        <p:spPr>
          <a:xfrm>
            <a:off x="6576968" y="1107347"/>
            <a:ext cx="5327010" cy="5355312"/>
          </a:xfrm>
          <a:prstGeom prst="rect">
            <a:avLst/>
          </a:prstGeom>
          <a:noFill/>
        </p:spPr>
        <p:txBody>
          <a:bodyPr wrap="square" rtlCol="0">
            <a:spAutoFit/>
          </a:bodyPr>
          <a:lstStyle/>
          <a:p>
            <a:pPr algn="just"/>
            <a:r>
              <a:rPr lang="en-US" dirty="0"/>
              <a:t>Then, to distribute the data, k-means clustering algorithm was used. It produced three clusters. Clusters 1 and 2 where the newer parts of Cairo while cluster 0 are the older parts. This was visualized using a map where the red circles are cluster 0 while the other circles were clusters 1 and 2. </a:t>
            </a:r>
          </a:p>
          <a:p>
            <a:pPr algn="just"/>
            <a:endParaRPr lang="en-US" dirty="0"/>
          </a:p>
          <a:p>
            <a:pPr algn="just"/>
            <a:r>
              <a:rPr lang="en-US" dirty="0"/>
              <a:t>To understand how the clustering algorithm worked the means of the data was calculated. The mean population density of cluster 2 and 3 is 1061.216 while the mean population density of cluster 0 is 27582.167. The mean banks density of cluster 2 and 3 is 0.000194 while the mean banks density of cluster 0 is 0.000108. Outskirts have a much less population density, of just 1061 /sq. km compared to a whopping 27,580 in places inside the city. Also, the bank density is double than that of the places inside the city. Outskirts are generally less crowded and more expensive with higher income.</a:t>
            </a:r>
          </a:p>
        </p:txBody>
      </p:sp>
      <p:pic>
        <p:nvPicPr>
          <p:cNvPr id="12" name="Picture 11">
            <a:extLst>
              <a:ext uri="{FF2B5EF4-FFF2-40B4-BE49-F238E27FC236}">
                <a16:creationId xmlns:a16="http://schemas.microsoft.com/office/drawing/2014/main" id="{947A2A99-47C6-4A67-AEB8-F2C9B7FF5553}"/>
              </a:ext>
            </a:extLst>
          </p:cNvPr>
          <p:cNvPicPr/>
          <p:nvPr/>
        </p:nvPicPr>
        <p:blipFill>
          <a:blip r:embed="rId3"/>
          <a:stretch>
            <a:fillRect/>
          </a:stretch>
        </p:blipFill>
        <p:spPr>
          <a:xfrm>
            <a:off x="431334" y="1107347"/>
            <a:ext cx="5943600" cy="3576955"/>
          </a:xfrm>
          <a:prstGeom prst="rect">
            <a:avLst/>
          </a:prstGeom>
        </p:spPr>
      </p:pic>
      <p:sp>
        <p:nvSpPr>
          <p:cNvPr id="4" name="TextBox 3">
            <a:extLst>
              <a:ext uri="{FF2B5EF4-FFF2-40B4-BE49-F238E27FC236}">
                <a16:creationId xmlns:a16="http://schemas.microsoft.com/office/drawing/2014/main" id="{8275516E-AD3A-413D-9E91-AE313B721813}"/>
              </a:ext>
            </a:extLst>
          </p:cNvPr>
          <p:cNvSpPr txBox="1"/>
          <p:nvPr/>
        </p:nvSpPr>
        <p:spPr>
          <a:xfrm>
            <a:off x="2030136" y="4890782"/>
            <a:ext cx="1073791" cy="369332"/>
          </a:xfrm>
          <a:prstGeom prst="rect">
            <a:avLst/>
          </a:prstGeom>
          <a:noFill/>
        </p:spPr>
        <p:txBody>
          <a:bodyPr wrap="square" rtlCol="0">
            <a:spAutoFit/>
          </a:bodyPr>
          <a:lstStyle/>
          <a:p>
            <a:r>
              <a:rPr lang="en-US" dirty="0"/>
              <a:t>Cluster 0</a:t>
            </a:r>
          </a:p>
        </p:txBody>
      </p:sp>
      <p:sp>
        <p:nvSpPr>
          <p:cNvPr id="13" name="TextBox 12">
            <a:extLst>
              <a:ext uri="{FF2B5EF4-FFF2-40B4-BE49-F238E27FC236}">
                <a16:creationId xmlns:a16="http://schemas.microsoft.com/office/drawing/2014/main" id="{C8DB3480-14C4-4A8B-B6A6-BE4298160C1C}"/>
              </a:ext>
            </a:extLst>
          </p:cNvPr>
          <p:cNvSpPr txBox="1"/>
          <p:nvPr/>
        </p:nvSpPr>
        <p:spPr>
          <a:xfrm>
            <a:off x="3229761" y="4890782"/>
            <a:ext cx="1073791" cy="369332"/>
          </a:xfrm>
          <a:prstGeom prst="rect">
            <a:avLst/>
          </a:prstGeom>
          <a:noFill/>
        </p:spPr>
        <p:txBody>
          <a:bodyPr wrap="square" rtlCol="0">
            <a:spAutoFit/>
          </a:bodyPr>
          <a:lstStyle/>
          <a:p>
            <a:r>
              <a:rPr lang="en-US" dirty="0"/>
              <a:t>Cluster 1</a:t>
            </a:r>
          </a:p>
        </p:txBody>
      </p:sp>
      <p:sp>
        <p:nvSpPr>
          <p:cNvPr id="15" name="TextBox 14">
            <a:extLst>
              <a:ext uri="{FF2B5EF4-FFF2-40B4-BE49-F238E27FC236}">
                <a16:creationId xmlns:a16="http://schemas.microsoft.com/office/drawing/2014/main" id="{F4EBDCED-B9DE-47D3-B115-673DC6B571FB}"/>
              </a:ext>
            </a:extLst>
          </p:cNvPr>
          <p:cNvSpPr txBox="1"/>
          <p:nvPr/>
        </p:nvSpPr>
        <p:spPr>
          <a:xfrm>
            <a:off x="4472030" y="4890782"/>
            <a:ext cx="1073791" cy="369332"/>
          </a:xfrm>
          <a:prstGeom prst="rect">
            <a:avLst/>
          </a:prstGeom>
          <a:noFill/>
        </p:spPr>
        <p:txBody>
          <a:bodyPr wrap="square" rtlCol="0">
            <a:spAutoFit/>
          </a:bodyPr>
          <a:lstStyle/>
          <a:p>
            <a:r>
              <a:rPr lang="en-US" dirty="0"/>
              <a:t>Cluster 2</a:t>
            </a:r>
          </a:p>
        </p:txBody>
      </p:sp>
      <p:cxnSp>
        <p:nvCxnSpPr>
          <p:cNvPr id="9" name="Straight Connector 8">
            <a:extLst>
              <a:ext uri="{FF2B5EF4-FFF2-40B4-BE49-F238E27FC236}">
                <a16:creationId xmlns:a16="http://schemas.microsoft.com/office/drawing/2014/main" id="{72E7FC8B-2F64-48F8-8384-5046D7017936}"/>
              </a:ext>
            </a:extLst>
          </p:cNvPr>
          <p:cNvCxnSpPr>
            <a:stCxn id="4" idx="0"/>
          </p:cNvCxnSpPr>
          <p:nvPr/>
        </p:nvCxnSpPr>
        <p:spPr>
          <a:xfrm flipV="1">
            <a:off x="2567032" y="2895824"/>
            <a:ext cx="142612" cy="199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AB9CDD6-A23B-4A52-B492-80778E54ACF5}"/>
              </a:ext>
            </a:extLst>
          </p:cNvPr>
          <p:cNvCxnSpPr>
            <a:stCxn id="4" idx="0"/>
          </p:cNvCxnSpPr>
          <p:nvPr/>
        </p:nvCxnSpPr>
        <p:spPr>
          <a:xfrm flipV="1">
            <a:off x="2567032" y="3145697"/>
            <a:ext cx="251669" cy="17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99A940-DEE4-48E4-A139-F764B73DAFDD}"/>
              </a:ext>
            </a:extLst>
          </p:cNvPr>
          <p:cNvCxnSpPr>
            <a:stCxn id="4" idx="0"/>
          </p:cNvCxnSpPr>
          <p:nvPr/>
        </p:nvCxnSpPr>
        <p:spPr>
          <a:xfrm flipV="1">
            <a:off x="2567032" y="3429000"/>
            <a:ext cx="435878" cy="1461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A1A832-23C9-44A1-B499-3359B2F9479A}"/>
              </a:ext>
            </a:extLst>
          </p:cNvPr>
          <p:cNvCxnSpPr>
            <a:stCxn id="15" idx="0"/>
          </p:cNvCxnSpPr>
          <p:nvPr/>
        </p:nvCxnSpPr>
        <p:spPr>
          <a:xfrm flipH="1" flipV="1">
            <a:off x="4734886" y="2776365"/>
            <a:ext cx="274040" cy="2114417"/>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923D2789-D823-4043-9181-B72588E86328}"/>
              </a:ext>
            </a:extLst>
          </p:cNvPr>
          <p:cNvCxnSpPr>
            <a:stCxn id="15" idx="0"/>
          </p:cNvCxnSpPr>
          <p:nvPr/>
        </p:nvCxnSpPr>
        <p:spPr>
          <a:xfrm flipV="1">
            <a:off x="5008926" y="1686187"/>
            <a:ext cx="294314" cy="3204595"/>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CEA241B4-EE88-4B56-BC85-D825D4CD9571}"/>
              </a:ext>
            </a:extLst>
          </p:cNvPr>
          <p:cNvCxnSpPr>
            <a:stCxn id="15" idx="0"/>
          </p:cNvCxnSpPr>
          <p:nvPr/>
        </p:nvCxnSpPr>
        <p:spPr>
          <a:xfrm flipV="1">
            <a:off x="5008926" y="2365695"/>
            <a:ext cx="705373" cy="2525087"/>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6D6D1635-F87E-4143-AA0D-F446641EB827}"/>
              </a:ext>
            </a:extLst>
          </p:cNvPr>
          <p:cNvCxnSpPr>
            <a:stCxn id="13" idx="0"/>
          </p:cNvCxnSpPr>
          <p:nvPr/>
        </p:nvCxnSpPr>
        <p:spPr>
          <a:xfrm flipH="1" flipV="1">
            <a:off x="719357" y="3355596"/>
            <a:ext cx="3047300" cy="1535186"/>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817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Histogram of </a:t>
            </a:r>
          </a:p>
          <a:p>
            <a:pPr algn="ctr"/>
            <a:r>
              <a:rPr lang="en-US" sz="2800" b="1" dirty="0">
                <a:solidFill>
                  <a:schemeClr val="tx1">
                    <a:lumMod val="75000"/>
                    <a:lumOff val="25000"/>
                  </a:schemeClr>
                </a:solidFill>
              </a:rPr>
              <a:t>densities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51AD37A8-AE61-4A4D-96BD-0BD4B31A3E53}"/>
              </a:ext>
            </a:extLst>
          </p:cNvPr>
          <p:cNvSpPr>
            <a:spLocks noChangeArrowheads="1"/>
          </p:cNvSpPr>
          <p:nvPr/>
        </p:nvSpPr>
        <p:spPr bwMode="auto">
          <a:xfrm>
            <a:off x="0" y="11073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57E2F8F-81A2-4AAF-B17C-C6461453A34F}"/>
              </a:ext>
            </a:extLst>
          </p:cNvPr>
          <p:cNvSpPr>
            <a:spLocks noChangeArrowheads="1"/>
          </p:cNvSpPr>
          <p:nvPr/>
        </p:nvSpPr>
        <p:spPr bwMode="auto">
          <a:xfrm>
            <a:off x="0" y="3145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8">
            <a:extLst>
              <a:ext uri="{FF2B5EF4-FFF2-40B4-BE49-F238E27FC236}">
                <a16:creationId xmlns:a16="http://schemas.microsoft.com/office/drawing/2014/main" id="{30CCB431-06BF-4F2E-A141-C50857030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47" y="1033590"/>
            <a:ext cx="3531767" cy="4709023"/>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9">
            <a:extLst>
              <a:ext uri="{FF2B5EF4-FFF2-40B4-BE49-F238E27FC236}">
                <a16:creationId xmlns:a16="http://schemas.microsoft.com/office/drawing/2014/main" id="{9C0CC649-A6F3-4058-B0B6-C8FD8E667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288" y="1158393"/>
            <a:ext cx="3440579" cy="4676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A9EC85B0-A45A-4300-88D2-5E95390EE5E3}"/>
              </a:ext>
            </a:extLst>
          </p:cNvPr>
          <p:cNvSpPr>
            <a:spLocks noChangeArrowheads="1"/>
          </p:cNvSpPr>
          <p:nvPr/>
        </p:nvSpPr>
        <p:spPr bwMode="auto">
          <a:xfrm>
            <a:off x="0" y="7496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9D676D22-8693-437D-95C9-479DC8303C32}"/>
              </a:ext>
            </a:extLst>
          </p:cNvPr>
          <p:cNvSpPr txBox="1"/>
          <p:nvPr/>
        </p:nvSpPr>
        <p:spPr>
          <a:xfrm>
            <a:off x="7701094" y="1158393"/>
            <a:ext cx="4146959" cy="3139321"/>
          </a:xfrm>
          <a:prstGeom prst="rect">
            <a:avLst/>
          </a:prstGeom>
          <a:noFill/>
        </p:spPr>
        <p:txBody>
          <a:bodyPr wrap="square" rtlCol="0">
            <a:spAutoFit/>
          </a:bodyPr>
          <a:lstStyle/>
          <a:p>
            <a:pPr algn="just"/>
            <a:r>
              <a:rPr lang="en-US" dirty="0"/>
              <a:t>The data was divided into 2 groups, outskirts and not outskirts, where not outskirts are cluster 0 while outskirts are clusters 1 and 2. The distribution of the data in the 2 groups was analyzed by analyzing the histogram of them. These histograms showed the same results as the means that were previously examined.</a:t>
            </a:r>
          </a:p>
          <a:p>
            <a:pPr algn="just"/>
            <a:endParaRPr lang="en-US" dirty="0"/>
          </a:p>
          <a:p>
            <a:pPr algn="just"/>
            <a:endParaRPr lang="en-US" dirty="0"/>
          </a:p>
        </p:txBody>
      </p:sp>
    </p:spTree>
    <p:extLst>
      <p:ext uri="{BB962C8B-B14F-4D97-AF65-F5344CB8AC3E}">
        <p14:creationId xmlns:p14="http://schemas.microsoft.com/office/powerpoint/2010/main" val="406955253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71af3243-3dd4-4a8d-8c0d-dd76da1f02a5"/>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819</Words>
  <Application>Microsoft Office PowerPoint</Application>
  <PresentationFormat>Widescreen</PresentationFormat>
  <Paragraphs>78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Choosing a place to open a new mall in Cairo By Mostafa El Far October 2019</vt:lpstr>
      <vt:lpstr>Content</vt:lpstr>
      <vt:lpstr>Project analysis slide 3</vt:lpstr>
      <vt:lpstr>Project analysis slide 4</vt:lpstr>
      <vt:lpstr>Project analysis slide 4</vt:lpstr>
      <vt:lpstr>Project analysis slide 8</vt:lpstr>
      <vt:lpstr>Project analysis slide 10</vt:lpstr>
      <vt:lpstr>Project analysis slide 10</vt:lpstr>
      <vt:lpstr>Project analysis slide 10</vt:lpstr>
      <vt:lpstr>Project analysis slide 10</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2019-10-14T15:08:02Z</dcterms:created>
  <dcterms:modified xsi:type="dcterms:W3CDTF">2019-10-14T17:30:44Z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