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Helvetica Neue Light"/>
      <p:regular r:id="rId11"/>
      <p:bold r:id="rId12"/>
      <p:italic r:id="rId13"/>
      <p:boldItalic r:id="rId14"/>
    </p:embeddedFont>
    <p:embeddedFont>
      <p:font typeface="Gill Sans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Light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HelveticaNeueLight-italic.fntdata"/><Relationship Id="rId12" Type="http://schemas.openxmlformats.org/officeDocument/2006/relationships/font" Target="fonts/HelveticaNeue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15" Type="http://schemas.openxmlformats.org/officeDocument/2006/relationships/font" Target="fonts/GillSans-regular.fntdata"/><Relationship Id="rId14" Type="http://schemas.openxmlformats.org/officeDocument/2006/relationships/font" Target="fonts/HelveticaNeueLight-boldItalic.fntdata"/><Relationship Id="rId16" Type="http://schemas.openxmlformats.org/officeDocument/2006/relationships/font" Target="fonts/Gill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83f874f6b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b83f874f6b_0_2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5" name="Google Shape;15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5" name="Google Shape;75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490391" y="2256562"/>
            <a:ext cx="54339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490391" y="2801380"/>
            <a:ext cx="36132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rtl="0" algn="ctr">
              <a:spcBef>
                <a:spcPts val="44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165100" y="96837"/>
            <a:ext cx="84486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238125" y="1200150"/>
            <a:ext cx="84486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0" type="dt"/>
          </p:nvPr>
        </p:nvSpPr>
        <p:spPr>
          <a:xfrm>
            <a:off x="238125" y="4822825"/>
            <a:ext cx="23526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3124200" y="4822825"/>
            <a:ext cx="28956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6553200" y="4822825"/>
            <a:ext cx="21336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Helvetica Neue Light"/>
              <a:buNone/>
              <a:defRPr b="0" i="0" sz="100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Helvetica Neue Light"/>
              <a:buNone/>
              <a:defRPr b="0" i="0" sz="100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Helvetica Neue Light"/>
              <a:buNone/>
              <a:defRPr b="0" i="0" sz="100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Helvetica Neue Light"/>
              <a:buNone/>
              <a:defRPr b="0" i="0" sz="100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Helvetica Neue Light"/>
              <a:buNone/>
              <a:defRPr b="0" i="0" sz="100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Helvetica Neue Light"/>
              <a:buNone/>
              <a:defRPr b="0" i="0" sz="100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Helvetica Neue Light"/>
              <a:buNone/>
              <a:defRPr b="0" i="0" sz="100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Helvetica Neue Light"/>
              <a:buNone/>
              <a:defRPr b="0" i="0" sz="100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Helvetica Neue Light"/>
              <a:buNone/>
              <a:defRPr b="0" i="0" sz="100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Full Width">
  <p:cSld name="Text Full Width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468630" y="273844"/>
            <a:ext cx="82005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3000"/>
              <a:buFont typeface="Gill Sans"/>
              <a:buNone/>
              <a:defRPr b="0" i="0" sz="2700" u="none" cap="none" strike="noStrike">
                <a:solidFill>
                  <a:srgbClr val="168FD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9pPr>
          </a:lstStyle>
          <a:p/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468630" y="1001316"/>
            <a:ext cx="82005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68FDF"/>
              </a:buClr>
              <a:buSzPts val="2100"/>
              <a:buFont typeface="Helvetica Neue"/>
              <a:buChar char="›"/>
              <a:defRPr b="0" i="0" sz="2100" u="none" cap="none" strike="noStrik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68FDF"/>
              </a:buClr>
              <a:buSzPts val="2000"/>
              <a:buFont typeface="Helvetica Neue"/>
              <a:buChar char="›"/>
              <a:defRPr b="0" i="0" sz="2000" u="none" cap="none" strike="noStrik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68FDF"/>
              </a:buClr>
              <a:buSzPts val="1800"/>
              <a:buFont typeface="Helvetica Neue"/>
              <a:buChar char="›"/>
              <a:defRPr b="0" i="0" sz="1800" u="none" cap="none" strike="noStrik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68FDF"/>
              </a:buClr>
              <a:buSzPts val="1700"/>
              <a:buFont typeface="Helvetica Neue"/>
              <a:buChar char="›"/>
              <a:defRPr b="0" i="0" sz="1700" u="none" cap="none" strike="noStrik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68FDF"/>
              </a:buClr>
              <a:buSzPts val="1500"/>
              <a:buFont typeface="Helvetica Neue"/>
              <a:buChar char="›"/>
              <a:defRPr b="0" i="0" sz="1500" u="none" cap="none" strike="noStrik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308610" y="273844"/>
            <a:ext cx="0" cy="4581600"/>
          </a:xfrm>
          <a:prstGeom prst="straightConnector1">
            <a:avLst/>
          </a:prstGeom>
          <a:noFill/>
          <a:ln cap="flat" cmpd="sng" w="9525">
            <a:solidFill>
              <a:srgbClr val="168FD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8" name="Google Shape;9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5313" y="4734017"/>
            <a:ext cx="2028134" cy="12133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>
            <p:ph idx="10" type="dt"/>
          </p:nvPr>
        </p:nvSpPr>
        <p:spPr>
          <a:xfrm>
            <a:off x="8242917" y="4937760"/>
            <a:ext cx="6189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11" type="ftr"/>
          </p:nvPr>
        </p:nvSpPr>
        <p:spPr>
          <a:xfrm>
            <a:off x="455536" y="4937760"/>
            <a:ext cx="25266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868254" y="4937760"/>
            <a:ext cx="2760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237493" y="155316"/>
            <a:ext cx="86691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543740" y="1081981"/>
            <a:ext cx="8056500" cy="27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1" type="ftr"/>
          </p:nvPr>
        </p:nvSpPr>
        <p:spPr>
          <a:xfrm>
            <a:off x="3563025" y="4956290"/>
            <a:ext cx="1359000" cy="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816906" y="4925675"/>
            <a:ext cx="114900" cy="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5" name="Google Shape;25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4" name="Google Shape;34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6" name="Google Shape;56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" name="Google Shape;65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325" y="508825"/>
            <a:ext cx="5052198" cy="1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367525" y="1893075"/>
            <a:ext cx="3776400" cy="3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Creating standards to guide the development of R tools for creating tables that meet the requirements of the FDA and other regulatory agencies.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4264725" y="1893075"/>
            <a:ext cx="26685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How to Help!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Send us examples of difficult tables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Join us!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830025" y="129000"/>
            <a:ext cx="573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RTRS : </a:t>
            </a:r>
            <a:r>
              <a:rPr i="1" lang="en-US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R Tables for Regulatory Submissions</a:t>
            </a:r>
            <a:r>
              <a:rPr lang="en-US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Working Group https://github.com/RConsortium/rtrs-wg/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3775" y="356850"/>
            <a:ext cx="2005972" cy="40940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6475500" y="4557525"/>
            <a:ext cx="266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Tables can make a submission</a:t>
            </a:r>
            <a:endParaRPr i="1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