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59" r:id="rId6"/>
    <p:sldId id="263" r:id="rId7"/>
    <p:sldId id="260" r:id="rId8"/>
    <p:sldId id="264" r:id="rId9"/>
    <p:sldId id="265" r:id="rId10"/>
    <p:sldId id="268" r:id="rId11"/>
    <p:sldId id="271" r:id="rId12"/>
    <p:sldId id="269" r:id="rId13"/>
    <p:sldId id="261" r:id="rId14"/>
    <p:sldId id="262" r:id="rId15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8"/>
    <a:srgbClr val="D9C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78" autoAdjust="0"/>
    <p:restoredTop sz="94680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0AF4C-D919-45ED-AD8F-4C05D34AF0B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BE742-D0E5-482B-8768-83B9A330B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7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BE742-D0E5-482B-8768-83B9A330BE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7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BE742-D0E5-482B-8768-83B9A330BE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 bwMode="black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DAA999-E8E8-42E6-9A9B-D2C36B8CBE97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D19277-A6F8-45FE-9F41-2AF137C9619D}" type="slidenum">
              <a:rPr lang="ar-EG" smtClean="0"/>
              <a:t>‹#›</a:t>
            </a:fld>
            <a:endParaRPr lang="ar-EG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A999-E8E8-42E6-9A9B-D2C36B8CBE97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9277-A6F8-45FE-9F41-2AF137C9619D}" type="slidenum">
              <a:rPr lang="ar-EG" smtClean="0"/>
              <a:t>‹#›</a:t>
            </a:fld>
            <a:endParaRPr lang="ar-EG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A999-E8E8-42E6-9A9B-D2C36B8CBE97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9277-A6F8-45FE-9F41-2AF137C9619D}" type="slidenum">
              <a:rPr lang="ar-EG" smtClean="0"/>
              <a:t>‹#›</a:t>
            </a:fld>
            <a:endParaRPr lang="ar-EG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A999-E8E8-42E6-9A9B-D2C36B8CBE97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9277-A6F8-45FE-9F41-2AF137C9619D}" type="slidenum">
              <a:rPr lang="ar-EG" smtClean="0"/>
              <a:t>‹#›</a:t>
            </a:fld>
            <a:endParaRPr lang="ar-EG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A999-E8E8-42E6-9A9B-D2C36B8CBE97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9277-A6F8-45FE-9F41-2AF137C9619D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A999-E8E8-42E6-9A9B-D2C36B8CBE97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9277-A6F8-45FE-9F41-2AF137C9619D}" type="slidenum">
              <a:rPr lang="ar-EG" smtClean="0"/>
              <a:t>‹#›</a:t>
            </a:fld>
            <a:endParaRPr lang="ar-EG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A999-E8E8-42E6-9A9B-D2C36B8CBE97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9277-A6F8-45FE-9F41-2AF137C9619D}" type="slidenum">
              <a:rPr lang="ar-EG" smtClean="0"/>
              <a:t>‹#›</a:t>
            </a:fld>
            <a:endParaRPr lang="ar-EG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A999-E8E8-42E6-9A9B-D2C36B8CBE97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9277-A6F8-45FE-9F41-2AF137C9619D}" type="slidenum">
              <a:rPr lang="ar-EG" smtClean="0"/>
              <a:t>‹#›</a:t>
            </a:fld>
            <a:endParaRPr lang="ar-EG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A999-E8E8-42E6-9A9B-D2C36B8CBE97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9277-A6F8-45FE-9F41-2AF137C9619D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A999-E8E8-42E6-9A9B-D2C36B8CBE97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9277-A6F8-45FE-9F41-2AF137C9619D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A999-E8E8-42E6-9A9B-D2C36B8CBE97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9277-A6F8-45FE-9F41-2AF137C9619D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2DAA999-E8E8-42E6-9A9B-D2C36B8CBE97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D19277-A6F8-45FE-9F41-2AF137C9619D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65760" indent="-365760" algn="r" defTabSz="914400" rtl="1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r" defTabSz="914400" rtl="1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r" defTabSz="914400" rtl="1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r" defTabSz="914400" rtl="1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r" defTabSz="914400" rtl="1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r" defTabSz="914400" rtl="1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r" defTabSz="914400" rtl="1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r" defTabSz="914400" rtl="1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r" defTabSz="914400" rtl="1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sz="4000" b="1" dirty="0"/>
              <a:t>BLD Project</a:t>
            </a:r>
            <a:endParaRPr lang="ar-EG" sz="4000" b="1" dirty="0"/>
          </a:p>
        </p:txBody>
      </p:sp>
    </p:spTree>
    <p:extLst>
      <p:ext uri="{BB962C8B-B14F-4D97-AF65-F5344CB8AC3E}">
        <p14:creationId xmlns:p14="http://schemas.microsoft.com/office/powerpoint/2010/main" val="306097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295385"/>
              </p:ext>
            </p:extLst>
          </p:nvPr>
        </p:nvGraphicFramePr>
        <p:xfrm>
          <a:off x="107504" y="1484784"/>
          <a:ext cx="1800201" cy="1184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71745"/>
              </p:ext>
            </p:extLst>
          </p:nvPr>
        </p:nvGraphicFramePr>
        <p:xfrm>
          <a:off x="107504" y="2918982"/>
          <a:ext cx="1800201" cy="1184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11025"/>
              </p:ext>
            </p:extLst>
          </p:nvPr>
        </p:nvGraphicFramePr>
        <p:xfrm>
          <a:off x="2512633" y="3573016"/>
          <a:ext cx="1800201" cy="1184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38959"/>
              </p:ext>
            </p:extLst>
          </p:nvPr>
        </p:nvGraphicFramePr>
        <p:xfrm>
          <a:off x="4860032" y="1052736"/>
          <a:ext cx="1656186" cy="1184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73653"/>
              </p:ext>
            </p:extLst>
          </p:nvPr>
        </p:nvGraphicFramePr>
        <p:xfrm>
          <a:off x="2663790" y="1092343"/>
          <a:ext cx="1800200" cy="1184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36445"/>
              </p:ext>
            </p:extLst>
          </p:nvPr>
        </p:nvGraphicFramePr>
        <p:xfrm>
          <a:off x="7092279" y="2676519"/>
          <a:ext cx="1800201" cy="1184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765884"/>
              </p:ext>
            </p:extLst>
          </p:nvPr>
        </p:nvGraphicFramePr>
        <p:xfrm>
          <a:off x="4860032" y="3573016"/>
          <a:ext cx="1656186" cy="1184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786936"/>
              </p:ext>
            </p:extLst>
          </p:nvPr>
        </p:nvGraphicFramePr>
        <p:xfrm>
          <a:off x="7092280" y="1092343"/>
          <a:ext cx="1728192" cy="1184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cxnSpLocks/>
            <a:stCxn id="2" idx="3"/>
            <a:endCxn id="7" idx="1"/>
          </p:cNvCxnSpPr>
          <p:nvPr/>
        </p:nvCxnSpPr>
        <p:spPr>
          <a:xfrm flipV="1">
            <a:off x="1907705" y="1684607"/>
            <a:ext cx="756085" cy="392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7" idx="3"/>
            <a:endCxn id="6" idx="1"/>
          </p:cNvCxnSpPr>
          <p:nvPr/>
        </p:nvCxnSpPr>
        <p:spPr>
          <a:xfrm flipV="1">
            <a:off x="4463990" y="1645000"/>
            <a:ext cx="396042" cy="39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6" idx="3"/>
            <a:endCxn id="10" idx="1"/>
          </p:cNvCxnSpPr>
          <p:nvPr/>
        </p:nvCxnSpPr>
        <p:spPr>
          <a:xfrm>
            <a:off x="6516218" y="1645000"/>
            <a:ext cx="576062" cy="39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4" idx="3"/>
            <a:endCxn id="5" idx="1"/>
          </p:cNvCxnSpPr>
          <p:nvPr/>
        </p:nvCxnSpPr>
        <p:spPr>
          <a:xfrm>
            <a:off x="1907705" y="3511246"/>
            <a:ext cx="604928" cy="654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" idx="3"/>
            <a:endCxn id="9" idx="1"/>
          </p:cNvCxnSpPr>
          <p:nvPr/>
        </p:nvCxnSpPr>
        <p:spPr>
          <a:xfrm>
            <a:off x="4312834" y="4165280"/>
            <a:ext cx="5471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2" idx="3"/>
            <a:endCxn id="5" idx="1"/>
          </p:cNvCxnSpPr>
          <p:nvPr/>
        </p:nvCxnSpPr>
        <p:spPr>
          <a:xfrm>
            <a:off x="1907705" y="2077048"/>
            <a:ext cx="604928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28120" y="5301208"/>
          <a:ext cx="8856984" cy="1339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9293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(A)Reserve a Server in Google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(B)gathering info from the ministry health and hospital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(C)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(D) Develop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43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(E)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/>
                      <a:r>
                        <a:rPr lang="en-US" dirty="0"/>
                        <a:t>(F) Test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(G) Test Develops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(H) Full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FFE77A-8CB1-4686-AE1B-C0682AD8CB6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907705" y="1684607"/>
            <a:ext cx="756085" cy="182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39EBC09-9929-4BB5-B150-8B27E5E3814C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6516218" y="3861048"/>
            <a:ext cx="1476161" cy="3042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0C4B55-A23A-4454-B655-D62944FD1018}"/>
              </a:ext>
            </a:extLst>
          </p:cNvPr>
          <p:cNvSpPr txBox="1"/>
          <p:nvPr/>
        </p:nvSpPr>
        <p:spPr>
          <a:xfrm>
            <a:off x="3059832" y="145822"/>
            <a:ext cx="3000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Edited Network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1FF46C-995B-479B-A78A-9532104A7C6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7956376" y="2276872"/>
            <a:ext cx="36003" cy="39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31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B0D1A2-3346-4987-94D1-1D7A37F8E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704477"/>
              </p:ext>
            </p:extLst>
          </p:nvPr>
        </p:nvGraphicFramePr>
        <p:xfrm>
          <a:off x="-17588" y="1412776"/>
          <a:ext cx="9179196" cy="545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363">
                  <a:extLst>
                    <a:ext uri="{9D8B030D-6E8A-4147-A177-3AD203B41FA5}">
                      <a16:colId xmlns:a16="http://schemas.microsoft.com/office/drawing/2014/main" val="2702707353"/>
                    </a:ext>
                  </a:extLst>
                </a:gridCol>
                <a:gridCol w="3953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3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3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53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53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53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53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53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53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53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53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5371">
                  <a:extLst>
                    <a:ext uri="{9D8B030D-6E8A-4147-A177-3AD203B41FA5}">
                      <a16:colId xmlns:a16="http://schemas.microsoft.com/office/drawing/2014/main" val="2766998160"/>
                    </a:ext>
                  </a:extLst>
                </a:gridCol>
                <a:gridCol w="395371">
                  <a:extLst>
                    <a:ext uri="{9D8B030D-6E8A-4147-A177-3AD203B41FA5}">
                      <a16:colId xmlns:a16="http://schemas.microsoft.com/office/drawing/2014/main" val="2373119203"/>
                    </a:ext>
                  </a:extLst>
                </a:gridCol>
                <a:gridCol w="395371">
                  <a:extLst>
                    <a:ext uri="{9D8B030D-6E8A-4147-A177-3AD203B41FA5}">
                      <a16:colId xmlns:a16="http://schemas.microsoft.com/office/drawing/2014/main" val="3743492219"/>
                    </a:ext>
                  </a:extLst>
                </a:gridCol>
              </a:tblGrid>
              <a:tr h="613136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DUR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                     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BUDJET X 1000$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016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reserve server in Google cloud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526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gathering information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741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741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741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develop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741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test(coding)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741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test(develop)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full test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 total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741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cumulative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EBB9A5B-43C5-4DA2-BDBB-1C85796E5FB9}"/>
              </a:ext>
            </a:extLst>
          </p:cNvPr>
          <p:cNvSpPr txBox="1"/>
          <p:nvPr/>
        </p:nvSpPr>
        <p:spPr>
          <a:xfrm>
            <a:off x="2267744" y="548680"/>
            <a:ext cx="439248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rtl="0"/>
            <a:r>
              <a:rPr lang="en-US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</a:rPr>
              <a:t>Budget Table</a:t>
            </a:r>
          </a:p>
        </p:txBody>
      </p:sp>
    </p:spTree>
    <p:extLst>
      <p:ext uri="{BB962C8B-B14F-4D97-AF65-F5344CB8AC3E}">
        <p14:creationId xmlns:p14="http://schemas.microsoft.com/office/powerpoint/2010/main" val="30288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1C469C-304B-4BD2-AD31-B38C08C0C411}"/>
              </a:ext>
            </a:extLst>
          </p:cNvPr>
          <p:cNvSpPr txBox="1"/>
          <p:nvPr/>
        </p:nvSpPr>
        <p:spPr>
          <a:xfrm>
            <a:off x="2627784" y="105273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Gannt chart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F81D11-E73E-4FD2-BA08-7DBDC2CAB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337294"/>
              </p:ext>
            </p:extLst>
          </p:nvPr>
        </p:nvGraphicFramePr>
        <p:xfrm>
          <a:off x="179513" y="1916832"/>
          <a:ext cx="8856979" cy="4680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14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14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14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14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14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14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14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65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034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295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6699816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373119203"/>
                    </a:ext>
                  </a:extLst>
                </a:gridCol>
                <a:gridCol w="504052">
                  <a:extLst>
                    <a:ext uri="{9D8B030D-6E8A-4147-A177-3AD203B41FA5}">
                      <a16:colId xmlns:a16="http://schemas.microsoft.com/office/drawing/2014/main" val="3743492219"/>
                    </a:ext>
                  </a:extLst>
                </a:gridCol>
              </a:tblGrid>
              <a:tr h="552538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reserve server in Google cloud</a:t>
                      </a:r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068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gathering information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8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8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develop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8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8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test(develop)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8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test(coding)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8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full test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845">
                <a:tc>
                  <a:txBody>
                    <a:bodyPr/>
                    <a:lstStyle/>
                    <a:p>
                      <a:pPr algn="ctr" rtl="1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70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45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عنصر نائب للمحتوى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362434"/>
              </p:ext>
            </p:extLst>
          </p:nvPr>
        </p:nvGraphicFramePr>
        <p:xfrm>
          <a:off x="1" y="0"/>
          <a:ext cx="9144000" cy="712546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782549">
                  <a:extLst>
                    <a:ext uri="{9D8B030D-6E8A-4147-A177-3AD203B41FA5}">
                      <a16:colId xmlns:a16="http://schemas.microsoft.com/office/drawing/2014/main" val="423923153"/>
                    </a:ext>
                  </a:extLst>
                </a:gridCol>
                <a:gridCol w="1340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1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5740">
                <a:tc gridSpan="3"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4400" b="1" cap="small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Sylfaen" panose="010A0502050306030303" pitchFamily="18" charset="0"/>
                          <a:cs typeface="Times New Roman"/>
                        </a:rPr>
                        <a:t>R </a:t>
                      </a:r>
                      <a:r>
                        <a:rPr lang="en-US" sz="4400" b="1" cap="small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Sylfaen" panose="010A0502050306030303" pitchFamily="18" charset="0"/>
                          <a:cs typeface="Times New Roman"/>
                        </a:rPr>
                        <a:t>i</a:t>
                      </a:r>
                      <a:r>
                        <a:rPr lang="en-US" sz="4400" b="1" cap="small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Sylfaen" panose="010A0502050306030303" pitchFamily="18" charset="0"/>
                          <a:cs typeface="Times New Roman"/>
                        </a:rPr>
                        <a:t> s k s</a:t>
                      </a:r>
                      <a:endParaRPr lang="en-US" sz="1000" b="1" cap="small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Sylfaen" panose="010A0502050306030303" pitchFamily="18" charset="0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4400" b="1" cap="small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Sylfaen" panose="010A0502050306030303" pitchFamily="18" charset="0"/>
                          <a:cs typeface="Times New Roman"/>
                        </a:rPr>
                        <a:t>risks</a:t>
                      </a:r>
                      <a:endParaRPr lang="en-US" sz="1000" b="1" cap="small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Sylfaen" panose="010A0502050306030303" pitchFamily="18" charset="0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80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20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Severity</a:t>
                      </a:r>
                      <a:endParaRPr lang="en-US" sz="2000" dirty="0"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effectLst/>
                          <a:latin typeface="Arial"/>
                          <a:ea typeface="Times New Roman"/>
                        </a:rPr>
                        <a:t>Description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46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/>
                        <a:t>We are working on a long-term plan for development.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Low 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Constantly developing and updating.</a:t>
                      </a:r>
                      <a:endParaRPr lang="ar-EG" sz="2000" i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4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/>
                        <a:t>We can delay the project until all the resources are complete.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medium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We cannot get the resources in time.</a:t>
                      </a:r>
                      <a:endParaRPr lang="ar-EG" sz="2000" i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5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/>
                        <a:t>We convince them that we will  create an application that will help them solve the problem of blood deficiency and we use some documents that indicate this application.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Medium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2000" i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Approval of some hospitals due to safety.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862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/>
                        <a:t>We</a:t>
                      </a:r>
                      <a:r>
                        <a:rPr lang="en-US" baseline="0" dirty="0"/>
                        <a:t> reduce the  resource of application.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High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20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Increase in the cost</a:t>
                      </a:r>
                      <a:endParaRPr lang="ar-EG" sz="2000" i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3509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/>
                        <a:t>We convince them that we will create an application that will help them solve the problem of blood deficiency and we use some documents that indicate this application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High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2000" i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Approval from the Ministry of Health</a:t>
                      </a:r>
                      <a:endParaRPr lang="ar-EG" sz="2000" i="0" dirty="0">
                        <a:solidFill>
                          <a:srgbClr val="40404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043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</a:rPr>
                        <a:t>Hiring a specialist to review legal papers.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High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2000" i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Legal Procedures and Licensing (Software Licenses)</a:t>
                      </a:r>
                      <a:endParaRPr lang="ar-EG" sz="2000" i="0" dirty="0">
                        <a:solidFill>
                          <a:srgbClr val="40404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240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/>
                        <a:t>We store data on more than one server.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High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2000" i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Server failures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37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عنصر نائب للمحتوى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26899"/>
              </p:ext>
            </p:extLst>
          </p:nvPr>
        </p:nvGraphicFramePr>
        <p:xfrm>
          <a:off x="755576" y="1124744"/>
          <a:ext cx="5832648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832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Time of the meeting </a:t>
                      </a:r>
                      <a:endParaRPr lang="ar-EG" sz="2000" dirty="0"/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Every Thursday</a:t>
                      </a:r>
                      <a:r>
                        <a:rPr lang="en-US" baseline="0" dirty="0"/>
                        <a:t> “online meeting “</a:t>
                      </a:r>
                      <a:endParaRPr lang="ar-EG" dirty="0"/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Every Tuesday </a:t>
                      </a:r>
                      <a:r>
                        <a:rPr lang="en-US" baseline="0" dirty="0"/>
                        <a:t> in the college</a:t>
                      </a:r>
                      <a:endParaRPr lang="ar-EG" dirty="0"/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95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عنصر نائب للمحتوى 5">
            <a:extLst>
              <a:ext uri="{FF2B5EF4-FFF2-40B4-BE49-F238E27FC236}">
                <a16:creationId xmlns:a16="http://schemas.microsoft.com/office/drawing/2014/main" id="{7732EC2F-D1E9-4A68-8171-CB88D57B80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9682520"/>
              </p:ext>
            </p:extLst>
          </p:nvPr>
        </p:nvGraphicFramePr>
        <p:xfrm>
          <a:off x="395536" y="4293096"/>
          <a:ext cx="4968552" cy="2250440"/>
        </p:xfrm>
        <a:graphic>
          <a:graphicData uri="http://schemas.openxmlformats.org/drawingml/2006/table">
            <a:tbl>
              <a:tblPr rtl="1" firstRow="1">
                <a:tableStyleId>{5C22544A-7EE6-4342-B048-85BDC9FD1C3A}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Teem members :</a:t>
                      </a:r>
                      <a:endParaRPr lang="ar-E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Mostafa</a:t>
                      </a:r>
                      <a:r>
                        <a:rPr lang="en-US" dirty="0"/>
                        <a:t> Ashraf Ali Ahmed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Mostafa</a:t>
                      </a:r>
                      <a:r>
                        <a:rPr lang="en-US" baseline="0" dirty="0"/>
                        <a:t> Mahmoud Mohamed </a:t>
                      </a:r>
                      <a:r>
                        <a:rPr lang="en-US" baseline="0" dirty="0" err="1"/>
                        <a:t>Khalifa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Mahmoud Mohamed Ahmad</a:t>
                      </a:r>
                      <a:r>
                        <a:rPr lang="en-US" baseline="0" dirty="0"/>
                        <a:t> Mohamed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Mariam Maher</a:t>
                      </a:r>
                      <a:r>
                        <a:rPr lang="en-US" baseline="0" dirty="0"/>
                        <a:t>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Mariam</a:t>
                      </a:r>
                      <a:r>
                        <a:rPr lang="en-US" baseline="0" dirty="0"/>
                        <a:t> Gap Allah Aziz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عنصر نائب للمحتوى 5">
            <a:extLst>
              <a:ext uri="{FF2B5EF4-FFF2-40B4-BE49-F238E27FC236}">
                <a16:creationId xmlns:a16="http://schemas.microsoft.com/office/drawing/2014/main" id="{8EDC38C9-B6D1-4EF9-8FD4-918C8116B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164936"/>
              </p:ext>
            </p:extLst>
          </p:nvPr>
        </p:nvGraphicFramePr>
        <p:xfrm>
          <a:off x="395536" y="3429000"/>
          <a:ext cx="4957192" cy="762000"/>
        </p:xfrm>
        <a:graphic>
          <a:graphicData uri="http://schemas.openxmlformats.org/drawingml/2006/table">
            <a:tbl>
              <a:tblPr rtl="1" firstRow="1">
                <a:tableStyleId>{5C22544A-7EE6-4342-B048-85BDC9FD1C3A}</a:tableStyleId>
              </a:tblPr>
              <a:tblGrid>
                <a:gridCol w="495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Supervisor</a:t>
                      </a:r>
                      <a:endParaRPr lang="ar-E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/>
                        <a:t>Alaa Abdel Fattah</a:t>
                      </a:r>
                      <a:endParaRPr lang="ar-E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عنصر نائب للمحتوى 5">
            <a:extLst>
              <a:ext uri="{FF2B5EF4-FFF2-40B4-BE49-F238E27FC236}">
                <a16:creationId xmlns:a16="http://schemas.microsoft.com/office/drawing/2014/main" id="{6BB607AB-AE19-4090-8730-186FDF1914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34121"/>
              </p:ext>
            </p:extLst>
          </p:nvPr>
        </p:nvGraphicFramePr>
        <p:xfrm>
          <a:off x="395536" y="2420888"/>
          <a:ext cx="4957192" cy="864096"/>
        </p:xfrm>
        <a:graphic>
          <a:graphicData uri="http://schemas.openxmlformats.org/drawingml/2006/table">
            <a:tbl>
              <a:tblPr rtl="1" firstRow="1">
                <a:tableStyleId>{5C22544A-7EE6-4342-B048-85BDC9FD1C3A}</a:tableStyleId>
              </a:tblPr>
              <a:tblGrid>
                <a:gridCol w="495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33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Doctor :</a:t>
                      </a:r>
                      <a:endParaRPr lang="ar-E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66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/>
                        <a:t>Ibrahim Al-</a:t>
                      </a:r>
                      <a:r>
                        <a:rPr lang="en-US" sz="2000" b="1" dirty="0" err="1"/>
                        <a:t>Awadi</a:t>
                      </a:r>
                      <a:endParaRPr lang="ar-EG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8BB665-8974-49D7-B5A4-E2E735BEF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63648"/>
              </p:ext>
            </p:extLst>
          </p:nvPr>
        </p:nvGraphicFramePr>
        <p:xfrm>
          <a:off x="2123728" y="764704"/>
          <a:ext cx="5014066" cy="665354"/>
        </p:xfrm>
        <a:graphic>
          <a:graphicData uri="http://schemas.openxmlformats.org/drawingml/2006/table">
            <a:tbl>
              <a:tblPr rtl="1" firstRow="1">
                <a:tableStyleId>{5C22544A-7EE6-4342-B048-85BDC9FD1C3A}</a:tableStyleId>
              </a:tblPr>
              <a:tblGrid>
                <a:gridCol w="5014066">
                  <a:extLst>
                    <a:ext uri="{9D8B030D-6E8A-4147-A177-3AD203B41FA5}">
                      <a16:colId xmlns:a16="http://schemas.microsoft.com/office/drawing/2014/main" val="4150270880"/>
                    </a:ext>
                  </a:extLst>
                </a:gridCol>
              </a:tblGrid>
              <a:tr h="665354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Project management </a:t>
                      </a:r>
                      <a:endParaRPr lang="ar-EG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800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0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عنصر نائب للمحتوى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831279"/>
              </p:ext>
            </p:extLst>
          </p:nvPr>
        </p:nvGraphicFramePr>
        <p:xfrm>
          <a:off x="698500" y="2247901"/>
          <a:ext cx="7747000" cy="2593764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374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4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891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3" rtl="1"/>
                      <a:r>
                        <a:rPr lang="en-US" sz="1800" dirty="0"/>
                        <a:t>Project</a:t>
                      </a:r>
                      <a:r>
                        <a:rPr lang="en-US" sz="1800" baseline="0" dirty="0"/>
                        <a:t> identification</a:t>
                      </a:r>
                      <a:endParaRPr lang="ar-E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32">
                <a:tc>
                  <a:txBody>
                    <a:bodyPr/>
                    <a:lstStyle/>
                    <a:p>
                      <a:pPr algn="l" rtl="0"/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(BLD) Blood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Name</a:t>
                      </a:r>
                      <a:endParaRPr lang="ar-EG" sz="20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227">
                <a:tc>
                  <a:txBody>
                    <a:bodyPr/>
                    <a:lstStyle/>
                    <a:p>
                      <a:pPr rtl="1"/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solve the problem of blood shortage in hospitals and provide the necessary blood for patients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Description</a:t>
                      </a:r>
                      <a:endParaRPr lang="ar-EG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91">
                <a:tc>
                  <a:txBody>
                    <a:bodyPr/>
                    <a:lstStyle/>
                    <a:p>
                      <a:pPr algn="l" rtl="1"/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Ministry of Health, Red Crescent.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Sponsor</a:t>
                      </a:r>
                      <a:endParaRPr lang="ar-EG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604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Eng.</a:t>
                      </a:r>
                      <a:r>
                        <a:rPr lang="en-US" b="1" dirty="0"/>
                        <a:t> </a:t>
                      </a:r>
                      <a:r>
                        <a:rPr lang="en-US" b="0" dirty="0"/>
                        <a:t>Alaa Abdel Fattah</a:t>
                      </a:r>
                      <a:endParaRPr lang="ar-E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Project Manger</a:t>
                      </a:r>
                      <a:endParaRPr lang="ar-EG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عنوان 2"/>
          <p:cNvSpPr>
            <a:spLocks noGrp="1"/>
          </p:cNvSpPr>
          <p:nvPr>
            <p:ph type="title"/>
          </p:nvPr>
        </p:nvSpPr>
        <p:spPr>
          <a:xfrm>
            <a:off x="395536" y="349195"/>
            <a:ext cx="7754437" cy="1063581"/>
          </a:xfrm>
        </p:spPr>
        <p:txBody>
          <a:bodyPr/>
          <a:lstStyle/>
          <a:p>
            <a:pPr algn="l"/>
            <a:r>
              <a:rPr lang="en-US" sz="2800" b="1" dirty="0"/>
              <a:t>Project Identification ::</a:t>
            </a:r>
            <a:endParaRPr lang="ar-EG" sz="2800" b="1" dirty="0"/>
          </a:p>
        </p:txBody>
      </p:sp>
    </p:spTree>
    <p:extLst>
      <p:ext uri="{BB962C8B-B14F-4D97-AF65-F5344CB8AC3E}">
        <p14:creationId xmlns:p14="http://schemas.microsoft.com/office/powerpoint/2010/main" val="122689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628382"/>
              </p:ext>
            </p:extLst>
          </p:nvPr>
        </p:nvGraphicFramePr>
        <p:xfrm>
          <a:off x="899592" y="2348880"/>
          <a:ext cx="7560840" cy="2698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8616">
                <a:tc>
                  <a:txBody>
                    <a:bodyPr/>
                    <a:lstStyle/>
                    <a:p>
                      <a:pPr algn="l" rtl="0"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BLD</a:t>
                      </a:r>
                      <a:r>
                        <a:rPr 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) Blood app is a mobile app designed to be connected with  hospital needed blood and donor  , the user will use the app to donate blood, by  entering his name ,phone number, blood type and  location waiting message from any hospital nearby him , when hospital need blood for patient admin user for hospital enter how much he need and type blood , app send message to all users have the needed blood type to go to the hospital that needs to donate blood   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Case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23690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>
          <a:xfrm>
            <a:off x="755576" y="2204864"/>
            <a:ext cx="7745505" cy="4381871"/>
          </a:xfrm>
        </p:spPr>
        <p:txBody>
          <a:bodyPr>
            <a:normAutofit fontScale="40000" lnSpcReduction="20000"/>
          </a:bodyPr>
          <a:lstStyle/>
          <a:p>
            <a:pPr algn="l" rtl="0"/>
            <a:r>
              <a:rPr lang="en-US" sz="4000" dirty="0"/>
              <a:t>Version (1.0.0)…..will provide an appropriate blood donators by :</a:t>
            </a:r>
          </a:p>
          <a:p>
            <a:pPr marL="0" indent="0" algn="l" rtl="0">
              <a:buNone/>
            </a:pPr>
            <a:endParaRPr lang="en-US" sz="4000" dirty="0"/>
          </a:p>
          <a:p>
            <a:pPr algn="l" rtl="0"/>
            <a:r>
              <a:rPr lang="en-US" sz="4000" dirty="0"/>
              <a:t>(scope statement) ….. The project will be completed and approval for testing in three months at </a:t>
            </a:r>
            <a:r>
              <a:rPr lang="en-US" sz="4000" b="1" dirty="0"/>
              <a:t>ASSUIT University Hospital (ALKASR)</a:t>
            </a:r>
            <a:r>
              <a:rPr lang="en-US" sz="4000" dirty="0"/>
              <a:t> such as beginning at a cost not to exceed 100,000 $  .</a:t>
            </a:r>
          </a:p>
          <a:p>
            <a:pPr marL="0" indent="0" algn="l" rtl="0">
              <a:buNone/>
            </a:pPr>
            <a:endParaRPr lang="en-US" sz="4000" dirty="0"/>
          </a:p>
          <a:p>
            <a:pPr algn="l" rtl="0"/>
            <a:r>
              <a:rPr lang="en-US" sz="4000" dirty="0"/>
              <a:t>Phase one team of android developer , team </a:t>
            </a:r>
            <a:r>
              <a:rPr lang="en-US" sz="4000" dirty="0" err="1"/>
              <a:t>connectes</a:t>
            </a:r>
            <a:r>
              <a:rPr lang="en-US" sz="4000" dirty="0"/>
              <a:t> the servers in hospitals and collecting data .</a:t>
            </a:r>
          </a:p>
          <a:p>
            <a:pPr marL="0" indent="0" algn="l" rtl="0">
              <a:buNone/>
            </a:pPr>
            <a:endParaRPr lang="en-US" sz="4000" dirty="0"/>
          </a:p>
          <a:p>
            <a:pPr algn="l" rtl="0"/>
            <a:r>
              <a:rPr lang="en-US" sz="4000" dirty="0"/>
              <a:t>The app will be written in java because the purpose of app is searching on appropriate donators .</a:t>
            </a:r>
          </a:p>
          <a:p>
            <a:pPr marL="0" indent="0" algn="l" rtl="0">
              <a:buNone/>
            </a:pPr>
            <a:r>
              <a:rPr lang="en-US" sz="4000" dirty="0"/>
              <a:t> </a:t>
            </a:r>
            <a:endParaRPr lang="en-US" sz="4000" b="1" dirty="0"/>
          </a:p>
          <a:p>
            <a:pPr algn="l" rtl="0"/>
            <a:r>
              <a:rPr lang="en-US" sz="5000" b="1" dirty="0"/>
              <a:t>Project exclusions::</a:t>
            </a:r>
          </a:p>
          <a:p>
            <a:pPr lvl="0" algn="l" rtl="0"/>
            <a:endParaRPr lang="en-US" sz="2900" dirty="0"/>
          </a:p>
          <a:p>
            <a:pPr lvl="0" algn="l" rtl="0">
              <a:buClr>
                <a:srgbClr val="873624"/>
              </a:buClr>
            </a:pP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System maintenance and repair will be done only up to 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three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months 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after .</a:t>
            </a:r>
            <a:endParaRPr lang="en-US" sz="4000" dirty="0"/>
          </a:p>
          <a:p>
            <a:pPr lvl="0" algn="l" rtl="0"/>
            <a:endParaRPr lang="en-US" sz="4000" dirty="0"/>
          </a:p>
          <a:p>
            <a:pPr lvl="0" algn="l" rtl="0"/>
            <a:r>
              <a:rPr lang="en-US" sz="4000" dirty="0"/>
              <a:t>Tasks defined for version 1.1.0</a:t>
            </a:r>
          </a:p>
          <a:p>
            <a:endParaRPr lang="ar-EG" sz="3000" dirty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56263" cy="1054250"/>
          </a:xfrm>
        </p:spPr>
        <p:txBody>
          <a:bodyPr/>
          <a:lstStyle/>
          <a:p>
            <a:r>
              <a:rPr lang="en-US" b="1" dirty="0"/>
              <a:t>Project scope: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97396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39EE0A-5F21-4B52-AFDD-2E487CCD14AF}"/>
              </a:ext>
            </a:extLst>
          </p:cNvPr>
          <p:cNvSpPr txBox="1"/>
          <p:nvPr/>
        </p:nvSpPr>
        <p:spPr>
          <a:xfrm>
            <a:off x="2906532" y="1825660"/>
            <a:ext cx="200550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ar-EG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2F3-4F58-452F-A89A-4C81CD96BE4D}"/>
              </a:ext>
            </a:extLst>
          </p:cNvPr>
          <p:cNvSpPr txBox="1"/>
          <p:nvPr/>
        </p:nvSpPr>
        <p:spPr>
          <a:xfrm>
            <a:off x="564374" y="1825660"/>
            <a:ext cx="201622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 base</a:t>
            </a:r>
            <a:endParaRPr lang="ar-EG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AutoShape 2"/>
          <p:cNvSpPr>
            <a:spLocks noChangeShapeType="1"/>
          </p:cNvSpPr>
          <p:nvPr/>
        </p:nvSpPr>
        <p:spPr bwMode="auto">
          <a:xfrm>
            <a:off x="5866199" y="1032338"/>
            <a:ext cx="2103120" cy="73152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26" name="AutoShape 4"/>
          <p:cNvSpPr>
            <a:spLocks noChangeShapeType="1"/>
          </p:cNvSpPr>
          <p:nvPr/>
        </p:nvSpPr>
        <p:spPr bwMode="auto">
          <a:xfrm rot="10800000" flipV="1">
            <a:off x="1566213" y="952572"/>
            <a:ext cx="2020155" cy="873087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 sz="1600" dirty="0"/>
          </a:p>
        </p:txBody>
      </p:sp>
      <p:sp>
        <p:nvSpPr>
          <p:cNvPr id="27" name="AutoShape 5"/>
          <p:cNvSpPr>
            <a:spLocks noChangeShapeType="1"/>
          </p:cNvSpPr>
          <p:nvPr/>
        </p:nvSpPr>
        <p:spPr bwMode="auto">
          <a:xfrm rot="5400000">
            <a:off x="4087336" y="1033347"/>
            <a:ext cx="599738" cy="926556"/>
          </a:xfrm>
          <a:prstGeom prst="bentConnector3">
            <a:avLst>
              <a:gd name="adj1" fmla="val 58577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28" name="AutoShape 6"/>
          <p:cNvSpPr>
            <a:spLocks noChangeShapeType="1"/>
          </p:cNvSpPr>
          <p:nvPr/>
        </p:nvSpPr>
        <p:spPr bwMode="auto">
          <a:xfrm rot="16200000" flipH="1">
            <a:off x="5088302" y="981286"/>
            <a:ext cx="646331" cy="1077266"/>
          </a:xfrm>
          <a:prstGeom prst="bentConnector3">
            <a:avLst>
              <a:gd name="adj1" fmla="val 54026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753312" y="4530824"/>
            <a:ext cx="165844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rtl="0" fontAlgn="base">
              <a:spcBef>
                <a:spcPts val="1200"/>
              </a:spcBef>
              <a:spcAft>
                <a:spcPts val="300"/>
              </a:spcAft>
            </a:pPr>
            <a:r>
              <a:rPr lang="en-US" altLang="ar-EG" sz="1400" b="1" dirty="0">
                <a:solidFill>
                  <a:schemeClr val="bg1"/>
                </a:solidFill>
                <a:latin typeface="Cambria" pitchFamily="18" charset="0"/>
                <a:ea typeface="Arial" pitchFamily="34" charset="0"/>
                <a:cs typeface="Arial" pitchFamily="34" charset="0"/>
              </a:rPr>
              <a:t>gathering info from ministry of health and </a:t>
            </a:r>
            <a:r>
              <a:rPr kumimoji="0" lang="en-US" altLang="ar-EG" sz="1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itchFamily="18" charset="0"/>
                <a:ea typeface="Arial" panose="020B0604020202020204" pitchFamily="34" charset="0"/>
                <a:cs typeface="Arial" panose="020B0604020202020204" pitchFamily="34" charset="0"/>
              </a:rPr>
              <a:t>hospital</a:t>
            </a:r>
            <a:endParaRPr kumimoji="0" lang="ar-EG" altLang="ar-EG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5086115" y="1834171"/>
            <a:ext cx="1727968" cy="51470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ar-EG" sz="1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mbria" pitchFamily="18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ar-EG" sz="2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6910427" y="1834172"/>
            <a:ext cx="2088008" cy="5147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ar-EG" sz="28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Integration</a:t>
            </a:r>
            <a:endParaRPr kumimoji="0" lang="ar-EG" altLang="ar-EG" sz="2800" b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737448" y="3285133"/>
            <a:ext cx="1670075" cy="647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ar-EG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Reserve a server in Google  cloud </a:t>
            </a:r>
            <a:endParaRPr kumimoji="0" lang="en-US" altLang="ar-EG" sz="14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altLang="ar-EG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3299365" y="2948111"/>
            <a:ext cx="1219835" cy="55289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ar-EG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itchFamily="18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ar-EG" b="1" dirty="0">
                <a:solidFill>
                  <a:schemeClr val="bg1"/>
                </a:solidFill>
                <a:latin typeface="Cambria" pitchFamily="18" charset="0"/>
                <a:ea typeface="Arial" pitchFamily="34" charset="0"/>
                <a:cs typeface="Arial" pitchFamily="34" charset="0"/>
              </a:rPr>
              <a:t>Design U</a:t>
            </a:r>
            <a:r>
              <a:rPr kumimoji="0" lang="en-US" altLang="ar-EG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itchFamily="18" charset="0"/>
                <a:cs typeface="Arial" pitchFamily="34" charset="0"/>
              </a:rPr>
              <a:t>I/UX</a:t>
            </a:r>
            <a:endParaRPr kumimoji="0" lang="ar-EG" altLang="ar-EG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3299365" y="4166542"/>
            <a:ext cx="1219835" cy="47486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ar-EG" sz="1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itchFamily="18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ar-EG" b="1" dirty="0">
                <a:solidFill>
                  <a:schemeClr val="bg1"/>
                </a:solidFill>
                <a:latin typeface="Cambria" pitchFamily="18" charset="0"/>
                <a:ea typeface="Arial" pitchFamily="34" charset="0"/>
                <a:cs typeface="Arial" pitchFamily="34" charset="0"/>
              </a:rPr>
              <a:t>Develop</a:t>
            </a:r>
            <a:endParaRPr kumimoji="0" lang="ar-EG" altLang="ar-EG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3437730" y="5540399"/>
            <a:ext cx="943102" cy="40888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ar-EG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itchFamily="18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ar-EG" b="1" dirty="0">
                <a:solidFill>
                  <a:schemeClr val="bg1"/>
                </a:solidFill>
                <a:latin typeface="Cambria" pitchFamily="18" charset="0"/>
                <a:ea typeface="Arial" pitchFamily="34" charset="0"/>
                <a:cs typeface="Arial" pitchFamily="34" charset="0"/>
              </a:rPr>
              <a:t>Test</a:t>
            </a:r>
            <a:endParaRPr kumimoji="0" lang="ar-EG" altLang="ar-EG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5318878" y="4797153"/>
            <a:ext cx="1219835" cy="43204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ar-EG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itchFamily="18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ar-EG" b="1" dirty="0">
                <a:solidFill>
                  <a:schemeClr val="bg1"/>
                </a:solidFill>
                <a:latin typeface="Cambria" pitchFamily="18" charset="0"/>
                <a:ea typeface="Arial" pitchFamily="34" charset="0"/>
                <a:cs typeface="Arial" pitchFamily="34" charset="0"/>
              </a:rPr>
              <a:t>Testing</a:t>
            </a:r>
            <a:endParaRPr kumimoji="0" lang="ar-EG" altLang="ar-EG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5330237" y="3308151"/>
            <a:ext cx="1219835" cy="55289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ar-EG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itchFamily="18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ar-EG" b="1" dirty="0">
                <a:solidFill>
                  <a:schemeClr val="bg1"/>
                </a:solidFill>
                <a:latin typeface="Cambria" pitchFamily="18" charset="0"/>
                <a:ea typeface="Arial" pitchFamily="34" charset="0"/>
                <a:cs typeface="Arial" pitchFamily="34" charset="0"/>
              </a:rPr>
              <a:t>Coding</a:t>
            </a:r>
            <a:endParaRPr kumimoji="0" lang="ar-EG" altLang="ar-EG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7344513" y="3573017"/>
            <a:ext cx="1219835" cy="4789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ar-EG" sz="14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itchFamily="18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ar-EG" sz="1400" b="1" dirty="0">
                <a:solidFill>
                  <a:schemeClr val="bg1"/>
                </a:solidFill>
                <a:latin typeface="Cambria" pitchFamily="18" charset="0"/>
                <a:ea typeface="Arial" pitchFamily="34" charset="0"/>
                <a:cs typeface="Arial" pitchFamily="34" charset="0"/>
              </a:rPr>
              <a:t>Full Testing</a:t>
            </a:r>
            <a:endParaRPr kumimoji="0" lang="ar-EG" altLang="ar-EG" sz="14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1A0EB9-7D4D-4B6C-A5B5-DB013B39035D}"/>
              </a:ext>
            </a:extLst>
          </p:cNvPr>
          <p:cNvSpPr txBox="1"/>
          <p:nvPr/>
        </p:nvSpPr>
        <p:spPr>
          <a:xfrm>
            <a:off x="3586368" y="536165"/>
            <a:ext cx="2279831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BLD.App</a:t>
            </a:r>
            <a:endParaRPr lang="en-US"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C03679-44BD-4AD4-A99D-B5A1C4EEED98}"/>
              </a:ext>
            </a:extLst>
          </p:cNvPr>
          <p:cNvCxnSpPr>
            <a:cxnSpLocks/>
          </p:cNvCxnSpPr>
          <p:nvPr/>
        </p:nvCxnSpPr>
        <p:spPr>
          <a:xfrm>
            <a:off x="1566213" y="2420888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D8BA19-3878-403F-A8A8-7F243A4F52B8}"/>
              </a:ext>
            </a:extLst>
          </p:cNvPr>
          <p:cNvCxnSpPr>
            <a:cxnSpLocks/>
            <a:stCxn id="42" idx="2"/>
            <a:endCxn id="31" idx="0"/>
          </p:cNvCxnSpPr>
          <p:nvPr/>
        </p:nvCxnSpPr>
        <p:spPr>
          <a:xfrm>
            <a:off x="1572486" y="3933056"/>
            <a:ext cx="0" cy="59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BD9A04-232D-4581-80C6-7F01D94EAF5C}"/>
              </a:ext>
            </a:extLst>
          </p:cNvPr>
          <p:cNvCxnSpPr>
            <a:cxnSpLocks/>
          </p:cNvCxnSpPr>
          <p:nvPr/>
        </p:nvCxnSpPr>
        <p:spPr>
          <a:xfrm>
            <a:off x="3923928" y="3609094"/>
            <a:ext cx="0" cy="539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02500B-7B8F-4788-87C5-AE3B0C9F5568}"/>
              </a:ext>
            </a:extLst>
          </p:cNvPr>
          <p:cNvCxnSpPr>
            <a:cxnSpLocks/>
          </p:cNvCxnSpPr>
          <p:nvPr/>
        </p:nvCxnSpPr>
        <p:spPr>
          <a:xfrm>
            <a:off x="3923928" y="4725144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BFDB0B-E392-41F5-9FE2-FA004581E2DF}"/>
              </a:ext>
            </a:extLst>
          </p:cNvPr>
          <p:cNvCxnSpPr>
            <a:cxnSpLocks/>
          </p:cNvCxnSpPr>
          <p:nvPr/>
        </p:nvCxnSpPr>
        <p:spPr>
          <a:xfrm>
            <a:off x="7956376" y="2481456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C656DB-11BB-479A-8CE1-2F18525E43FE}"/>
              </a:ext>
            </a:extLst>
          </p:cNvPr>
          <p:cNvCxnSpPr>
            <a:cxnSpLocks/>
          </p:cNvCxnSpPr>
          <p:nvPr/>
        </p:nvCxnSpPr>
        <p:spPr>
          <a:xfrm>
            <a:off x="3923928" y="242088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698001-A93B-4CE7-8C00-84C99F177BA5}"/>
              </a:ext>
            </a:extLst>
          </p:cNvPr>
          <p:cNvCxnSpPr>
            <a:cxnSpLocks/>
          </p:cNvCxnSpPr>
          <p:nvPr/>
        </p:nvCxnSpPr>
        <p:spPr>
          <a:xfrm>
            <a:off x="5940152" y="4051920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0A66C3-A7E8-4CB0-8692-1134E9734D28}"/>
              </a:ext>
            </a:extLst>
          </p:cNvPr>
          <p:cNvCxnSpPr>
            <a:cxnSpLocks/>
          </p:cNvCxnSpPr>
          <p:nvPr/>
        </p:nvCxnSpPr>
        <p:spPr>
          <a:xfrm>
            <a:off x="5940152" y="2467744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7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C20D2B-E09E-4B46-9C15-147DF9B311B9}"/>
              </a:ext>
            </a:extLst>
          </p:cNvPr>
          <p:cNvSpPr txBox="1"/>
          <p:nvPr/>
        </p:nvSpPr>
        <p:spPr>
          <a:xfrm>
            <a:off x="1619672" y="332656"/>
            <a:ext cx="544360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Responsible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ar-EG" sz="3200" dirty="0">
                <a:solidFill>
                  <a:schemeClr val="accent1"/>
                </a:solidFill>
              </a:rPr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55AF06-0F14-4FAB-80DA-FD869CBD2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5226"/>
              </p:ext>
            </p:extLst>
          </p:nvPr>
        </p:nvGraphicFramePr>
        <p:xfrm>
          <a:off x="0" y="1743203"/>
          <a:ext cx="9141565" cy="5243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9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9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9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7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  <a:cs typeface="Akhbar MT" pitchFamily="2" charset="-78"/>
                        </a:rPr>
                        <a:t>Activates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  <a:latin typeface="Arial Black" panose="020B0A04020102020204" pitchFamily="34" charset="0"/>
                        </a:rPr>
                        <a:t>Mostafa </a:t>
                      </a:r>
                      <a:r>
                        <a:rPr lang="en-US" sz="1600" b="1" dirty="0" err="1">
                          <a:effectLst/>
                          <a:latin typeface="Arial Black" panose="020B0A04020102020204" pitchFamily="34" charset="0"/>
                        </a:rPr>
                        <a:t>Khalifa</a:t>
                      </a:r>
                      <a:endParaRPr lang="en-US" sz="1600" b="1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  <a:latin typeface="Arial Black" panose="020B0A04020102020204" pitchFamily="34" charset="0"/>
                        </a:rPr>
                        <a:t>Mostafa El</a:t>
                      </a:r>
                    </a:p>
                    <a:p>
                      <a:pPr algn="l"/>
                      <a:r>
                        <a:rPr lang="en-US" sz="1600" b="1" dirty="0" err="1">
                          <a:effectLst/>
                          <a:latin typeface="Arial Black" panose="020B0A04020102020204" pitchFamily="34" charset="0"/>
                        </a:rPr>
                        <a:t>Shahaby</a:t>
                      </a:r>
                      <a:endParaRPr lang="en-US" sz="1600" b="1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Arial Black" panose="020B0A04020102020204" pitchFamily="34" charset="0"/>
                        </a:rPr>
                        <a:t>Mahmoud </a:t>
                      </a:r>
                      <a:r>
                        <a:rPr lang="en-US" sz="1600" dirty="0" err="1">
                          <a:effectLst/>
                          <a:latin typeface="Arial Black" panose="020B0A04020102020204" pitchFamily="34" charset="0"/>
                        </a:rPr>
                        <a:t>Wahman</a:t>
                      </a:r>
                      <a:endParaRPr lang="en-US" sz="1600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Arial Black" panose="020B0A04020102020204" pitchFamily="34" charset="0"/>
                        </a:rPr>
                        <a:t>Mariam </a:t>
                      </a:r>
                      <a:r>
                        <a:rPr lang="en-US" sz="1600" dirty="0" err="1">
                          <a:effectLst/>
                          <a:latin typeface="Arial Black" panose="020B0A04020102020204" pitchFamily="34" charset="0"/>
                        </a:rPr>
                        <a:t>Gappla</a:t>
                      </a:r>
                      <a:endParaRPr lang="en-US" sz="1600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Arial Black" panose="020B0A04020102020204" pitchFamily="34" charset="0"/>
                        </a:rPr>
                        <a:t>Mariam Maher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Gathering information from MOH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 w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719">
                <a:tc>
                  <a:txBody>
                    <a:bodyPr/>
                    <a:lstStyle/>
                    <a:p>
                      <a:pPr lvl="0" algn="l"/>
                      <a:r>
                        <a:rPr lang="en-US" sz="1400" b="0" cap="none" spc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Gathering information from hospital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Arial Black" panose="020B0A04020102020204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Reserve</a:t>
                      </a:r>
                      <a:r>
                        <a:rPr lang="en-US" sz="16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 server in google cloud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Design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6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Develop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68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68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68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68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Full</a:t>
                      </a:r>
                      <a:r>
                        <a:rPr lang="en-US" sz="16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Test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Arial Black" panose="020B0A0402010202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عنوان 12">
            <a:extLst>
              <a:ext uri="{FF2B5EF4-FFF2-40B4-BE49-F238E27FC236}">
                <a16:creationId xmlns:a16="http://schemas.microsoft.com/office/drawing/2014/main" id="{DA0F14A2-F5D7-4B8B-BEFA-7894F8443058}"/>
              </a:ext>
            </a:extLst>
          </p:cNvPr>
          <p:cNvSpPr txBox="1">
            <a:spLocks/>
          </p:cNvSpPr>
          <p:nvPr/>
        </p:nvSpPr>
        <p:spPr>
          <a:xfrm>
            <a:off x="-468560" y="1268760"/>
            <a:ext cx="9361040" cy="1224136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sz="2000" dirty="0"/>
              <a:t>R: </a:t>
            </a:r>
            <a:r>
              <a:rPr lang="en-US" sz="2000" b="1" dirty="0"/>
              <a:t>Responsible  </a:t>
            </a:r>
            <a:r>
              <a:rPr lang="en-US" sz="2000" dirty="0"/>
              <a:t>C: </a:t>
            </a:r>
            <a:r>
              <a:rPr lang="en-US" sz="2000" b="1" dirty="0"/>
              <a:t>Consulted  </a:t>
            </a:r>
            <a:r>
              <a:rPr lang="en-US" sz="2000" dirty="0"/>
              <a:t>I: </a:t>
            </a:r>
            <a:r>
              <a:rPr lang="en-US" sz="2000" b="1" dirty="0"/>
              <a:t>Informed        </a:t>
            </a:r>
            <a:r>
              <a:rPr lang="en-US" sz="2000" dirty="0"/>
              <a:t>A: </a:t>
            </a:r>
            <a:r>
              <a:rPr lang="en-US" sz="2000" b="1" dirty="0" err="1"/>
              <a:t>Acountable</a:t>
            </a:r>
            <a:endParaRPr lang="ar-EG" sz="2000" b="1" dirty="0"/>
          </a:p>
        </p:txBody>
      </p:sp>
    </p:spTree>
    <p:extLst>
      <p:ext uri="{BB962C8B-B14F-4D97-AF65-F5344CB8AC3E}">
        <p14:creationId xmlns:p14="http://schemas.microsoft.com/office/powerpoint/2010/main" val="123766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74043"/>
              </p:ext>
            </p:extLst>
          </p:nvPr>
        </p:nvGraphicFramePr>
        <p:xfrm>
          <a:off x="107504" y="1484784"/>
          <a:ext cx="1800201" cy="1184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84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417518"/>
              </p:ext>
            </p:extLst>
          </p:nvPr>
        </p:nvGraphicFramePr>
        <p:xfrm>
          <a:off x="107504" y="3140968"/>
          <a:ext cx="1800201" cy="1184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062642"/>
              </p:ext>
            </p:extLst>
          </p:nvPr>
        </p:nvGraphicFramePr>
        <p:xfrm>
          <a:off x="2627784" y="3468607"/>
          <a:ext cx="1800201" cy="1184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75683"/>
              </p:ext>
            </p:extLst>
          </p:nvPr>
        </p:nvGraphicFramePr>
        <p:xfrm>
          <a:off x="4837542" y="1052736"/>
          <a:ext cx="1800201" cy="1319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94506"/>
              </p:ext>
            </p:extLst>
          </p:nvPr>
        </p:nvGraphicFramePr>
        <p:xfrm>
          <a:off x="2555776" y="1029856"/>
          <a:ext cx="1728192" cy="1319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3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47867"/>
              </p:ext>
            </p:extLst>
          </p:nvPr>
        </p:nvGraphicFramePr>
        <p:xfrm>
          <a:off x="7236296" y="2820535"/>
          <a:ext cx="1800201" cy="1184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13600"/>
              </p:ext>
            </p:extLst>
          </p:nvPr>
        </p:nvGraphicFramePr>
        <p:xfrm>
          <a:off x="5004048" y="3684631"/>
          <a:ext cx="1728192" cy="1184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416298"/>
              </p:ext>
            </p:extLst>
          </p:nvPr>
        </p:nvGraphicFramePr>
        <p:xfrm>
          <a:off x="7102648" y="1092343"/>
          <a:ext cx="1800201" cy="1184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cxnSpLocks/>
            <a:stCxn id="2" idx="3"/>
            <a:endCxn id="7" idx="1"/>
          </p:cNvCxnSpPr>
          <p:nvPr/>
        </p:nvCxnSpPr>
        <p:spPr>
          <a:xfrm flipV="1">
            <a:off x="1907705" y="1689368"/>
            <a:ext cx="648071" cy="38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7" idx="3"/>
            <a:endCxn id="6" idx="1"/>
          </p:cNvCxnSpPr>
          <p:nvPr/>
        </p:nvCxnSpPr>
        <p:spPr>
          <a:xfrm>
            <a:off x="4283968" y="1689368"/>
            <a:ext cx="553574" cy="2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6" idx="3"/>
            <a:endCxn id="10" idx="1"/>
          </p:cNvCxnSpPr>
          <p:nvPr/>
        </p:nvCxnSpPr>
        <p:spPr>
          <a:xfrm flipV="1">
            <a:off x="6637743" y="1684607"/>
            <a:ext cx="464905" cy="27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4" idx="3"/>
            <a:endCxn id="5" idx="1"/>
          </p:cNvCxnSpPr>
          <p:nvPr/>
        </p:nvCxnSpPr>
        <p:spPr>
          <a:xfrm>
            <a:off x="1907705" y="3733232"/>
            <a:ext cx="720079" cy="327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" idx="3"/>
            <a:endCxn id="9" idx="1"/>
          </p:cNvCxnSpPr>
          <p:nvPr/>
        </p:nvCxnSpPr>
        <p:spPr>
          <a:xfrm>
            <a:off x="4427985" y="4060871"/>
            <a:ext cx="576063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2" idx="3"/>
            <a:endCxn id="5" idx="1"/>
          </p:cNvCxnSpPr>
          <p:nvPr/>
        </p:nvCxnSpPr>
        <p:spPr>
          <a:xfrm>
            <a:off x="1907705" y="2077048"/>
            <a:ext cx="720079" cy="1983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cxnSpLocks/>
            <a:stCxn id="10" idx="2"/>
            <a:endCxn id="8" idx="0"/>
          </p:cNvCxnSpPr>
          <p:nvPr/>
        </p:nvCxnSpPr>
        <p:spPr>
          <a:xfrm rot="16200000" flipH="1">
            <a:off x="7797741" y="2481879"/>
            <a:ext cx="543663" cy="1336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60715"/>
              </p:ext>
            </p:extLst>
          </p:nvPr>
        </p:nvGraphicFramePr>
        <p:xfrm>
          <a:off x="228120" y="5301208"/>
          <a:ext cx="8856984" cy="1339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9293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(A)Reserve a Server in Google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(B)gathering info from the ministry health and hospital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(C)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(D) Develop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43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(E)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/>
                      <a:r>
                        <a:rPr lang="en-US" dirty="0"/>
                        <a:t>(F) Test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(G) Test Develops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(H) Full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FFE77A-8CB1-4686-AE1B-C0682AD8CB6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907705" y="1689368"/>
            <a:ext cx="648071" cy="204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39EBC09-9929-4BB5-B150-8B27E5E3814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732240" y="4005065"/>
            <a:ext cx="1410984" cy="271830"/>
          </a:xfrm>
          <a:prstGeom prst="bentConnector3">
            <a:avLst>
              <a:gd name="adj1" fmla="val 98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D673809-23FD-4FE1-9DE3-68D382EAB6A5}"/>
              </a:ext>
            </a:extLst>
          </p:cNvPr>
          <p:cNvSpPr txBox="1"/>
          <p:nvPr/>
        </p:nvSpPr>
        <p:spPr>
          <a:xfrm>
            <a:off x="3545632" y="195943"/>
            <a:ext cx="1710443" cy="589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319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00406"/>
              </p:ext>
            </p:extLst>
          </p:nvPr>
        </p:nvGraphicFramePr>
        <p:xfrm>
          <a:off x="0" y="1187460"/>
          <a:ext cx="9084752" cy="4835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1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54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1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11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11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11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11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11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11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11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05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778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37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119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1193">
                  <a:extLst>
                    <a:ext uri="{9D8B030D-6E8A-4147-A177-3AD203B41FA5}">
                      <a16:colId xmlns:a16="http://schemas.microsoft.com/office/drawing/2014/main" val="2766998160"/>
                    </a:ext>
                  </a:extLst>
                </a:gridCol>
                <a:gridCol w="361193">
                  <a:extLst>
                    <a:ext uri="{9D8B030D-6E8A-4147-A177-3AD203B41FA5}">
                      <a16:colId xmlns:a16="http://schemas.microsoft.com/office/drawing/2014/main" val="2373119203"/>
                    </a:ext>
                  </a:extLst>
                </a:gridCol>
                <a:gridCol w="321210">
                  <a:extLst>
                    <a:ext uri="{9D8B030D-6E8A-4147-A177-3AD203B41FA5}">
                      <a16:colId xmlns:a16="http://schemas.microsoft.com/office/drawing/2014/main" val="3743492219"/>
                    </a:ext>
                  </a:extLst>
                </a:gridCol>
              </a:tblGrid>
              <a:tr h="533160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DUR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                     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469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reserve server in Google cloud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469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gathering information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91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91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91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develop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91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test(develop)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591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test(coding)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591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full test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097">
                <a:tc rowSpan="2" gridSpan="7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rtl="0"/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591"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75756" y="404664"/>
            <a:ext cx="439248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rtl="0"/>
            <a:r>
              <a:rPr lang="en-US" b="1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</a:rPr>
              <a:t>Slake Table</a:t>
            </a:r>
          </a:p>
        </p:txBody>
      </p:sp>
    </p:spTree>
    <p:extLst>
      <p:ext uri="{BB962C8B-B14F-4D97-AF65-F5344CB8AC3E}">
        <p14:creationId xmlns:p14="http://schemas.microsoft.com/office/powerpoint/2010/main" val="342696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غلاف فني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غلاف فني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غلاف فني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4269</TotalTime>
  <Words>1071</Words>
  <Application>Microsoft Office PowerPoint</Application>
  <PresentationFormat>On-screen Show (4:3)</PresentationFormat>
  <Paragraphs>556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Akhbar MT</vt:lpstr>
      <vt:lpstr>Arial</vt:lpstr>
      <vt:lpstr>Arial Black</vt:lpstr>
      <vt:lpstr>Arial Narrow</vt:lpstr>
      <vt:lpstr>Book Antiqua</vt:lpstr>
      <vt:lpstr>Calibri</vt:lpstr>
      <vt:lpstr>Cambria</vt:lpstr>
      <vt:lpstr>Dubai Medium</vt:lpstr>
      <vt:lpstr>Sylfaen</vt:lpstr>
      <vt:lpstr>Times</vt:lpstr>
      <vt:lpstr>Times New Roman</vt:lpstr>
      <vt:lpstr>Wingdings</vt:lpstr>
      <vt:lpstr>غلاف فني</vt:lpstr>
      <vt:lpstr>BLD Project</vt:lpstr>
      <vt:lpstr>PowerPoint Presentation</vt:lpstr>
      <vt:lpstr>Project Identification ::</vt:lpstr>
      <vt:lpstr>Business Case</vt:lpstr>
      <vt:lpstr>Project scope: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DELL G3 15</dc:creator>
  <cp:lastModifiedBy>Dream</cp:lastModifiedBy>
  <cp:revision>94</cp:revision>
  <dcterms:created xsi:type="dcterms:W3CDTF">2021-11-11T18:57:37Z</dcterms:created>
  <dcterms:modified xsi:type="dcterms:W3CDTF">2022-01-02T17:02:27Z</dcterms:modified>
</cp:coreProperties>
</file>