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81" r:id="rId4"/>
    <p:sldId id="259" r:id="rId5"/>
    <p:sldId id="258" r:id="rId6"/>
    <p:sldId id="276" r:id="rId7"/>
    <p:sldId id="279" r:id="rId8"/>
    <p:sldId id="271" r:id="rId9"/>
    <p:sldId id="280" r:id="rId10"/>
    <p:sldId id="291" r:id="rId11"/>
    <p:sldId id="292" r:id="rId12"/>
    <p:sldId id="293" r:id="rId13"/>
    <p:sldId id="294" r:id="rId14"/>
    <p:sldId id="295" r:id="rId15"/>
    <p:sldId id="297" r:id="rId16"/>
    <p:sldId id="296" r:id="rId17"/>
    <p:sldId id="298" r:id="rId18"/>
    <p:sldId id="290" r:id="rId1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2F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53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D95E6-00B2-9699-FA04-B7F88DC392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3C103-38F3-F514-0666-BD9714697A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A5ADD2-05BC-444C-8AA9-70459E15DD3D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E23C7-A20D-3AC0-4756-D20AFA9ACE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7D265-A299-BBFB-775E-58CC54A7E9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20B02-8D61-4571-AA43-956EC6F24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43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722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72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6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58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63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100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3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67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587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42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91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42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Text 2"/>
          <p:cNvSpPr/>
          <p:nvPr/>
        </p:nvSpPr>
        <p:spPr>
          <a:xfrm>
            <a:off x="5940935" y="1914620"/>
            <a:ext cx="6256090" cy="20658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36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Linear Control System</a:t>
            </a:r>
          </a:p>
          <a:p>
            <a:pPr marL="0" indent="0" algn="ctr">
              <a:lnSpc>
                <a:spcPts val="5468"/>
              </a:lnSpc>
              <a:buNone/>
            </a:pPr>
            <a:r>
              <a:rPr lang="en-US" sz="3600" dirty="0">
                <a:solidFill>
                  <a:srgbClr val="38512F"/>
                </a:solidFill>
                <a:latin typeface="Lora" pitchFamily="34" charset="0"/>
              </a:rPr>
              <a:t>Final project</a:t>
            </a:r>
            <a:endParaRPr lang="en-US" sz="3600" dirty="0"/>
          </a:p>
        </p:txBody>
      </p:sp>
      <p:sp>
        <p:nvSpPr>
          <p:cNvPr id="6" name="Text 3"/>
          <p:cNvSpPr/>
          <p:nvPr/>
        </p:nvSpPr>
        <p:spPr>
          <a:xfrm>
            <a:off x="6319599" y="3770471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319598" y="4459129"/>
            <a:ext cx="331925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</a:rPr>
              <a:t>Dr. </a:t>
            </a:r>
            <a:r>
              <a:rPr lang="en-US" sz="2187" dirty="0" err="1">
                <a:solidFill>
                  <a:srgbClr val="38512F"/>
                </a:solidFill>
                <a:latin typeface="Lora" pitchFamily="34" charset="0"/>
              </a:rPr>
              <a:t>Hamidreza</a:t>
            </a:r>
            <a:r>
              <a:rPr lang="en-US" sz="2187" dirty="0">
                <a:solidFill>
                  <a:srgbClr val="38512F"/>
                </a:solidFill>
                <a:latin typeface="Lora" pitchFamily="34" charset="0"/>
              </a:rPr>
              <a:t> </a:t>
            </a:r>
            <a:r>
              <a:rPr lang="en-US" sz="2187" dirty="0" err="1">
                <a:solidFill>
                  <a:srgbClr val="38512F"/>
                </a:solidFill>
                <a:latin typeface="Lora" pitchFamily="34" charset="0"/>
              </a:rPr>
              <a:t>Taghirad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6319599" y="5139571"/>
            <a:ext cx="53949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Student: Mostafa Latifian - 40122193</a:t>
            </a:r>
            <a:endParaRPr lang="en-US" sz="2187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25F29D-0009-7A9B-B8C6-BC177D09BD8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-117117" y="187205"/>
            <a:ext cx="5940935" cy="75219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37676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0C0C3DB7-03A7-0951-8820-5D22B123618F}"/>
              </a:ext>
            </a:extLst>
          </p:cNvPr>
          <p:cNvSpPr/>
          <p:nvPr/>
        </p:nvSpPr>
        <p:spPr>
          <a:xfrm>
            <a:off x="852320" y="502950"/>
            <a:ext cx="217598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40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Q6</a:t>
            </a:r>
            <a:endParaRPr lang="en-US" sz="4000" dirty="0"/>
          </a:p>
        </p:txBody>
      </p:sp>
      <p:sp>
        <p:nvSpPr>
          <p:cNvPr id="6" name="Text 11">
            <a:extLst>
              <a:ext uri="{FF2B5EF4-FFF2-40B4-BE49-F238E27FC236}">
                <a16:creationId xmlns:a16="http://schemas.microsoft.com/office/drawing/2014/main" id="{420241DB-0DC5-580A-B158-FE2189DFDFFB}"/>
              </a:ext>
            </a:extLst>
          </p:cNvPr>
          <p:cNvSpPr/>
          <p:nvPr/>
        </p:nvSpPr>
        <p:spPr>
          <a:xfrm>
            <a:off x="13618244" y="7577082"/>
            <a:ext cx="800360" cy="4999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600" dirty="0">
              <a:solidFill>
                <a:srgbClr val="3A3630"/>
              </a:solidFill>
              <a:latin typeface="Source Sans Pro" pitchFamily="34" charset="0"/>
              <a:ea typeface="Source Sans Pro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3E579C-7FCE-45C7-8F8F-310D6FF22C5A}"/>
              </a:ext>
            </a:extLst>
          </p:cNvPr>
          <p:cNvSpPr txBox="1"/>
          <p:nvPr/>
        </p:nvSpPr>
        <p:spPr>
          <a:xfrm>
            <a:off x="912733" y="1175765"/>
            <a:ext cx="11867352" cy="42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1E2F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increasing the gain, we slightly elevate the diagram and we have: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D01AB1-9E31-4761-82E8-EA0101F0E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116" y="1809913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17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37676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0C0C3DB7-03A7-0951-8820-5D22B123618F}"/>
              </a:ext>
            </a:extLst>
          </p:cNvPr>
          <p:cNvSpPr/>
          <p:nvPr/>
        </p:nvSpPr>
        <p:spPr>
          <a:xfrm>
            <a:off x="852320" y="502950"/>
            <a:ext cx="217598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40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Q6</a:t>
            </a:r>
            <a:endParaRPr lang="en-US" sz="4000" dirty="0"/>
          </a:p>
        </p:txBody>
      </p:sp>
      <p:sp>
        <p:nvSpPr>
          <p:cNvPr id="6" name="Text 11">
            <a:extLst>
              <a:ext uri="{FF2B5EF4-FFF2-40B4-BE49-F238E27FC236}">
                <a16:creationId xmlns:a16="http://schemas.microsoft.com/office/drawing/2014/main" id="{420241DB-0DC5-580A-B158-FE2189DFDFFB}"/>
              </a:ext>
            </a:extLst>
          </p:cNvPr>
          <p:cNvSpPr/>
          <p:nvPr/>
        </p:nvSpPr>
        <p:spPr>
          <a:xfrm>
            <a:off x="13618244" y="7577082"/>
            <a:ext cx="800360" cy="4999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600" dirty="0">
              <a:solidFill>
                <a:srgbClr val="3A3630"/>
              </a:solidFill>
              <a:latin typeface="Source Sans Pro" pitchFamily="34" charset="0"/>
              <a:ea typeface="Source Sans Pro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3E579C-7FCE-45C7-8F8F-310D6FF22C5A}"/>
              </a:ext>
            </a:extLst>
          </p:cNvPr>
          <p:cNvSpPr txBox="1"/>
          <p:nvPr/>
        </p:nvSpPr>
        <p:spPr>
          <a:xfrm>
            <a:off x="912733" y="1175765"/>
            <a:ext cx="11867352" cy="42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1E2F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response after applying Lead controller: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EB0882-E25D-40FD-8277-023DFD98A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450" y="1861447"/>
            <a:ext cx="66675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479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37676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0C0C3DB7-03A7-0951-8820-5D22B123618F}"/>
              </a:ext>
            </a:extLst>
          </p:cNvPr>
          <p:cNvSpPr/>
          <p:nvPr/>
        </p:nvSpPr>
        <p:spPr>
          <a:xfrm>
            <a:off x="852320" y="502950"/>
            <a:ext cx="217598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40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Q6</a:t>
            </a:r>
            <a:endParaRPr lang="en-US" sz="4000" dirty="0"/>
          </a:p>
        </p:txBody>
      </p:sp>
      <p:sp>
        <p:nvSpPr>
          <p:cNvPr id="6" name="Text 11">
            <a:extLst>
              <a:ext uri="{FF2B5EF4-FFF2-40B4-BE49-F238E27FC236}">
                <a16:creationId xmlns:a16="http://schemas.microsoft.com/office/drawing/2014/main" id="{420241DB-0DC5-580A-B158-FE2189DFDFFB}"/>
              </a:ext>
            </a:extLst>
          </p:cNvPr>
          <p:cNvSpPr/>
          <p:nvPr/>
        </p:nvSpPr>
        <p:spPr>
          <a:xfrm>
            <a:off x="13618244" y="7577082"/>
            <a:ext cx="800360" cy="4999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600" dirty="0">
              <a:solidFill>
                <a:srgbClr val="3A3630"/>
              </a:solidFill>
              <a:latin typeface="Source Sans Pro" pitchFamily="34" charset="0"/>
              <a:ea typeface="Source Sans Pro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3E579C-7FCE-45C7-8F8F-310D6FF22C5A}"/>
              </a:ext>
            </a:extLst>
          </p:cNvPr>
          <p:cNvSpPr txBox="1"/>
          <p:nvPr/>
        </p:nvSpPr>
        <p:spPr>
          <a:xfrm>
            <a:off x="912733" y="1175765"/>
            <a:ext cx="11867352" cy="780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99"/>
              </a:lnSpc>
            </a:pPr>
            <a:r>
              <a:rPr lang="en-US" sz="2000" dirty="0">
                <a:solidFill>
                  <a:srgbClr val="1E2F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of settling time we have to adding a Lag controller and now we have: </a:t>
            </a:r>
          </a:p>
          <a:p>
            <a:pPr marL="0" indent="0">
              <a:lnSpc>
                <a:spcPts val="2799"/>
              </a:lnSpc>
              <a:buNone/>
            </a:pPr>
            <a:endParaRPr lang="en-US" sz="2000" dirty="0">
              <a:solidFill>
                <a:srgbClr val="1E2F1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0CC8ED-43EB-4F31-92F9-CFDC208DE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601" y="1829640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52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37676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0C0C3DB7-03A7-0951-8820-5D22B123618F}"/>
              </a:ext>
            </a:extLst>
          </p:cNvPr>
          <p:cNvSpPr/>
          <p:nvPr/>
        </p:nvSpPr>
        <p:spPr>
          <a:xfrm>
            <a:off x="852320" y="502950"/>
            <a:ext cx="217598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40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Q6</a:t>
            </a:r>
            <a:endParaRPr lang="en-US" sz="4000" dirty="0"/>
          </a:p>
        </p:txBody>
      </p:sp>
      <p:sp>
        <p:nvSpPr>
          <p:cNvPr id="6" name="Text 11">
            <a:extLst>
              <a:ext uri="{FF2B5EF4-FFF2-40B4-BE49-F238E27FC236}">
                <a16:creationId xmlns:a16="http://schemas.microsoft.com/office/drawing/2014/main" id="{420241DB-0DC5-580A-B158-FE2189DFDFFB}"/>
              </a:ext>
            </a:extLst>
          </p:cNvPr>
          <p:cNvSpPr/>
          <p:nvPr/>
        </p:nvSpPr>
        <p:spPr>
          <a:xfrm>
            <a:off x="13618244" y="7577082"/>
            <a:ext cx="800360" cy="4999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600" dirty="0">
              <a:solidFill>
                <a:srgbClr val="3A3630"/>
              </a:solidFill>
              <a:latin typeface="Source Sans Pro" pitchFamily="34" charset="0"/>
              <a:ea typeface="Source Sans Pro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3E579C-7FCE-45C7-8F8F-310D6FF22C5A}"/>
              </a:ext>
            </a:extLst>
          </p:cNvPr>
          <p:cNvSpPr txBox="1"/>
          <p:nvPr/>
        </p:nvSpPr>
        <p:spPr>
          <a:xfrm>
            <a:off x="912733" y="1175765"/>
            <a:ext cx="11867352" cy="421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99"/>
              </a:lnSpc>
            </a:pPr>
            <a:r>
              <a:rPr lang="en-US" sz="2000" dirty="0">
                <a:solidFill>
                  <a:srgbClr val="1E2F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step response before and after adding controllers: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0CC8ED-43EB-4F31-92F9-CFDC208DE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50" y="2386322"/>
            <a:ext cx="5524759" cy="4143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5BA9D0-E953-473D-848A-6E203A06A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0353" y="2386322"/>
            <a:ext cx="5524760" cy="414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37676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0C0C3DB7-03A7-0951-8820-5D22B123618F}"/>
              </a:ext>
            </a:extLst>
          </p:cNvPr>
          <p:cNvSpPr/>
          <p:nvPr/>
        </p:nvSpPr>
        <p:spPr>
          <a:xfrm>
            <a:off x="852320" y="502950"/>
            <a:ext cx="217598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40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Q7 Part 1</a:t>
            </a:r>
            <a:endParaRPr lang="en-US" sz="4000" dirty="0"/>
          </a:p>
        </p:txBody>
      </p:sp>
      <p:sp>
        <p:nvSpPr>
          <p:cNvPr id="6" name="Text 11">
            <a:extLst>
              <a:ext uri="{FF2B5EF4-FFF2-40B4-BE49-F238E27FC236}">
                <a16:creationId xmlns:a16="http://schemas.microsoft.com/office/drawing/2014/main" id="{420241DB-0DC5-580A-B158-FE2189DFDFFB}"/>
              </a:ext>
            </a:extLst>
          </p:cNvPr>
          <p:cNvSpPr/>
          <p:nvPr/>
        </p:nvSpPr>
        <p:spPr>
          <a:xfrm>
            <a:off x="13618244" y="7577082"/>
            <a:ext cx="800360" cy="4999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600" dirty="0">
              <a:solidFill>
                <a:srgbClr val="3A3630"/>
              </a:solidFill>
              <a:latin typeface="Source Sans Pro" pitchFamily="34" charset="0"/>
              <a:ea typeface="Source Sans Pro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3E579C-7FCE-45C7-8F8F-310D6FF22C5A}"/>
              </a:ext>
            </a:extLst>
          </p:cNvPr>
          <p:cNvSpPr txBox="1"/>
          <p:nvPr/>
        </p:nvSpPr>
        <p:spPr>
          <a:xfrm>
            <a:off x="912733" y="1175765"/>
            <a:ext cx="11867352" cy="427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99"/>
              </a:lnSpc>
            </a:pPr>
            <a:r>
              <a:rPr lang="en-US" sz="2000" dirty="0">
                <a:solidFill>
                  <a:srgbClr val="1E2F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we use a PI controller to make the ramp input error equal to zero: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CE1B70-FDE8-4992-867A-AF0D7D6F2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99" y="2576457"/>
            <a:ext cx="6667500" cy="5000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B76A39-FD39-424B-9B52-E17C1D647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8544" y="6201322"/>
            <a:ext cx="4052510" cy="13757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63AE29-4ECC-4176-AB26-353555241023}"/>
                  </a:ext>
                </a:extLst>
              </p:cNvPr>
              <p:cNvSpPr txBox="1"/>
              <p:nvPr/>
            </p:nvSpPr>
            <p:spPr>
              <a:xfrm>
                <a:off x="1000461" y="2710926"/>
                <a:ext cx="4701092" cy="786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=−200</m:t>
                      </m:r>
                      <m:r>
                        <a:rPr lang="en-US" sz="24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+10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63AE29-4ECC-4176-AB26-353555241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61" y="2710926"/>
                <a:ext cx="4701092" cy="7863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47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37676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0C0C3DB7-03A7-0951-8820-5D22B123618F}"/>
              </a:ext>
            </a:extLst>
          </p:cNvPr>
          <p:cNvSpPr/>
          <p:nvPr/>
        </p:nvSpPr>
        <p:spPr>
          <a:xfrm>
            <a:off x="852320" y="502950"/>
            <a:ext cx="217598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40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Q7 Part 1</a:t>
            </a:r>
            <a:endParaRPr lang="en-US" sz="4000" dirty="0"/>
          </a:p>
        </p:txBody>
      </p:sp>
      <p:sp>
        <p:nvSpPr>
          <p:cNvPr id="6" name="Text 11">
            <a:extLst>
              <a:ext uri="{FF2B5EF4-FFF2-40B4-BE49-F238E27FC236}">
                <a16:creationId xmlns:a16="http://schemas.microsoft.com/office/drawing/2014/main" id="{420241DB-0DC5-580A-B158-FE2189DFDFFB}"/>
              </a:ext>
            </a:extLst>
          </p:cNvPr>
          <p:cNvSpPr/>
          <p:nvPr/>
        </p:nvSpPr>
        <p:spPr>
          <a:xfrm>
            <a:off x="13618244" y="7577082"/>
            <a:ext cx="800360" cy="4999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600" dirty="0">
              <a:solidFill>
                <a:srgbClr val="3A3630"/>
              </a:solidFill>
              <a:latin typeface="Source Sans Pro" pitchFamily="34" charset="0"/>
              <a:ea typeface="Source Sans Pro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3E579C-7FCE-45C7-8F8F-310D6FF22C5A}"/>
              </a:ext>
            </a:extLst>
          </p:cNvPr>
          <p:cNvSpPr txBox="1"/>
          <p:nvPr/>
        </p:nvSpPr>
        <p:spPr>
          <a:xfrm>
            <a:off x="912733" y="1175765"/>
            <a:ext cx="11867352" cy="427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99"/>
              </a:lnSpc>
            </a:pPr>
            <a:r>
              <a:rPr lang="en-US" sz="2000" dirty="0">
                <a:solidFill>
                  <a:srgbClr val="1E2F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stability of the system is proven using the Bode plot</a:t>
            </a:r>
            <a:r>
              <a:rPr lang="fa-IR" sz="2000" dirty="0">
                <a:solidFill>
                  <a:srgbClr val="1E2F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rgbClr val="1E2F1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116482-107A-4DEA-B2A1-860DE9FC5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355" y="2308860"/>
            <a:ext cx="6295689" cy="472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343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37676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0C0C3DB7-03A7-0951-8820-5D22B123618F}"/>
              </a:ext>
            </a:extLst>
          </p:cNvPr>
          <p:cNvSpPr/>
          <p:nvPr/>
        </p:nvSpPr>
        <p:spPr>
          <a:xfrm>
            <a:off x="852320" y="502950"/>
            <a:ext cx="217598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40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Q7 Part 2</a:t>
            </a:r>
            <a:endParaRPr lang="en-US" sz="4000" dirty="0"/>
          </a:p>
        </p:txBody>
      </p:sp>
      <p:sp>
        <p:nvSpPr>
          <p:cNvPr id="6" name="Text 11">
            <a:extLst>
              <a:ext uri="{FF2B5EF4-FFF2-40B4-BE49-F238E27FC236}">
                <a16:creationId xmlns:a16="http://schemas.microsoft.com/office/drawing/2014/main" id="{420241DB-0DC5-580A-B158-FE2189DFDFFB}"/>
              </a:ext>
            </a:extLst>
          </p:cNvPr>
          <p:cNvSpPr/>
          <p:nvPr/>
        </p:nvSpPr>
        <p:spPr>
          <a:xfrm>
            <a:off x="13618244" y="7577082"/>
            <a:ext cx="800360" cy="4999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600" dirty="0">
              <a:solidFill>
                <a:srgbClr val="3A3630"/>
              </a:solidFill>
              <a:latin typeface="Source Sans Pro" pitchFamily="34" charset="0"/>
              <a:ea typeface="Source Sans Pro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3E579C-7FCE-45C7-8F8F-310D6FF22C5A}"/>
              </a:ext>
            </a:extLst>
          </p:cNvPr>
          <p:cNvSpPr txBox="1"/>
          <p:nvPr/>
        </p:nvSpPr>
        <p:spPr>
          <a:xfrm>
            <a:off x="912733" y="1175765"/>
            <a:ext cx="11867352" cy="427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99"/>
              </a:lnSpc>
            </a:pPr>
            <a:r>
              <a:rPr lang="en-US" sz="2000" dirty="0">
                <a:solidFill>
                  <a:srgbClr val="1E2F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part, we will design the controller using the sensitivity function.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BC9DB1-075E-410D-B5ED-54692C857F0E}"/>
                  </a:ext>
                </a:extLst>
              </p:cNvPr>
              <p:cNvSpPr txBox="1"/>
              <p:nvPr/>
            </p:nvSpPr>
            <p:spPr>
              <a:xfrm>
                <a:off x="2437397" y="1849022"/>
                <a:ext cx="8709761" cy="3370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algn="just" rtl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𝑑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𝜏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𝑠</m:t>
                                  </m:r>
                                  <m:r>
                                    <a:rPr lang="en-US" sz="2000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accent6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algn="just" rtl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2</m:t>
                          </m:r>
                        </m:e>
                      </m:d>
                      <m:r>
                        <a:rPr lang="en-US" sz="2000" i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=0→</m:t>
                      </m:r>
                      <m:r>
                        <a:rPr lang="en-US" sz="2000" i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𝜏</m:t>
                      </m:r>
                      <m:r>
                        <a:rPr lang="en-US" sz="2000" i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=−2</m:t>
                      </m:r>
                    </m:oMath>
                  </m:oMathPara>
                </a14:m>
                <a:endParaRPr lang="en-US" sz="2000" dirty="0">
                  <a:solidFill>
                    <a:schemeClr val="accent6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algn="just" rtl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𝑑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=1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𝑑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+3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+3.5</m:t>
                          </m:r>
                          <m:r>
                            <a:rPr lang="en-US" sz="20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𝑠</m:t>
                              </m:r>
                              <m:r>
                                <a:rPr lang="en-US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+1)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accent6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algn="just" rtl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𝐶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𝑠</m:t>
                          </m:r>
                        </m:e>
                      </m:d>
                      <m:r>
                        <a:rPr lang="en-US" sz="2000" i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×</m:t>
                          </m:r>
                          <m:r>
                            <a:rPr lang="en-US" sz="20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𝑃</m:t>
                          </m:r>
                        </m:den>
                      </m:f>
                      <m:r>
                        <a:rPr lang="en-US" sz="2000" i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−5</m:t>
                          </m:r>
                          <m:r>
                            <a:rPr lang="en-US" sz="20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𝑠</m:t>
                          </m:r>
                          <m:r>
                            <a:rPr lang="en-US" sz="20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+0.9</m:t>
                          </m:r>
                          <m:r>
                            <a:rPr lang="en-US" sz="20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𝑠</m:t>
                          </m:r>
                          <m:r>
                            <a:rPr lang="en-US" sz="20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+9</m:t>
                          </m:r>
                          <m:r>
                            <a:rPr lang="en-US" sz="20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𝑠</m:t>
                          </m:r>
                          <m:r>
                            <a:rPr lang="en-US" sz="20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+3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+3.5</m:t>
                          </m:r>
                          <m:r>
                            <a:rPr lang="en-US" sz="20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accent6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endParaRPr lang="en-US" sz="20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BC9DB1-075E-410D-B5ED-54692C857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397" y="1849022"/>
                <a:ext cx="8709761" cy="33706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FC18D7A-C2DF-4083-BAB2-EB58982031CF}"/>
              </a:ext>
            </a:extLst>
          </p:cNvPr>
          <p:cNvSpPr txBox="1"/>
          <p:nvPr/>
        </p:nvSpPr>
        <p:spPr>
          <a:xfrm>
            <a:off x="912733" y="5265146"/>
            <a:ext cx="8162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E2F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loop gain 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F77B6D-4095-48D5-A5A7-39F469CEEB6B}"/>
                  </a:ext>
                </a:extLst>
              </p:cNvPr>
              <p:cNvSpPr txBox="1"/>
              <p:nvPr/>
            </p:nvSpPr>
            <p:spPr>
              <a:xfrm>
                <a:off x="3936465" y="5873675"/>
                <a:ext cx="5819887" cy="1040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𝐿</m:t>
                      </m:r>
                      <m:r>
                        <a:rPr lang="en-US" sz="200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=</m:t>
                      </m:r>
                      <m:r>
                        <a:rPr lang="en-US" sz="200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𝐶</m:t>
                      </m:r>
                      <m:r>
                        <a:rPr lang="en-US" sz="200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×</m:t>
                      </m:r>
                      <m:r>
                        <a:rPr lang="en-US" sz="200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𝐺</m:t>
                      </m:r>
                      <m:r>
                        <a:rPr lang="en-US" sz="200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−0.5(</m:t>
                          </m:r>
                          <m:r>
                            <a:rPr lang="en-US" sz="20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𝑠</m:t>
                          </m:r>
                          <m:r>
                            <a:rPr lang="en-US" sz="20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−2)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𝑠</m:t>
                              </m:r>
                              <m:r>
                                <a:rPr lang="en-US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+3</m:t>
                          </m:r>
                          <m:r>
                            <a:rPr lang="en-US" sz="20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𝑠</m:t>
                          </m:r>
                          <m:r>
                            <a:rPr lang="en-US" sz="20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+3.5)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accent6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endParaRPr lang="en-US" sz="20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F77B6D-4095-48D5-A5A7-39F469CEE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465" y="5873675"/>
                <a:ext cx="5819887" cy="10409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4813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348389" y="37676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0C0C3DB7-03A7-0951-8820-5D22B123618F}"/>
              </a:ext>
            </a:extLst>
          </p:cNvPr>
          <p:cNvSpPr/>
          <p:nvPr/>
        </p:nvSpPr>
        <p:spPr>
          <a:xfrm>
            <a:off x="852320" y="502950"/>
            <a:ext cx="217598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40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Q7 Part 2</a:t>
            </a:r>
            <a:endParaRPr lang="en-US" sz="4000" dirty="0"/>
          </a:p>
        </p:txBody>
      </p:sp>
      <p:sp>
        <p:nvSpPr>
          <p:cNvPr id="6" name="Text 11">
            <a:extLst>
              <a:ext uri="{FF2B5EF4-FFF2-40B4-BE49-F238E27FC236}">
                <a16:creationId xmlns:a16="http://schemas.microsoft.com/office/drawing/2014/main" id="{420241DB-0DC5-580A-B158-FE2189DFDFFB}"/>
              </a:ext>
            </a:extLst>
          </p:cNvPr>
          <p:cNvSpPr/>
          <p:nvPr/>
        </p:nvSpPr>
        <p:spPr>
          <a:xfrm>
            <a:off x="13618244" y="7577082"/>
            <a:ext cx="800360" cy="4999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600" dirty="0">
              <a:solidFill>
                <a:srgbClr val="3A3630"/>
              </a:solidFill>
              <a:latin typeface="Source Sans Pro" pitchFamily="34" charset="0"/>
              <a:ea typeface="Source Sans Pro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3E579C-7FCE-45C7-8F8F-310D6FF22C5A}"/>
              </a:ext>
            </a:extLst>
          </p:cNvPr>
          <p:cNvSpPr txBox="1"/>
          <p:nvPr/>
        </p:nvSpPr>
        <p:spPr>
          <a:xfrm>
            <a:off x="912733" y="1175765"/>
            <a:ext cx="11867352" cy="1139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99"/>
              </a:lnSpc>
            </a:pPr>
            <a:r>
              <a:rPr lang="en-US" sz="2000" dirty="0">
                <a:solidFill>
                  <a:srgbClr val="1E2F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adding K=1.195 we have Under shoot = 3.2% &amp; Settling Time = 5.4s</a:t>
            </a:r>
          </a:p>
          <a:p>
            <a:pPr>
              <a:lnSpc>
                <a:spcPts val="2799"/>
              </a:lnSpc>
            </a:pPr>
            <a:r>
              <a:rPr lang="en-US" sz="2000" dirty="0">
                <a:solidFill>
                  <a:srgbClr val="1E2F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now move on to the system's response to step and ramp inputs:</a:t>
            </a:r>
          </a:p>
          <a:p>
            <a:pPr>
              <a:lnSpc>
                <a:spcPts val="2799"/>
              </a:lnSpc>
            </a:pPr>
            <a:endParaRPr lang="en-US" sz="2000" dirty="0">
              <a:solidFill>
                <a:srgbClr val="1E2F1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506458-4F44-45FA-BEC1-89DCCBBB6CB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88" y="2571963"/>
            <a:ext cx="5649096" cy="41434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630263-6FA2-4D73-8A04-CD8FF9E7A06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872" y="2571963"/>
            <a:ext cx="5380154" cy="414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43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37676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E1A34D9B-B0A8-CA1D-4EF4-042DA1135DF4}"/>
              </a:ext>
            </a:extLst>
          </p:cNvPr>
          <p:cNvSpPr/>
          <p:nvPr/>
        </p:nvSpPr>
        <p:spPr>
          <a:xfrm>
            <a:off x="4147294" y="3073241"/>
            <a:ext cx="6335812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000" dirty="0">
                <a:solidFill>
                  <a:srgbClr val="38512F"/>
                </a:solidFill>
                <a:latin typeface="Lora" pitchFamily="34" charset="0"/>
              </a:rPr>
              <a:t>Thanks' for your patience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8138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Shape 2"/>
          <p:cNvSpPr/>
          <p:nvPr/>
        </p:nvSpPr>
        <p:spPr>
          <a:xfrm>
            <a:off x="2642970" y="0"/>
            <a:ext cx="74950" cy="8229600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5" name="Shape 3"/>
          <p:cNvSpPr/>
          <p:nvPr/>
        </p:nvSpPr>
        <p:spPr>
          <a:xfrm>
            <a:off x="2931616" y="1284744"/>
            <a:ext cx="777597" cy="27742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6" name="Shape 4"/>
          <p:cNvSpPr/>
          <p:nvPr/>
        </p:nvSpPr>
        <p:spPr>
          <a:xfrm>
            <a:off x="2431673" y="104870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7" name="Text 5"/>
          <p:cNvSpPr/>
          <p:nvPr/>
        </p:nvSpPr>
        <p:spPr>
          <a:xfrm>
            <a:off x="2620625" y="1090374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3903702" y="109728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Question 1</a:t>
            </a:r>
            <a:endParaRPr lang="en-US" sz="2187" dirty="0"/>
          </a:p>
        </p:txBody>
      </p:sp>
      <p:sp>
        <p:nvSpPr>
          <p:cNvPr id="9" name="Shape 7"/>
          <p:cNvSpPr/>
          <p:nvPr/>
        </p:nvSpPr>
        <p:spPr>
          <a:xfrm>
            <a:off x="2931616" y="2298442"/>
            <a:ext cx="777597" cy="27742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10" name="Shape 8"/>
          <p:cNvSpPr/>
          <p:nvPr/>
        </p:nvSpPr>
        <p:spPr>
          <a:xfrm>
            <a:off x="2431673" y="206240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1" name="Text 9"/>
          <p:cNvSpPr/>
          <p:nvPr/>
        </p:nvSpPr>
        <p:spPr>
          <a:xfrm>
            <a:off x="2593955" y="2104073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2" name="Text 10"/>
          <p:cNvSpPr/>
          <p:nvPr/>
        </p:nvSpPr>
        <p:spPr>
          <a:xfrm>
            <a:off x="3903702" y="2110978"/>
            <a:ext cx="36880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</a:rPr>
              <a:t>Question 2</a:t>
            </a:r>
            <a:endParaRPr lang="en-US" sz="2187" dirty="0"/>
          </a:p>
        </p:txBody>
      </p:sp>
      <p:sp>
        <p:nvSpPr>
          <p:cNvPr id="13" name="Shape 11"/>
          <p:cNvSpPr/>
          <p:nvPr/>
        </p:nvSpPr>
        <p:spPr>
          <a:xfrm>
            <a:off x="2931616" y="3312140"/>
            <a:ext cx="777597" cy="27742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14" name="Shape 12"/>
          <p:cNvSpPr/>
          <p:nvPr/>
        </p:nvSpPr>
        <p:spPr>
          <a:xfrm>
            <a:off x="2431673" y="307609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5" name="Text 13"/>
          <p:cNvSpPr/>
          <p:nvPr/>
        </p:nvSpPr>
        <p:spPr>
          <a:xfrm>
            <a:off x="2590145" y="3117771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6" name="Text 14"/>
          <p:cNvSpPr/>
          <p:nvPr/>
        </p:nvSpPr>
        <p:spPr>
          <a:xfrm>
            <a:off x="3903702" y="3124676"/>
            <a:ext cx="36880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Question 3</a:t>
            </a:r>
            <a:endParaRPr lang="en-US" sz="2187" dirty="0"/>
          </a:p>
        </p:txBody>
      </p:sp>
      <p:sp>
        <p:nvSpPr>
          <p:cNvPr id="17" name="Shape 15"/>
          <p:cNvSpPr/>
          <p:nvPr/>
        </p:nvSpPr>
        <p:spPr>
          <a:xfrm>
            <a:off x="2931616" y="4325838"/>
            <a:ext cx="777597" cy="27742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18" name="Shape 16"/>
          <p:cNvSpPr/>
          <p:nvPr/>
        </p:nvSpPr>
        <p:spPr>
          <a:xfrm>
            <a:off x="2431673" y="408979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9" name="Text 17"/>
          <p:cNvSpPr/>
          <p:nvPr/>
        </p:nvSpPr>
        <p:spPr>
          <a:xfrm>
            <a:off x="2590145" y="4131469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20" name="Text 18"/>
          <p:cNvSpPr/>
          <p:nvPr/>
        </p:nvSpPr>
        <p:spPr>
          <a:xfrm>
            <a:off x="3903702" y="4138374"/>
            <a:ext cx="40690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Question 4</a:t>
            </a:r>
            <a:endParaRPr lang="en-US" sz="2187" dirty="0"/>
          </a:p>
        </p:txBody>
      </p:sp>
      <p:sp>
        <p:nvSpPr>
          <p:cNvPr id="21" name="Shape 19"/>
          <p:cNvSpPr/>
          <p:nvPr/>
        </p:nvSpPr>
        <p:spPr>
          <a:xfrm>
            <a:off x="2931616" y="5339536"/>
            <a:ext cx="777597" cy="27742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22" name="Shape 20"/>
          <p:cNvSpPr/>
          <p:nvPr/>
        </p:nvSpPr>
        <p:spPr>
          <a:xfrm>
            <a:off x="2431673" y="510349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23" name="Text 21"/>
          <p:cNvSpPr/>
          <p:nvPr/>
        </p:nvSpPr>
        <p:spPr>
          <a:xfrm>
            <a:off x="2590145" y="5145167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24" name="Text 22"/>
          <p:cNvSpPr/>
          <p:nvPr/>
        </p:nvSpPr>
        <p:spPr>
          <a:xfrm>
            <a:off x="3903702" y="5152072"/>
            <a:ext cx="46024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</a:rPr>
              <a:t>Question 5</a:t>
            </a:r>
            <a:endParaRPr lang="en-US" sz="2187" dirty="0"/>
          </a:p>
        </p:txBody>
      </p:sp>
      <p:sp>
        <p:nvSpPr>
          <p:cNvPr id="25" name="Text 23"/>
          <p:cNvSpPr/>
          <p:nvPr/>
        </p:nvSpPr>
        <p:spPr>
          <a:xfrm>
            <a:off x="2348389" y="5971342"/>
            <a:ext cx="993350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26" name="Text 24"/>
          <p:cNvSpPr/>
          <p:nvPr/>
        </p:nvSpPr>
        <p:spPr>
          <a:xfrm>
            <a:off x="2348389" y="6659999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27" name="Text 11">
            <a:extLst>
              <a:ext uri="{FF2B5EF4-FFF2-40B4-BE49-F238E27FC236}">
                <a16:creationId xmlns:a16="http://schemas.microsoft.com/office/drawing/2014/main" id="{60C2F42F-7A03-0DE3-E07F-D8CF5FE3F760}"/>
              </a:ext>
            </a:extLst>
          </p:cNvPr>
          <p:cNvSpPr/>
          <p:nvPr/>
        </p:nvSpPr>
        <p:spPr>
          <a:xfrm>
            <a:off x="3903703" y="1447605"/>
            <a:ext cx="2333812" cy="4999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6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</a:rPr>
              <a:t>Bode Plot of System</a:t>
            </a:r>
          </a:p>
        </p:txBody>
      </p:sp>
      <p:sp>
        <p:nvSpPr>
          <p:cNvPr id="30" name="Text 11">
            <a:extLst>
              <a:ext uri="{FF2B5EF4-FFF2-40B4-BE49-F238E27FC236}">
                <a16:creationId xmlns:a16="http://schemas.microsoft.com/office/drawing/2014/main" id="{CE549B21-37B3-7747-E67C-A362C4AD12DB}"/>
              </a:ext>
            </a:extLst>
          </p:cNvPr>
          <p:cNvSpPr/>
          <p:nvPr/>
        </p:nvSpPr>
        <p:spPr>
          <a:xfrm>
            <a:off x="3948530" y="2458105"/>
            <a:ext cx="4845613" cy="4999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6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</a:rPr>
              <a:t>System Information</a:t>
            </a:r>
          </a:p>
        </p:txBody>
      </p:sp>
      <p:sp>
        <p:nvSpPr>
          <p:cNvPr id="31" name="Text 11">
            <a:extLst>
              <a:ext uri="{FF2B5EF4-FFF2-40B4-BE49-F238E27FC236}">
                <a16:creationId xmlns:a16="http://schemas.microsoft.com/office/drawing/2014/main" id="{FF0135B7-6F9C-563A-C90A-2D1D47065106}"/>
              </a:ext>
            </a:extLst>
          </p:cNvPr>
          <p:cNvSpPr/>
          <p:nvPr/>
        </p:nvSpPr>
        <p:spPr>
          <a:xfrm>
            <a:off x="3948530" y="3534252"/>
            <a:ext cx="2843747" cy="4999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6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</a:rPr>
              <a:t>System Transfer Function</a:t>
            </a:r>
          </a:p>
        </p:txBody>
      </p:sp>
      <p:sp>
        <p:nvSpPr>
          <p:cNvPr id="32" name="Text 11">
            <a:extLst>
              <a:ext uri="{FF2B5EF4-FFF2-40B4-BE49-F238E27FC236}">
                <a16:creationId xmlns:a16="http://schemas.microsoft.com/office/drawing/2014/main" id="{30EAE2C3-0350-F3F6-3EE5-6539BE480AE7}"/>
              </a:ext>
            </a:extLst>
          </p:cNvPr>
          <p:cNvSpPr/>
          <p:nvPr/>
        </p:nvSpPr>
        <p:spPr>
          <a:xfrm>
            <a:off x="3948530" y="4589485"/>
            <a:ext cx="3643251" cy="4999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6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</a:rPr>
              <a:t>Routh–Hurwitz Stability Criterion</a:t>
            </a:r>
          </a:p>
        </p:txBody>
      </p:sp>
      <p:sp>
        <p:nvSpPr>
          <p:cNvPr id="33" name="Text 11">
            <a:extLst>
              <a:ext uri="{FF2B5EF4-FFF2-40B4-BE49-F238E27FC236}">
                <a16:creationId xmlns:a16="http://schemas.microsoft.com/office/drawing/2014/main" id="{985B7173-CA18-89F8-9B8E-3174B56B51BD}"/>
              </a:ext>
            </a:extLst>
          </p:cNvPr>
          <p:cNvSpPr/>
          <p:nvPr/>
        </p:nvSpPr>
        <p:spPr>
          <a:xfrm>
            <a:off x="3948530" y="5545387"/>
            <a:ext cx="3573403" cy="4999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6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</a:rPr>
              <a:t>Root Locus of system</a:t>
            </a:r>
          </a:p>
        </p:txBody>
      </p:sp>
      <p:sp>
        <p:nvSpPr>
          <p:cNvPr id="34" name="Shape 16">
            <a:extLst>
              <a:ext uri="{FF2B5EF4-FFF2-40B4-BE49-F238E27FC236}">
                <a16:creationId xmlns:a16="http://schemas.microsoft.com/office/drawing/2014/main" id="{DE019681-2251-46E7-A829-AD5293EF92E7}"/>
              </a:ext>
            </a:extLst>
          </p:cNvPr>
          <p:cNvSpPr/>
          <p:nvPr/>
        </p:nvSpPr>
        <p:spPr>
          <a:xfrm>
            <a:off x="2431673" y="6073650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36" name="Shape 16">
            <a:extLst>
              <a:ext uri="{FF2B5EF4-FFF2-40B4-BE49-F238E27FC236}">
                <a16:creationId xmlns:a16="http://schemas.microsoft.com/office/drawing/2014/main" id="{2A5CE645-92DA-412C-BBD8-11DEE449BA64}"/>
              </a:ext>
            </a:extLst>
          </p:cNvPr>
          <p:cNvSpPr/>
          <p:nvPr/>
        </p:nvSpPr>
        <p:spPr>
          <a:xfrm>
            <a:off x="2430473" y="701212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530418-9093-4C9A-BC3A-B1BCECFB053A}"/>
              </a:ext>
            </a:extLst>
          </p:cNvPr>
          <p:cNvSpPr txBox="1"/>
          <p:nvPr/>
        </p:nvSpPr>
        <p:spPr>
          <a:xfrm>
            <a:off x="2431673" y="6196405"/>
            <a:ext cx="49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9" name="Shape 19">
            <a:extLst>
              <a:ext uri="{FF2B5EF4-FFF2-40B4-BE49-F238E27FC236}">
                <a16:creationId xmlns:a16="http://schemas.microsoft.com/office/drawing/2014/main" id="{BF12B180-7491-4302-B05B-C1395A2F1C3B}"/>
              </a:ext>
            </a:extLst>
          </p:cNvPr>
          <p:cNvSpPr/>
          <p:nvPr/>
        </p:nvSpPr>
        <p:spPr>
          <a:xfrm>
            <a:off x="2944426" y="6326744"/>
            <a:ext cx="777597" cy="27742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41" name="Shape 19">
            <a:extLst>
              <a:ext uri="{FF2B5EF4-FFF2-40B4-BE49-F238E27FC236}">
                <a16:creationId xmlns:a16="http://schemas.microsoft.com/office/drawing/2014/main" id="{DF3CB95D-57F1-474D-9DB2-CE944C30BA9D}"/>
              </a:ext>
            </a:extLst>
          </p:cNvPr>
          <p:cNvSpPr/>
          <p:nvPr/>
        </p:nvSpPr>
        <p:spPr>
          <a:xfrm>
            <a:off x="2952761" y="7269957"/>
            <a:ext cx="777597" cy="27742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1AF67A-884A-483A-872A-3E6A8BAD94DC}"/>
              </a:ext>
            </a:extLst>
          </p:cNvPr>
          <p:cNvSpPr txBox="1"/>
          <p:nvPr/>
        </p:nvSpPr>
        <p:spPr>
          <a:xfrm>
            <a:off x="3801183" y="6118995"/>
            <a:ext cx="32513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8512F"/>
                </a:solidFill>
                <a:latin typeface="Lora" pitchFamily="34" charset="0"/>
              </a:rPr>
              <a:t>   </a:t>
            </a:r>
            <a:r>
              <a:rPr lang="en-US" sz="2100" dirty="0">
                <a:solidFill>
                  <a:srgbClr val="38512F"/>
                </a:solidFill>
                <a:latin typeface="Lora" pitchFamily="34" charset="0"/>
              </a:rPr>
              <a:t>Question 6</a:t>
            </a:r>
            <a:endParaRPr lang="en-US" sz="2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6DE3BE-D709-4263-88F7-35EB977461EF}"/>
              </a:ext>
            </a:extLst>
          </p:cNvPr>
          <p:cNvSpPr txBox="1"/>
          <p:nvPr/>
        </p:nvSpPr>
        <p:spPr>
          <a:xfrm>
            <a:off x="3892945" y="6522525"/>
            <a:ext cx="336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</a:rPr>
              <a:t>Controller Design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C2944F-E080-413A-AA41-D3AC1E76BCD3}"/>
              </a:ext>
            </a:extLst>
          </p:cNvPr>
          <p:cNvSpPr txBox="1"/>
          <p:nvPr/>
        </p:nvSpPr>
        <p:spPr>
          <a:xfrm>
            <a:off x="3962334" y="7087638"/>
            <a:ext cx="23125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38512F"/>
                </a:solidFill>
                <a:latin typeface="Lora" pitchFamily="34" charset="0"/>
              </a:rPr>
              <a:t>Question 7</a:t>
            </a:r>
            <a:endParaRPr lang="en-US" sz="2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735A25-99A8-4903-BFFE-516F48F786ED}"/>
              </a:ext>
            </a:extLst>
          </p:cNvPr>
          <p:cNvSpPr txBox="1"/>
          <p:nvPr/>
        </p:nvSpPr>
        <p:spPr>
          <a:xfrm>
            <a:off x="3861758" y="7616905"/>
            <a:ext cx="293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</a:rPr>
              <a:t>Sensitivity Controller</a:t>
            </a:r>
            <a:r>
              <a:rPr lang="en-US" sz="18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</a:rPr>
              <a:t> Design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-60" y="55659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656625" y="675182"/>
            <a:ext cx="4443889" cy="6268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0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Q1</a:t>
            </a:r>
          </a:p>
          <a:p>
            <a:pPr marL="0" indent="0">
              <a:lnSpc>
                <a:spcPts val="5468"/>
              </a:lnSpc>
              <a:buNone/>
            </a:pPr>
            <a:endParaRPr lang="en-US" sz="4000" dirty="0">
              <a:solidFill>
                <a:srgbClr val="38512F"/>
              </a:solidFill>
              <a:latin typeface="Lora" pitchFamily="34" charset="0"/>
              <a:ea typeface="Lora" pitchFamily="34" charset="-122"/>
              <a:cs typeface="Lora" pitchFamily="34" charset="-120"/>
            </a:endParaRPr>
          </a:p>
        </p:txBody>
      </p:sp>
      <p:sp>
        <p:nvSpPr>
          <p:cNvPr id="5" name="Text 3"/>
          <p:cNvSpPr/>
          <p:nvPr/>
        </p:nvSpPr>
        <p:spPr>
          <a:xfrm>
            <a:off x="1656625" y="1388627"/>
            <a:ext cx="7535083" cy="6268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1E2F13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Bode plot of system based on information which exist in </a:t>
            </a:r>
            <a:r>
              <a:rPr lang="en-US" sz="2000" dirty="0" err="1">
                <a:solidFill>
                  <a:srgbClr val="1E2F13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Data.mat</a:t>
            </a:r>
            <a:endParaRPr lang="en-US" sz="2000" dirty="0">
              <a:solidFill>
                <a:srgbClr val="1E2F1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2348389" y="4986814"/>
            <a:ext cx="993350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F98CFA-2F61-4800-9E42-2BFE874AE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866" y="2677226"/>
            <a:ext cx="6667500" cy="46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94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1632772" y="116081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656625" y="1949799"/>
            <a:ext cx="11582296" cy="17508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E2F13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System is type one.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E2F13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The system is of order three.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E2F13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The system hasn't any time delay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E2F13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The system is non minimum phase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1E2F1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2">
            <a:extLst>
              <a:ext uri="{FF2B5EF4-FFF2-40B4-BE49-F238E27FC236}">
                <a16:creationId xmlns:a16="http://schemas.microsoft.com/office/drawing/2014/main" id="{3094FD90-F114-2BD9-B47A-AD9AB1D57A81}"/>
              </a:ext>
            </a:extLst>
          </p:cNvPr>
          <p:cNvSpPr/>
          <p:nvPr/>
        </p:nvSpPr>
        <p:spPr>
          <a:xfrm>
            <a:off x="1656625" y="820459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Q2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20918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Text 2"/>
          <p:cNvSpPr/>
          <p:nvPr/>
        </p:nvSpPr>
        <p:spPr>
          <a:xfrm>
            <a:off x="1172533" y="880427"/>
            <a:ext cx="7477601" cy="937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40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Q3</a:t>
            </a:r>
            <a:endParaRPr lang="en-US" sz="4000" dirty="0"/>
          </a:p>
        </p:txBody>
      </p:sp>
      <p:sp>
        <p:nvSpPr>
          <p:cNvPr id="6" name="Text 3"/>
          <p:cNvSpPr/>
          <p:nvPr/>
        </p:nvSpPr>
        <p:spPr>
          <a:xfrm>
            <a:off x="1172533" y="1950999"/>
            <a:ext cx="12445711" cy="7373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1E2F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is the system's transfer function and bode diagram that has been obtained using the System-Identification command: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04B97F-0BB5-4889-8E97-C4572DB98670}"/>
                  </a:ext>
                </a:extLst>
              </p:cNvPr>
              <p:cNvSpPr txBox="1"/>
              <p:nvPr/>
            </p:nvSpPr>
            <p:spPr>
              <a:xfrm>
                <a:off x="2817566" y="2820164"/>
                <a:ext cx="7616414" cy="1021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1E2F13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𝐺</m:t>
                      </m:r>
                      <m:r>
                        <a:rPr lang="en-US" sz="2000" b="0" i="1" smtClean="0">
                          <a:solidFill>
                            <a:srgbClr val="1E2F13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1E2F13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𝑠</m:t>
                      </m:r>
                      <m:r>
                        <a:rPr lang="en-US" sz="2000" b="0" i="1" smtClean="0">
                          <a:solidFill>
                            <a:srgbClr val="1E2F13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)=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1E2F1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1E2F1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0.1</m:t>
                          </m:r>
                          <m:r>
                            <a:rPr lang="en-US" sz="2000" i="1">
                              <a:solidFill>
                                <a:srgbClr val="1E2F1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𝑠</m:t>
                          </m:r>
                          <m:r>
                            <a:rPr lang="en-US" sz="2000" i="1">
                              <a:solidFill>
                                <a:srgbClr val="1E2F1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−0.2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1E2F13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1E2F1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1E2F1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1E2F1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1E2F1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srgbClr val="1E2F1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+0.9</m:t>
                              </m:r>
                              <m:r>
                                <a:rPr lang="en-US" sz="2000" i="1">
                                  <a:solidFill>
                                    <a:srgbClr val="1E2F1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𝑠</m:t>
                              </m:r>
                              <m:r>
                                <a:rPr lang="en-US" sz="2000" i="1">
                                  <a:solidFill>
                                    <a:srgbClr val="1E2F1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+9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1E2F13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endParaRPr lang="en-US" sz="2000" dirty="0">
                  <a:solidFill>
                    <a:srgbClr val="1E2F13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04B97F-0BB5-4889-8E97-C4572DB98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566" y="2820164"/>
                <a:ext cx="7616414" cy="10218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6B3238D0-3033-4A0D-8A08-C553E52DD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6166" y="3662063"/>
            <a:ext cx="6024657" cy="37708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1028748" y="725344"/>
            <a:ext cx="771001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0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Q4</a:t>
            </a:r>
            <a:endParaRPr 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6A8171-0590-41DA-A785-5D047415E1F3}"/>
              </a:ext>
            </a:extLst>
          </p:cNvPr>
          <p:cNvSpPr txBox="1"/>
          <p:nvPr/>
        </p:nvSpPr>
        <p:spPr>
          <a:xfrm>
            <a:off x="1423558" y="1540186"/>
            <a:ext cx="11259708" cy="42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1E2F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obtain the stability range of the gain using the Routh-Hurwitz method, and we have: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094345-ACEA-47E8-86CE-B9CEEB51F61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096" y="2346300"/>
            <a:ext cx="5943600" cy="4406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37676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43C0FBA2-9DE3-64D7-14A3-436FDC4FA6ED}"/>
              </a:ext>
            </a:extLst>
          </p:cNvPr>
          <p:cNvSpPr/>
          <p:nvPr/>
        </p:nvSpPr>
        <p:spPr>
          <a:xfrm>
            <a:off x="1190990" y="665722"/>
            <a:ext cx="38359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40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Q5</a:t>
            </a:r>
            <a:endParaRPr lang="en-US" sz="4000" dirty="0"/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545D3AED-FAC7-92E2-1B10-28CBC7734949}"/>
              </a:ext>
            </a:extLst>
          </p:cNvPr>
          <p:cNvSpPr/>
          <p:nvPr/>
        </p:nvSpPr>
        <p:spPr>
          <a:xfrm>
            <a:off x="13618244" y="7577082"/>
            <a:ext cx="800360" cy="4999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600" dirty="0">
              <a:solidFill>
                <a:srgbClr val="3A3630"/>
              </a:solidFill>
              <a:latin typeface="Source Sans Pro" pitchFamily="34" charset="0"/>
              <a:ea typeface="Source Sans Pro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214551-B360-424F-9488-ABAF6FED18D9}"/>
              </a:ext>
            </a:extLst>
          </p:cNvPr>
          <p:cNvSpPr txBox="1"/>
          <p:nvPr/>
        </p:nvSpPr>
        <p:spPr>
          <a:xfrm>
            <a:off x="1201747" y="1127076"/>
            <a:ext cx="11933339" cy="42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1E2F13"/>
                </a:solidFill>
              </a:rPr>
              <a:t>Here, the root locus plot is observable. The positive gain is specified with - and the negative gain is specified by -. 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A5FBDB-54EA-4B68-8D01-25C7C13A9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450" y="2101899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38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37676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5" name="Text 11">
            <a:extLst>
              <a:ext uri="{FF2B5EF4-FFF2-40B4-BE49-F238E27FC236}">
                <a16:creationId xmlns:a16="http://schemas.microsoft.com/office/drawing/2014/main" id="{B2CD45E9-2AAB-C92E-E5E6-1506F836B0D8}"/>
              </a:ext>
            </a:extLst>
          </p:cNvPr>
          <p:cNvSpPr/>
          <p:nvPr/>
        </p:nvSpPr>
        <p:spPr>
          <a:xfrm>
            <a:off x="13618244" y="7577082"/>
            <a:ext cx="800360" cy="4999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600" dirty="0">
              <a:solidFill>
                <a:srgbClr val="3A3630"/>
              </a:solidFill>
              <a:latin typeface="Source Sans Pro" pitchFamily="34" charset="0"/>
              <a:ea typeface="Source Sans Pro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0CC6E4-8F80-42D4-84D0-A3ED8E468FE6}"/>
              </a:ext>
            </a:extLst>
          </p:cNvPr>
          <p:cNvSpPr txBox="1"/>
          <p:nvPr/>
        </p:nvSpPr>
        <p:spPr>
          <a:xfrm>
            <a:off x="1075765" y="455322"/>
            <a:ext cx="7315200" cy="500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34"/>
              </a:lnSpc>
              <a:buNone/>
            </a:pPr>
            <a:r>
              <a:rPr lang="en-US" sz="40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Q5</a:t>
            </a:r>
            <a:endParaRPr lang="en-US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BF59FA-F4B2-436D-AB84-493D521086BF}"/>
              </a:ext>
            </a:extLst>
          </p:cNvPr>
          <p:cNvSpPr txBox="1"/>
          <p:nvPr/>
        </p:nvSpPr>
        <p:spPr>
          <a:xfrm>
            <a:off x="1280160" y="1398494"/>
            <a:ext cx="124896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E2F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 of PD controller: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1E2F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Adding a PD controller can help shift the poles toward the left half-plane. If properly tuned, it can improve system stability by increasing damping and pushing the dominant poles away from the RHP.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000" dirty="0">
              <a:solidFill>
                <a:srgbClr val="1E2F1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000" b="0" i="0" dirty="0">
              <a:solidFill>
                <a:srgbClr val="1E2F1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b="0" i="0" dirty="0">
              <a:solidFill>
                <a:srgbClr val="1E2F1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E2F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 of PI controller: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1E2F13"/>
                </a:solidFill>
                <a:effectLst/>
                <a:latin typeface="TimesNewRomanPSMT"/>
              </a:rPr>
              <a:t>The PI controller can reduce SteadyState error. However, it does not significantly shift the root locus leftward and may not be sufficient to stabilize the system.</a:t>
            </a:r>
            <a:r>
              <a:rPr lang="en-US" sz="2000" dirty="0">
                <a:solidFill>
                  <a:srgbClr val="1E2F13"/>
                </a:solidFill>
              </a:rPr>
              <a:t> </a:t>
            </a:r>
            <a:br>
              <a:rPr lang="en-US" sz="2000" dirty="0">
                <a:solidFill>
                  <a:srgbClr val="1E2F13"/>
                </a:solidFill>
              </a:rPr>
            </a:br>
            <a:r>
              <a:rPr lang="en-US" sz="2000" dirty="0">
                <a:solidFill>
                  <a:srgbClr val="1E2F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br>
              <a:rPr lang="en-US" sz="2000" dirty="0">
                <a:solidFill>
                  <a:srgbClr val="1E2F13"/>
                </a:solidFill>
              </a:rPr>
            </a:br>
            <a:endParaRPr lang="en-US" sz="2000" dirty="0">
              <a:solidFill>
                <a:srgbClr val="1E2F1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37676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0C0C3DB7-03A7-0951-8820-5D22B123618F}"/>
              </a:ext>
            </a:extLst>
          </p:cNvPr>
          <p:cNvSpPr/>
          <p:nvPr/>
        </p:nvSpPr>
        <p:spPr>
          <a:xfrm>
            <a:off x="852320" y="502950"/>
            <a:ext cx="217598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40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Q6</a:t>
            </a:r>
            <a:endParaRPr lang="en-US" sz="4000" dirty="0"/>
          </a:p>
        </p:txBody>
      </p:sp>
      <p:sp>
        <p:nvSpPr>
          <p:cNvPr id="6" name="Text 11">
            <a:extLst>
              <a:ext uri="{FF2B5EF4-FFF2-40B4-BE49-F238E27FC236}">
                <a16:creationId xmlns:a16="http://schemas.microsoft.com/office/drawing/2014/main" id="{420241DB-0DC5-580A-B158-FE2189DFDFFB}"/>
              </a:ext>
            </a:extLst>
          </p:cNvPr>
          <p:cNvSpPr/>
          <p:nvPr/>
        </p:nvSpPr>
        <p:spPr>
          <a:xfrm>
            <a:off x="13618244" y="7577082"/>
            <a:ext cx="800360" cy="4999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600" dirty="0">
              <a:solidFill>
                <a:srgbClr val="3A3630"/>
              </a:solidFill>
              <a:latin typeface="Source Sans Pro" pitchFamily="34" charset="0"/>
              <a:ea typeface="Source Sans Pro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3E579C-7FCE-45C7-8F8F-310D6FF22C5A}"/>
              </a:ext>
            </a:extLst>
          </p:cNvPr>
          <p:cNvSpPr txBox="1"/>
          <p:nvPr/>
        </p:nvSpPr>
        <p:spPr>
          <a:xfrm>
            <a:off x="912733" y="1175765"/>
            <a:ext cx="11867352" cy="42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1E2F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First, we carry out the problem's requirement and plot the </a:t>
            </a:r>
            <a:r>
              <a:rPr lang="en-US" sz="2000" dirty="0" err="1">
                <a:solidFill>
                  <a:srgbClr val="1E2F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bodel</a:t>
            </a:r>
            <a:r>
              <a:rPr lang="en-US" sz="2000" dirty="0">
                <a:solidFill>
                  <a:srgbClr val="1E2F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diagram: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111DAD-6DEB-4134-81BF-70F84E017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874" y="1861447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09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456</Words>
  <Application>Microsoft Office PowerPoint</Application>
  <PresentationFormat>Custom</PresentationFormat>
  <Paragraphs>86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Cambria Math</vt:lpstr>
      <vt:lpstr>Courier New</vt:lpstr>
      <vt:lpstr>Lora</vt:lpstr>
      <vt:lpstr>Source Sans Pro</vt:lpstr>
      <vt:lpstr>Times New Roman</vt:lpstr>
      <vt:lpstr>TimesNewRomanPSMT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Mostafa Latifian</cp:lastModifiedBy>
  <cp:revision>38</cp:revision>
  <dcterms:created xsi:type="dcterms:W3CDTF">2024-01-29T12:49:49Z</dcterms:created>
  <dcterms:modified xsi:type="dcterms:W3CDTF">2025-02-04T22:41:27Z</dcterms:modified>
</cp:coreProperties>
</file>