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6" r:id="rId2"/>
    <p:sldId id="257" r:id="rId3"/>
    <p:sldId id="281" r:id="rId4"/>
    <p:sldId id="282" r:id="rId5"/>
    <p:sldId id="476" r:id="rId6"/>
    <p:sldId id="477" r:id="rId7"/>
    <p:sldId id="485" r:id="rId8"/>
    <p:sldId id="862" r:id="rId9"/>
    <p:sldId id="863" r:id="rId10"/>
    <p:sldId id="864" r:id="rId11"/>
    <p:sldId id="939" r:id="rId12"/>
    <p:sldId id="940" r:id="rId13"/>
    <p:sldId id="941" r:id="rId14"/>
    <p:sldId id="865" r:id="rId15"/>
    <p:sldId id="469" r:id="rId16"/>
    <p:sldId id="866" r:id="rId17"/>
    <p:sldId id="470" r:id="rId18"/>
    <p:sldId id="390" r:id="rId19"/>
    <p:sldId id="391" r:id="rId20"/>
    <p:sldId id="334" r:id="rId21"/>
    <p:sldId id="870" r:id="rId22"/>
    <p:sldId id="871" r:id="rId23"/>
    <p:sldId id="872" r:id="rId24"/>
    <p:sldId id="489" r:id="rId25"/>
    <p:sldId id="874" r:id="rId26"/>
    <p:sldId id="875" r:id="rId27"/>
    <p:sldId id="913" r:id="rId28"/>
    <p:sldId id="927" r:id="rId29"/>
    <p:sldId id="876" r:id="rId30"/>
    <p:sldId id="332" r:id="rId31"/>
    <p:sldId id="333" r:id="rId32"/>
    <p:sldId id="867" r:id="rId33"/>
    <p:sldId id="392" r:id="rId34"/>
    <p:sldId id="877" r:id="rId35"/>
    <p:sldId id="878" r:id="rId36"/>
    <p:sldId id="879" r:id="rId37"/>
    <p:sldId id="880" r:id="rId38"/>
    <p:sldId id="881" r:id="rId39"/>
    <p:sldId id="868" r:id="rId40"/>
    <p:sldId id="498" r:id="rId41"/>
    <p:sldId id="930" r:id="rId42"/>
    <p:sldId id="272" r:id="rId43"/>
    <p:sldId id="499" r:id="rId44"/>
    <p:sldId id="934" r:id="rId45"/>
    <p:sldId id="935" r:id="rId46"/>
    <p:sldId id="936" r:id="rId47"/>
    <p:sldId id="932" r:id="rId48"/>
    <p:sldId id="933" r:id="rId49"/>
    <p:sldId id="500" r:id="rId50"/>
    <p:sldId id="937" r:id="rId51"/>
    <p:sldId id="938" r:id="rId52"/>
    <p:sldId id="503" r:id="rId53"/>
    <p:sldId id="882" r:id="rId54"/>
    <p:sldId id="883" r:id="rId55"/>
    <p:sldId id="884" r:id="rId56"/>
    <p:sldId id="900" r:id="rId57"/>
    <p:sldId id="901" r:id="rId58"/>
    <p:sldId id="902" r:id="rId59"/>
    <p:sldId id="903" r:id="rId60"/>
    <p:sldId id="904" r:id="rId61"/>
    <p:sldId id="905" r:id="rId62"/>
    <p:sldId id="906" r:id="rId63"/>
    <p:sldId id="907" r:id="rId64"/>
    <p:sldId id="914" r:id="rId65"/>
    <p:sldId id="915" r:id="rId66"/>
    <p:sldId id="920" r:id="rId67"/>
    <p:sldId id="916" r:id="rId68"/>
    <p:sldId id="917" r:id="rId69"/>
    <p:sldId id="911" r:id="rId70"/>
    <p:sldId id="897" r:id="rId71"/>
    <p:sldId id="464" r:id="rId72"/>
    <p:sldId id="921" r:id="rId73"/>
    <p:sldId id="926" r:id="rId74"/>
    <p:sldId id="922" r:id="rId75"/>
    <p:sldId id="928" r:id="rId76"/>
    <p:sldId id="931" r:id="rId77"/>
    <p:sldId id="497" r:id="rId78"/>
    <p:sldId id="523" r:id="rId79"/>
    <p:sldId id="929" r:id="rId80"/>
    <p:sldId id="858" r:id="rId81"/>
    <p:sldId id="859" r:id="rId82"/>
    <p:sldId id="942" r:id="rId83"/>
    <p:sldId id="943" r:id="rId84"/>
    <p:sldId id="312" r:id="rId85"/>
    <p:sldId id="301" r:id="rId86"/>
    <p:sldId id="944" r:id="rId87"/>
    <p:sldId id="453" r:id="rId88"/>
    <p:sldId id="861" r:id="rId89"/>
    <p:sldId id="449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s" id="{E46DCD93-F86E-44C4-A4F5-6F0E805FCEDC}">
          <p14:sldIdLst/>
        </p14:section>
        <p14:section name="Default Section" id="{B61657DA-D723-4124-B22B-C8A3DC9AAA70}">
          <p14:sldIdLst>
            <p14:sldId id="256"/>
          </p14:sldIdLst>
        </p14:section>
        <p14:section name="Logistics" id="{E9F581DF-FD09-4F6A-8CEC-35F6CB0B3710}">
          <p14:sldIdLst>
            <p14:sldId id="257"/>
            <p14:sldId id="281"/>
            <p14:sldId id="282"/>
            <p14:sldId id="476"/>
          </p14:sldIdLst>
        </p14:section>
        <p14:section name="Part0: UPDATES" id="{962910D2-B840-4F0D-9EF2-6FFFF694824D}">
          <p14:sldIdLst>
            <p14:sldId id="477"/>
            <p14:sldId id="485"/>
            <p14:sldId id="862"/>
            <p14:sldId id="863"/>
            <p14:sldId id="864"/>
            <p14:sldId id="939"/>
            <p14:sldId id="940"/>
            <p14:sldId id="941"/>
          </p14:sldIdLst>
        </p14:section>
        <p14:section name="Part1: Kernel Heap" id="{631855E5-D11A-44FC-9912-C128A9BC8F99}">
          <p14:sldIdLst>
            <p14:sldId id="865"/>
            <p14:sldId id="469"/>
            <p14:sldId id="866"/>
            <p14:sldId id="470"/>
            <p14:sldId id="390"/>
            <p14:sldId id="391"/>
            <p14:sldId id="334"/>
            <p14:sldId id="870"/>
            <p14:sldId id="871"/>
            <p14:sldId id="872"/>
            <p14:sldId id="489"/>
            <p14:sldId id="874"/>
            <p14:sldId id="875"/>
            <p14:sldId id="913"/>
            <p14:sldId id="927"/>
            <p14:sldId id="876"/>
            <p14:sldId id="332"/>
            <p14:sldId id="333"/>
            <p14:sldId id="867"/>
            <p14:sldId id="392"/>
            <p14:sldId id="877"/>
            <p14:sldId id="878"/>
            <p14:sldId id="879"/>
            <p14:sldId id="880"/>
            <p14:sldId id="881"/>
            <p14:sldId id="868"/>
            <p14:sldId id="498"/>
          </p14:sldIdLst>
        </p14:section>
        <p14:section name="Part2: Fault Handler" id="{9C7911FF-DE89-40DF-B9A7-F91447754651}">
          <p14:sldIdLst>
            <p14:sldId id="930"/>
            <p14:sldId id="272"/>
            <p14:sldId id="499"/>
            <p14:sldId id="934"/>
            <p14:sldId id="935"/>
            <p14:sldId id="936"/>
            <p14:sldId id="932"/>
            <p14:sldId id="933"/>
            <p14:sldId id="500"/>
            <p14:sldId id="937"/>
            <p14:sldId id="938"/>
            <p14:sldId id="503"/>
          </p14:sldIdLst>
        </p14:section>
        <p14:section name="Part3: User Heap" id="{E760A280-81EA-4F06-9932-E9FBBC5C4FF4}">
          <p14:sldIdLst>
            <p14:sldId id="882"/>
            <p14:sldId id="883"/>
            <p14:sldId id="884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14"/>
            <p14:sldId id="915"/>
            <p14:sldId id="920"/>
            <p14:sldId id="916"/>
            <p14:sldId id="917"/>
            <p14:sldId id="911"/>
            <p14:sldId id="897"/>
            <p14:sldId id="464"/>
            <p14:sldId id="921"/>
            <p14:sldId id="926"/>
            <p14:sldId id="922"/>
            <p14:sldId id="928"/>
            <p14:sldId id="931"/>
            <p14:sldId id="497"/>
            <p14:sldId id="523"/>
            <p14:sldId id="929"/>
          </p14:sldIdLst>
        </p14:section>
        <p14:section name="Summary &amp; Guide" id="{1F356856-66AB-48E2-B9F3-8F7FB18BDE3E}">
          <p14:sldIdLst>
            <p14:sldId id="858"/>
            <p14:sldId id="859"/>
            <p14:sldId id="942"/>
            <p14:sldId id="943"/>
            <p14:sldId id="312"/>
            <p14:sldId id="301"/>
          </p14:sldIdLst>
        </p14:section>
        <p14:section name="How to Submit?" id="{A5EEFB45-3FD7-43C0-8000-7DDC5E29E4A0}">
          <p14:sldIdLst>
            <p14:sldId id="944"/>
            <p14:sldId id="453"/>
            <p14:sldId id="861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9646"/>
    <a:srgbClr val="0066FF"/>
    <a:srgbClr val="4F81BD"/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B72E2-1DE4-44BC-A1C5-DEF6D7024657}" v="1014" dt="2022-10-17T10:36:0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3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89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IGODbuTPsnFJK-Iis7aXTCzfzvfuevuXOeQGQydt9M/edit?usp=sharing" TargetMode="External"/><Relationship Id="rId2" Type="http://schemas.openxmlformats.org/officeDocument/2006/relationships/hyperlink" Target="https://docs.google.com/forms/d/e/1FAIpQLSe1zEPRakuTXAL9UNwanop1sOEtF8iB7he0tmyWCZN_tF2wfg/viewfor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1zEPRakuTXAL9UNwanop1sOEtF8iB7he0tmyWCZN_tF2wfg/viewfor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1zEPRakuTXAL9UNwanop1sOEtF8iB7he0tmyWCZN_tF2wfg/viewform" TargetMode="Externa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OS’23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900" dirty="0"/>
              <a:t>Milestone 2: </a:t>
            </a:r>
            <a:r>
              <a:rPr lang="en-US" sz="3900" b="1" dirty="0"/>
              <a:t>MEMORY</a:t>
            </a:r>
          </a:p>
          <a:p>
            <a:pPr algn="ctr"/>
            <a:r>
              <a:rPr lang="en-US" sz="2800" b="1" dirty="0"/>
              <a:t>KERNEL HEAP, USER HEAP &amp; FAULT HANDLER I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273651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After allocating a block larger than the required size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the remaining free space *</a:t>
            </a:r>
            <a:r>
              <a:rPr lang="en-US" b="1" dirty="0"/>
              <a:t>doesn’t fit</a:t>
            </a:r>
            <a:r>
              <a:rPr lang="en-US" dirty="0"/>
              <a:t>* a meta data struct,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 this area should be added to the size of allocated block and counted as *</a:t>
            </a:r>
            <a:r>
              <a:rPr lang="en-US" b="1" dirty="0"/>
              <a:t>internal fragmentation</a:t>
            </a:r>
            <a:r>
              <a:rPr lang="en-US" dirty="0"/>
              <a:t>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8791832-D6C6-5B90-29F8-57B507546400}"/>
              </a:ext>
            </a:extLst>
          </p:cNvPr>
          <p:cNvGrpSpPr/>
          <p:nvPr/>
        </p:nvGrpSpPr>
        <p:grpSpPr>
          <a:xfrm>
            <a:off x="8714919" y="3261450"/>
            <a:ext cx="3133496" cy="3006000"/>
            <a:chOff x="4952543" y="3623400"/>
            <a:chExt cx="3133496" cy="3006000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DF9470C-8A22-21A3-4DFC-C0FF43CAC060}"/>
                </a:ext>
              </a:extLst>
            </p:cNvPr>
            <p:cNvCxnSpPr/>
            <p:nvPr/>
          </p:nvCxnSpPr>
          <p:spPr>
            <a:xfrm flipH="1">
              <a:off x="6934200" y="618561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4CB770-7EFA-B68A-0F5D-507EEE28F504}"/>
                </a:ext>
              </a:extLst>
            </p:cNvPr>
            <p:cNvSpPr txBox="1"/>
            <p:nvPr/>
          </p:nvSpPr>
          <p:spPr>
            <a:xfrm>
              <a:off x="7278189" y="5996206"/>
              <a:ext cx="80785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daStart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1A2FEA-0822-C6F0-482D-C46647C01963}"/>
                </a:ext>
              </a:extLst>
            </p:cNvPr>
            <p:cNvSpPr/>
            <p:nvPr/>
          </p:nvSpPr>
          <p:spPr>
            <a:xfrm>
              <a:off x="4953000" y="4523831"/>
              <a:ext cx="1981200" cy="9436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E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5C1562-A383-ABE3-338F-7D2447F766BA}"/>
                </a:ext>
              </a:extLst>
            </p:cNvPr>
            <p:cNvSpPr/>
            <p:nvPr/>
          </p:nvSpPr>
          <p:spPr>
            <a:xfrm>
              <a:off x="4953000" y="3623400"/>
              <a:ext cx="1981200" cy="4134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E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FDE1F0B-0E5E-6E4D-5D17-71D706986098}"/>
                </a:ext>
              </a:extLst>
            </p:cNvPr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  <a:endParaRPr kumimoji="0" lang="ar-E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FA1C117-866A-C3A7-0188-9D55E32FE1DB}"/>
                </a:ext>
              </a:extLst>
            </p:cNvPr>
            <p:cNvSpPr/>
            <p:nvPr/>
          </p:nvSpPr>
          <p:spPr>
            <a:xfrm>
              <a:off x="4952543" y="4031212"/>
              <a:ext cx="1981200" cy="37329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056951-AFD0-CAC4-E52B-522A048F157B}"/>
                </a:ext>
              </a:extLst>
            </p:cNvPr>
            <p:cNvSpPr/>
            <p:nvPr/>
          </p:nvSpPr>
          <p:spPr>
            <a:xfrm>
              <a:off x="4953000" y="5467440"/>
              <a:ext cx="1981200" cy="7200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B9EC275-A602-C53B-B908-76AE850E3356}"/>
              </a:ext>
            </a:extLst>
          </p:cNvPr>
          <p:cNvSpPr/>
          <p:nvPr/>
        </p:nvSpPr>
        <p:spPr>
          <a:xfrm>
            <a:off x="8709839" y="5578769"/>
            <a:ext cx="1981200" cy="25214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 data</a:t>
            </a:r>
            <a:endParaRPr kumimoji="0" lang="ar-EG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F34FC47-E58F-CDE0-112A-8C909152025B}"/>
              </a:ext>
            </a:extLst>
          </p:cNvPr>
          <p:cNvGrpSpPr/>
          <p:nvPr/>
        </p:nvGrpSpPr>
        <p:grpSpPr>
          <a:xfrm>
            <a:off x="4529456" y="4362489"/>
            <a:ext cx="6166663" cy="826494"/>
            <a:chOff x="2286001" y="4572039"/>
            <a:chExt cx="6166663" cy="82649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9077F04-094C-FEFA-0855-56ECBA210C2B}"/>
                </a:ext>
              </a:extLst>
            </p:cNvPr>
            <p:cNvGrpSpPr/>
            <p:nvPr/>
          </p:nvGrpSpPr>
          <p:grpSpPr>
            <a:xfrm>
              <a:off x="2286001" y="4572039"/>
              <a:ext cx="6148063" cy="826494"/>
              <a:chOff x="762000" y="3772244"/>
              <a:chExt cx="6148063" cy="826494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C74DB10-1CCD-28A4-20EC-A5340C643333}"/>
                  </a:ext>
                </a:extLst>
              </p:cNvPr>
              <p:cNvCxnSpPr/>
              <p:nvPr/>
            </p:nvCxnSpPr>
            <p:spPr>
              <a:xfrm>
                <a:off x="4343400" y="4279174"/>
                <a:ext cx="6096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8064A2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5775A3C-2DC4-690B-B619-4865BAA9AF1B}"/>
                  </a:ext>
                </a:extLst>
              </p:cNvPr>
              <p:cNvSpPr/>
              <p:nvPr/>
            </p:nvSpPr>
            <p:spPr>
              <a:xfrm>
                <a:off x="4966063" y="3772244"/>
                <a:ext cx="1944000" cy="473279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size</a:t>
                </a:r>
                <a:endParaRPr kumimoji="0" lang="ar-E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3D532BA-886A-E964-35C3-DE42F7E10062}"/>
                  </a:ext>
                </a:extLst>
              </p:cNvPr>
              <p:cNvSpPr txBox="1"/>
              <p:nvPr/>
            </p:nvSpPr>
            <p:spPr>
              <a:xfrm>
                <a:off x="762000" y="4229406"/>
                <a:ext cx="2251372" cy="369332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1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ptr1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alloc_FF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(size)</a:t>
                </a:r>
                <a:endParaRPr kumimoji="0" lang="ar-E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1081288-C5E1-D60D-0C26-54EEBA683024}"/>
                  </a:ext>
                </a:extLst>
              </p:cNvPr>
              <p:cNvSpPr txBox="1"/>
              <p:nvPr/>
            </p:nvSpPr>
            <p:spPr>
              <a:xfrm>
                <a:off x="3733800" y="4086531"/>
                <a:ext cx="586122" cy="3693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1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ptr1</a:t>
                </a:r>
                <a:endParaRPr kumimoji="0" lang="ar-EG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F573671-11AB-6B4B-DAA5-6C0EA2F1A371}"/>
                </a:ext>
              </a:extLst>
            </p:cNvPr>
            <p:cNvSpPr/>
            <p:nvPr/>
          </p:nvSpPr>
          <p:spPr>
            <a:xfrm>
              <a:off x="6471464" y="5170412"/>
              <a:ext cx="1981200" cy="142588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lg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meta data</a:t>
              </a:r>
              <a:endParaRPr kumimoji="0" lang="ar-EG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2B3DF2-EBB2-94D4-1AC5-0986FA2356B5}"/>
              </a:ext>
            </a:extLst>
          </p:cNvPr>
          <p:cNvSpPr/>
          <p:nvPr/>
        </p:nvSpPr>
        <p:spPr>
          <a:xfrm>
            <a:off x="8709839" y="3902903"/>
            <a:ext cx="1981200" cy="24941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 data</a:t>
            </a:r>
            <a:endParaRPr kumimoji="0" lang="ar-EG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27DC108-CD86-BF55-05A6-182D41894DB9}"/>
              </a:ext>
            </a:extLst>
          </p:cNvPr>
          <p:cNvSpPr/>
          <p:nvPr/>
        </p:nvSpPr>
        <p:spPr>
          <a:xfrm>
            <a:off x="8709839" y="4851105"/>
            <a:ext cx="1981200" cy="24482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 data</a:t>
            </a:r>
            <a:endParaRPr kumimoji="0" lang="ar-EG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693EE70-55F3-FA33-F02C-0CEE9E694BA5}"/>
              </a:ext>
            </a:extLst>
          </p:cNvPr>
          <p:cNvSpPr/>
          <p:nvPr/>
        </p:nvSpPr>
        <p:spPr>
          <a:xfrm>
            <a:off x="8728439" y="3397453"/>
            <a:ext cx="1981200" cy="24941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 data</a:t>
            </a:r>
            <a:endParaRPr kumimoji="0" lang="ar-EG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B8A2FE4-70B4-0940-CA8C-A421827B5719}"/>
              </a:ext>
            </a:extLst>
          </p:cNvPr>
          <p:cNvSpPr/>
          <p:nvPr/>
        </p:nvSpPr>
        <p:spPr>
          <a:xfrm>
            <a:off x="6263006" y="4099658"/>
            <a:ext cx="1981200" cy="24941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 data</a:t>
            </a:r>
            <a:endParaRPr kumimoji="0" lang="ar-EG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42319C2-890B-F9C0-5C71-59FADFAEF8F1}"/>
              </a:ext>
            </a:extLst>
          </p:cNvPr>
          <p:cNvSpPr/>
          <p:nvPr/>
        </p:nvSpPr>
        <p:spPr>
          <a:xfrm>
            <a:off x="8719364" y="4161881"/>
            <a:ext cx="1981200" cy="1910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rem</a:t>
            </a:r>
            <a:endParaRPr lang="en-A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F9C821C-A81B-9712-8D42-9DE72892B831}"/>
                  </a:ext>
                </a:extLst>
              </p:cNvPr>
              <p:cNvSpPr txBox="1"/>
              <p:nvPr/>
            </p:nvSpPr>
            <p:spPr>
              <a:xfrm>
                <a:off x="8247105" y="3983169"/>
                <a:ext cx="481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F9C821C-A81B-9712-8D42-9DE72892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05" y="3983169"/>
                <a:ext cx="48122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B00E2E09-6307-49D1-105A-C4B179AF68BC}"/>
              </a:ext>
            </a:extLst>
          </p:cNvPr>
          <p:cNvSpPr/>
          <p:nvPr/>
        </p:nvSpPr>
        <p:spPr>
          <a:xfrm>
            <a:off x="8733519" y="4356467"/>
            <a:ext cx="1944000" cy="494638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size +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59" grpId="0" animBg="1"/>
      <p:bldP spid="159" grpId="1" animBg="1"/>
      <p:bldP spid="160" grpId="0"/>
      <p:bldP spid="160" grpId="1"/>
      <p:bldP spid="1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file"/>
              </a:rPr>
              <a:t>APPENDICES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ENTRY MANIPULATION in TABLES and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FILE HELPER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SET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MANAGEMENT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MANAGEMENT FUNCTIONS: </a:t>
            </a:r>
            <a:r>
              <a:rPr lang="en-US" b="1" dirty="0"/>
              <a:t>[</a:t>
            </a:r>
            <a:r>
              <a:rPr lang="en-US" dirty="0"/>
              <a:t>Detailed Explanation in </a:t>
            </a:r>
            <a:r>
              <a:rPr lang="en-US" b="1" dirty="0"/>
              <a:t>Lab#3]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EA15EB-AB3B-3110-48D1-6B3754C0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02797"/>
              </p:ext>
            </p:extLst>
          </p:nvPr>
        </p:nvGraphicFramePr>
        <p:xfrm>
          <a:off x="1097279" y="2308289"/>
          <a:ext cx="10115203" cy="406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51121">
                  <a:extLst>
                    <a:ext uri="{9D8B030D-6E8A-4147-A177-3AD203B41FA5}">
                      <a16:colId xmlns:a16="http://schemas.microsoft.com/office/drawing/2014/main" val="3600743054"/>
                    </a:ext>
                  </a:extLst>
                </a:gridCol>
                <a:gridCol w="4964082">
                  <a:extLst>
                    <a:ext uri="{9D8B030D-6E8A-4147-A177-3AD203B41FA5}">
                      <a16:colId xmlns:a16="http://schemas.microsoft.com/office/drawing/2014/main" val="2535128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66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PDX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Gets the page directory index in the given virtual address (10 bits from 22 – 31).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0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PTX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Gets the page table index in the given virtual address (10 bits from 12 – 21).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0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ROUNDUP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value, uint32  align)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Rounds a given “value” to the nearest upper value that is divisible by “align”. 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6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ROUNDDOWN</a:t>
                      </a:r>
                      <a:r>
                        <a:rPr lang="en-A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value, uint32 align)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Rounds a given “value” to the nearest lower value that is divisible by “align”. 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5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tlb_invalidate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(uint32* directory, 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Refresh the cache memory (TLB) to remove the given virtual address from it.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6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isKHeapPlacementStrategyFIRSTFIT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 which strategy is currently selected using the given functions.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1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4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MANAGEMENT FUNCTIONS: </a:t>
            </a:r>
            <a:r>
              <a:rPr lang="en-US" b="1" dirty="0"/>
              <a:t>[</a:t>
            </a:r>
            <a:r>
              <a:rPr lang="en-US" dirty="0"/>
              <a:t>Detailed Explanation in </a:t>
            </a:r>
            <a:r>
              <a:rPr lang="en-US" b="1" dirty="0"/>
              <a:t>Lab#4]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233EA-5581-A8CE-CEE8-BDDF5CDD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00022"/>
              </p:ext>
            </p:extLst>
          </p:nvPr>
        </p:nvGraphicFramePr>
        <p:xfrm>
          <a:off x="1097279" y="2401443"/>
          <a:ext cx="10058399" cy="33548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41271">
                  <a:extLst>
                    <a:ext uri="{9D8B030D-6E8A-4147-A177-3AD203B41FA5}">
                      <a16:colId xmlns:a16="http://schemas.microsoft.com/office/drawing/2014/main" val="3940027658"/>
                    </a:ext>
                  </a:extLst>
                </a:gridCol>
                <a:gridCol w="7517128">
                  <a:extLst>
                    <a:ext uri="{9D8B030D-6E8A-4147-A177-3AD203B41FA5}">
                      <a16:colId xmlns:a16="http://schemas.microsoft.com/office/drawing/2014/main" val="254419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Name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5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allocate_frame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allocate a free frame from the free frame list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8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free_frame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free a frame by adding it to free frame list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80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map a single page with a given virtual address into a given allocated frame, simply by setting the directory and page table entries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3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get_page_table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 a pointer to the page table if exist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3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create_page_table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a new page table by allocating a new page at the kernel heap, zeroing it and finally linking it with the directory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7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unmap_frame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un-map a frame at the given virtual address, simply by clearing the page table entry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0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get_frame_info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get both the page table and the frame of the given virtual address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5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0EA7E-B78C-C1EE-7674-086402B0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sz="4800" dirty="0"/>
              <a:t>Kernel 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Kernel Heap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5564"/>
              </p:ext>
            </p:extLst>
          </p:nvPr>
        </p:nvGraphicFramePr>
        <p:xfrm>
          <a:off x="1307939" y="2486082"/>
          <a:ext cx="99045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3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561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0151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kheap.h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kheap.c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BEST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Kernel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726882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pPr>
              <a:lnSpc>
                <a:spcPct val="150000"/>
              </a:lnSpc>
            </a:pPr>
            <a:r>
              <a:rPr lang="en-US" sz="2800" dirty="0"/>
              <a:t>Before starting in the KHEAP functions, you MUST DO the following: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- Go to 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memlayout.h</a:t>
            </a:r>
            <a:r>
              <a:rPr lang="en-US" sz="2600" dirty="0"/>
              <a:t>' and set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USE_KHEAP </a:t>
            </a:r>
            <a:r>
              <a:rPr lang="en-US" sz="2600" dirty="0"/>
              <a:t>by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56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424" y="1758519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/>
              <a:t>Current: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7" name="AutoShape 23"/>
          <p:cNvSpPr>
            <a:spLocks noChangeAspect="1" noChangeArrowheads="1"/>
          </p:cNvSpPr>
          <p:nvPr/>
        </p:nvSpPr>
        <p:spPr bwMode="auto">
          <a:xfrm>
            <a:off x="3276600" y="2667000"/>
            <a:ext cx="5410200" cy="3581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8961" y="3359830"/>
            <a:ext cx="743207" cy="2592404"/>
          </a:xfrm>
          <a:prstGeom prst="rect">
            <a:avLst/>
          </a:prstGeom>
          <a:solidFill>
            <a:srgbClr val="FFFFFF"/>
          </a:solidFill>
          <a:ln w="25400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4368961" y="3347649"/>
            <a:ext cx="743207" cy="8131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FOS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4" name="Text Box 6"/>
          <p:cNvSpPr txBox="1">
            <a:spLocks noChangeArrowheads="1"/>
          </p:cNvSpPr>
          <p:nvPr/>
        </p:nvSpPr>
        <p:spPr bwMode="auto">
          <a:xfrm>
            <a:off x="4220855" y="3965105"/>
            <a:ext cx="1015292" cy="2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3" name="Rectangle 6"/>
          <p:cNvSpPr>
            <a:spLocks noChangeArrowheads="1"/>
          </p:cNvSpPr>
          <p:nvPr/>
        </p:nvSpPr>
        <p:spPr bwMode="auto">
          <a:xfrm>
            <a:off x="6913557" y="3622498"/>
            <a:ext cx="753260" cy="25368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RAM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Brace 7"/>
          <p:cNvSpPr>
            <a:spLocks/>
          </p:cNvSpPr>
          <p:nvPr/>
        </p:nvSpPr>
        <p:spPr bwMode="auto">
          <a:xfrm>
            <a:off x="4168583" y="3382672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Text Box 6"/>
          <p:cNvSpPr txBox="1">
            <a:spLocks noChangeArrowheads="1"/>
          </p:cNvSpPr>
          <p:nvPr/>
        </p:nvSpPr>
        <p:spPr bwMode="auto">
          <a:xfrm>
            <a:off x="3510487" y="3622498"/>
            <a:ext cx="757281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traight Connector 9"/>
          <p:cNvSpPr>
            <a:spLocks noChangeShapeType="1"/>
          </p:cNvSpPr>
          <p:nvPr/>
        </p:nvSpPr>
        <p:spPr bwMode="auto">
          <a:xfrm flipH="1">
            <a:off x="3276600" y="4182091"/>
            <a:ext cx="265852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 flipH="1">
            <a:off x="3287323" y="3347649"/>
            <a:ext cx="265785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traight Connector 11"/>
          <p:cNvSpPr>
            <a:spLocks noChangeShapeType="1"/>
          </p:cNvSpPr>
          <p:nvPr/>
        </p:nvSpPr>
        <p:spPr bwMode="auto">
          <a:xfrm>
            <a:off x="5126911" y="4182092"/>
            <a:ext cx="1786646" cy="1977231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traight Connector 12"/>
          <p:cNvSpPr>
            <a:spLocks noChangeShapeType="1"/>
          </p:cNvSpPr>
          <p:nvPr/>
        </p:nvSpPr>
        <p:spPr bwMode="auto">
          <a:xfrm>
            <a:off x="5112168" y="3382671"/>
            <a:ext cx="1801390" cy="1969618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5126911" y="5762658"/>
            <a:ext cx="301572" cy="2969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4340814" y="2689079"/>
            <a:ext cx="779396" cy="63725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Virtual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249"/>
          <p:cNvSpPr txBox="1">
            <a:spLocks noChangeArrowheads="1"/>
          </p:cNvSpPr>
          <p:nvPr/>
        </p:nvSpPr>
        <p:spPr bwMode="auto">
          <a:xfrm>
            <a:off x="7704346" y="5952234"/>
            <a:ext cx="301572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Text Box 249"/>
          <p:cNvSpPr txBox="1">
            <a:spLocks noChangeArrowheads="1"/>
          </p:cNvSpPr>
          <p:nvPr/>
        </p:nvSpPr>
        <p:spPr bwMode="auto">
          <a:xfrm>
            <a:off x="7528095" y="3407035"/>
            <a:ext cx="593091" cy="2954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traight Arrow Connector 18"/>
          <p:cNvSpPr>
            <a:spLocks noChangeShapeType="1"/>
          </p:cNvSpPr>
          <p:nvPr/>
        </p:nvSpPr>
        <p:spPr bwMode="auto">
          <a:xfrm flipV="1">
            <a:off x="5372860" y="3407035"/>
            <a:ext cx="670" cy="2228477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07174" y="3489261"/>
            <a:ext cx="1155827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UP TO</a:t>
            </a:r>
            <a:r>
              <a:rPr lang="en-US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4 GB</a:t>
            </a:r>
            <a:endParaRPr lang="en-US" sz="16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0" name="Text Box 250"/>
          <p:cNvSpPr txBox="1">
            <a:spLocks noChangeArrowheads="1"/>
          </p:cNvSpPr>
          <p:nvPr/>
        </p:nvSpPr>
        <p:spPr bwMode="auto">
          <a:xfrm>
            <a:off x="6913557" y="3005040"/>
            <a:ext cx="778726" cy="5245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Physical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7692283" y="5367517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Text Box 249"/>
          <p:cNvSpPr txBox="1">
            <a:spLocks noChangeArrowheads="1"/>
          </p:cNvSpPr>
          <p:nvPr/>
        </p:nvSpPr>
        <p:spPr bwMode="auto">
          <a:xfrm>
            <a:off x="7704346" y="5184791"/>
            <a:ext cx="1058654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flipH="1">
            <a:off x="6920259" y="5352290"/>
            <a:ext cx="748568" cy="761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10974" y="3120004"/>
            <a:ext cx="627826" cy="3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Times New Roman" pitchFamily="18" charset="0"/>
                <a:cs typeface="Arial" pitchFamily="34" charset="0"/>
              </a:rPr>
              <a:t>4 GB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407824" y="1770711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is </a:t>
            </a:r>
            <a:r>
              <a:rPr lang="en-US" sz="2800" b="1"/>
              <a:t>one-to-one </a:t>
            </a:r>
            <a:r>
              <a:rPr lang="en-US" sz="2800"/>
              <a:t>mapped to 256 MB RAM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31424" y="2269533"/>
            <a:ext cx="8229600" cy="491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n-US" sz="3200"/>
              <a:t>Problem: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419301" y="2248827"/>
            <a:ext cx="779318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pic>
        <p:nvPicPr>
          <p:cNvPr id="63" name="Picture 63" descr="074499-simple-red-glossy-icon-alphanumeric-x-sty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191000"/>
            <a:ext cx="990600" cy="9906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AC2B711-4082-463F-68B0-E9B56263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sz="4800" dirty="0"/>
              <a:t>Kernel Heap – W</a:t>
            </a:r>
            <a:r>
              <a:rPr lang="en-US" dirty="0"/>
              <a:t>hat is new?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16789" y="690293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Example: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10196" y="696385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can’t directly access beyond 256 MB RAM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0082" name="AutoShape 34"/>
          <p:cNvSpPr>
            <a:spLocks noChangeAspect="1" noChangeArrowheads="1"/>
          </p:cNvSpPr>
          <p:nvPr/>
        </p:nvSpPr>
        <p:spPr bwMode="auto">
          <a:xfrm>
            <a:off x="2737658" y="1361015"/>
            <a:ext cx="7162800" cy="480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07721" y="2317034"/>
            <a:ext cx="924205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207721" y="2269707"/>
            <a:ext cx="924205" cy="2224399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522025" y="2317034"/>
            <a:ext cx="936706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22026" y="5134606"/>
            <a:ext cx="1584233" cy="268979"/>
            <a:chOff x="5698767" y="5754790"/>
            <a:chExt cx="1584233" cy="268979"/>
          </a:xfrm>
        </p:grpSpPr>
        <p:sp>
          <p:nvSpPr>
            <p:cNvPr id="130078" name="Rounded Rectangle 24"/>
            <p:cNvSpPr>
              <a:spLocks noChangeArrowheads="1"/>
            </p:cNvSpPr>
            <p:nvPr/>
          </p:nvSpPr>
          <p:spPr bwMode="auto">
            <a:xfrm>
              <a:off x="5698767" y="5754790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0" tIns="36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7" name="Text Box 25"/>
            <p:cNvSpPr txBox="1">
              <a:spLocks noChangeArrowheads="1"/>
            </p:cNvSpPr>
            <p:nvPr/>
          </p:nvSpPr>
          <p:spPr bwMode="auto">
            <a:xfrm>
              <a:off x="6695475" y="5798963"/>
              <a:ext cx="587525" cy="22480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95220" y="3501802"/>
            <a:ext cx="3412643" cy="1915980"/>
            <a:chOff x="2371961" y="4121987"/>
            <a:chExt cx="3412643" cy="1915980"/>
          </a:xfrm>
        </p:grpSpPr>
        <p:grpSp>
          <p:nvGrpSpPr>
            <p:cNvPr id="69" name="Group 68"/>
            <p:cNvGrpSpPr/>
            <p:nvPr/>
          </p:nvGrpSpPr>
          <p:grpSpPr>
            <a:xfrm>
              <a:off x="2371961" y="4121987"/>
              <a:ext cx="3412643" cy="1915980"/>
              <a:chOff x="2371961" y="4121987"/>
              <a:chExt cx="3412643" cy="1915980"/>
            </a:xfrm>
          </p:grpSpPr>
          <p:sp>
            <p:nvSpPr>
              <p:cNvPr id="130074" name="Rounded Rectangle 35"/>
              <p:cNvSpPr>
                <a:spLocks noChangeArrowheads="1"/>
              </p:cNvSpPr>
              <p:nvPr/>
            </p:nvSpPr>
            <p:spPr bwMode="auto">
              <a:xfrm>
                <a:off x="2371961" y="4121987"/>
                <a:ext cx="936706" cy="260302"/>
              </a:xfrm>
              <a:prstGeom prst="roundRect">
                <a:avLst>
                  <a:gd name="adj" fmla="val 16667"/>
                </a:avLst>
              </a:prstGeom>
              <a:solidFill>
                <a:srgbClr val="FABF8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New </a:t>
                </a: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DIR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Elbow Connector 38"/>
              <p:cNvSpPr>
                <a:spLocks noChangeShapeType="1"/>
              </p:cNvSpPr>
              <p:nvPr/>
            </p:nvSpPr>
            <p:spPr bwMode="auto">
              <a:xfrm>
                <a:off x="3323668" y="4358625"/>
                <a:ext cx="2350098" cy="1644635"/>
              </a:xfrm>
              <a:prstGeom prst="bentConnector3">
                <a:avLst>
                  <a:gd name="adj1" fmla="val 38815"/>
                </a:avLst>
              </a:prstGeom>
              <a:noFill/>
              <a:ln w="28575">
                <a:solidFill>
                  <a:srgbClr val="4579B8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70" name="Text Box 6"/>
              <p:cNvSpPr txBox="1">
                <a:spLocks noChangeArrowheads="1"/>
              </p:cNvSpPr>
              <p:nvPr/>
            </p:nvSpPr>
            <p:spPr bwMode="auto">
              <a:xfrm>
                <a:off x="4374545" y="5800540"/>
                <a:ext cx="1410059" cy="237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PA = 16 KB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0068" name="Text Box 6"/>
            <p:cNvSpPr txBox="1">
              <a:spLocks noChangeArrowheads="1"/>
            </p:cNvSpPr>
            <p:nvPr/>
          </p:nvSpPr>
          <p:spPr bwMode="auto">
            <a:xfrm>
              <a:off x="3046156" y="4145651"/>
              <a:ext cx="2175924" cy="250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+ 16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95219" y="3242289"/>
            <a:ext cx="4923540" cy="1886794"/>
            <a:chOff x="2371961" y="3862474"/>
            <a:chExt cx="4923540" cy="1886794"/>
          </a:xfrm>
        </p:grpSpPr>
        <p:sp>
          <p:nvSpPr>
            <p:cNvPr id="130076" name="Rounded Rectangle 32"/>
            <p:cNvSpPr>
              <a:spLocks noChangeArrowheads="1"/>
            </p:cNvSpPr>
            <p:nvPr/>
          </p:nvSpPr>
          <p:spPr bwMode="auto">
            <a:xfrm>
              <a:off x="5698767" y="5481079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5" name="Text Box 25"/>
            <p:cNvSpPr txBox="1">
              <a:spLocks noChangeArrowheads="1"/>
            </p:cNvSpPr>
            <p:nvPr/>
          </p:nvSpPr>
          <p:spPr bwMode="auto">
            <a:xfrm>
              <a:off x="6707976" y="5525251"/>
              <a:ext cx="587525" cy="224017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3" name="Rounded Rectangle 36"/>
            <p:cNvSpPr>
              <a:spLocks noChangeArrowheads="1"/>
            </p:cNvSpPr>
            <p:nvPr/>
          </p:nvSpPr>
          <p:spPr bwMode="auto">
            <a:xfrm>
              <a:off x="2371961" y="3862474"/>
              <a:ext cx="936706" cy="259513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bow Connector 37"/>
            <p:cNvSpPr>
              <a:spLocks noChangeShapeType="1"/>
            </p:cNvSpPr>
            <p:nvPr/>
          </p:nvSpPr>
          <p:spPr bwMode="auto">
            <a:xfrm>
              <a:off x="3323668" y="4110155"/>
              <a:ext cx="2335931" cy="16091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4579B8"/>
              </a:solidFill>
              <a:prstDash val="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9" name="Text Box 6"/>
            <p:cNvSpPr txBox="1">
              <a:spLocks noChangeArrowheads="1"/>
            </p:cNvSpPr>
            <p:nvPr/>
          </p:nvSpPr>
          <p:spPr bwMode="auto">
            <a:xfrm>
              <a:off x="4520384" y="5503165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20 KB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67" name="Text Box 6"/>
            <p:cNvSpPr txBox="1">
              <a:spLocks noChangeArrowheads="1"/>
            </p:cNvSpPr>
            <p:nvPr/>
          </p:nvSpPr>
          <p:spPr bwMode="auto">
            <a:xfrm>
              <a:off x="3127826" y="3871939"/>
              <a:ext cx="2040919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+ 20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Left Brace 46"/>
          <p:cNvSpPr>
            <a:spLocks/>
          </p:cNvSpPr>
          <p:nvPr/>
        </p:nvSpPr>
        <p:spPr bwMode="auto">
          <a:xfrm>
            <a:off x="3059339" y="2317034"/>
            <a:ext cx="60003" cy="2107657"/>
          </a:xfrm>
          <a:prstGeom prst="leftBrace">
            <a:avLst>
              <a:gd name="adj1" fmla="val 8419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Text Box 6"/>
          <p:cNvSpPr txBox="1">
            <a:spLocks noChangeArrowheads="1"/>
          </p:cNvSpPr>
          <p:nvPr/>
        </p:nvSpPr>
        <p:spPr bwMode="auto">
          <a:xfrm rot="16200000">
            <a:off x="2564045" y="3064121"/>
            <a:ext cx="757242" cy="4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traight Connector 50"/>
          <p:cNvSpPr>
            <a:spLocks noChangeShapeType="1"/>
          </p:cNvSpPr>
          <p:nvPr/>
        </p:nvSpPr>
        <p:spPr bwMode="auto">
          <a:xfrm flipH="1">
            <a:off x="2850163" y="4494105"/>
            <a:ext cx="3305972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Straight Connector 51"/>
          <p:cNvSpPr>
            <a:spLocks noChangeShapeType="1"/>
          </p:cNvSpPr>
          <p:nvPr/>
        </p:nvSpPr>
        <p:spPr bwMode="auto">
          <a:xfrm flipH="1">
            <a:off x="2850163" y="2269706"/>
            <a:ext cx="3305138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Elbow Connector 53"/>
          <p:cNvSpPr>
            <a:spLocks noChangeShapeType="1"/>
          </p:cNvSpPr>
          <p:nvPr/>
        </p:nvSpPr>
        <p:spPr bwMode="auto">
          <a:xfrm>
            <a:off x="5133593" y="4452299"/>
            <a:ext cx="2349265" cy="1617028"/>
          </a:xfrm>
          <a:prstGeom prst="bentConnector3">
            <a:avLst>
              <a:gd name="adj1" fmla="val 29764"/>
            </a:avLst>
          </a:prstGeom>
          <a:noFill/>
          <a:ln w="28575">
            <a:solidFill>
              <a:srgbClr val="4579B8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Text Box 6"/>
          <p:cNvSpPr txBox="1">
            <a:spLocks noChangeArrowheads="1"/>
          </p:cNvSpPr>
          <p:nvPr/>
        </p:nvSpPr>
        <p:spPr bwMode="auto">
          <a:xfrm>
            <a:off x="6214471" y="5853986"/>
            <a:ext cx="1185883" cy="23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PA = 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16079" y="3701367"/>
            <a:ext cx="3131036" cy="376254"/>
            <a:chOff x="4692821" y="4321552"/>
            <a:chExt cx="3131036" cy="376254"/>
          </a:xfrm>
        </p:grpSpPr>
        <p:sp>
          <p:nvSpPr>
            <p:cNvPr id="130066" name="Rounded Rectangle 45"/>
            <p:cNvSpPr>
              <a:spLocks noChangeArrowheads="1"/>
            </p:cNvSpPr>
            <p:nvPr/>
          </p:nvSpPr>
          <p:spPr bwMode="auto">
            <a:xfrm>
              <a:off x="5697100" y="4321552"/>
              <a:ext cx="936706" cy="27371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PT1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8" name="Text Box 25"/>
            <p:cNvSpPr txBox="1">
              <a:spLocks noChangeArrowheads="1"/>
            </p:cNvSpPr>
            <p:nvPr/>
          </p:nvSpPr>
          <p:spPr bwMode="auto">
            <a:xfrm>
              <a:off x="6736311" y="4402797"/>
              <a:ext cx="1087546" cy="29500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Frame#131,072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6" name="Text Box 6"/>
            <p:cNvSpPr txBox="1">
              <a:spLocks noChangeArrowheads="1"/>
            </p:cNvSpPr>
            <p:nvPr/>
          </p:nvSpPr>
          <p:spPr bwMode="auto">
            <a:xfrm>
              <a:off x="4692821" y="4370457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512 MB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052" name="Rectangle 23"/>
          <p:cNvSpPr>
            <a:spLocks noChangeArrowheads="1"/>
          </p:cNvSpPr>
          <p:nvPr/>
        </p:nvSpPr>
        <p:spPr bwMode="auto">
          <a:xfrm>
            <a:off x="7522025" y="3997165"/>
            <a:ext cx="936706" cy="86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4019379" y="4259833"/>
            <a:ext cx="1262553" cy="2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96886" y="1536128"/>
            <a:ext cx="3300138" cy="2178649"/>
            <a:chOff x="2373628" y="2156312"/>
            <a:chExt cx="3300138" cy="2178649"/>
          </a:xfrm>
        </p:grpSpPr>
        <p:sp>
          <p:nvSpPr>
            <p:cNvPr id="130059" name="Rounded Rectangle 55"/>
            <p:cNvSpPr>
              <a:spLocks noChangeArrowheads="1"/>
            </p:cNvSpPr>
            <p:nvPr/>
          </p:nvSpPr>
          <p:spPr bwMode="auto">
            <a:xfrm>
              <a:off x="2373628" y="2156312"/>
              <a:ext cx="936706" cy="27292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New_PT1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7" name="Text Box 6"/>
            <p:cNvSpPr txBox="1">
              <a:spLocks noChangeArrowheads="1"/>
            </p:cNvSpPr>
            <p:nvPr/>
          </p:nvSpPr>
          <p:spPr bwMode="auto">
            <a:xfrm>
              <a:off x="3197829" y="2203640"/>
              <a:ext cx="2216760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+512 MB!!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urved Connector 61"/>
            <p:cNvSpPr>
              <a:spLocks noChangeShapeType="1"/>
            </p:cNvSpPr>
            <p:nvPr/>
          </p:nvSpPr>
          <p:spPr bwMode="auto">
            <a:xfrm>
              <a:off x="3323668" y="2381907"/>
              <a:ext cx="2350098" cy="1953054"/>
            </a:xfrm>
            <a:prstGeom prst="curvedConnector3">
              <a:avLst>
                <a:gd name="adj1" fmla="val 76597"/>
              </a:avLst>
            </a:prstGeom>
            <a:noFill/>
            <a:ln w="38100">
              <a:solidFill>
                <a:srgbClr val="4BACC6"/>
              </a:solidFill>
              <a:round/>
              <a:headEnd type="triangle" w="med" len="med"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0" name="Text Box 2"/>
            <p:cNvSpPr txBox="1">
              <a:spLocks noChangeArrowheads="1"/>
            </p:cNvSpPr>
            <p:nvPr/>
          </p:nvSpPr>
          <p:spPr bwMode="auto">
            <a:xfrm>
              <a:off x="2717809" y="2385130"/>
              <a:ext cx="328347" cy="69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21980" y="1361015"/>
            <a:ext cx="2866787" cy="1275480"/>
            <a:chOff x="4598721" y="1981200"/>
            <a:chExt cx="2866787" cy="1275480"/>
          </a:xfrm>
        </p:grpSpPr>
        <p:sp>
          <p:nvSpPr>
            <p:cNvPr id="130053" name="Cloud 64"/>
            <p:cNvSpPr>
              <a:spLocks/>
            </p:cNvSpPr>
            <p:nvPr/>
          </p:nvSpPr>
          <p:spPr bwMode="auto">
            <a:xfrm>
              <a:off x="5247915" y="1981200"/>
              <a:ext cx="2217593" cy="863729"/>
            </a:xfrm>
            <a:custGeom>
              <a:avLst/>
              <a:gdLst>
                <a:gd name="T0" fmla="*/ 183579 w 43200"/>
                <a:gd name="T1" fmla="*/ 421332 h 43200"/>
                <a:gd name="T2" fmla="*/ 84494 w 43200"/>
                <a:gd name="T3" fmla="*/ 408503 h 43200"/>
                <a:gd name="T4" fmla="*/ 271007 w 43200"/>
                <a:gd name="T5" fmla="*/ 561716 h 43200"/>
                <a:gd name="T6" fmla="*/ 227665 w 43200"/>
                <a:gd name="T7" fmla="*/ 567849 h 43200"/>
                <a:gd name="T8" fmla="*/ 644581 w 43200"/>
                <a:gd name="T9" fmla="*/ 629173 h 43200"/>
                <a:gd name="T10" fmla="*/ 618451 w 43200"/>
                <a:gd name="T11" fmla="*/ 601166 h 43200"/>
                <a:gd name="T12" fmla="*/ 1127646 w 43200"/>
                <a:gd name="T13" fmla="*/ 559334 h 43200"/>
                <a:gd name="T14" fmla="*/ 1117201 w 43200"/>
                <a:gd name="T15" fmla="*/ 590061 h 43200"/>
                <a:gd name="T16" fmla="*/ 1335047 w 43200"/>
                <a:gd name="T17" fmla="*/ 369456 h 43200"/>
                <a:gd name="T18" fmla="*/ 1462219 w 43200"/>
                <a:gd name="T19" fmla="*/ 484313 h 43200"/>
                <a:gd name="T20" fmla="*/ 1635041 w 43200"/>
                <a:gd name="T21" fmla="*/ 247130 h 43200"/>
                <a:gd name="T22" fmla="*/ 1578399 w 43200"/>
                <a:gd name="T23" fmla="*/ 290202 h 43200"/>
                <a:gd name="T24" fmla="*/ 1499146 w 43200"/>
                <a:gd name="T25" fmla="*/ 87334 h 43200"/>
                <a:gd name="T26" fmla="*/ 1502119 w 43200"/>
                <a:gd name="T27" fmla="*/ 107679 h 43200"/>
                <a:gd name="T28" fmla="*/ 1137464 w 43200"/>
                <a:gd name="T29" fmla="*/ 63609 h 43200"/>
                <a:gd name="T30" fmla="*/ 1166489 w 43200"/>
                <a:gd name="T31" fmla="*/ 37663 h 43200"/>
                <a:gd name="T32" fmla="*/ 866105 w 43200"/>
                <a:gd name="T33" fmla="*/ 75971 h 43200"/>
                <a:gd name="T34" fmla="*/ 880148 w 43200"/>
                <a:gd name="T35" fmla="*/ 53598 h 43200"/>
                <a:gd name="T36" fmla="*/ 547648 w 43200"/>
                <a:gd name="T37" fmla="*/ 83568 h 43200"/>
                <a:gd name="T38" fmla="*/ 598501 w 43200"/>
                <a:gd name="T39" fmla="*/ 105264 h 43200"/>
                <a:gd name="T40" fmla="*/ 161439 w 43200"/>
                <a:gd name="T41" fmla="*/ 254132 h 43200"/>
                <a:gd name="T42" fmla="*/ 152559 w 43200"/>
                <a:gd name="T43" fmla="*/ 23129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Because it is </a:t>
              </a:r>
              <a:r>
                <a:rPr lang="en-US" sz="14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NOT</a:t>
              </a: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lang="en-US" sz="14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valid VA..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8721" y="2617757"/>
              <a:ext cx="675028" cy="638923"/>
            </a:xfrm>
            <a:prstGeom prst="rect">
              <a:avLst/>
            </a:prstGeom>
            <a:noFill/>
          </p:spPr>
        </p:pic>
      </p:grp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2699559" y="5628216"/>
            <a:ext cx="153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8528859" y="5780616"/>
            <a:ext cx="962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F0423B-5AB6-202E-DDB0-08B4A64B1B99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(Cont.)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08178" y="60044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Solution: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156064" y="624053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Heap for dynamic allocations (</a:t>
            </a:r>
            <a:r>
              <a:rPr lang="en-US" sz="2800" b="1">
                <a:solidFill>
                  <a:srgbClr val="FF0000"/>
                </a:solidFill>
              </a:rPr>
              <a:t>No</a:t>
            </a:r>
            <a:r>
              <a:rPr lang="en-US" sz="2800" b="1"/>
              <a:t> 1-1 map</a:t>
            </a:r>
            <a:r>
              <a:rPr lang="en-US" sz="2800"/>
              <a:t>)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1" name="AutoShape 49"/>
          <p:cNvSpPr>
            <a:spLocks noChangeAspect="1" noChangeArrowheads="1"/>
          </p:cNvSpPr>
          <p:nvPr/>
        </p:nvSpPr>
        <p:spPr bwMode="auto">
          <a:xfrm>
            <a:off x="2514600" y="1752600"/>
            <a:ext cx="7239000" cy="5257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3682546" y="2395602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3682546" y="2395602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18" name="Text Box 6"/>
          <p:cNvSpPr txBox="1">
            <a:spLocks noChangeArrowheads="1"/>
          </p:cNvSpPr>
          <p:nvPr/>
        </p:nvSpPr>
        <p:spPr bwMode="auto">
          <a:xfrm>
            <a:off x="3526568" y="4174767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7899103" y="3620483"/>
            <a:ext cx="827714" cy="23363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400634" y="3525708"/>
            <a:ext cx="3507299" cy="2504618"/>
            <a:chOff x="2952833" y="4035790"/>
            <a:chExt cx="3507299" cy="2504618"/>
          </a:xfrm>
        </p:grpSpPr>
        <p:sp>
          <p:nvSpPr>
            <p:cNvPr id="131106" name="Elbow Connector 38"/>
            <p:cNvSpPr>
              <a:spLocks noChangeShapeType="1"/>
            </p:cNvSpPr>
            <p:nvPr/>
          </p:nvSpPr>
          <p:spPr bwMode="auto">
            <a:xfrm>
              <a:off x="3094096" y="4251904"/>
              <a:ext cx="3366036" cy="1424481"/>
            </a:xfrm>
            <a:prstGeom prst="bentConnector3">
              <a:avLst>
                <a:gd name="adj1" fmla="val 21468"/>
              </a:avLst>
            </a:prstGeom>
            <a:noFill/>
            <a:ln w="38100">
              <a:solidFill>
                <a:srgbClr val="FABF8F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3" name="Text Box 6"/>
            <p:cNvSpPr txBox="1">
              <a:spLocks noChangeArrowheads="1"/>
            </p:cNvSpPr>
            <p:nvPr/>
          </p:nvSpPr>
          <p:spPr bwMode="auto">
            <a:xfrm>
              <a:off x="4111495" y="6245316"/>
              <a:ext cx="1811405" cy="2950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KHS = KERNEL_HEAP_START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1" name="Text Box 6"/>
            <p:cNvSpPr txBox="1">
              <a:spLocks noChangeArrowheads="1"/>
            </p:cNvSpPr>
            <p:nvPr/>
          </p:nvSpPr>
          <p:spPr bwMode="auto">
            <a:xfrm>
              <a:off x="2952833" y="4035790"/>
              <a:ext cx="1113919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100" name="Text Box 6"/>
          <p:cNvSpPr txBox="1">
            <a:spLocks noChangeArrowheads="1"/>
          </p:cNvSpPr>
          <p:nvPr/>
        </p:nvSpPr>
        <p:spPr bwMode="auto">
          <a:xfrm>
            <a:off x="3106089" y="5922444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9" name="Text Box 6"/>
          <p:cNvSpPr txBox="1">
            <a:spLocks noChangeArrowheads="1"/>
          </p:cNvSpPr>
          <p:nvPr/>
        </p:nvSpPr>
        <p:spPr bwMode="auto">
          <a:xfrm>
            <a:off x="7791718" y="5856287"/>
            <a:ext cx="1114654" cy="3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ounded Rectangle 139"/>
          <p:cNvSpPr>
            <a:spLocks noChangeArrowheads="1"/>
          </p:cNvSpPr>
          <p:nvPr/>
        </p:nvSpPr>
        <p:spPr bwMode="auto">
          <a:xfrm>
            <a:off x="5868447" y="2061020"/>
            <a:ext cx="441447" cy="10238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7" name="Text Box 140"/>
          <p:cNvSpPr txBox="1">
            <a:spLocks noChangeArrowheads="1"/>
          </p:cNvSpPr>
          <p:nvPr/>
        </p:nvSpPr>
        <p:spPr bwMode="auto">
          <a:xfrm>
            <a:off x="5645942" y="2910584"/>
            <a:ext cx="221459" cy="2369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Times New Roman" pitchFamily="18" charset="0"/>
                <a:cs typeface="Arial" pitchFamily="34" charset="0"/>
              </a:rPr>
              <a:t>0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6" name="Text Box 140"/>
          <p:cNvSpPr txBox="1">
            <a:spLocks noChangeArrowheads="1"/>
          </p:cNvSpPr>
          <p:nvPr/>
        </p:nvSpPr>
        <p:spPr bwMode="auto">
          <a:xfrm>
            <a:off x="5470407" y="2039482"/>
            <a:ext cx="508400" cy="2276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Calibri" pitchFamily="34" charset="0"/>
                <a:cs typeface="Calibri" pitchFamily="34" charset="0"/>
              </a:rPr>
              <a:t>1023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5" name="Text Box 142"/>
          <p:cNvSpPr txBox="1">
            <a:spLocks noChangeArrowheads="1"/>
          </p:cNvSpPr>
          <p:nvPr/>
        </p:nvSpPr>
        <p:spPr bwMode="auto">
          <a:xfrm>
            <a:off x="5029201" y="1666848"/>
            <a:ext cx="1772907" cy="24770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>
                <a:solidFill>
                  <a:srgbClr val="244061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ptr_page_directory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Straight Arrow Connector 144"/>
          <p:cNvSpPr>
            <a:spLocks noChangeShapeType="1"/>
          </p:cNvSpPr>
          <p:nvPr/>
        </p:nvSpPr>
        <p:spPr bwMode="auto">
          <a:xfrm>
            <a:off x="6089169" y="1865728"/>
            <a:ext cx="0" cy="180932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38400" y="3502015"/>
            <a:ext cx="1102882" cy="1456790"/>
            <a:chOff x="990600" y="4012097"/>
            <a:chExt cx="1102882" cy="1456790"/>
          </a:xfrm>
        </p:grpSpPr>
        <p:sp>
          <p:nvSpPr>
            <p:cNvPr id="131093" name="Rectangle 145"/>
            <p:cNvSpPr>
              <a:spLocks noChangeArrowheads="1"/>
            </p:cNvSpPr>
            <p:nvPr/>
          </p:nvSpPr>
          <p:spPr bwMode="auto">
            <a:xfrm>
              <a:off x="1056817" y="4014251"/>
              <a:ext cx="485592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18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C000"/>
                  </a:solidFill>
                  <a:latin typeface="Calibri" pitchFamily="34" charset="0"/>
                  <a:ea typeface="Times New Roman" pitchFamily="18" charset="0"/>
                  <a:cs typeface="Arial" pitchFamily="34" charset="0"/>
                </a:rPr>
                <a:t>984</a:t>
              </a: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2" name="Rectangle 150"/>
            <p:cNvSpPr>
              <a:spLocks noChangeArrowheads="1"/>
            </p:cNvSpPr>
            <p:nvPr/>
          </p:nvSpPr>
          <p:spPr bwMode="auto">
            <a:xfrm>
              <a:off x="1509301" y="4012097"/>
              <a:ext cx="297977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1" name="Rectangle 151"/>
            <p:cNvSpPr>
              <a:spLocks noChangeArrowheads="1"/>
            </p:cNvSpPr>
            <p:nvPr/>
          </p:nvSpPr>
          <p:spPr bwMode="auto">
            <a:xfrm>
              <a:off x="1794034" y="4014251"/>
              <a:ext cx="299448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8" name="Cloud 147"/>
            <p:cNvSpPr>
              <a:spLocks/>
            </p:cNvSpPr>
            <p:nvPr/>
          </p:nvSpPr>
          <p:spPr bwMode="auto">
            <a:xfrm>
              <a:off x="990600" y="4597972"/>
              <a:ext cx="1092582" cy="870915"/>
            </a:xfrm>
            <a:custGeom>
              <a:avLst/>
              <a:gdLst>
                <a:gd name="T0" fmla="*/ 102439 w 43200"/>
                <a:gd name="T1" fmla="*/ 554080 h 43200"/>
                <a:gd name="T2" fmla="*/ 47149 w 43200"/>
                <a:gd name="T3" fmla="*/ 537210 h 43200"/>
                <a:gd name="T4" fmla="*/ 151225 w 43200"/>
                <a:gd name="T5" fmla="*/ 738696 h 43200"/>
                <a:gd name="T6" fmla="*/ 127040 w 43200"/>
                <a:gd name="T7" fmla="*/ 746760 h 43200"/>
                <a:gd name="T8" fmla="*/ 359684 w 43200"/>
                <a:gd name="T9" fmla="*/ 827405 h 43200"/>
                <a:gd name="T10" fmla="*/ 345103 w 43200"/>
                <a:gd name="T11" fmla="*/ 790575 h 43200"/>
                <a:gd name="T12" fmla="*/ 629239 w 43200"/>
                <a:gd name="T13" fmla="*/ 735563 h 43200"/>
                <a:gd name="T14" fmla="*/ 623411 w 43200"/>
                <a:gd name="T15" fmla="*/ 775970 h 43200"/>
                <a:gd name="T16" fmla="*/ 744972 w 43200"/>
                <a:gd name="T17" fmla="*/ 485860 h 43200"/>
                <a:gd name="T18" fmla="*/ 815935 w 43200"/>
                <a:gd name="T19" fmla="*/ 636905 h 43200"/>
                <a:gd name="T20" fmla="*/ 912372 w 43200"/>
                <a:gd name="T21" fmla="*/ 324993 h 43200"/>
                <a:gd name="T22" fmla="*/ 880765 w 43200"/>
                <a:gd name="T23" fmla="*/ 381635 h 43200"/>
                <a:gd name="T24" fmla="*/ 836541 w 43200"/>
                <a:gd name="T25" fmla="*/ 114850 h 43200"/>
                <a:gd name="T26" fmla="*/ 838200 w 43200"/>
                <a:gd name="T27" fmla="*/ 141605 h 43200"/>
                <a:gd name="T28" fmla="*/ 634718 w 43200"/>
                <a:gd name="T29" fmla="*/ 83651 h 43200"/>
                <a:gd name="T30" fmla="*/ 650915 w 43200"/>
                <a:gd name="T31" fmla="*/ 49530 h 43200"/>
                <a:gd name="T32" fmla="*/ 483297 w 43200"/>
                <a:gd name="T33" fmla="*/ 99907 h 43200"/>
                <a:gd name="T34" fmla="*/ 491133 w 43200"/>
                <a:gd name="T35" fmla="*/ 70485 h 43200"/>
                <a:gd name="T36" fmla="*/ 305594 w 43200"/>
                <a:gd name="T37" fmla="*/ 109897 h 43200"/>
                <a:gd name="T38" fmla="*/ 333970 w 43200"/>
                <a:gd name="T39" fmla="*/ 138430 h 43200"/>
                <a:gd name="T40" fmla="*/ 90085 w 43200"/>
                <a:gd name="T41" fmla="*/ 334201 h 43200"/>
                <a:gd name="T42" fmla="*/ 85130 w 43200"/>
                <a:gd name="T43" fmla="*/ 304165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Index of Kernel Heap 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Straight Arrow Connector 155"/>
            <p:cNvSpPr>
              <a:spLocks noChangeShapeType="1"/>
            </p:cNvSpPr>
            <p:nvPr/>
          </p:nvSpPr>
          <p:spPr bwMode="auto">
            <a:xfrm>
              <a:off x="1288577" y="4285649"/>
              <a:ext cx="88289" cy="366172"/>
            </a:xfrm>
            <a:prstGeom prst="straightConnector1">
              <a:avLst/>
            </a:prstGeom>
            <a:noFill/>
            <a:ln w="38100">
              <a:solidFill>
                <a:srgbClr val="F79646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230062" y="2461550"/>
            <a:ext cx="1711344" cy="1265089"/>
            <a:chOff x="1782262" y="2988251"/>
            <a:chExt cx="1711344" cy="126508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121" name="Straight Connector 27"/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Straight Connector 26"/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13" name="Text Box 28"/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081" name="Straight Arrow Connector 164"/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90273" y="1289188"/>
            <a:ext cx="2590561" cy="1812611"/>
            <a:chOff x="4042472" y="1799269"/>
            <a:chExt cx="2590561" cy="1812611"/>
          </a:xfrm>
        </p:grpSpPr>
        <p:sp>
          <p:nvSpPr>
            <p:cNvPr id="131089" name="Text Box 140"/>
            <p:cNvSpPr txBox="1">
              <a:spLocks noChangeArrowheads="1"/>
            </p:cNvSpPr>
            <p:nvPr/>
          </p:nvSpPr>
          <p:spPr bwMode="auto">
            <a:xfrm>
              <a:off x="4042472" y="2769984"/>
              <a:ext cx="508400" cy="22688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E36C0A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984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420646" y="1799269"/>
              <a:ext cx="2212387" cy="1812611"/>
              <a:chOff x="4420646" y="1799269"/>
              <a:chExt cx="2212387" cy="1812611"/>
            </a:xfrm>
          </p:grpSpPr>
          <p:sp>
            <p:nvSpPr>
              <p:cNvPr id="131090" name="Rectangle 152"/>
              <p:cNvSpPr>
                <a:spLocks noChangeArrowheads="1"/>
              </p:cNvSpPr>
              <p:nvPr/>
            </p:nvSpPr>
            <p:spPr bwMode="auto">
              <a:xfrm>
                <a:off x="4420646" y="2822397"/>
                <a:ext cx="441447" cy="162982"/>
              </a:xfrm>
              <a:prstGeom prst="rect">
                <a:avLst/>
              </a:prstGeom>
              <a:solidFill>
                <a:srgbClr val="4F81BD"/>
              </a:solidFill>
              <a:ln w="127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ounded Rectangle 157"/>
              <p:cNvSpPr>
                <a:spLocks noChangeArrowheads="1"/>
              </p:cNvSpPr>
              <p:nvPr/>
            </p:nvSpPr>
            <p:spPr bwMode="auto">
              <a:xfrm>
                <a:off x="5403602" y="2487098"/>
                <a:ext cx="539998" cy="10231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205867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/>
                  <a:t>Empty</a:t>
                </a:r>
                <a:endParaRPr lang="en-US" b="1" dirty="0"/>
              </a:p>
            </p:txBody>
          </p:sp>
          <p:sp>
            <p:nvSpPr>
              <p:cNvPr id="131085" name="Text Box 142"/>
              <p:cNvSpPr txBox="1">
                <a:spLocks noChangeArrowheads="1"/>
              </p:cNvSpPr>
              <p:nvPr/>
            </p:nvSpPr>
            <p:spPr bwMode="auto">
              <a:xfrm>
                <a:off x="5325374" y="2216387"/>
                <a:ext cx="1018543" cy="2247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244061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PT#984</a:t>
                </a:r>
                <a:endParaRPr lang="en-US" sz="4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Elbow Connector 156"/>
              <p:cNvSpPr>
                <a:spLocks noChangeShapeType="1"/>
              </p:cNvSpPr>
              <p:nvPr/>
            </p:nvSpPr>
            <p:spPr bwMode="auto">
              <a:xfrm>
                <a:off x="4862093" y="2904247"/>
                <a:ext cx="547395" cy="53274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4579B8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83" name="Text Box 140"/>
              <p:cNvSpPr txBox="1">
                <a:spLocks noChangeArrowheads="1"/>
              </p:cNvSpPr>
              <p:nvPr/>
            </p:nvSpPr>
            <p:spPr bwMode="auto">
              <a:xfrm>
                <a:off x="5148157" y="3375663"/>
                <a:ext cx="221459" cy="23621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CC3399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</a:t>
                </a:r>
                <a:endParaRPr 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082" name="Cloud 163"/>
              <p:cNvSpPr>
                <a:spLocks/>
              </p:cNvSpPr>
              <p:nvPr/>
            </p:nvSpPr>
            <p:spPr bwMode="auto">
              <a:xfrm>
                <a:off x="4810591" y="1799269"/>
                <a:ext cx="1822442" cy="432945"/>
              </a:xfrm>
              <a:custGeom>
                <a:avLst/>
                <a:gdLst>
                  <a:gd name="T0" fmla="*/ 170838 w 43200"/>
                  <a:gd name="T1" fmla="*/ 231842 h 43200"/>
                  <a:gd name="T2" fmla="*/ 78630 w 43200"/>
                  <a:gd name="T3" fmla="*/ 224783 h 43200"/>
                  <a:gd name="T4" fmla="*/ 252198 w 43200"/>
                  <a:gd name="T5" fmla="*/ 309090 h 43200"/>
                  <a:gd name="T6" fmla="*/ 211864 w 43200"/>
                  <a:gd name="T7" fmla="*/ 312465 h 43200"/>
                  <a:gd name="T8" fmla="*/ 599845 w 43200"/>
                  <a:gd name="T9" fmla="*/ 346209 h 43200"/>
                  <a:gd name="T10" fmla="*/ 575528 w 43200"/>
                  <a:gd name="T11" fmla="*/ 330798 h 43200"/>
                  <a:gd name="T12" fmla="*/ 1049383 w 43200"/>
                  <a:gd name="T13" fmla="*/ 307780 h 43200"/>
                  <a:gd name="T14" fmla="*/ 1039663 w 43200"/>
                  <a:gd name="T15" fmla="*/ 324687 h 43200"/>
                  <a:gd name="T16" fmla="*/ 1242390 w 43200"/>
                  <a:gd name="T17" fmla="*/ 203297 h 43200"/>
                  <a:gd name="T18" fmla="*/ 1360736 w 43200"/>
                  <a:gd name="T19" fmla="*/ 266498 h 43200"/>
                  <a:gd name="T20" fmla="*/ 1521563 w 43200"/>
                  <a:gd name="T21" fmla="*/ 135986 h 43200"/>
                  <a:gd name="T22" fmla="*/ 1468852 w 43200"/>
                  <a:gd name="T23" fmla="*/ 159687 h 43200"/>
                  <a:gd name="T24" fmla="*/ 1395100 w 43200"/>
                  <a:gd name="T25" fmla="*/ 48057 h 43200"/>
                  <a:gd name="T26" fmla="*/ 1397867 w 43200"/>
                  <a:gd name="T27" fmla="*/ 59251 h 43200"/>
                  <a:gd name="T28" fmla="*/ 1058520 w 43200"/>
                  <a:gd name="T29" fmla="*/ 35002 h 43200"/>
                  <a:gd name="T30" fmla="*/ 1085531 w 43200"/>
                  <a:gd name="T31" fmla="*/ 20725 h 43200"/>
                  <a:gd name="T32" fmla="*/ 805994 w 43200"/>
                  <a:gd name="T33" fmla="*/ 41804 h 43200"/>
                  <a:gd name="T34" fmla="*/ 819063 w 43200"/>
                  <a:gd name="T35" fmla="*/ 29493 h 43200"/>
                  <a:gd name="T36" fmla="*/ 509639 w 43200"/>
                  <a:gd name="T37" fmla="*/ 45984 h 43200"/>
                  <a:gd name="T38" fmla="*/ 556963 w 43200"/>
                  <a:gd name="T39" fmla="*/ 57923 h 43200"/>
                  <a:gd name="T40" fmla="*/ 150234 w 43200"/>
                  <a:gd name="T41" fmla="*/ 139839 h 43200"/>
                  <a:gd name="T42" fmla="*/ 141971 w 43200"/>
                  <a:gd name="T43" fmla="*/ 127271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solidFill>
                      <a:srgbClr val="00206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KERNEL’S TABLES</a:t>
                </a:r>
                <a:endParaRPr lang="en-US" sz="32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934200" y="4927932"/>
            <a:ext cx="2362820" cy="332866"/>
            <a:chOff x="5486400" y="5438014"/>
            <a:chExt cx="2362820" cy="332866"/>
          </a:xfrm>
        </p:grpSpPr>
        <p:sp>
          <p:nvSpPr>
            <p:cNvPr id="131116" name="Rounded Rectangle 24"/>
            <p:cNvSpPr>
              <a:spLocks noChangeArrowheads="1"/>
            </p:cNvSpPr>
            <p:nvPr/>
          </p:nvSpPr>
          <p:spPr bwMode="auto">
            <a:xfrm>
              <a:off x="6451303" y="5438014"/>
              <a:ext cx="827714" cy="236935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5" name="Text Box 6"/>
            <p:cNvSpPr txBox="1">
              <a:spLocks noChangeArrowheads="1"/>
            </p:cNvSpPr>
            <p:nvPr/>
          </p:nvSpPr>
          <p:spPr bwMode="auto">
            <a:xfrm>
              <a:off x="5486400" y="5554767"/>
              <a:ext cx="1046966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16 KB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0" name="Text Box 25"/>
            <p:cNvSpPr txBox="1">
              <a:spLocks noChangeArrowheads="1"/>
            </p:cNvSpPr>
            <p:nvPr/>
          </p:nvSpPr>
          <p:spPr bwMode="auto">
            <a:xfrm>
              <a:off x="7330519" y="5468887"/>
              <a:ext cx="518701" cy="20462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079" name="Rectangle 23"/>
          <p:cNvSpPr>
            <a:spLocks noChangeArrowheads="1"/>
          </p:cNvSpPr>
          <p:nvPr/>
        </p:nvSpPr>
        <p:spPr bwMode="auto">
          <a:xfrm>
            <a:off x="7897632" y="4067788"/>
            <a:ext cx="826978" cy="8551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857287" y="2674178"/>
            <a:ext cx="1042552" cy="1250730"/>
            <a:chOff x="5409487" y="3184260"/>
            <a:chExt cx="1042552" cy="1250730"/>
          </a:xfrm>
        </p:grpSpPr>
        <p:sp>
          <p:nvSpPr>
            <p:cNvPr id="131077" name="Rectangle 152"/>
            <p:cNvSpPr>
              <a:spLocks noChangeArrowheads="1"/>
            </p:cNvSpPr>
            <p:nvPr/>
          </p:nvSpPr>
          <p:spPr bwMode="auto">
            <a:xfrm>
              <a:off x="5409487" y="3184260"/>
              <a:ext cx="534113" cy="16853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500000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6" name="Elbow Connector 156"/>
            <p:cNvSpPr>
              <a:spLocks noChangeShapeType="1"/>
            </p:cNvSpPr>
            <p:nvPr/>
          </p:nvSpPr>
          <p:spPr bwMode="auto">
            <a:xfrm>
              <a:off x="5850935" y="3266111"/>
              <a:ext cx="601104" cy="1168879"/>
            </a:xfrm>
            <a:prstGeom prst="bentConnector3">
              <a:avLst>
                <a:gd name="adj1" fmla="val 49940"/>
              </a:avLst>
            </a:prstGeom>
            <a:noFill/>
            <a:ln w="38100">
              <a:solidFill>
                <a:srgbClr val="92D05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287" y="2845059"/>
            <a:ext cx="1041448" cy="2201701"/>
            <a:chOff x="5409487" y="3355140"/>
            <a:chExt cx="1041448" cy="2201701"/>
          </a:xfrm>
        </p:grpSpPr>
        <p:sp>
          <p:nvSpPr>
            <p:cNvPr id="131078" name="Rectangle 152"/>
            <p:cNvSpPr>
              <a:spLocks noChangeArrowheads="1"/>
            </p:cNvSpPr>
            <p:nvPr/>
          </p:nvSpPr>
          <p:spPr bwMode="auto">
            <a:xfrm>
              <a:off x="5409487" y="3355140"/>
              <a:ext cx="534113" cy="168539"/>
            </a:xfrm>
            <a:prstGeom prst="rect">
              <a:avLst/>
            </a:prstGeom>
            <a:solidFill>
              <a:srgbClr val="FABF8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F#4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5" name="Elbow Connector 156"/>
            <p:cNvSpPr>
              <a:spLocks noChangeShapeType="1"/>
            </p:cNvSpPr>
            <p:nvPr/>
          </p:nvSpPr>
          <p:spPr bwMode="auto">
            <a:xfrm rot="16200000" flipH="1">
              <a:off x="5021210" y="4127116"/>
              <a:ext cx="2038358" cy="821092"/>
            </a:xfrm>
            <a:prstGeom prst="bentConnector2">
              <a:avLst/>
            </a:prstGeom>
            <a:noFill/>
            <a:ln w="38100">
              <a:solidFill>
                <a:srgbClr val="FABF8F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074" name="Rectangle 23"/>
          <p:cNvSpPr>
            <a:spLocks noChangeArrowheads="1"/>
          </p:cNvSpPr>
          <p:nvPr/>
        </p:nvSpPr>
        <p:spPr bwMode="auto">
          <a:xfrm>
            <a:off x="3672245" y="4380828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671510" y="3237797"/>
            <a:ext cx="5949239" cy="904370"/>
            <a:chOff x="2223709" y="3747879"/>
            <a:chExt cx="5949239" cy="904370"/>
          </a:xfrm>
        </p:grpSpPr>
        <p:sp>
          <p:nvSpPr>
            <p:cNvPr id="131111" name="Rounded Rectangle 32"/>
            <p:cNvSpPr>
              <a:spLocks noChangeArrowheads="1"/>
            </p:cNvSpPr>
            <p:nvPr/>
          </p:nvSpPr>
          <p:spPr bwMode="auto">
            <a:xfrm>
              <a:off x="6452039" y="4316522"/>
              <a:ext cx="826978" cy="2369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10" name="Text Box 25"/>
            <p:cNvSpPr txBox="1">
              <a:spLocks noChangeArrowheads="1"/>
            </p:cNvSpPr>
            <p:nvPr/>
          </p:nvSpPr>
          <p:spPr bwMode="auto">
            <a:xfrm>
              <a:off x="7320219" y="4368217"/>
              <a:ext cx="852729" cy="1672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Frame#500,000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8" name="Rounded Rectangle 36"/>
            <p:cNvSpPr>
              <a:spLocks noChangeArrowheads="1"/>
            </p:cNvSpPr>
            <p:nvPr/>
          </p:nvSpPr>
          <p:spPr bwMode="auto">
            <a:xfrm>
              <a:off x="2223709" y="3747879"/>
              <a:ext cx="826978" cy="23621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7" name="Elbow Connector 37"/>
            <p:cNvSpPr>
              <a:spLocks noChangeShapeType="1"/>
            </p:cNvSpPr>
            <p:nvPr/>
          </p:nvSpPr>
          <p:spPr bwMode="auto">
            <a:xfrm>
              <a:off x="3063195" y="3973326"/>
              <a:ext cx="3388108" cy="60238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92D050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4" name="Text Box 6"/>
            <p:cNvSpPr txBox="1">
              <a:spLocks noChangeArrowheads="1"/>
            </p:cNvSpPr>
            <p:nvPr/>
          </p:nvSpPr>
          <p:spPr bwMode="auto">
            <a:xfrm>
              <a:off x="5553974" y="4435418"/>
              <a:ext cx="970448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 GB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2" name="Text Box 6"/>
            <p:cNvSpPr txBox="1">
              <a:spLocks noChangeArrowheads="1"/>
            </p:cNvSpPr>
            <p:nvPr/>
          </p:nvSpPr>
          <p:spPr bwMode="auto">
            <a:xfrm>
              <a:off x="3030822" y="3788086"/>
              <a:ext cx="1113919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 + 4K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Rounded Rectangle 35"/>
          <p:cNvSpPr>
            <a:spLocks noChangeArrowheads="1"/>
          </p:cNvSpPr>
          <p:nvPr/>
        </p:nvSpPr>
        <p:spPr bwMode="auto">
          <a:xfrm>
            <a:off x="3671509" y="3474015"/>
            <a:ext cx="826978" cy="236935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New DIR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0E299B-6EF2-BCC2-4EF7-AB2E3A618042}"/>
              </a:ext>
            </a:extLst>
          </p:cNvPr>
          <p:cNvSpPr txBox="1">
            <a:spLocks/>
          </p:cNvSpPr>
          <p:nvPr/>
        </p:nvSpPr>
        <p:spPr>
          <a:xfrm>
            <a:off x="1041122" y="-78330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</a:t>
            </a:r>
            <a:endParaRPr lang="en-US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5CD5-9B33-2E7F-7C69-E57264B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9B1E-083E-9CB5-3310-105FF267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5542" y="1485557"/>
            <a:ext cx="3810000" cy="4525963"/>
          </a:xfrm>
        </p:spPr>
        <p:txBody>
          <a:bodyPr>
            <a:normAutofit/>
          </a:bodyPr>
          <a:lstStyle/>
          <a:p>
            <a:endParaRPr lang="en-US" sz="3200"/>
          </a:p>
          <a:p>
            <a:endParaRPr lang="en-US" sz="320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Kernel Heap lies at the end of the virtual space</a:t>
            </a:r>
            <a:endParaRPr lang="ar-EG" sz="32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pSp>
        <p:nvGrpSpPr>
          <p:cNvPr id="38" name="Group 37"/>
          <p:cNvGrpSpPr/>
          <p:nvPr/>
        </p:nvGrpSpPr>
        <p:grpSpPr>
          <a:xfrm>
            <a:off x="4664273" y="595313"/>
            <a:ext cx="6086277" cy="5667375"/>
            <a:chOff x="3694102" y="1138374"/>
            <a:chExt cx="6086277" cy="5667375"/>
          </a:xfrm>
        </p:grpSpPr>
        <p:grpSp>
          <p:nvGrpSpPr>
            <p:cNvPr id="24" name="Group 23"/>
            <p:cNvGrpSpPr/>
            <p:nvPr/>
          </p:nvGrpSpPr>
          <p:grpSpPr>
            <a:xfrm>
              <a:off x="3694102" y="1138374"/>
              <a:ext cx="6086277" cy="5667375"/>
              <a:chOff x="3694102" y="1138374"/>
              <a:chExt cx="6086277" cy="5667375"/>
            </a:xfrm>
          </p:grpSpPr>
          <p:graphicFrame>
            <p:nvGraphicFramePr>
              <p:cNvPr id="35841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338205"/>
                  </p:ext>
                </p:extLst>
              </p:nvPr>
            </p:nvGraphicFramePr>
            <p:xfrm>
              <a:off x="4674979" y="1138374"/>
              <a:ext cx="5105400" cy="566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283168" imgH="4910195" progId="">
                      <p:embed/>
                    </p:oleObj>
                  </mc:Choice>
                  <mc:Fallback>
                    <p:oleObj r:id="rId2" imgW="4283168" imgH="4910195" progId="">
                      <p:embed/>
                      <p:pic>
                        <p:nvPicPr>
                          <p:cNvPr id="35841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4979" y="1138374"/>
                            <a:ext cx="5105400" cy="5667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3694102" y="1190097"/>
                <a:ext cx="5297498" cy="1584492"/>
                <a:chOff x="3694102" y="1190097"/>
                <a:chExt cx="5297498" cy="158449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724400" y="1423852"/>
                  <a:ext cx="2744811" cy="481148"/>
                  <a:chOff x="4724400" y="1423852"/>
                  <a:chExt cx="2744811" cy="481148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4724400" y="1600200"/>
                    <a:ext cx="1447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ar-EG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209211" y="1423852"/>
                    <a:ext cx="1260000" cy="428172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b="1"/>
                      <a:t>KHEAP</a:t>
                    </a:r>
                    <a:endParaRPr lang="ar-EG" b="1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694102" y="1660321"/>
                  <a:ext cx="156369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 dirty="0"/>
                    <a:t>KERNEL_HEAP_START</a:t>
                  </a:r>
                  <a:endParaRPr lang="ar-EG" b="1" i="1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246187" y="179882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707165" y="1323201"/>
                  <a:ext cx="148604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KERNEL_HEAP_MAX</a:t>
                  </a:r>
                  <a:endParaRPr lang="ar-EG" b="1" i="1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246187" y="146170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/>
                <p:cNvSpPr/>
                <p:nvPr/>
              </p:nvSpPr>
              <p:spPr>
                <a:xfrm>
                  <a:off x="6222274" y="1373778"/>
                  <a:ext cx="1224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43800" y="1676400"/>
                  <a:ext cx="14478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29" name="Right Brace 28"/>
                <p:cNvSpPr/>
                <p:nvPr/>
              </p:nvSpPr>
              <p:spPr>
                <a:xfrm>
                  <a:off x="7530737" y="1334589"/>
                  <a:ext cx="228600" cy="1440000"/>
                </a:xfrm>
                <a:prstGeom prst="righ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696200" y="1902023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/>
                    <a:t>256 MB</a:t>
                  </a:r>
                  <a:endParaRPr lang="ar-EG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78781" y="1190097"/>
                  <a:ext cx="527709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/>
                    <a:t>4 GB</a:t>
                  </a:r>
                  <a:endParaRPr lang="ar-EG" sz="1400" b="1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4971268" y="3748538"/>
              <a:ext cx="935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USTACKTOP</a:t>
              </a:r>
              <a:endParaRPr lang="ar-EG" b="1" i="1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43600" y="3886200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43010" y="4332012"/>
              <a:ext cx="12528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USTACKBOTTOM</a:t>
              </a:r>
              <a:endParaRPr lang="ar-EG" b="1" i="1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52307" y="4469674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50A71B0-615F-5BE0-DF06-EF23DAB94B86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(Cont.)</a:t>
            </a:r>
            <a:endParaRPr lang="en-US" sz="3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Allocation Types?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TWO</a:t>
            </a:r>
            <a:r>
              <a:rPr lang="en-US" dirty="0"/>
              <a:t> types of allocator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Block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small blocks </a:t>
            </a:r>
            <a:r>
              <a:rPr lang="en-US" dirty="0"/>
              <a:t>(with size </a:t>
            </a:r>
            <a:r>
              <a:rPr lang="en-US" b="1" dirty="0"/>
              <a:t>LESS OR EQUAL</a:t>
            </a:r>
            <a:r>
              <a:rPr lang="en-US" dirty="0"/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Dynamic Allocator from MS#1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KERNEL_HEAP_START</a:t>
            </a:r>
            <a:r>
              <a:rPr lang="en-US" dirty="0"/>
              <a:t>, HARD_LIMIT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Page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chunk of pages </a:t>
            </a:r>
            <a:r>
              <a:rPr lang="en-US" dirty="0"/>
              <a:t>(with size &gt;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 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E" dirty="0"/>
              <a:t>Allocation is done on </a:t>
            </a:r>
            <a:r>
              <a:rPr lang="en-AE" b="1" dirty="0"/>
              <a:t>page boundaries </a:t>
            </a:r>
            <a:r>
              <a:rPr lang="en-AE" dirty="0"/>
              <a:t>(i.e. internal fragmentation)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HARD_LIMIT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KERNEL_HEAP_MAX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KERNEL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3" y="2307308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8924404" y="2142425"/>
            <a:ext cx="2024319" cy="307777"/>
            <a:chOff x="8938954" y="5658792"/>
            <a:chExt cx="20243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8938954" y="5658792"/>
              <a:ext cx="170591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1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Has 3 limits: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: begin of the dynamic allocator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Break</a:t>
            </a:r>
            <a:r>
              <a:rPr lang="en-US" dirty="0"/>
              <a:t>: end of current mapped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</a:t>
            </a:r>
            <a:r>
              <a:rPr lang="en-US" dirty="0"/>
              <a:t> Limit: </a:t>
            </a:r>
            <a:r>
              <a:rPr lang="en-US" altLang="en-US" dirty="0">
                <a:solidFill>
                  <a:srgbClr val="5C5962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which the break can’t surpass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Break can only be changed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Dynamic Allocator with its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292608" lvl="1" indent="0">
              <a:lnSpc>
                <a:spcPct val="15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virtual_memory">
            <a:extLst>
              <a:ext uri="{FF2B5EF4-FFF2-40B4-BE49-F238E27FC236}">
                <a16:creationId xmlns:a16="http://schemas.microsoft.com/office/drawing/2014/main" id="{E76FB001-3F71-B6E5-87B1-E25AE7EA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21081" b="12287"/>
          <a:stretch/>
        </p:blipFill>
        <p:spPr bwMode="auto">
          <a:xfrm>
            <a:off x="9313978" y="1930232"/>
            <a:ext cx="2878021" cy="230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freelist">
            <a:extLst>
              <a:ext uri="{FF2B5EF4-FFF2-40B4-BE49-F238E27FC236}">
                <a16:creationId xmlns:a16="http://schemas.microsoft.com/office/drawing/2014/main" id="{93B8308A-9F94-AA21-3A16-504C7E965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2"/>
          <a:stretch/>
        </p:blipFill>
        <p:spPr bwMode="auto">
          <a:xfrm>
            <a:off x="6780503" y="1945573"/>
            <a:ext cx="2470571" cy="301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7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mansland">
            <a:extLst>
              <a:ext uri="{FF2B5EF4-FFF2-40B4-BE49-F238E27FC236}">
                <a16:creationId xmlns:a16="http://schemas.microsoft.com/office/drawing/2014/main" id="{B8BEA1EC-04D5-60EC-9165-9E1EF6B7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4"/>
          <a:stretch/>
        </p:blipFill>
        <p:spPr bwMode="auto">
          <a:xfrm>
            <a:off x="9314543" y="2131061"/>
            <a:ext cx="2877457" cy="41459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465820" cy="4497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“</a:t>
            </a:r>
            <a:r>
              <a:rPr lang="en-US" sz="2400" b="1" dirty="0">
                <a:solidFill>
                  <a:srgbClr val="FF0000"/>
                </a:solidFill>
              </a:rPr>
              <a:t>No Man’s Land</a:t>
            </a:r>
            <a:r>
              <a:rPr lang="en-US" sz="2400" dirty="0"/>
              <a:t>” </a:t>
            </a:r>
            <a:r>
              <a:rPr lang="en-US" sz="2400" b="1" dirty="0"/>
              <a:t>Problem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Since virtual address space is mapped in quanta of </a:t>
            </a:r>
            <a:r>
              <a:rPr lang="en-US" b="1" dirty="0"/>
              <a:t>pages</a:t>
            </a:r>
            <a:r>
              <a:rPr lang="en-US" dirty="0"/>
              <a:t> (multiple of 4KB).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/>
              <a:t> is called, the OS maps an </a:t>
            </a:r>
            <a:r>
              <a:rPr lang="en-US" b="1" dirty="0"/>
              <a:t>entire page </a:t>
            </a:r>
            <a:r>
              <a:rPr lang="en-US" dirty="0"/>
              <a:t>from RAM to the heap mapped region.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Now, it is possible that the break </a:t>
            </a:r>
            <a:r>
              <a:rPr lang="en-US" b="1" dirty="0"/>
              <a:t>doesn’t</a:t>
            </a:r>
            <a:r>
              <a:rPr lang="en-US" dirty="0"/>
              <a:t> end up exactly on a page boundary.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this situation, this </a:t>
            </a:r>
            <a:r>
              <a:rPr lang="en-US" b="1" dirty="0"/>
              <a:t>memory is accessible</a:t>
            </a:r>
            <a:r>
              <a:rPr lang="en-US" dirty="0"/>
              <a:t>, even though it’s above break.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Bugs</a:t>
            </a:r>
            <a:r>
              <a:rPr lang="en-US" dirty="0"/>
              <a:t> can occur, because no error will occur for read/write to this “no man’s land.”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B050"/>
                </a:solidFill>
              </a:rPr>
              <a:t>Solution</a:t>
            </a:r>
            <a:r>
              <a:rPr lang="en-US" sz="2400" b="1" dirty="0"/>
              <a:t>: </a:t>
            </a:r>
          </a:p>
          <a:p>
            <a:pPr lvl="0">
              <a:lnSpc>
                <a:spcPct val="100000"/>
              </a:lnSpc>
              <a:buClr>
                <a:srgbClr val="4F81BD"/>
              </a:buClr>
              <a:buFont typeface="Wingdings" panose="05000000000000000000" pitchFamily="2" charset="2"/>
              <a:buChar char="§"/>
            </a:pPr>
            <a:r>
              <a:rPr lang="en-AE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break</a:t>
            </a:r>
            <a:r>
              <a:rPr lang="en-AE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AE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MUST</a:t>
            </a:r>
            <a:r>
              <a:rPr lang="en-AE" dirty="0">
                <a:solidFill>
                  <a:prstClr val="black">
                    <a:lumMod val="75000"/>
                    <a:lumOff val="25000"/>
                  </a:prstClr>
                </a:solidFill>
              </a:rPr>
              <a:t> be </a:t>
            </a:r>
            <a:r>
              <a:rPr lang="en-AE" b="1" dirty="0">
                <a:solidFill>
                  <a:srgbClr val="FF0000"/>
                </a:solidFill>
              </a:rPr>
              <a:t>ALGINED</a:t>
            </a:r>
            <a:r>
              <a:rPr lang="en-AE" dirty="0">
                <a:solidFill>
                  <a:prstClr val="black">
                    <a:lumMod val="75000"/>
                    <a:lumOff val="25000"/>
                  </a:prstClr>
                </a:solidFill>
              </a:rPr>
              <a:t> on </a:t>
            </a:r>
            <a:r>
              <a:rPr lang="en-AE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 boundary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292608" lvl="1" indent="0">
              <a:lnSpc>
                <a:spcPct val="10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0AE-07D3-E9FE-4728-5C028E1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KH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3B07-FE42-56FC-8553-974CBDE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40766"/>
          </a:xfrm>
        </p:spPr>
        <p:txBody>
          <a:bodyPr>
            <a:normAutofit/>
          </a:bodyPr>
          <a:lstStyle/>
          <a:p>
            <a:r>
              <a:rPr lang="en-US" sz="2400" b="1" dirty="0"/>
              <a:t>Description: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to </a:t>
            </a:r>
            <a:r>
              <a:rPr lang="en-US" b="1" dirty="0"/>
              <a:t>keep track </a:t>
            </a:r>
            <a:r>
              <a:rPr lang="en-US" dirty="0"/>
              <a:t>of 3 variables for the kernel dynamic allocator: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segment break (end of the allocated space) and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hard limit (max limit that can’t be exceeded).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should be declared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kheap.h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Initialize</a:t>
            </a:r>
            <a:r>
              <a:rPr lang="en-US" dirty="0"/>
              <a:t> the 3 variables, together with the dynamic allocator itself inside: </a:t>
            </a:r>
          </a:p>
          <a:p>
            <a:pPr algn="ctr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initialize_kheap_dynamic_allocator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kheap.c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function, in turn, is </a:t>
            </a:r>
            <a:r>
              <a:rPr lang="en-US" b="1" dirty="0"/>
              <a:t>already called </a:t>
            </a:r>
            <a:r>
              <a:rPr lang="en-US" dirty="0"/>
              <a:t>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FOS_initialize</a:t>
            </a:r>
            <a:r>
              <a:rPr lang="en-US" dirty="0"/>
              <a:t>()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9E4D-2CB3-A4C6-D996-086C7C2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KH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18801" cy="5012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initialize_kheap_dynamic_allocator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initSizeToAllocate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daLimit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the block allocator of kernel heap with the given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start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address,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limit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All pages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the given range should be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allocated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mapped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Remember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call the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to complete the initialization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Return: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On success: 0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Otherwise (if no memory OR initial size exceed the given limit):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E_NO_MEM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Will be tested during the other tests…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1477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&gt; 0: </a:t>
            </a:r>
            <a:r>
              <a:rPr lang="en-US" sz="2000" dirty="0">
                <a:solidFill>
                  <a:schemeClr val="tx1"/>
                </a:solidFill>
              </a:rPr>
              <a:t>if within the </a:t>
            </a:r>
            <a:r>
              <a:rPr lang="en-US" sz="2000" b="1" dirty="0">
                <a:solidFill>
                  <a:srgbClr val="FF0000"/>
                </a:solidFill>
              </a:rPr>
              <a:t>hard limit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kernel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heap,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pages and map them into the kernel virtual address space as necessary,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previous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beginning of newly mapped memory).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= 0: just return the current position of the segment break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&lt; 0: 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kernel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heap,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deallocate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pages that no longer contain part of the heap as necessary.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new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end of the current heap space).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memory OR break exceed the hard limit: it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399796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Notes: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allocate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or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deallocate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pages ONLY if the segment break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crosses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page boundary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New segment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should be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aligned on page-boundary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to avoid 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No Man's Land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" problem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If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failed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to allocate additional pages for a kernel block allocator, for example,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free frames are exhausted, or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break exceed the limit of the dynamic allocator.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kernel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0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8"/>
            <a:ext cx="10058399" cy="365149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after calling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b="1" dirty="0"/>
              <a:t>must check </a:t>
            </a:r>
            <a:r>
              <a:rPr lang="en-US" sz="2000" dirty="0"/>
              <a:t>the </a:t>
            </a:r>
            <a:r>
              <a:rPr lang="en-US" sz="2000" b="1" dirty="0"/>
              <a:t>new break </a:t>
            </a:r>
            <a:r>
              <a:rPr lang="en-US" sz="2000" dirty="0"/>
              <a:t>since it's </a:t>
            </a:r>
            <a:r>
              <a:rPr lang="en-US" sz="2000" b="1" dirty="0"/>
              <a:t>page aligned</a:t>
            </a:r>
            <a:r>
              <a:rPr lang="en-US" sz="2000" dirty="0"/>
              <a:t>!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thus, the </a:t>
            </a:r>
            <a:r>
              <a:rPr lang="en-US" sz="2000" b="1" dirty="0"/>
              <a:t>size </a:t>
            </a:r>
            <a:r>
              <a:rPr lang="en-US" sz="2000" dirty="0"/>
              <a:t>can be </a:t>
            </a:r>
            <a:r>
              <a:rPr lang="en-US" sz="2000" b="1" dirty="0"/>
              <a:t>more </a:t>
            </a:r>
            <a:r>
              <a:rPr lang="en-US" sz="2000" dirty="0"/>
              <a:t>than the </a:t>
            </a:r>
            <a:r>
              <a:rPr lang="en-US" sz="2000" b="1" dirty="0"/>
              <a:t>required one</a:t>
            </a:r>
            <a:r>
              <a:rPr lang="en-US" sz="2000" dirty="0"/>
              <a:t>. If so, you need to </a:t>
            </a:r>
            <a:r>
              <a:rPr lang="en-US" sz="2000" b="1" dirty="0"/>
              <a:t>handle it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=0 or &gt;0: will be tested during the other tests…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&lt; 0: [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Should start at one-page after the block allocator limit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Allocation is done on </a:t>
            </a:r>
            <a:r>
              <a:rPr lang="en-AE" b="1" dirty="0"/>
              <a:t>page boundaries (</a:t>
            </a:r>
            <a:r>
              <a:rPr lang="en-AE" dirty="0"/>
              <a:t>multiple of 4KB</a:t>
            </a:r>
            <a:r>
              <a:rPr lang="en-AE" b="1" dirty="0"/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i.e. internal fragmentation can occur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 required pages should be </a:t>
            </a:r>
            <a:r>
              <a:rPr lang="en-US" b="1" dirty="0"/>
              <a:t>allocated </a:t>
            </a:r>
            <a:r>
              <a:rPr lang="en-US" dirty="0"/>
              <a:t>&amp; </a:t>
            </a:r>
            <a:r>
              <a:rPr lang="en-US" b="1" dirty="0"/>
              <a:t>mapped </a:t>
            </a:r>
            <a:r>
              <a:rPr lang="en-US" dirty="0"/>
              <a:t>by 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Allocation Strategy: </a:t>
            </a:r>
            <a:r>
              <a:rPr lang="en-US" b="1" dirty="0"/>
              <a:t>First 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KERNEL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3" y="2307308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8924404" y="2142425"/>
            <a:ext cx="2024319" cy="307777"/>
            <a:chOff x="8938954" y="5658792"/>
            <a:chExt cx="20243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8938954" y="5658792"/>
              <a:ext cx="170591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Dependency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MS1: dynamic allocator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free_block</a:t>
            </a:r>
            <a:r>
              <a:rPr lang="en-US" dirty="0"/>
              <a:t>)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GOOGLE FORMS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#9 (25/11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the published </a:t>
            </a:r>
            <a:r>
              <a:rPr lang="en-US" dirty="0">
                <a:hlinkClick r:id="rId3"/>
              </a:rPr>
              <a:t>weekly office hours</a:t>
            </a:r>
            <a:r>
              <a:rPr lang="en-US" dirty="0"/>
              <a:t>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0794" y="1454301"/>
            <a:ext cx="8229600" cy="129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Kmalloc</a:t>
            </a:r>
            <a:r>
              <a:rPr lang="en-US" b="1" dirty="0"/>
              <a:t>(): </a:t>
            </a:r>
            <a:r>
              <a:rPr lang="en-US" dirty="0"/>
              <a:t>dynamically allocate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Kfree</a:t>
            </a:r>
            <a:r>
              <a:rPr lang="en-US" b="1" dirty="0"/>
              <a:t>(): </a:t>
            </a:r>
            <a:r>
              <a:rPr lang="en-US" dirty="0"/>
              <a:t>delete a previously allocated space</a:t>
            </a:r>
          </a:p>
        </p:txBody>
      </p:sp>
      <p:sp>
        <p:nvSpPr>
          <p:cNvPr id="8" name="Text Box 818"/>
          <p:cNvSpPr txBox="1">
            <a:spLocks noChangeArrowheads="1"/>
          </p:cNvSpPr>
          <p:nvPr/>
        </p:nvSpPr>
        <p:spPr bwMode="auto">
          <a:xfrm>
            <a:off x="4109978" y="2388041"/>
            <a:ext cx="3406775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Kfree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Remove ALL Pages BUT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Tables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051" name="Group 27"/>
          <p:cNvGrpSpPr>
            <a:grpSpLocks/>
          </p:cNvGrpSpPr>
          <p:nvPr/>
        </p:nvGrpSpPr>
        <p:grpSpPr bwMode="auto">
          <a:xfrm>
            <a:off x="4185715" y="3338199"/>
            <a:ext cx="1133210" cy="2987187"/>
            <a:chOff x="4775" y="2975"/>
            <a:chExt cx="1109" cy="1731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5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4201434" y="5308065"/>
            <a:ext cx="1098914" cy="610149"/>
            <a:chOff x="7514" y="4000"/>
            <a:chExt cx="722" cy="586"/>
          </a:xfrm>
        </p:grpSpPr>
        <p:sp>
          <p:nvSpPr>
            <p:cNvPr id="129055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6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4200005" y="4886807"/>
            <a:ext cx="1098914" cy="421258"/>
            <a:chOff x="7548" y="3452"/>
            <a:chExt cx="769" cy="281"/>
          </a:xfrm>
        </p:grpSpPr>
        <p:sp>
          <p:nvSpPr>
            <p:cNvPr id="129059" name="Rectangle 814"/>
            <p:cNvSpPr>
              <a:spLocks noChangeArrowheads="1"/>
            </p:cNvSpPr>
            <p:nvPr/>
          </p:nvSpPr>
          <p:spPr bwMode="auto">
            <a:xfrm>
              <a:off x="7551" y="3452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0" name="Rectangle 814"/>
            <p:cNvSpPr>
              <a:spLocks noChangeArrowheads="1"/>
            </p:cNvSpPr>
            <p:nvPr/>
          </p:nvSpPr>
          <p:spPr bwMode="auto">
            <a:xfrm>
              <a:off x="7548" y="3594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61" name="Group 37"/>
          <p:cNvGrpSpPr>
            <a:grpSpLocks/>
          </p:cNvGrpSpPr>
          <p:nvPr/>
        </p:nvGrpSpPr>
        <p:grpSpPr bwMode="auto">
          <a:xfrm>
            <a:off x="6300659" y="3314213"/>
            <a:ext cx="1133210" cy="2595007"/>
            <a:chOff x="4775" y="2975"/>
            <a:chExt cx="1109" cy="173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6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00659" y="3823919"/>
            <a:ext cx="1110346" cy="2070308"/>
            <a:chOff x="4857682" y="4636279"/>
            <a:chExt cx="1110346" cy="2070308"/>
          </a:xfrm>
        </p:grpSpPr>
        <p:sp>
          <p:nvSpPr>
            <p:cNvPr id="129064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96372" y="4224188"/>
            <a:ext cx="1098914" cy="1449666"/>
            <a:chOff x="4853395" y="5036548"/>
            <a:chExt cx="1098914" cy="1449666"/>
          </a:xfrm>
        </p:grpSpPr>
        <p:sp>
          <p:nvSpPr>
            <p:cNvPr id="129067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8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94632" y="4329129"/>
            <a:ext cx="1006028" cy="1241285"/>
            <a:chOff x="3851655" y="5141488"/>
            <a:chExt cx="1006028" cy="1241285"/>
          </a:xfrm>
        </p:grpSpPr>
        <p:cxnSp>
          <p:nvCxnSpPr>
            <p:cNvPr id="129069" name="AutoShape 45"/>
            <p:cNvCxnSpPr>
              <a:cxnSpLocks noChangeShapeType="1"/>
            </p:cNvCxnSpPr>
            <p:nvPr/>
          </p:nvCxnSpPr>
          <p:spPr bwMode="auto">
            <a:xfrm flipV="1">
              <a:off x="3855942" y="5141488"/>
              <a:ext cx="997453" cy="66261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9070" name="AutoShape 46"/>
            <p:cNvCxnSpPr>
              <a:cxnSpLocks noChangeShapeType="1"/>
            </p:cNvCxnSpPr>
            <p:nvPr/>
          </p:nvCxnSpPr>
          <p:spPr bwMode="auto">
            <a:xfrm>
              <a:off x="3851655" y="6016984"/>
              <a:ext cx="1006028" cy="36578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496123" y="4384597"/>
            <a:ext cx="537310" cy="1253279"/>
            <a:chOff x="4053146" y="5196956"/>
            <a:chExt cx="537310" cy="1253279"/>
          </a:xfrm>
        </p:grpSpPr>
        <p:pic>
          <p:nvPicPr>
            <p:cNvPr id="6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3146" y="5196956"/>
              <a:ext cx="508730" cy="533693"/>
            </a:xfrm>
            <a:prstGeom prst="rect">
              <a:avLst/>
            </a:prstGeom>
            <a:noFill/>
          </p:spPr>
        </p:pic>
        <p:pic>
          <p:nvPicPr>
            <p:cNvPr id="9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1726" y="5916542"/>
              <a:ext cx="508730" cy="533693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5295782" y="3891875"/>
            <a:ext cx="1020596" cy="1885984"/>
            <a:chOff x="3771782" y="3851908"/>
            <a:chExt cx="1020596" cy="1885984"/>
          </a:xfrm>
        </p:grpSpPr>
        <p:cxnSp>
          <p:nvCxnSpPr>
            <p:cNvPr id="56" name="AutoShape 45"/>
            <p:cNvCxnSpPr>
              <a:cxnSpLocks noChangeShapeType="1"/>
              <a:stCxn id="129057" idx="3"/>
              <a:endCxn id="129066" idx="1"/>
            </p:cNvCxnSpPr>
            <p:nvPr/>
          </p:nvCxnSpPr>
          <p:spPr bwMode="auto">
            <a:xfrm flipV="1">
              <a:off x="3771782" y="5713836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AutoShape 45"/>
            <p:cNvCxnSpPr>
              <a:cxnSpLocks noChangeShapeType="1"/>
              <a:stCxn id="129055" idx="3"/>
              <a:endCxn id="129065" idx="1"/>
            </p:cNvCxnSpPr>
            <p:nvPr/>
          </p:nvCxnSpPr>
          <p:spPr bwMode="auto">
            <a:xfrm flipV="1">
              <a:off x="3776348" y="4737149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AutoShape 45"/>
            <p:cNvCxnSpPr>
              <a:cxnSpLocks noChangeShapeType="1"/>
              <a:stCxn id="129056" idx="3"/>
              <a:endCxn id="129064" idx="1"/>
            </p:cNvCxnSpPr>
            <p:nvPr/>
          </p:nvCxnSpPr>
          <p:spPr bwMode="auto">
            <a:xfrm flipV="1">
              <a:off x="3776348" y="3851908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818"/>
          <p:cNvSpPr txBox="1">
            <a:spLocks noChangeArrowheads="1"/>
          </p:cNvSpPr>
          <p:nvPr/>
        </p:nvSpPr>
        <p:spPr bwMode="auto">
          <a:xfrm>
            <a:off x="4186177" y="2388042"/>
            <a:ext cx="3276600" cy="7619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kmalloc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ALL Pages Created in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09617" y="4216840"/>
            <a:ext cx="1098914" cy="1449666"/>
            <a:chOff x="4853395" y="5036548"/>
            <a:chExt cx="1098914" cy="1449666"/>
          </a:xfrm>
          <a:solidFill>
            <a:schemeClr val="bg1"/>
          </a:solidFill>
        </p:grpSpPr>
        <p:sp>
          <p:nvSpPr>
            <p:cNvPr id="73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9BA643-512A-FE89-5DBC-CDF5C6D5205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092F7-4F0F-6FFA-4F36-36FC3021B9D5}"/>
              </a:ext>
            </a:extLst>
          </p:cNvPr>
          <p:cNvGrpSpPr/>
          <p:nvPr/>
        </p:nvGrpSpPr>
        <p:grpSpPr>
          <a:xfrm>
            <a:off x="2334947" y="5740338"/>
            <a:ext cx="1843344" cy="307777"/>
            <a:chOff x="9119929" y="5649267"/>
            <a:chExt cx="1843344" cy="3077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269891-36AB-8B3B-D3E3-3A9F7940ABC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C3C226-E3A7-2F30-8A58-17C1DEEA8B48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09976-62BB-087A-63D6-5374911A8A84}"/>
              </a:ext>
            </a:extLst>
          </p:cNvPr>
          <p:cNvCxnSpPr/>
          <p:nvPr/>
        </p:nvCxnSpPr>
        <p:spPr>
          <a:xfrm flipH="1">
            <a:off x="4178291" y="5918214"/>
            <a:ext cx="11406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725" y="1523999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Allocate pages on 4KB granularity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748006" y="1813772"/>
            <a:ext cx="3981581" cy="4267200"/>
            <a:chOff x="4953000" y="2286000"/>
            <a:chExt cx="3981581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4706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99811" y="5157649"/>
              <a:ext cx="173477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2557006" y="4125898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  <a:endParaRPr lang="ar-E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14103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(6 KB)</a:t>
              </a:r>
              <a:endParaRPr lang="ar-E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KB</a:t>
              </a:r>
              <a:endParaRPr lang="ar-EG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2557006" y="3692646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KB</a:t>
              </a:r>
              <a:endParaRPr lang="ar-E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14103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(1 KB)</a:t>
              </a:r>
              <a:endParaRPr lang="ar-E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2557006" y="3185370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KB</a:t>
              </a:r>
              <a:endParaRPr lang="ar-E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1410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(3 KB)</a:t>
              </a:r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C7FA2BC0-EDDE-C5BF-C453-C8B78B5F7D5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983994"/>
            <a:ext cx="4241804" cy="4698274"/>
            <a:chOff x="4953000" y="1931126"/>
            <a:chExt cx="4241804" cy="46982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73477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931126"/>
              <a:ext cx="1981200" cy="431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43849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1" y="2888994"/>
            <a:ext cx="6148064" cy="573986"/>
            <a:chOff x="761999" y="3492135"/>
            <a:chExt cx="6148064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99" y="3696789"/>
              <a:ext cx="243849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1" y="3744199"/>
            <a:ext cx="6148064" cy="396853"/>
            <a:chOff x="761999" y="4087891"/>
            <a:chExt cx="6148064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999" y="4087891"/>
              <a:ext cx="243849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43849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1689004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FIRST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A3C9-D7FF-23B0-1EFE-C607D80FA29B}"/>
              </a:ext>
            </a:extLst>
          </p:cNvPr>
          <p:cNvSpPr txBox="1"/>
          <p:nvPr/>
        </p:nvSpPr>
        <p:spPr>
          <a:xfrm>
            <a:off x="575718" y="4725311"/>
            <a:ext cx="6639706" cy="1347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1913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you need to check which strategy is currently selected to apply its code using the given functions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isKHeapPlacementStrategyFIRSTFIT</a:t>
            </a:r>
            <a:r>
              <a:rPr lang="en-US" sz="1800" b="1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</a:t>
            </a:r>
            <a:r>
              <a:rPr lang="en-US" sz="1800" b="1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isKHeapPlacementStrategyBESTFIT</a:t>
            </a:r>
            <a:r>
              <a:rPr lang="en-US" sz="1800" b="1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…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57018D-0B45-0BCB-A64D-230534F9E55B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522" y="1460901"/>
            <a:ext cx="10812152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err="1"/>
              <a:t>kheap_physical_address</a:t>
            </a:r>
            <a:r>
              <a:rPr lang="en-US" b="1"/>
              <a:t>(): </a:t>
            </a:r>
            <a:r>
              <a:rPr lang="en-US"/>
              <a:t>find physical address of the given kernel virtual address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err="1"/>
              <a:t>kheap_virtual_address</a:t>
            </a:r>
            <a:r>
              <a:rPr lang="en-US" b="1"/>
              <a:t>(): </a:t>
            </a:r>
            <a:r>
              <a:rPr lang="en-US"/>
              <a:t>find kernel virtual address of the given physical one</a:t>
            </a:r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5" name="Text Box 818"/>
          <p:cNvSpPr txBox="1">
            <a:spLocks noChangeArrowheads="1"/>
          </p:cNvSpPr>
          <p:nvPr/>
        </p:nvSpPr>
        <p:spPr bwMode="auto">
          <a:xfrm>
            <a:off x="3648076" y="2583551"/>
            <a:ext cx="4524373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dirty="0" err="1"/>
              <a:t>kheap_physical_address</a:t>
            </a:r>
            <a:r>
              <a:rPr lang="en-US" sz="2800" b="1" dirty="0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ea typeface="Times New Roman"/>
                <a:cs typeface="Arial"/>
              </a:rPr>
              <a:t>Get </a:t>
            </a:r>
            <a:r>
              <a:rPr lang="en-US" sz="2000" b="1" dirty="0">
                <a:solidFill>
                  <a:srgbClr val="FF0000"/>
                </a:solidFill>
                <a:ea typeface="Times New Roman"/>
                <a:cs typeface="Arial"/>
              </a:rPr>
              <a:t>pa</a:t>
            </a:r>
            <a:r>
              <a:rPr lang="en-US" sz="2000" b="1" dirty="0">
                <a:ea typeface="Times New Roman"/>
                <a:cs typeface="Arial"/>
              </a:rPr>
              <a:t> of the given </a:t>
            </a:r>
            <a:r>
              <a:rPr lang="en-US" sz="2000" b="1" dirty="0" err="1">
                <a:solidFill>
                  <a:srgbClr val="00B050"/>
                </a:solidFill>
                <a:ea typeface="Times New Roman"/>
                <a:cs typeface="Arial"/>
              </a:rPr>
              <a:t>va</a:t>
            </a:r>
            <a:endParaRPr lang="en-US" sz="3200" dirty="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78313" y="3503800"/>
            <a:ext cx="1133210" cy="2830006"/>
            <a:chOff x="4775" y="2975"/>
            <a:chExt cx="1109" cy="1640"/>
          </a:xfrm>
        </p:grpSpPr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6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94032" y="5473666"/>
            <a:ext cx="1098914" cy="610149"/>
            <a:chOff x="7514" y="4000"/>
            <a:chExt cx="722" cy="586"/>
          </a:xfrm>
        </p:grpSpPr>
        <p:sp>
          <p:nvSpPr>
            <p:cNvPr id="10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6393257" y="3479814"/>
            <a:ext cx="1133210" cy="2595007"/>
            <a:chOff x="4775" y="2975"/>
            <a:chExt cx="1109" cy="1731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3257" y="3989520"/>
            <a:ext cx="1110346" cy="2070308"/>
            <a:chOff x="4857682" y="4636279"/>
            <a:chExt cx="1110346" cy="2070308"/>
          </a:xfrm>
        </p:grpSpPr>
        <p:sp>
          <p:nvSpPr>
            <p:cNvPr id="20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8380" y="4057476"/>
            <a:ext cx="1020596" cy="1885984"/>
            <a:chOff x="3864380" y="4017509"/>
            <a:chExt cx="1020596" cy="1885984"/>
          </a:xfrm>
        </p:grpSpPr>
        <p:cxnSp>
          <p:nvCxnSpPr>
            <p:cNvPr id="33" name="AutoShape 45"/>
            <p:cNvCxnSpPr>
              <a:cxnSpLocks noChangeShapeType="1"/>
              <a:stCxn id="12" idx="3"/>
              <a:endCxn id="22" idx="1"/>
            </p:cNvCxnSpPr>
            <p:nvPr/>
          </p:nvCxnSpPr>
          <p:spPr bwMode="auto">
            <a:xfrm flipV="1">
              <a:off x="3864380" y="5879437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AutoShape 45"/>
            <p:cNvCxnSpPr>
              <a:cxnSpLocks noChangeShapeType="1"/>
              <a:stCxn id="10" idx="3"/>
              <a:endCxn id="21" idx="1"/>
            </p:cNvCxnSpPr>
            <p:nvPr/>
          </p:nvCxnSpPr>
          <p:spPr bwMode="auto">
            <a:xfrm flipV="1">
              <a:off x="3868946" y="4902750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AutoShape 45"/>
            <p:cNvCxnSpPr>
              <a:cxnSpLocks noChangeShapeType="1"/>
              <a:stCxn id="11" idx="3"/>
              <a:endCxn id="20" idx="1"/>
            </p:cNvCxnSpPr>
            <p:nvPr/>
          </p:nvCxnSpPr>
          <p:spPr bwMode="auto">
            <a:xfrm flipV="1">
              <a:off x="3868946" y="4017509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7504575" y="4047797"/>
            <a:ext cx="955040" cy="215444"/>
            <a:chOff x="7077075" y="3956022"/>
            <a:chExt cx="304800" cy="138269"/>
          </a:xfrm>
        </p:grpSpPr>
        <p:sp>
          <p:nvSpPr>
            <p:cNvPr id="132104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10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333895" y="5545765"/>
            <a:ext cx="955040" cy="215444"/>
            <a:chOff x="7077075" y="3956031"/>
            <a:chExt cx="304800" cy="138269"/>
          </a:xfrm>
        </p:grpSpPr>
        <p:sp>
          <p:nvSpPr>
            <p:cNvPr id="51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 flipH="1">
            <a:off x="7514735" y="4949320"/>
            <a:ext cx="955040" cy="215444"/>
            <a:chOff x="7077075" y="3956031"/>
            <a:chExt cx="304800" cy="138269"/>
          </a:xfrm>
        </p:grpSpPr>
        <p:sp>
          <p:nvSpPr>
            <p:cNvPr id="54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3333895" y="5745415"/>
            <a:ext cx="955040" cy="215444"/>
            <a:chOff x="7077075" y="3956022"/>
            <a:chExt cx="304800" cy="138269"/>
          </a:xfrm>
        </p:grpSpPr>
        <p:sp>
          <p:nvSpPr>
            <p:cNvPr id="57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9" name="Text Box 818"/>
          <p:cNvSpPr txBox="1">
            <a:spLocks noChangeArrowheads="1"/>
          </p:cNvSpPr>
          <p:nvPr/>
        </p:nvSpPr>
        <p:spPr bwMode="auto">
          <a:xfrm>
            <a:off x="3648076" y="2591047"/>
            <a:ext cx="4524374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dirty="0" err="1"/>
              <a:t>kheap_virtual_address</a:t>
            </a:r>
            <a:r>
              <a:rPr lang="en-US" sz="2800" b="1" dirty="0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ea typeface="Times New Roman"/>
                <a:cs typeface="Arial"/>
              </a:rPr>
              <a:t>Get </a:t>
            </a:r>
            <a:r>
              <a:rPr lang="en-US" sz="2000" b="1" dirty="0" err="1">
                <a:solidFill>
                  <a:srgbClr val="FF0000"/>
                </a:solidFill>
                <a:ea typeface="Times New Roman"/>
                <a:cs typeface="Arial"/>
              </a:rPr>
              <a:t>va</a:t>
            </a:r>
            <a:r>
              <a:rPr lang="en-US" sz="2000" b="1" dirty="0">
                <a:ea typeface="Times New Roman"/>
                <a:cs typeface="Arial"/>
              </a:rPr>
              <a:t> of the given </a:t>
            </a:r>
            <a:r>
              <a:rPr lang="en-US" sz="2000" b="1" dirty="0">
                <a:solidFill>
                  <a:srgbClr val="00B050"/>
                </a:solidFill>
                <a:ea typeface="Times New Roman"/>
                <a:cs typeface="Arial"/>
              </a:rPr>
              <a:t>pa</a:t>
            </a:r>
            <a:endParaRPr lang="en-US" sz="3200" dirty="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FED2C670-7210-6FB5-6335-DE446D9CFF9E}"/>
              </a:ext>
            </a:extLst>
          </p:cNvPr>
          <p:cNvSpPr/>
          <p:nvPr/>
        </p:nvSpPr>
        <p:spPr>
          <a:xfrm>
            <a:off x="2865933" y="2516881"/>
            <a:ext cx="5797484" cy="914400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</a:t>
            </a:r>
            <a:r>
              <a:rPr lang="en-US" sz="2800" b="1" dirty="0"/>
              <a:t>: Both MUST be Efficient ~O(1)</a:t>
            </a:r>
            <a:endParaRPr lang="en-AE" sz="28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81B715-2E26-0679-EC93-C03D6F025C3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9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#3:</a:t>
            </a:r>
            <a:r>
              <a:rPr lang="en-US" dirty="0"/>
              <a:t> </a:t>
            </a:r>
            <a:r>
              <a:rPr lang="en-US" dirty="0" err="1"/>
              <a:t>kmalloc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size ≤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DYN_ALLOC_MAX_BLOCK_SIZE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	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with FIRST FIT to allocate the required space 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Else: 					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Allocate &amp; map the required space on page-boundaries using FIRST FIT strategy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failed to allocate: return NULL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tests allocation only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FF strategy #1 (depends on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kfree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FF strategy #2 (depends on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kfree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kmalloc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unsigned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#4:</a:t>
            </a:r>
            <a:r>
              <a:rPr lang="en-US" dirty="0"/>
              <a:t> </a:t>
            </a:r>
            <a:r>
              <a:rPr lang="en-US" dirty="0" err="1"/>
              <a:t>kfree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20934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range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to free the given address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range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FREE the space of the given address from RAM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 (i.e. invalid address):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kfree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#5:</a:t>
            </a:r>
            <a:r>
              <a:rPr lang="en-US" dirty="0"/>
              <a:t> </a:t>
            </a:r>
            <a:r>
              <a:rPr lang="en-US" dirty="0" err="1"/>
              <a:t>kheap_physical_address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return the physical address corresponding to given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(including offset)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mapping, return 0.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should run in </a:t>
            </a:r>
            <a:r>
              <a:rPr lang="en-US" sz="2000" b="1" dirty="0">
                <a:solidFill>
                  <a:schemeClr val="tx1"/>
                </a:solidFill>
              </a:rPr>
              <a:t>O(1)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kphysaddr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109472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kheap_physical_address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#6:</a:t>
            </a:r>
            <a:r>
              <a:rPr lang="en-US" dirty="0"/>
              <a:t> </a:t>
            </a:r>
            <a:r>
              <a:rPr lang="en-US" dirty="0" err="1"/>
              <a:t>kheap_virtual_address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return the virtual address corresponding to given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physical_address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(including offset)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mapping, return 0.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should run in </a:t>
            </a:r>
            <a:r>
              <a:rPr lang="en-US" sz="2000" b="1" dirty="0">
                <a:solidFill>
                  <a:schemeClr val="tx1"/>
                </a:solidFill>
              </a:rPr>
              <a:t>O(1)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kvirtaddr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kheap_virtual_address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7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BONUS#1:</a:t>
            </a:r>
            <a:r>
              <a:rPr lang="en-US" dirty="0"/>
              <a:t> </a:t>
            </a:r>
            <a:r>
              <a:rPr lang="en-US" dirty="0" err="1"/>
              <a:t>krealloc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82608"/>
            <a:ext cx="11563350" cy="378484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Attempts to resize the allocated space at given virtual address to "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new 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" bytes, possibly moving it in the heap.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successful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returns the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new virtual address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in which case the old virtual address must no longer be accessed.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failure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returns a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null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pointer, and the old virtual address remains valid.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call with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null is equivalent 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kmalloc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call with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new_size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zero is equivalent 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kfree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krealloc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new_size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Test each function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Before testing any of the </a:t>
            </a:r>
            <a:r>
              <a:rPr lang="en-US" dirty="0" err="1">
                <a:solidFill>
                  <a:schemeClr val="tx1"/>
                </a:solidFill>
              </a:rPr>
              <a:t>kheap</a:t>
            </a:r>
            <a:r>
              <a:rPr lang="en-US" dirty="0">
                <a:solidFill>
                  <a:schemeClr val="tx1"/>
                </a:solidFill>
              </a:rPr>
              <a:t> functions: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 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memlayout.h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USE_KHEAP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1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8B3C2-150D-395E-62B4-2E080C75AE3A}"/>
              </a:ext>
            </a:extLst>
          </p:cNvPr>
          <p:cNvSpPr txBox="1"/>
          <p:nvPr/>
        </p:nvSpPr>
        <p:spPr>
          <a:xfrm>
            <a:off x="1097280" y="4945764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485120" cy="512064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pPr>
              <a:lnSpc>
                <a:spcPct val="110000"/>
              </a:lnSpc>
            </a:pPr>
            <a:r>
              <a:rPr lang="en-US" dirty="0"/>
              <a:t>Milestone 2: MEMORY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Kernel Heap: 	6 functions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 Heap: 	7 functions</a:t>
            </a:r>
            <a:endParaRPr lang="en-US" b="1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Fault Handler I: 	3 functions</a:t>
            </a:r>
            <a:endParaRPr lang="en-US" b="1" dirty="0">
              <a:solidFill>
                <a:srgbClr val="00B050"/>
              </a:solidFill>
            </a:endParaRPr>
          </a:p>
          <a:p>
            <a:pPr marL="571500" indent="-514350">
              <a:lnSpc>
                <a:spcPct val="110000"/>
              </a:lnSpc>
            </a:pPr>
            <a:r>
              <a:rPr lang="en-US" dirty="0"/>
              <a:t>Average # Functions / Member = 16 / 5 members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 &amp; doc</a:t>
            </a:r>
            <a:r>
              <a:rPr lang="en-US" sz="3000" dirty="0"/>
              <a:t> CAREFULLY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Detailed steps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667500" y="2353228"/>
            <a:ext cx="491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3 Functions </a:t>
            </a:r>
            <a:r>
              <a:rPr lang="en-US" sz="3200" dirty="0"/>
              <a:t>on </a:t>
            </a:r>
            <a:r>
              <a:rPr lang="en-US" sz="3200" b="1" dirty="0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Dependency Graph: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C93D4-427F-0284-CE6E-ACAB546C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3554016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75EFB-0DD2-21E0-5377-66AACDC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4199662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kfree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AutoShape 119">
            <a:extLst>
              <a:ext uri="{FF2B5EF4-FFF2-40B4-BE49-F238E27FC236}">
                <a16:creationId xmlns:a16="http://schemas.microsoft.com/office/drawing/2014/main" id="{6FDE9BFD-1530-1903-77E8-B497243A5024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5753735" y="3985181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AB5F3B-185D-3375-DD49-3F96D213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1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kheap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virtual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AutoShape 121">
            <a:extLst>
              <a:ext uri="{FF2B5EF4-FFF2-40B4-BE49-F238E27FC236}">
                <a16:creationId xmlns:a16="http://schemas.microsoft.com/office/drawing/2014/main" id="{DB3E3D68-AEE8-302B-8658-6CFC10A9A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37230" y="4567962"/>
            <a:ext cx="198183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9A8E7-3EF0-3328-9E85-0E0758D8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79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kheap physical addr.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AutoShape 123">
            <a:extLst>
              <a:ext uri="{FF2B5EF4-FFF2-40B4-BE49-F238E27FC236}">
                <a16:creationId xmlns:a16="http://schemas.microsoft.com/office/drawing/2014/main" id="{6B65BF3F-C5AF-CE80-9004-736198E435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8405" y="4567962"/>
            <a:ext cx="266636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FCB582-1775-AC57-E61F-2A4D9ACA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5" y="4891812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AutoShape 253">
            <a:extLst>
              <a:ext uri="{FF2B5EF4-FFF2-40B4-BE49-F238E27FC236}">
                <a16:creationId xmlns:a16="http://schemas.microsoft.com/office/drawing/2014/main" id="{45A53CF6-E3D4-9D4C-DF83-C8A030CC8317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4944835" y="4631462"/>
            <a:ext cx="808900" cy="26035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32772B-AA01-B5D4-0E0D-7C8693FE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65" y="4906099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AutoShape 253">
            <a:extLst>
              <a:ext uri="{FF2B5EF4-FFF2-40B4-BE49-F238E27FC236}">
                <a16:creationId xmlns:a16="http://schemas.microsoft.com/office/drawing/2014/main" id="{7EFA1F9B-4848-F866-E294-307C6C09099D}"/>
              </a:ext>
            </a:extLst>
          </p:cNvPr>
          <p:cNvCxnSpPr>
            <a:cxnSpLocks noChangeShapeType="1"/>
            <a:stCxn id="6" idx="4"/>
            <a:endCxn id="17" idx="0"/>
          </p:cNvCxnSpPr>
          <p:nvPr/>
        </p:nvCxnSpPr>
        <p:spPr bwMode="auto">
          <a:xfrm>
            <a:off x="5753735" y="4630827"/>
            <a:ext cx="850400" cy="275272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458879" y="2026761"/>
            <a:ext cx="2564091" cy="476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494070" y="2517569"/>
            <a:ext cx="484632" cy="10221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4C0A382-9B75-D76C-406F-564506C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7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8B469-BBE5-038D-8098-A8D92210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Load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 [already </a:t>
            </a:r>
            <a:r>
              <a:rPr lang="en-US" sz="4400" b="1" spc="-1" dirty="0">
                <a:solidFill>
                  <a:srgbClr val="00B050"/>
                </a:solidFill>
                <a:latin typeface="+mj-lt"/>
              </a:rPr>
              <a:t>DONE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42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33108" y="990703"/>
            <a:ext cx="5258891" cy="279886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+mj-lt"/>
              </a:rPr>
              <a:t>TWO 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kernel dynamic allocations:</a:t>
            </a:r>
            <a:endParaRPr lang="en-US" sz="2200" spc="-1" dirty="0">
              <a:solidFill>
                <a:srgbClr val="000000"/>
              </a:solidFill>
              <a:latin typeface="+mj-lt"/>
            </a:endParaRPr>
          </a:p>
          <a:p>
            <a:pPr marL="514350" indent="-233363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page table and link it to directory.</a:t>
            </a:r>
          </a:p>
          <a:p>
            <a:pPr marL="514350" indent="-233363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user directory.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7049880" cy="3196800"/>
            <a:chOff x="237109" y="3138325"/>
            <a:chExt cx="704988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7049880" cy="3196800"/>
              <a:chOff x="1566720" y="3660840"/>
              <a:chExt cx="704988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93" name="CustomShape 57"/>
              <p:cNvSpPr/>
              <p:nvPr/>
            </p:nvSpPr>
            <p:spPr>
              <a:xfrm>
                <a:off x="7190640" y="3914640"/>
                <a:ext cx="1425960" cy="189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WS_Last_element</a:t>
                </a:r>
                <a:endParaRPr lang="en-US" sz="1400" spc="-1" dirty="0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p:sp>
        <p:nvSpPr>
          <p:cNvPr id="4" name="CustomShape 5">
            <a:extLst>
              <a:ext uri="{FF2B5EF4-FFF2-40B4-BE49-F238E27FC236}">
                <a16:creationId xmlns:a16="http://schemas.microsoft.com/office/drawing/2014/main" id="{F2A44005-B5EF-B32D-690C-30DCC0F10D0E}"/>
              </a:ext>
            </a:extLst>
          </p:cNvPr>
          <p:cNvSpPr/>
          <p:nvPr/>
        </p:nvSpPr>
        <p:spPr>
          <a:xfrm>
            <a:off x="6996430" y="4488685"/>
            <a:ext cx="390122" cy="608622"/>
          </a:xfrm>
          <a:prstGeom prst="flowChartMagneticDisk">
            <a:avLst/>
          </a:prstGeom>
          <a:gradFill rotWithShape="0">
            <a:gsLst>
              <a:gs pos="0">
                <a:srgbClr val="765E00"/>
              </a:gs>
              <a:gs pos="100000">
                <a:srgbClr val="FFCC00">
                  <a:alpha val="40000"/>
                </a:srgbClr>
              </a:gs>
            </a:gsLst>
            <a:lin ang="0"/>
          </a:gradFill>
          <a:ln w="9360">
            <a:solidFill>
              <a:srgbClr val="9696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ADB3-9511-0810-278B-98476732CACA}"/>
              </a:ext>
            </a:extLst>
          </p:cNvPr>
          <p:cNvGrpSpPr/>
          <p:nvPr/>
        </p:nvGrpSpPr>
        <p:grpSpPr>
          <a:xfrm>
            <a:off x="7030386" y="5331445"/>
            <a:ext cx="356166" cy="431986"/>
            <a:chOff x="7002621" y="5757664"/>
            <a:chExt cx="356166" cy="431986"/>
          </a:xfrm>
        </p:grpSpPr>
        <p:sp>
          <p:nvSpPr>
            <p:cNvPr id="7" name="CustomShape 15">
              <a:extLst>
                <a:ext uri="{FF2B5EF4-FFF2-40B4-BE49-F238E27FC236}">
                  <a16:creationId xmlns:a16="http://schemas.microsoft.com/office/drawing/2014/main" id="{542F8F28-F24F-CCE7-51FB-D1FF604D889E}"/>
                </a:ext>
              </a:extLst>
            </p:cNvPr>
            <p:cNvSpPr/>
            <p:nvPr/>
          </p:nvSpPr>
          <p:spPr>
            <a:xfrm>
              <a:off x="7004130" y="6082689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85507421-F431-A0DD-3A76-6768BCE62D0A}"/>
                </a:ext>
              </a:extLst>
            </p:cNvPr>
            <p:cNvSpPr/>
            <p:nvPr/>
          </p:nvSpPr>
          <p:spPr>
            <a:xfrm>
              <a:off x="7002621" y="5757664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17">
              <a:extLst>
                <a:ext uri="{FF2B5EF4-FFF2-40B4-BE49-F238E27FC236}">
                  <a16:creationId xmlns:a16="http://schemas.microsoft.com/office/drawing/2014/main" id="{18E2E30C-ACE5-85C7-7C64-1C0D7ABC855F}"/>
                </a:ext>
              </a:extLst>
            </p:cNvPr>
            <p:cNvSpPr/>
            <p:nvPr/>
          </p:nvSpPr>
          <p:spPr>
            <a:xfrm>
              <a:off x="7004130" y="5865002"/>
              <a:ext cx="353525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0" name="CustomShape 18">
              <a:extLst>
                <a:ext uri="{FF2B5EF4-FFF2-40B4-BE49-F238E27FC236}">
                  <a16:creationId xmlns:a16="http://schemas.microsoft.com/office/drawing/2014/main" id="{3D27D325-710A-B0A5-774B-285790AE485C}"/>
                </a:ext>
              </a:extLst>
            </p:cNvPr>
            <p:cNvSpPr/>
            <p:nvPr/>
          </p:nvSpPr>
          <p:spPr>
            <a:xfrm>
              <a:off x="7002621" y="5973845"/>
              <a:ext cx="354657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10D37-6966-63CA-9814-AD4FC573BA23}"/>
              </a:ext>
            </a:extLst>
          </p:cNvPr>
          <p:cNvSpPr txBox="1"/>
          <p:nvPr/>
        </p:nvSpPr>
        <p:spPr>
          <a:xfrm>
            <a:off x="7002621" y="392012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A3E84-16A1-73E4-3BCF-720AD1EDC14E}"/>
              </a:ext>
            </a:extLst>
          </p:cNvPr>
          <p:cNvSpPr txBox="1"/>
          <p:nvPr/>
        </p:nvSpPr>
        <p:spPr>
          <a:xfrm>
            <a:off x="7501125" y="4546902"/>
            <a:ext cx="309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 File Helper Functions</a:t>
            </a:r>
            <a:endParaRPr lang="en-A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04F-5606-81AF-4FC2-D75BCF339A42}"/>
              </a:ext>
            </a:extLst>
          </p:cNvPr>
          <p:cNvSpPr txBox="1"/>
          <p:nvPr/>
        </p:nvSpPr>
        <p:spPr>
          <a:xfrm>
            <a:off x="7501125" y="5271884"/>
            <a:ext cx="47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Set Structure &amp; Helper Functions</a:t>
            </a:r>
            <a:endParaRPr lang="en-A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Structure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956266"/>
            <a:ext cx="10847417" cy="40233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environment has a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working set LIST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page_WS_list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 that is initialized in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This list hold pointers of type </a:t>
            </a:r>
            <a:r>
              <a:rPr lang="en-AE" sz="2000" b="1" dirty="0">
                <a:solidFill>
                  <a:srgbClr val="0037C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A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WorkingSetElement</a:t>
            </a:r>
            <a:r>
              <a:rPr lang="en-A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containing info about the currently loaded pages in memory.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struct holds two important values about each page: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User virtual address of the page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Previous &amp; Next pointers to be used by list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Structure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working set list is defined inside the environment structure 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Env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located in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environment_definitions.h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 size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is set in "</a:t>
            </a:r>
            <a:r>
              <a:rPr lang="en-US" b="1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page_WS_max_size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" during the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env_create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(). 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WS_element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" will point to either: 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next location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 the WS after the last set one If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list is full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if the list is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not full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743200"/>
            <a:ext cx="10058400" cy="3236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the page working set </a:t>
            </a:r>
            <a:r>
              <a:rPr lang="en-US" b="1" dirty="0"/>
              <a:t>virtual addresses </a:t>
            </a:r>
            <a:r>
              <a:rPr lang="en-US" dirty="0"/>
              <a:t>together with </a:t>
            </a:r>
            <a:r>
              <a:rPr lang="en-US" b="1" dirty="0"/>
              <a:t>used</a:t>
            </a:r>
            <a:r>
              <a:rPr lang="en-US" dirty="0"/>
              <a:t>, </a:t>
            </a:r>
            <a:r>
              <a:rPr lang="en-US" b="1" dirty="0"/>
              <a:t>modified</a:t>
            </a:r>
            <a:r>
              <a:rPr lang="en-US" dirty="0"/>
              <a:t> &amp; buffered bits. 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It also shows where the </a:t>
            </a:r>
            <a:r>
              <a:rPr lang="en-US" b="1" dirty="0" err="1"/>
              <a:t>page_last_WS_element</a:t>
            </a:r>
            <a:r>
              <a:rPr lang="en-US" dirty="0"/>
              <a:t> of the working set is point to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51D6-0DBA-DC82-BB3A-E8BC6DCDBB14}"/>
              </a:ext>
            </a:extLst>
          </p:cNvPr>
          <p:cNvSpPr txBox="1"/>
          <p:nvPr/>
        </p:nvSpPr>
        <p:spPr>
          <a:xfrm>
            <a:off x="1647825" y="1939875"/>
            <a:ext cx="9191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env_page_ws_print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Env* e)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706553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743200"/>
            <a:ext cx="10058400" cy="3236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Search for the given virtual address inside the working set of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“e” </a:t>
            </a:r>
            <a:r>
              <a:rPr lang="en-US" b="1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if found: </a:t>
            </a:r>
          </a:p>
          <a:p>
            <a:pPr marL="658368" lvl="1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its WS element from the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</a:p>
          <a:p>
            <a:pPr marL="658368" lvl="1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Delete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this element from the kernel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memory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(using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51D6-0DBA-DC82-BB3A-E8BC6DCDBB14}"/>
              </a:ext>
            </a:extLst>
          </p:cNvPr>
          <p:cNvSpPr txBox="1"/>
          <p:nvPr/>
        </p:nvSpPr>
        <p:spPr>
          <a:xfrm>
            <a:off x="1647825" y="1939875"/>
            <a:ext cx="9191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env_page_ws_invalidate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Env* e, uint32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virtual_address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1689526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#7:</a:t>
            </a:r>
            <a:r>
              <a:rPr lang="en-US" dirty="0"/>
              <a:t> </a:t>
            </a:r>
            <a:r>
              <a:rPr lang="en-US" dirty="0" err="1"/>
              <a:t>env_page_ws_list_create_element</a:t>
            </a:r>
            <a:r>
              <a:rPr lang="en-US" dirty="0"/>
              <a:t>()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11179"/>
            <a:ext cx="10718801" cy="365627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Create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 new object of </a:t>
            </a:r>
            <a:r>
              <a:rPr lang="en-AE" sz="1800" b="1" dirty="0">
                <a:solidFill>
                  <a:srgbClr val="0037C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A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A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WorkingSetElement</a:t>
            </a:r>
            <a:r>
              <a:rPr lang="en-A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it by the given virtual address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Return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pointer to the created object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failure: 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Already tested in next placement test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735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env_page_ws_list_create_element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Fault Handler </a:t>
            </a:r>
            <a:r>
              <a:rPr lang="en-US" dirty="0"/>
              <a:t>I: </a:t>
            </a:r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/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29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20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30089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9136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160041" y="4635656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[MS1]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3159987" y="5137009"/>
            <a:ext cx="21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[MS2] </a:t>
            </a:r>
            <a:r>
              <a:rPr lang="en-US" sz="2000" dirty="0"/>
              <a:t>MEMORY</a:t>
            </a:r>
            <a:endParaRPr lang="en-A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1297A-B587-8B16-E271-D05102003989}"/>
              </a:ext>
            </a:extLst>
          </p:cNvPr>
          <p:cNvSpPr/>
          <p:nvPr/>
        </p:nvSpPr>
        <p:spPr>
          <a:xfrm>
            <a:off x="9136862" y="4339584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8B74-BD8E-7C58-1FD5-25E3EEDA5257}"/>
              </a:ext>
            </a:extLst>
          </p:cNvPr>
          <p:cNvSpPr txBox="1"/>
          <p:nvPr/>
        </p:nvSpPr>
        <p:spPr>
          <a:xfrm>
            <a:off x="3241299" y="564129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 </a:t>
            </a:r>
            <a:r>
              <a:rPr lang="en-US" sz="2000" dirty="0"/>
              <a:t>CPU</a:t>
            </a:r>
            <a:endParaRPr lang="en-AE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EE1E923-5052-F01D-E656-F39633E8C789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5265821" y="5044440"/>
            <a:ext cx="1348252" cy="32340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5C30B37-98DD-58FF-22A5-BCB3FD45E1B0}"/>
              </a:ext>
            </a:extLst>
          </p:cNvPr>
          <p:cNvCxnSpPr>
            <a:cxnSpLocks/>
            <a:stCxn id="37" idx="1"/>
            <a:endCxn id="1038" idx="1"/>
          </p:cNvCxnSpPr>
          <p:nvPr/>
        </p:nvCxnSpPr>
        <p:spPr>
          <a:xfrm rot="10800000" flipH="1">
            <a:off x="3159986" y="3979598"/>
            <a:ext cx="578911" cy="1388245"/>
          </a:xfrm>
          <a:prstGeom prst="curvedConnector3">
            <a:avLst>
              <a:gd name="adj1" fmla="val -39488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BA18750-94AC-8A35-20AA-90744F38972F}"/>
              </a:ext>
            </a:extLst>
          </p:cNvPr>
          <p:cNvSpPr/>
          <p:nvPr/>
        </p:nvSpPr>
        <p:spPr>
          <a:xfrm>
            <a:off x="8921416" y="6209648"/>
            <a:ext cx="1445601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4CCCC-C0A2-A67A-961C-7B9C9767E7D8}"/>
              </a:ext>
            </a:extLst>
          </p:cNvPr>
          <p:cNvSpPr/>
          <p:nvPr/>
        </p:nvSpPr>
        <p:spPr>
          <a:xfrm>
            <a:off x="9136862" y="3395427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BC4CAB-401D-9131-68B9-1D3E02737E69}"/>
              </a:ext>
            </a:extLst>
          </p:cNvPr>
          <p:cNvSpPr txBox="1"/>
          <p:nvPr/>
        </p:nvSpPr>
        <p:spPr>
          <a:xfrm>
            <a:off x="10368138" y="3344955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Kern Heap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A5E5C-3207-AB5B-3F9A-7B102C24520C}"/>
              </a:ext>
            </a:extLst>
          </p:cNvPr>
          <p:cNvSpPr txBox="1"/>
          <p:nvPr/>
        </p:nvSpPr>
        <p:spPr>
          <a:xfrm>
            <a:off x="10417538" y="4296239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Fault Handler</a:t>
            </a:r>
            <a:endParaRPr lang="en-AE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5E992B-AC98-0D3F-A2E0-1A850BFAC6FF}"/>
              </a:ext>
            </a:extLst>
          </p:cNvPr>
          <p:cNvSpPr txBox="1"/>
          <p:nvPr/>
        </p:nvSpPr>
        <p:spPr>
          <a:xfrm>
            <a:off x="10417538" y="61221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Heap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0E06B-C1BF-E275-4C64-99EBB9A59563}"/>
              </a:ext>
            </a:extLst>
          </p:cNvPr>
          <p:cNvSpPr txBox="1"/>
          <p:nvPr/>
        </p:nvSpPr>
        <p:spPr>
          <a:xfrm rot="20245682">
            <a:off x="5410802" y="5216775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Kern Heap</a:t>
            </a:r>
            <a:endParaRPr lang="en-AE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4DB18-4612-72A6-A718-509CB193CB0B}"/>
              </a:ext>
            </a:extLst>
          </p:cNvPr>
          <p:cNvSpPr txBox="1"/>
          <p:nvPr/>
        </p:nvSpPr>
        <p:spPr>
          <a:xfrm rot="16626960">
            <a:off x="2178400" y="4505158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User Heap</a:t>
            </a:r>
            <a:endParaRPr lang="en-AE" sz="16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86C28D-5E7C-A8D8-E452-268117C05FAE}"/>
              </a:ext>
            </a:extLst>
          </p:cNvPr>
          <p:cNvCxnSpPr>
            <a:cxnSpLocks/>
            <a:stCxn id="1034" idx="2"/>
            <a:endCxn id="1028" idx="2"/>
          </p:cNvCxnSpPr>
          <p:nvPr/>
        </p:nvCxnSpPr>
        <p:spPr>
          <a:xfrm rot="16200000" flipH="1">
            <a:off x="4561237" y="2887970"/>
            <a:ext cx="12700" cy="5472509"/>
          </a:xfrm>
          <a:prstGeom prst="curvedConnector3">
            <a:avLst>
              <a:gd name="adj1" fmla="val 4425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E58C9-D2F2-4639-1122-EE7F70E665A0}"/>
              </a:ext>
            </a:extLst>
          </p:cNvPr>
          <p:cNvSpPr txBox="1"/>
          <p:nvPr/>
        </p:nvSpPr>
        <p:spPr>
          <a:xfrm rot="21125511">
            <a:off x="5906790" y="5993296"/>
            <a:ext cx="159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Fault Handler I</a:t>
            </a:r>
            <a:endParaRPr lang="en-AE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552DA-3E8E-897B-5752-5820F278EF5F}"/>
              </a:ext>
            </a:extLst>
          </p:cNvPr>
          <p:cNvSpPr txBox="1"/>
          <p:nvPr/>
        </p:nvSpPr>
        <p:spPr>
          <a:xfrm>
            <a:off x="10371623" y="362918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Heap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49" grpId="0" animBg="1"/>
      <p:bldP spid="50" grpId="0"/>
      <p:bldP spid="51" grpId="0"/>
      <p:bldP spid="52" grpId="0"/>
      <p:bldP spid="17" grpId="0"/>
      <p:bldP spid="19" grpId="0"/>
      <p:bldP spid="28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#8:</a:t>
            </a:r>
            <a:r>
              <a:rPr lang="en-US" dirty="0"/>
              <a:t> Check Invalid Pointers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11179"/>
            <a:ext cx="10718801" cy="375152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Validate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faulted_va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ensure that it is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AE" dirty="0"/>
              <a:t>pointing to </a:t>
            </a:r>
            <a:r>
              <a:rPr lang="en-AE" b="1" dirty="0"/>
              <a:t>unmarked</a:t>
            </a:r>
            <a:r>
              <a:rPr lang="en-AE" dirty="0"/>
              <a:t> page in user heap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AE" dirty="0"/>
              <a:t>pointing to </a:t>
            </a:r>
            <a:r>
              <a:rPr lang="en-AE" b="1" dirty="0"/>
              <a:t>kernel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AE" dirty="0"/>
              <a:t>exist but with </a:t>
            </a:r>
            <a:r>
              <a:rPr lang="en-AE" b="1" dirty="0"/>
              <a:t>read-only </a:t>
            </a:r>
            <a:r>
              <a:rPr lang="en-AE" dirty="0"/>
              <a:t>permissions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If </a:t>
            </a:r>
            <a:r>
              <a:rPr lang="en-AE" sz="2000" b="1" dirty="0"/>
              <a:t>invalid</a:t>
            </a:r>
            <a:r>
              <a:rPr lang="en-AE" sz="2000" dirty="0"/>
              <a:t>: it must be rejected without harm to the kernel or other running processes, by </a:t>
            </a:r>
            <a:r>
              <a:rPr lang="en-AE" sz="2000" b="1" dirty="0"/>
              <a:t>killing </a:t>
            </a:r>
            <a:r>
              <a:rPr lang="en-AE" sz="2000" dirty="0"/>
              <a:t>the process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Trapframe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#9:</a:t>
            </a:r>
            <a:r>
              <a:rPr lang="en-US" dirty="0"/>
              <a:t> Placement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24687"/>
            <a:ext cx="10058401" cy="3860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algn="just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size of the page working LIST &lt; 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then do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refer to appendices for helper functions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effectLst/>
              <a:highlight>
                <a:srgbClr val="FFFF00"/>
              </a:highlight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Allocate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space for the faulted page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ead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the faulted page from page file to memory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page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does not exist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on page file, then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it is a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stack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or a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heap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page, then, it’s OK.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Else, </a:t>
            </a:r>
            <a:r>
              <a:rPr lang="en-AE" dirty="0">
                <a:latin typeface="+mj-lt"/>
              </a:rPr>
              <a:t>it must be </a:t>
            </a:r>
            <a:r>
              <a:rPr lang="en-AE" b="1" dirty="0">
                <a:latin typeface="+mj-lt"/>
              </a:rPr>
              <a:t>rejected</a:t>
            </a:r>
            <a:r>
              <a:rPr lang="en-AE" dirty="0">
                <a:latin typeface="+mj-lt"/>
              </a:rPr>
              <a:t> without harm to the kernel or other running processes, by </a:t>
            </a:r>
            <a:r>
              <a:rPr lang="en-AE" b="1" dirty="0">
                <a:latin typeface="+mj-lt"/>
              </a:rPr>
              <a:t>killing </a:t>
            </a:r>
            <a:r>
              <a:rPr lang="en-AE" dirty="0">
                <a:latin typeface="+mj-lt"/>
              </a:rPr>
              <a:t>the process</a:t>
            </a:r>
            <a:r>
              <a:rPr lang="en-U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 list (i.e. add new element to list &amp; update its last one)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E186F-56E5-F875-C5A5-EF718802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4" t="42474" r="67990" b="30172"/>
          <a:stretch/>
        </p:blipFill>
        <p:spPr>
          <a:xfrm>
            <a:off x="9356445" y="0"/>
            <a:ext cx="1856038" cy="17259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E83DF-3B3A-90F3-8166-C8F6BF3546EE}"/>
              </a:ext>
            </a:extLst>
          </p:cNvPr>
          <p:cNvSpPr/>
          <p:nvPr/>
        </p:nvSpPr>
        <p:spPr>
          <a:xfrm>
            <a:off x="1602557" y="6284299"/>
            <a:ext cx="9313682" cy="58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MS2 </a:t>
            </a:r>
            <a:r>
              <a:rPr lang="en-US" sz="2000" dirty="0">
                <a:hlinkClick r:id="rId3" action="ppaction://hlinkfile"/>
              </a:rPr>
              <a:t>appendices</a:t>
            </a:r>
            <a:r>
              <a:rPr lang="en-US" sz="2000" dirty="0"/>
              <a:t> to handle either the working set or the </a:t>
            </a:r>
            <a:br>
              <a:rPr lang="en-US" sz="2000" dirty="0"/>
            </a:br>
            <a:r>
              <a:rPr lang="en-US" sz="2000" dirty="0"/>
              <a:t>page file using some ready-made functions.</a:t>
            </a:r>
          </a:p>
        </p:txBody>
      </p:sp>
    </p:spTree>
    <p:extLst>
      <p:ext uri="{BB962C8B-B14F-4D97-AF65-F5344CB8AC3E}">
        <p14:creationId xmlns:p14="http://schemas.microsoft.com/office/powerpoint/2010/main" val="25977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Test each function in MS3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19182"/>
              </p:ext>
            </p:extLst>
          </p:nvPr>
        </p:nvGraphicFramePr>
        <p:xfrm>
          <a:off x="1036991" y="4468151"/>
          <a:ext cx="10178978" cy="130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660809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2534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tst_placement.c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stack + page placement</a:t>
                      </a:r>
                      <a:r>
                        <a:rPr lang="fr-FR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tpp</a:t>
                      </a:r>
                      <a:r>
                        <a:rPr lang="en-US" sz="1600" u="none" dirty="0"/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tst_invalid_access.c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invalid pointers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tia</a:t>
                      </a:r>
                      <a:r>
                        <a:rPr lang="en-US" sz="1600" u="none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72903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A01B0-5C19-D492-ED66-D6D7B486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56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User</a:t>
            </a:r>
            <a:r>
              <a:rPr lang="en-US" sz="4800" dirty="0"/>
              <a:t> 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MS2 to handle “</a:t>
            </a:r>
            <a:r>
              <a:rPr lang="en-US" sz="2000" b="1" dirty="0"/>
              <a:t>User Heap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4523"/>
              </p:ext>
            </p:extLst>
          </p:nvPr>
        </p:nvGraphicFramePr>
        <p:xfrm>
          <a:off x="1154083" y="2328051"/>
          <a:ext cx="10001597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13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04954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 </a:t>
                      </a:r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uheap.h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sys_sbrk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system call to get hard limit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5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malloc() (using FIRST FIT) [USER SIDE]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free() [USER SIDE]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[KERNEL SIDE]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[KERNEL SIDE]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O(1) for removing pages from WS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92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726882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pPr algn="ctr">
              <a:lnSpc>
                <a:spcPct val="150000"/>
              </a:lnSpc>
            </a:pPr>
            <a:r>
              <a:rPr lang="en-US" sz="2800" dirty="0"/>
              <a:t>ALL Functions Depend on the Implementation of Page Fault </a:t>
            </a:r>
            <a:r>
              <a:rPr lang="en-US" sz="2800" b="1" dirty="0"/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3894009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Before we start!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Program runs in user mode (less privileges)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It requires functions from the kernel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So, need to switch to kernel mode, call the function, then return to user mode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SYSTEM CALLS (S/W interrupts) do this job!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pic>
        <p:nvPicPr>
          <p:cNvPr id="653" name="Picture 30"/>
          <p:cNvPicPr/>
          <p:nvPr/>
        </p:nvPicPr>
        <p:blipFill>
          <a:blip r:embed="rId2"/>
          <a:stretch/>
        </p:blipFill>
        <p:spPr>
          <a:xfrm>
            <a:off x="1776180" y="4036667"/>
            <a:ext cx="8243640" cy="2605680"/>
          </a:xfrm>
          <a:prstGeom prst="rect">
            <a:avLst/>
          </a:prstGeom>
          <a:ln w="936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WHY?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Program need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dynamic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allocations for its normal work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De-allocations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are necessary after finishing using allocated memory: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virtual address space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fragmentation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happens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Minimize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virtual addresses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fragmentation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as possible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2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58</a:t>
            </a:fld>
            <a:endParaRPr lang="en-US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28A49895-3A44-BCFD-C81A-2B97F186C199}"/>
              </a:ext>
            </a:extLst>
          </p:cNvPr>
          <p:cNvSpPr txBox="1"/>
          <p:nvPr/>
        </p:nvSpPr>
        <p:spPr>
          <a:xfrm>
            <a:off x="1097279" y="1737360"/>
            <a:ext cx="10115203" cy="45300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int;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(int));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1 int (4 bytes) in virtual memory and return the allocated virtual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float[200];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(float) * 200);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200 floats (800 bytes) in memory and return the allocated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1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59</a:t>
            </a:fld>
            <a:endParaRPr lang="en-US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76DC0433-939E-D47E-0751-39175723AD05}"/>
              </a:ext>
            </a:extLst>
          </p:cNvPr>
          <p:cNvSpPr txBox="1"/>
          <p:nvPr/>
        </p:nvSpPr>
        <p:spPr>
          <a:xfrm>
            <a:off x="1097280" y="1737360"/>
            <a:ext cx="10058400" cy="438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De-allocation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deallocate (free) 1 int (4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de-allocate (free) 200 floats (800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8D7F9-4BC9-DCF5-DA37-887FE45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E736-AB6F-216C-1931-A35FD64C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PART0: PREREQUISITES</a:t>
            </a:r>
            <a:endParaRPr lang="en-A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8FA3-02BC-C0B3-00E7-931D9D6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0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60</a:t>
            </a:fld>
            <a:endParaRPr lang="en-US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4222014D-9223-C94B-0E74-6EA86CE22920}"/>
              </a:ext>
            </a:extLst>
          </p:cNvPr>
          <p:cNvSpPr/>
          <p:nvPr/>
        </p:nvSpPr>
        <p:spPr>
          <a:xfrm>
            <a:off x="1866900" y="2133720"/>
            <a:ext cx="7877175" cy="3628905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600">
            <a:solidFill>
              <a:srgbClr val="5A5A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2400" b="1" spc="-1">
                <a:solidFill>
                  <a:srgbClr val="000000"/>
                </a:solidFill>
                <a:latin typeface="Cambria"/>
                <a:ea typeface="Arial"/>
              </a:rPr>
              <a:t>User Dynamic malloc/free </a:t>
            </a:r>
            <a:r>
              <a:rPr lang="en-US" sz="2400" b="1" spc="-1">
                <a:solidFill>
                  <a:srgbClr val="FF0000"/>
                </a:solidFill>
                <a:latin typeface="Calibri"/>
                <a:ea typeface="Arial"/>
              </a:rPr>
              <a:t>*</a:t>
            </a:r>
            <a:endParaRPr lang="en-US" sz="2400" spc="-1"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2B08B-E453-135E-A908-58A07A5CF531}"/>
              </a:ext>
            </a:extLst>
          </p:cNvPr>
          <p:cNvGrpSpPr/>
          <p:nvPr/>
        </p:nvGrpSpPr>
        <p:grpSpPr>
          <a:xfrm>
            <a:off x="1985126" y="2664000"/>
            <a:ext cx="3353259" cy="2971800"/>
            <a:chOff x="638175" y="2664000"/>
            <a:chExt cx="3353259" cy="2971800"/>
          </a:xfrm>
        </p:grpSpPr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1DC7AC05-FADC-E7F0-D541-8ABB0AE6EEF5}"/>
                </a:ext>
              </a:extLst>
            </p:cNvPr>
            <p:cNvSpPr/>
            <p:nvPr/>
          </p:nvSpPr>
          <p:spPr>
            <a:xfrm>
              <a:off x="638175" y="2664000"/>
              <a:ext cx="3353259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malloc( )</a:t>
              </a:r>
              <a:br>
                <a:rPr dirty="0"/>
              </a:b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(</a:t>
              </a:r>
              <a:r>
                <a:rPr lang="en-US" sz="1400" b="1" i="1" spc="-1" dirty="0">
                  <a:solidFill>
                    <a:srgbClr val="000000"/>
                  </a:solidFill>
                  <a:latin typeface="Cambria"/>
                  <a:ea typeface="Arial"/>
                </a:rPr>
                <a:t>First Fit</a:t>
              </a: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) 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293295E-E151-3F9B-01B5-50A0AE73C2E6}"/>
                </a:ext>
              </a:extLst>
            </p:cNvPr>
            <p:cNvSpPr/>
            <p:nvPr/>
          </p:nvSpPr>
          <p:spPr>
            <a:xfrm>
              <a:off x="2018415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60478A3A-F16A-0E3C-851F-D97AD783E364}"/>
                </a:ext>
              </a:extLst>
            </p:cNvPr>
            <p:cNvSpPr/>
            <p:nvPr/>
          </p:nvSpPr>
          <p:spPr>
            <a:xfrm>
              <a:off x="654015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19B4DE73-6C95-8BA4-F3A7-6B5E0973154D}"/>
                </a:ext>
              </a:extLst>
            </p:cNvPr>
            <p:cNvSpPr/>
            <p:nvPr/>
          </p:nvSpPr>
          <p:spPr>
            <a:xfrm>
              <a:off x="1674615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C08DE48C-B697-1C6D-2584-99A0DE5986A1}"/>
                </a:ext>
              </a:extLst>
            </p:cNvPr>
            <p:cNvGrpSpPr/>
            <p:nvPr/>
          </p:nvGrpSpPr>
          <p:grpSpPr>
            <a:xfrm>
              <a:off x="838695" y="4459320"/>
              <a:ext cx="748440" cy="747360"/>
              <a:chOff x="838695" y="4459320"/>
              <a:chExt cx="748440" cy="747360"/>
            </a:xfrm>
          </p:grpSpPr>
          <p:sp>
            <p:nvSpPr>
              <p:cNvPr id="12" name="CustomShape 10">
                <a:extLst>
                  <a:ext uri="{FF2B5EF4-FFF2-40B4-BE49-F238E27FC236}">
                    <a16:creationId xmlns:a16="http://schemas.microsoft.com/office/drawing/2014/main" id="{822EBCF5-50B7-8C61-6FEF-978B121CF305}"/>
                  </a:ext>
                </a:extLst>
              </p:cNvPr>
              <p:cNvSpPr/>
              <p:nvPr/>
            </p:nvSpPr>
            <p:spPr>
              <a:xfrm>
                <a:off x="841575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3" name="CustomShape 11">
                <a:extLst>
                  <a:ext uri="{FF2B5EF4-FFF2-40B4-BE49-F238E27FC236}">
                    <a16:creationId xmlns:a16="http://schemas.microsoft.com/office/drawing/2014/main" id="{033D5C1A-5B90-E5F3-5642-FAC61CFCA7DB}"/>
                  </a:ext>
                </a:extLst>
              </p:cNvPr>
              <p:cNvSpPr/>
              <p:nvPr/>
            </p:nvSpPr>
            <p:spPr>
              <a:xfrm>
                <a:off x="841575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4" name="CustomShape 12">
                <a:extLst>
                  <a:ext uri="{FF2B5EF4-FFF2-40B4-BE49-F238E27FC236}">
                    <a16:creationId xmlns:a16="http://schemas.microsoft.com/office/drawing/2014/main" id="{BE686246-477F-3BAA-0BFC-AF12FDB242A0}"/>
                  </a:ext>
                </a:extLst>
              </p:cNvPr>
              <p:cNvSpPr/>
              <p:nvPr/>
            </p:nvSpPr>
            <p:spPr>
              <a:xfrm>
                <a:off x="841575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13">
                <a:extLst>
                  <a:ext uri="{FF2B5EF4-FFF2-40B4-BE49-F238E27FC236}">
                    <a16:creationId xmlns:a16="http://schemas.microsoft.com/office/drawing/2014/main" id="{1742DCC5-37AC-3B82-0525-6F31B0DDF920}"/>
                  </a:ext>
                </a:extLst>
              </p:cNvPr>
              <p:cNvSpPr/>
              <p:nvPr/>
            </p:nvSpPr>
            <p:spPr>
              <a:xfrm>
                <a:off x="838695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FBD0B06-FB39-3FFD-4A01-17AE41D4DE35}"/>
              </a:ext>
            </a:extLst>
          </p:cNvPr>
          <p:cNvGrpSpPr/>
          <p:nvPr/>
        </p:nvGrpSpPr>
        <p:grpSpPr>
          <a:xfrm>
            <a:off x="5769666" y="2664000"/>
            <a:ext cx="3774384" cy="2971800"/>
            <a:chOff x="4245666" y="2664000"/>
            <a:chExt cx="3774384" cy="2971800"/>
          </a:xfrm>
        </p:grpSpPr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97A69FB1-7A43-013D-FEDC-C0A1F7973D52}"/>
                </a:ext>
              </a:extLst>
            </p:cNvPr>
            <p:cNvSpPr/>
            <p:nvPr/>
          </p:nvSpPr>
          <p:spPr>
            <a:xfrm>
              <a:off x="4245666" y="2664000"/>
              <a:ext cx="3774384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free( )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6D15F255-A32D-1E48-89BA-386FBFDEB92A}"/>
                </a:ext>
              </a:extLst>
            </p:cNvPr>
            <p:cNvSpPr/>
            <p:nvPr/>
          </p:nvSpPr>
          <p:spPr>
            <a:xfrm>
              <a:off x="5956920" y="44398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7787485A-B685-5CF7-CF91-DBAFA918B0E5}"/>
                </a:ext>
              </a:extLst>
            </p:cNvPr>
            <p:cNvGrpSpPr/>
            <p:nvPr/>
          </p:nvGrpSpPr>
          <p:grpSpPr>
            <a:xfrm>
              <a:off x="6135120" y="4099680"/>
              <a:ext cx="308520" cy="277200"/>
              <a:chOff x="6135120" y="4099680"/>
              <a:chExt cx="308520" cy="277200"/>
            </a:xfrm>
          </p:grpSpPr>
          <p:sp>
            <p:nvSpPr>
              <p:cNvPr id="30" name="CustomShape 18">
                <a:extLst>
                  <a:ext uri="{FF2B5EF4-FFF2-40B4-BE49-F238E27FC236}">
                    <a16:creationId xmlns:a16="http://schemas.microsoft.com/office/drawing/2014/main" id="{E8FE8D39-2414-25B3-2B7F-A2D751FE0B67}"/>
                  </a:ext>
                </a:extLst>
              </p:cNvPr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CustomShape 19">
                <a:extLst>
                  <a:ext uri="{FF2B5EF4-FFF2-40B4-BE49-F238E27FC236}">
                    <a16:creationId xmlns:a16="http://schemas.microsoft.com/office/drawing/2014/main" id="{159D54F9-7AF1-1EA3-CB79-A1D64CA2FF53}"/>
                  </a:ext>
                </a:extLst>
              </p:cNvPr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37A8DAAE-CE8A-FFD1-6DA9-BD59A2067A70}"/>
                </a:ext>
              </a:extLst>
            </p:cNvPr>
            <p:cNvGrpSpPr/>
            <p:nvPr/>
          </p:nvGrpSpPr>
          <p:grpSpPr>
            <a:xfrm>
              <a:off x="5002560" y="4111200"/>
              <a:ext cx="302040" cy="264600"/>
              <a:chOff x="5002560" y="4111200"/>
              <a:chExt cx="302040" cy="264600"/>
            </a:xfrm>
          </p:grpSpPr>
          <p:sp>
            <p:nvSpPr>
              <p:cNvPr id="28" name="CustomShape 21">
                <a:extLst>
                  <a:ext uri="{FF2B5EF4-FFF2-40B4-BE49-F238E27FC236}">
                    <a16:creationId xmlns:a16="http://schemas.microsoft.com/office/drawing/2014/main" id="{F625E74D-FFBE-0999-B78E-F97B8B9C4CBA}"/>
                  </a:ext>
                </a:extLst>
              </p:cNvPr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CustomShape 22">
                <a:extLst>
                  <a:ext uri="{FF2B5EF4-FFF2-40B4-BE49-F238E27FC236}">
                    <a16:creationId xmlns:a16="http://schemas.microsoft.com/office/drawing/2014/main" id="{64AC43A6-13A9-6BE5-A29B-4CEC6441FB7F}"/>
                  </a:ext>
                </a:extLst>
              </p:cNvPr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21" name="CustomShape 23">
              <a:extLst>
                <a:ext uri="{FF2B5EF4-FFF2-40B4-BE49-F238E27FC236}">
                  <a16:creationId xmlns:a16="http://schemas.microsoft.com/office/drawing/2014/main" id="{B1D21087-F7CC-AC7E-4AE8-06EBE9A5914E}"/>
                </a:ext>
              </a:extLst>
            </p:cNvPr>
            <p:cNvSpPr/>
            <p:nvPr/>
          </p:nvSpPr>
          <p:spPr>
            <a:xfrm>
              <a:off x="4394160" y="3299010"/>
              <a:ext cx="1343705" cy="99471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 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Working Sets Pages in Given Range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2" name="CustomShape 24">
              <a:extLst>
                <a:ext uri="{FF2B5EF4-FFF2-40B4-BE49-F238E27FC236}">
                  <a16:creationId xmlns:a16="http://schemas.microsoft.com/office/drawing/2014/main" id="{57346034-D7A5-E858-1D94-A797D017A39E}"/>
                </a:ext>
              </a:extLst>
            </p:cNvPr>
            <p:cNvSpPr/>
            <p:nvPr/>
          </p:nvSpPr>
          <p:spPr>
            <a:xfrm>
              <a:off x="5811959" y="3299010"/>
              <a:ext cx="1039189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ALL Pages in Given Range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23" name="Group 25">
              <a:extLst>
                <a:ext uri="{FF2B5EF4-FFF2-40B4-BE49-F238E27FC236}">
                  <a16:creationId xmlns:a16="http://schemas.microsoft.com/office/drawing/2014/main" id="{0412F8F3-CC2E-D12C-B3E2-CD52C61B707A}"/>
                </a:ext>
              </a:extLst>
            </p:cNvPr>
            <p:cNvGrpSpPr/>
            <p:nvPr/>
          </p:nvGrpSpPr>
          <p:grpSpPr>
            <a:xfrm>
              <a:off x="4773960" y="4459320"/>
              <a:ext cx="748800" cy="747360"/>
              <a:chOff x="4773960" y="4459320"/>
              <a:chExt cx="748800" cy="747360"/>
            </a:xfrm>
          </p:grpSpPr>
          <p:sp>
            <p:nvSpPr>
              <p:cNvPr id="24" name="CustomShape 26">
                <a:extLst>
                  <a:ext uri="{FF2B5EF4-FFF2-40B4-BE49-F238E27FC236}">
                    <a16:creationId xmlns:a16="http://schemas.microsoft.com/office/drawing/2014/main" id="{1D5E844C-8798-4D6B-0A90-794128852417}"/>
                  </a:ext>
                </a:extLst>
              </p:cNvPr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5" name="CustomShape 27">
                <a:extLst>
                  <a:ext uri="{FF2B5EF4-FFF2-40B4-BE49-F238E27FC236}">
                    <a16:creationId xmlns:a16="http://schemas.microsoft.com/office/drawing/2014/main" id="{FB272E3F-14D6-816A-FC43-033797138786}"/>
                  </a:ext>
                </a:extLst>
              </p:cNvPr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6" name="CustomShape 28">
                <a:extLst>
                  <a:ext uri="{FF2B5EF4-FFF2-40B4-BE49-F238E27FC236}">
                    <a16:creationId xmlns:a16="http://schemas.microsoft.com/office/drawing/2014/main" id="{1F5C359F-D2EB-E132-B627-A873034E1BCE}"/>
                  </a:ext>
                </a:extLst>
              </p:cNvPr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7" name="CustomShape 29">
                <a:extLst>
                  <a:ext uri="{FF2B5EF4-FFF2-40B4-BE49-F238E27FC236}">
                    <a16:creationId xmlns:a16="http://schemas.microsoft.com/office/drawing/2014/main" id="{ECF4995E-A525-58A1-7E43-2ECA9B5C431F}"/>
                  </a:ext>
                </a:extLst>
              </p:cNvPr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2" name="CustomShape 7">
            <a:extLst>
              <a:ext uri="{FF2B5EF4-FFF2-40B4-BE49-F238E27FC236}">
                <a16:creationId xmlns:a16="http://schemas.microsoft.com/office/drawing/2014/main" id="{19F0A208-743A-8DD0-BDEF-F60E2B823387}"/>
              </a:ext>
            </a:extLst>
          </p:cNvPr>
          <p:cNvSpPr/>
          <p:nvPr/>
        </p:nvSpPr>
        <p:spPr>
          <a:xfrm>
            <a:off x="4184160" y="3448080"/>
            <a:ext cx="1009080" cy="85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1F1139-3151-71C8-C459-0BB37C1D4B54}"/>
              </a:ext>
            </a:extLst>
          </p:cNvPr>
          <p:cNvGrpSpPr/>
          <p:nvPr/>
        </p:nvGrpSpPr>
        <p:grpSpPr>
          <a:xfrm>
            <a:off x="4309826" y="4293720"/>
            <a:ext cx="747180" cy="1097430"/>
            <a:chOff x="4309826" y="4293720"/>
            <a:chExt cx="747180" cy="1097430"/>
          </a:xfrm>
        </p:grpSpPr>
        <p:sp>
          <p:nvSpPr>
            <p:cNvPr id="33" name="CustomShape 11">
              <a:extLst>
                <a:ext uri="{FF2B5EF4-FFF2-40B4-BE49-F238E27FC236}">
                  <a16:creationId xmlns:a16="http://schemas.microsoft.com/office/drawing/2014/main" id="{F6ECED63-5149-74ED-55C5-2DEDB788E291}"/>
                </a:ext>
              </a:extLst>
            </p:cNvPr>
            <p:cNvSpPr/>
            <p:nvPr/>
          </p:nvSpPr>
          <p:spPr>
            <a:xfrm>
              <a:off x="4311446" y="49339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0BF8DE-764C-E83D-6C20-CBDAB150835A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5" name="CustomShape 11">
              <a:extLst>
                <a:ext uri="{FF2B5EF4-FFF2-40B4-BE49-F238E27FC236}">
                  <a16:creationId xmlns:a16="http://schemas.microsoft.com/office/drawing/2014/main" id="{5700B845-ADE6-45B1-3FC7-5CB1718FC65A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CustomShape 11">
              <a:extLst>
                <a:ext uri="{FF2B5EF4-FFF2-40B4-BE49-F238E27FC236}">
                  <a16:creationId xmlns:a16="http://schemas.microsoft.com/office/drawing/2014/main" id="{F5B47019-7529-1FB2-1A1C-FDBE5B789ECD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44" name="CustomShape 7">
            <a:extLst>
              <a:ext uri="{FF2B5EF4-FFF2-40B4-BE49-F238E27FC236}">
                <a16:creationId xmlns:a16="http://schemas.microsoft.com/office/drawing/2014/main" id="{2D6DC42F-718E-0CC6-9010-E8E4ED8964AA}"/>
              </a:ext>
            </a:extLst>
          </p:cNvPr>
          <p:cNvSpPr/>
          <p:nvPr/>
        </p:nvSpPr>
        <p:spPr>
          <a:xfrm>
            <a:off x="8451349" y="3299010"/>
            <a:ext cx="1009080" cy="8435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UN-MARK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B4245A-C359-3B9A-AA72-867B549DAFEF}"/>
              </a:ext>
            </a:extLst>
          </p:cNvPr>
          <p:cNvGrpSpPr/>
          <p:nvPr/>
        </p:nvGrpSpPr>
        <p:grpSpPr>
          <a:xfrm>
            <a:off x="8577015" y="4132440"/>
            <a:ext cx="747180" cy="1097430"/>
            <a:chOff x="4309826" y="4293720"/>
            <a:chExt cx="747180" cy="1097430"/>
          </a:xfrm>
        </p:grpSpPr>
        <p:sp>
          <p:nvSpPr>
            <p:cNvPr id="46" name="CustomShape 11">
              <a:extLst>
                <a:ext uri="{FF2B5EF4-FFF2-40B4-BE49-F238E27FC236}">
                  <a16:creationId xmlns:a16="http://schemas.microsoft.com/office/drawing/2014/main" id="{1EDE0066-0AA7-03C7-3249-B8B4791B4406}"/>
                </a:ext>
              </a:extLst>
            </p:cNvPr>
            <p:cNvSpPr/>
            <p:nvPr/>
          </p:nvSpPr>
          <p:spPr>
            <a:xfrm>
              <a:off x="4311446" y="491490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E9DD0B-7B19-3685-B33E-B00DF97D4A79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8" name="CustomShape 11">
              <a:extLst>
                <a:ext uri="{FF2B5EF4-FFF2-40B4-BE49-F238E27FC236}">
                  <a16:creationId xmlns:a16="http://schemas.microsoft.com/office/drawing/2014/main" id="{D9986A42-A37C-06A3-33F7-CABB40DDFB53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CustomShape 11">
              <a:extLst>
                <a:ext uri="{FF2B5EF4-FFF2-40B4-BE49-F238E27FC236}">
                  <a16:creationId xmlns:a16="http://schemas.microsoft.com/office/drawing/2014/main" id="{B2A87FD8-B4A3-849B-D5CD-18A42C58F5A0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23278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Allocation </a:t>
            </a:r>
            <a:r>
              <a:rPr lang="en-US" b="1" dirty="0"/>
              <a:t>Types</a:t>
            </a:r>
            <a:r>
              <a:rPr lang="en-US" dirty="0"/>
              <a:t>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TWO</a:t>
            </a:r>
            <a:r>
              <a:rPr lang="en-US" dirty="0"/>
              <a:t> types of allocator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Block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small blocks </a:t>
            </a:r>
            <a:r>
              <a:rPr lang="en-US" dirty="0"/>
              <a:t>(with size </a:t>
            </a:r>
            <a:r>
              <a:rPr lang="en-US" b="1" dirty="0"/>
              <a:t>LESS OR EQUAL</a:t>
            </a:r>
            <a:r>
              <a:rPr lang="en-US" dirty="0"/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Dynamic Allocator from MS#1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extend/shrink the mapped area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USER_HEAP_START</a:t>
            </a:r>
            <a:r>
              <a:rPr lang="en-US" dirty="0"/>
              <a:t>, HARD_LIMIT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Page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chunk of pages </a:t>
            </a:r>
            <a:r>
              <a:rPr lang="en-US" dirty="0"/>
              <a:t>(size &gt;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 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E" dirty="0"/>
              <a:t>Allocation is done on </a:t>
            </a:r>
            <a:r>
              <a:rPr lang="en-AE" b="1" dirty="0"/>
              <a:t>page boundaries </a:t>
            </a:r>
            <a:r>
              <a:rPr lang="en-AE" dirty="0"/>
              <a:t>(i.e. internal fragmentation)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HARD_LIMIT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USER_HEAP_MAX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USER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4" y="2320405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9043729" y="5658792"/>
            <a:ext cx="1919544" cy="307777"/>
            <a:chOff x="9043729" y="5658792"/>
            <a:chExt cx="191954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9043729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9114904" y="2142425"/>
            <a:ext cx="1833819" cy="307777"/>
            <a:chOff x="9129454" y="5658792"/>
            <a:chExt cx="18338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9129454" y="5658792"/>
              <a:ext cx="152798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DF8BD6-F695-67AD-EA6E-41C840119626}"/>
              </a:ext>
            </a:extLst>
          </p:cNvPr>
          <p:cNvSpPr/>
          <p:nvPr/>
        </p:nvSpPr>
        <p:spPr>
          <a:xfrm>
            <a:off x="1097280" y="5362575"/>
            <a:ext cx="8017624" cy="10351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REMEMBER</a:t>
            </a:r>
            <a:r>
              <a:rPr lang="en-US" sz="2000" b="1" dirty="0"/>
              <a:t>: </a:t>
            </a:r>
            <a:r>
              <a:rPr lang="en-US" sz="2000" dirty="0"/>
              <a:t>In both, </a:t>
            </a:r>
            <a:r>
              <a:rPr lang="en-US" sz="2000" b="1" dirty="0"/>
              <a:t>NOTHING</a:t>
            </a:r>
            <a:r>
              <a:rPr lang="en-US" sz="2000" dirty="0"/>
              <a:t> is actually </a:t>
            </a:r>
            <a:r>
              <a:rPr lang="en-US" sz="2000" b="1" dirty="0"/>
              <a:t>allocated in RAM until</a:t>
            </a:r>
            <a:r>
              <a:rPr lang="en-US" sz="2000" dirty="0"/>
              <a:t> the </a:t>
            </a:r>
            <a:r>
              <a:rPr lang="en-US" sz="2000" b="1" dirty="0"/>
              <a:t>user access </a:t>
            </a:r>
            <a:r>
              <a:rPr lang="en-US" sz="2000" dirty="0"/>
              <a:t>it. In this case, allocation will be done via </a:t>
            </a:r>
            <a:r>
              <a:rPr lang="en-US" sz="2000" b="1" dirty="0"/>
              <a:t>Fault Handler</a:t>
            </a:r>
            <a:endParaRPr lang="en-AE" sz="2000" b="1" dirty="0"/>
          </a:p>
        </p:txBody>
      </p:sp>
    </p:spTree>
    <p:extLst>
      <p:ext uri="{BB962C8B-B14F-4D97-AF65-F5344CB8AC3E}">
        <p14:creationId xmlns:p14="http://schemas.microsoft.com/office/powerpoint/2010/main" val="25023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3221" cy="40233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Has 3 limits: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: begin of the dynamic allocator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Break</a:t>
            </a:r>
            <a:r>
              <a:rPr lang="en-US" dirty="0"/>
              <a:t>: end of current mapped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</a:t>
            </a:r>
            <a:r>
              <a:rPr lang="en-US" dirty="0"/>
              <a:t> Limit: </a:t>
            </a:r>
            <a:r>
              <a:rPr lang="en-US" altLang="en-US" dirty="0">
                <a:solidFill>
                  <a:srgbClr val="5C5962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which the break can’t surpass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Break can only be changed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which already calls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from Kernel</a:t>
            </a:r>
            <a:r>
              <a:rPr lang="en-US" baseline="30000" dirty="0">
                <a:latin typeface="+mj-lt"/>
                <a:cs typeface="Courier New" panose="02070309020205020404" pitchFamily="49" charset="0"/>
              </a:rPr>
              <a:t>*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Dynamic Allocator with its data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292608" lvl="1" indent="0">
              <a:buNone/>
            </a:pPr>
            <a:endParaRPr lang="en-AE" dirty="0"/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virtual_memory">
            <a:extLst>
              <a:ext uri="{FF2B5EF4-FFF2-40B4-BE49-F238E27FC236}">
                <a16:creationId xmlns:a16="http://schemas.microsoft.com/office/drawing/2014/main" id="{E76FB001-3F71-B6E5-87B1-E25AE7EA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21081" b="12287"/>
          <a:stretch/>
        </p:blipFill>
        <p:spPr bwMode="auto">
          <a:xfrm>
            <a:off x="9313978" y="1930232"/>
            <a:ext cx="2878021" cy="230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freelist">
            <a:extLst>
              <a:ext uri="{FF2B5EF4-FFF2-40B4-BE49-F238E27FC236}">
                <a16:creationId xmlns:a16="http://schemas.microsoft.com/office/drawing/2014/main" id="{93B8308A-9F94-AA21-3A16-504C7E965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2"/>
          <a:stretch/>
        </p:blipFill>
        <p:spPr bwMode="auto">
          <a:xfrm>
            <a:off x="6780503" y="1945573"/>
            <a:ext cx="2470571" cy="30168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81308-15D7-9CFE-C61C-C4CF0373D709}"/>
              </a:ext>
            </a:extLst>
          </p:cNvPr>
          <p:cNvSpPr txBox="1"/>
          <p:nvPr/>
        </p:nvSpPr>
        <p:spPr>
          <a:xfrm>
            <a:off x="962025" y="586676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:check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r>
              <a:rPr lang="en-US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62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mansland">
            <a:extLst>
              <a:ext uri="{FF2B5EF4-FFF2-40B4-BE49-F238E27FC236}">
                <a16:creationId xmlns:a16="http://schemas.microsoft.com/office/drawing/2014/main" id="{B8BEA1EC-04D5-60EC-9165-9E1EF6B7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4"/>
          <a:stretch/>
        </p:blipFill>
        <p:spPr bwMode="auto">
          <a:xfrm>
            <a:off x="9314543" y="2131061"/>
            <a:ext cx="2877457" cy="41459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894445" cy="4497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“</a:t>
            </a:r>
            <a:r>
              <a:rPr lang="en-US" sz="2400" b="1" dirty="0">
                <a:solidFill>
                  <a:srgbClr val="FF0000"/>
                </a:solidFill>
              </a:rPr>
              <a:t>No Man’s Land</a:t>
            </a:r>
            <a:r>
              <a:rPr lang="en-US" sz="2400" dirty="0"/>
              <a:t>” </a:t>
            </a:r>
            <a:r>
              <a:rPr lang="en-US" sz="2400" b="1" dirty="0"/>
              <a:t>Problem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Since virtual address space is mapped in quanta of </a:t>
            </a:r>
            <a:r>
              <a:rPr lang="en-US" b="1" dirty="0"/>
              <a:t>pages</a:t>
            </a:r>
            <a:r>
              <a:rPr lang="en-US" dirty="0"/>
              <a:t> (multiple of 4KB).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dirty="0"/>
              <a:t> is called, the OS reserve an </a:t>
            </a:r>
            <a:r>
              <a:rPr lang="en-US" b="1" dirty="0"/>
              <a:t>entire page </a:t>
            </a:r>
            <a:r>
              <a:rPr lang="en-US" dirty="0"/>
              <a:t>to the mapped region.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Now, it is possible that the break </a:t>
            </a:r>
            <a:r>
              <a:rPr lang="en-US" b="1" dirty="0"/>
              <a:t>doesn’t</a:t>
            </a:r>
            <a:r>
              <a:rPr lang="en-US" dirty="0"/>
              <a:t> end up exactly on a </a:t>
            </a:r>
            <a:r>
              <a:rPr lang="en-US" b="1" dirty="0"/>
              <a:t>page boundary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this situation, this </a:t>
            </a:r>
            <a:r>
              <a:rPr lang="en-US" b="1" dirty="0"/>
              <a:t>memory is accessible</a:t>
            </a:r>
            <a:r>
              <a:rPr lang="en-US" dirty="0"/>
              <a:t>, even though it’s above break.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Bugs</a:t>
            </a:r>
            <a:r>
              <a:rPr lang="en-US" dirty="0"/>
              <a:t> can occur, because no error will occur for read/write to this “no man’s land.”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B050"/>
                </a:solidFill>
              </a:rPr>
              <a:t>Solution</a:t>
            </a:r>
            <a:r>
              <a:rPr lang="en-US" sz="2400" b="1" dirty="0"/>
              <a:t>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AE" b="1" dirty="0"/>
              <a:t>break</a:t>
            </a:r>
            <a:r>
              <a:rPr lang="en-AE" dirty="0"/>
              <a:t> should be </a:t>
            </a:r>
            <a:r>
              <a:rPr lang="en-AE" b="1" dirty="0">
                <a:solidFill>
                  <a:srgbClr val="FF0000"/>
                </a:solidFill>
              </a:rPr>
              <a:t>ALGINED</a:t>
            </a:r>
            <a:r>
              <a:rPr lang="en-AE" dirty="0"/>
              <a:t> on </a:t>
            </a:r>
            <a:r>
              <a:rPr lang="en-AE" b="1" dirty="0"/>
              <a:t>page boundary</a:t>
            </a:r>
            <a:endParaRPr lang="en-US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292608" lvl="1" indent="0">
              <a:lnSpc>
                <a:spcPct val="10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0AE-07D3-E9FE-4728-5C028E1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#10:</a:t>
            </a:r>
            <a:r>
              <a:rPr lang="en-US" dirty="0"/>
              <a:t> UH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3B07-FE42-56FC-8553-974CBDE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40766"/>
          </a:xfrm>
        </p:spPr>
        <p:txBody>
          <a:bodyPr>
            <a:normAutofit/>
          </a:bodyPr>
          <a:lstStyle/>
          <a:p>
            <a:r>
              <a:rPr lang="en-US" sz="2400" b="1" dirty="0"/>
              <a:t>Description: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to keep track of 3 variables for the user block allocator: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segment break (end of the allocated space) and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hard limit (max limit that can’t be exceeded).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should be declared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defined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environment_definitions.h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Initialize the 3 variables, together with the dynamic allocator itself inside: </a:t>
            </a:r>
          </a:p>
          <a:p>
            <a:pPr marL="0" indent="0" algn="ctr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initialize_uheap_dynamic_allocator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kern/proc/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user_environment.c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This function, in turn, is already called 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initialize_environment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REMEMBER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initial size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of the user block allocator should be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9E4D-2CB3-A4C6-D996-086C7C2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#10:</a:t>
            </a:r>
            <a:r>
              <a:rPr lang="en-US" dirty="0"/>
              <a:t> UH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08996" cy="5012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initialize_uheap_dynamic_allocator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daLimit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the block allocator of user heap of the given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environ.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e”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with the given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start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limit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Call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complete the initialization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REMEMBER</a:t>
            </a:r>
            <a:r>
              <a:rPr lang="en-US" sz="2000" b="1" dirty="0">
                <a:cs typeface="Courier New" panose="02070309020205020404" pitchFamily="49" charset="0"/>
              </a:rPr>
              <a:t>: </a:t>
            </a:r>
            <a:r>
              <a:rPr lang="en-US" sz="2000" dirty="0">
                <a:cs typeface="Courier New" panose="02070309020205020404" pitchFamily="49" charset="0"/>
              </a:rPr>
              <a:t>there's </a:t>
            </a:r>
            <a:r>
              <a:rPr lang="en-US" sz="2000" b="1" dirty="0">
                <a:cs typeface="Courier New" panose="02070309020205020404" pitchFamily="49" charset="0"/>
              </a:rPr>
              <a:t>no initial allocations </a:t>
            </a:r>
            <a:r>
              <a:rPr lang="en-US" sz="2000" dirty="0">
                <a:cs typeface="Courier New" panose="02070309020205020404" pitchFamily="49" charset="0"/>
              </a:rPr>
              <a:t>for the block allocator of the user heap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Will be tested during the other tests…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#11: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to Get Hard Limit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1094721" cy="39408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Implement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handle a new system call to get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hard limit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of the user block allocator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Refer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MS#1 for steps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#12:</a:t>
            </a:r>
            <a:r>
              <a:rPr lang="en-US" dirty="0"/>
              <a:t> </a:t>
            </a:r>
            <a:r>
              <a:rPr lang="en-US" dirty="0" err="1"/>
              <a:t>sys_sbrk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1094721" cy="420934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&gt; 0:  if within the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hard limit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current user environment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block allocator,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NOTHING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previous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beginning of newly mapped memory).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= 0: just return the current position of the segment break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&lt; 0: 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current user environment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block allocator,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deallocate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pages that no longer contain part of the block allocator as necessary.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new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end of the current heap space).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memory OR break exceed the hard limit: it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sys_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#12:</a:t>
            </a:r>
            <a:r>
              <a:rPr lang="en-US" dirty="0"/>
              <a:t> </a:t>
            </a:r>
            <a:r>
              <a:rPr lang="en-US" dirty="0" err="1"/>
              <a:t>sys_sbrk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1094721" cy="406463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Notes: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allocate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or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deallocate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pages ONLY if the segment break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crosses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page boundary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New segment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should be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aligned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on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 page-boundary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to avoid 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No Man's Land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" problem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As in real OS, allocate pages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lazily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. While </a:t>
            </a:r>
            <a:r>
              <a:rPr lang="en-US" sz="2000" dirty="0" err="1">
                <a:solidFill>
                  <a:schemeClr val="tx1"/>
                </a:solidFill>
                <a:cs typeface="Courier New" panose="02070309020205020404" pitchFamily="49" charset="0"/>
              </a:rPr>
              <a:t>sys_sbrk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moves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the segment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, pages are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not allocated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until the user program tries to access data (i.e. will be allocated via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fault handler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If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failed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to allocate additional pages for a user block allocator, for example,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free frames are exhausted, or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break exceed the limit of the block allocator.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function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sys_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Should start at one-page after the block allocator limit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Allocation is done on </a:t>
            </a:r>
            <a:r>
              <a:rPr lang="en-AE" b="1" dirty="0"/>
              <a:t>page boundaries (</a:t>
            </a:r>
            <a:r>
              <a:rPr lang="en-AE" dirty="0"/>
              <a:t>multiple of 4KB</a:t>
            </a:r>
            <a:r>
              <a:rPr lang="en-AE" b="1" dirty="0"/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i.e. internal fragmentation can occur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b="1" dirty="0"/>
              <a:t> pages </a:t>
            </a:r>
            <a:r>
              <a:rPr lang="en-US" dirty="0"/>
              <a:t>will be </a:t>
            </a:r>
            <a:r>
              <a:rPr lang="en-US" b="1" dirty="0"/>
              <a:t>allocated </a:t>
            </a:r>
            <a:r>
              <a:rPr lang="en-US" dirty="0"/>
              <a:t>in RAM or Page 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Allocation Strategy: </a:t>
            </a:r>
            <a:r>
              <a:rPr lang="en-US" b="1" dirty="0"/>
              <a:t>First 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92608" lvl="1" indent="0">
              <a:lnSpc>
                <a:spcPct val="15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8E2B-330B-B577-46A7-0CA93352F439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USER HEAP</a:t>
            </a:r>
            <a:endParaRPr lang="en-AE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A3A78-0A2A-1262-DD97-1156244E52C2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01D81-9D64-D13D-0A18-E17A0E1B2A63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21642-5A4B-8FD8-7A1E-EAF53023E6CC}"/>
              </a:ext>
            </a:extLst>
          </p:cNvPr>
          <p:cNvSpPr/>
          <p:nvPr/>
        </p:nvSpPr>
        <p:spPr>
          <a:xfrm>
            <a:off x="10963274" y="2320405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2D7510-891F-75FF-A916-D13E44141E24}"/>
              </a:ext>
            </a:extLst>
          </p:cNvPr>
          <p:cNvGrpSpPr/>
          <p:nvPr/>
        </p:nvGrpSpPr>
        <p:grpSpPr>
          <a:xfrm>
            <a:off x="9043729" y="5658792"/>
            <a:ext cx="1919544" cy="307777"/>
            <a:chOff x="9043729" y="5658792"/>
            <a:chExt cx="1919544" cy="30777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EF1E2C-2C3C-E036-AB92-6CF4E62009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90F128-95EF-FC7D-4498-7EB8AEF1FF1F}"/>
                </a:ext>
              </a:extLst>
            </p:cNvPr>
            <p:cNvSpPr txBox="1"/>
            <p:nvPr/>
          </p:nvSpPr>
          <p:spPr>
            <a:xfrm>
              <a:off x="9043729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3DE5BD-EE0F-C6E9-472A-59709B70F031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8AD75F-B88A-CF09-AFD9-A442F996A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8A869D-E7A4-D542-FB92-3130B8ADF41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F84A2-5924-E592-6733-A5F57052CA58}"/>
              </a:ext>
            </a:extLst>
          </p:cNvPr>
          <p:cNvGrpSpPr/>
          <p:nvPr/>
        </p:nvGrpSpPr>
        <p:grpSpPr>
          <a:xfrm>
            <a:off x="9114904" y="2142425"/>
            <a:ext cx="1833819" cy="307777"/>
            <a:chOff x="9129454" y="5658792"/>
            <a:chExt cx="1833819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6620BA-AD5B-5CC0-E263-478EC8ED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31DF72-6700-1B19-0305-CF844E9EFFC0}"/>
                </a:ext>
              </a:extLst>
            </p:cNvPr>
            <p:cNvSpPr txBox="1"/>
            <p:nvPr/>
          </p:nvSpPr>
          <p:spPr>
            <a:xfrm>
              <a:off x="9129454" y="5658792"/>
              <a:ext cx="152798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Changed files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FOS_CODES/FOS_PROJECT_2023_TEMPLATE/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NOTE: </a:t>
            </a:r>
            <a:r>
              <a:rPr lang="en-US" dirty="0"/>
              <a:t>If any of these files are already edited by you in MS1, make sure to apply the edits in the new files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EAE2-86C3-C6C6-8868-2084D6A1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71389" r="85469" b="17639"/>
          <a:stretch/>
        </p:blipFill>
        <p:spPr>
          <a:xfrm>
            <a:off x="8415756" y="3905250"/>
            <a:ext cx="277888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82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2"/>
          <p:cNvSpPr txBox="1"/>
          <p:nvPr/>
        </p:nvSpPr>
        <p:spPr>
          <a:xfrm>
            <a:off x="1425931" y="150790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2" name="Group 3"/>
          <p:cNvGrpSpPr/>
          <p:nvPr/>
        </p:nvGrpSpPr>
        <p:grpSpPr>
          <a:xfrm>
            <a:off x="7411377" y="1637322"/>
            <a:ext cx="2361240" cy="4267080"/>
            <a:chOff x="4952880" y="2286000"/>
            <a:chExt cx="2361240" cy="4267080"/>
          </a:xfrm>
        </p:grpSpPr>
        <p:sp>
          <p:nvSpPr>
            <p:cNvPr id="703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4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  <p:sp>
          <p:nvSpPr>
            <p:cNvPr id="705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7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8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9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0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1" name="Group 12"/>
          <p:cNvGrpSpPr/>
          <p:nvPr/>
        </p:nvGrpSpPr>
        <p:grpSpPr>
          <a:xfrm>
            <a:off x="3230697" y="3949602"/>
            <a:ext cx="6137640" cy="875118"/>
            <a:chOff x="772200" y="4598280"/>
            <a:chExt cx="6137640" cy="875118"/>
          </a:xfrm>
        </p:grpSpPr>
        <p:sp>
          <p:nvSpPr>
            <p:cNvPr id="712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3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pc="-1">
                <a:latin typeface="Arial"/>
              </a:endParaRPr>
            </a:p>
          </p:txBody>
        </p:sp>
        <p:sp>
          <p:nvSpPr>
            <p:cNvPr id="714" name="CustomShape 15"/>
            <p:cNvSpPr/>
            <p:nvPr/>
          </p:nvSpPr>
          <p:spPr>
            <a:xfrm>
              <a:off x="772200" y="510552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(6 KB)</a:t>
              </a:r>
              <a:endParaRPr lang="en-US" spc="-1">
                <a:latin typeface="Arial"/>
              </a:endParaRPr>
            </a:p>
          </p:txBody>
        </p:sp>
        <p:sp>
          <p:nvSpPr>
            <p:cNvPr id="715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pc="-1">
                <a:latin typeface="Arial"/>
              </a:endParaRPr>
            </a:p>
          </p:txBody>
        </p:sp>
        <p:sp>
          <p:nvSpPr>
            <p:cNvPr id="716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7" name="Group 18"/>
          <p:cNvGrpSpPr/>
          <p:nvPr/>
        </p:nvGrpSpPr>
        <p:grpSpPr>
          <a:xfrm>
            <a:off x="3233937" y="3516162"/>
            <a:ext cx="6134400" cy="367878"/>
            <a:chOff x="775440" y="4164840"/>
            <a:chExt cx="6134400" cy="367878"/>
          </a:xfrm>
        </p:grpSpPr>
        <p:sp>
          <p:nvSpPr>
            <p:cNvPr id="718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9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pc="-1">
                <a:latin typeface="Arial"/>
              </a:endParaRPr>
            </a:p>
          </p:txBody>
        </p:sp>
        <p:sp>
          <p:nvSpPr>
            <p:cNvPr id="720" name="CustomShape 21"/>
            <p:cNvSpPr/>
            <p:nvPr/>
          </p:nvSpPr>
          <p:spPr>
            <a:xfrm>
              <a:off x="775440" y="416484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(1 KB)</a:t>
              </a:r>
              <a:endParaRPr lang="en-US" spc="-1">
                <a:latin typeface="Arial"/>
              </a:endParaRPr>
            </a:p>
          </p:txBody>
        </p:sp>
        <p:sp>
          <p:nvSpPr>
            <p:cNvPr id="721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22" name="Group 23"/>
          <p:cNvGrpSpPr/>
          <p:nvPr/>
        </p:nvGrpSpPr>
        <p:grpSpPr>
          <a:xfrm>
            <a:off x="3233937" y="3008922"/>
            <a:ext cx="6134400" cy="420078"/>
            <a:chOff x="775440" y="3657600"/>
            <a:chExt cx="6134400" cy="420078"/>
          </a:xfrm>
        </p:grpSpPr>
        <p:sp>
          <p:nvSpPr>
            <p:cNvPr id="723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24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pc="-1">
                <a:latin typeface="Arial"/>
              </a:endParaRPr>
            </a:p>
          </p:txBody>
        </p:sp>
        <p:sp>
          <p:nvSpPr>
            <p:cNvPr id="725" name="CustomShape 26"/>
            <p:cNvSpPr/>
            <p:nvPr/>
          </p:nvSpPr>
          <p:spPr>
            <a:xfrm>
              <a:off x="775440" y="370980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(3 KB)</a:t>
              </a:r>
              <a:endParaRPr lang="en-US" spc="-1">
                <a:latin typeface="Arial"/>
              </a:endParaRPr>
            </a:p>
          </p:txBody>
        </p:sp>
        <p:sp>
          <p:nvSpPr>
            <p:cNvPr id="726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pc="-1">
                <a:latin typeface="Arial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6E2CC-E258-C21F-2705-6A88F58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C650E-3AFD-7599-4A23-4FCACBFF7E46}"/>
              </a:ext>
            </a:extLst>
          </p:cNvPr>
          <p:cNvSpPr txBox="1"/>
          <p:nvPr/>
        </p:nvSpPr>
        <p:spPr>
          <a:xfrm>
            <a:off x="9782880" y="4503565"/>
            <a:ext cx="19591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HARD LIMIT + 4KB</a:t>
            </a:r>
            <a:endParaRPr kumimoji="0" lang="ar-EG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B8282-B45E-D705-9377-67FCF0324A6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Heap – </a:t>
            </a:r>
            <a:r>
              <a:rPr lang="en-US" b="1">
                <a:solidFill>
                  <a:srgbClr val="FF0000"/>
                </a:solidFill>
              </a:rPr>
              <a:t>Page Allocator</a:t>
            </a:r>
            <a:r>
              <a:rPr lang="en-US"/>
              <a:t> 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975360"/>
            <a:ext cx="4041428" cy="4706908"/>
            <a:chOff x="4953000" y="1922492"/>
            <a:chExt cx="4041428" cy="4706908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922492"/>
              <a:ext cx="1981200" cy="439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1998" y="4229406"/>
              <a:ext cx="70984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71998" y="4115412"/>
              <a:ext cx="70984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3174131"/>
            <a:ext cx="3657600" cy="30408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/>
              <a:t>FIRST FIT </a:t>
            </a:r>
            <a:r>
              <a:rPr lang="en-US" sz="2800" dirty="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CE760B-15DE-CBF7-27D1-A4CCE4C85E09}"/>
              </a:ext>
            </a:extLst>
          </p:cNvPr>
          <p:cNvCxnSpPr/>
          <p:nvPr/>
        </p:nvCxnSpPr>
        <p:spPr>
          <a:xfrm flipH="1">
            <a:off x="9829702" y="425296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E8C9C-A4F9-A2E6-A785-1CEB2D8DBDDF}"/>
              </a:ext>
            </a:extLst>
          </p:cNvPr>
          <p:cNvSpPr txBox="1"/>
          <p:nvPr/>
        </p:nvSpPr>
        <p:spPr>
          <a:xfrm>
            <a:off x="10173691" y="4063554"/>
            <a:ext cx="19591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HARD LIMIT + 4KB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1B3773-6B1B-6A25-7FF4-487DADA304C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Heap – </a:t>
            </a:r>
            <a:r>
              <a:rPr lang="en-US" b="1">
                <a:solidFill>
                  <a:srgbClr val="FF0000"/>
                </a:solidFill>
              </a:rPr>
              <a:t>Page Allocator</a:t>
            </a:r>
            <a:r>
              <a:rPr lang="en-US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861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#13:</a:t>
            </a:r>
            <a:r>
              <a:rPr lang="en-US" dirty="0"/>
              <a:t> malloc()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size ≤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DYN_ALLOC_MAX_BLOCK_SIZE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	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with FIRST FIT to allocate the required space 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solidFill>
                  <a:schemeClr val="tx1"/>
                </a:solidFill>
              </a:rPr>
              <a:t>Else: 					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9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19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19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r>
              <a:rPr lang="en-US" sz="1900" dirty="0"/>
              <a:t>: 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Implement FIRST FIT strategy to search the page allocator for suitable space to the required allocation size (space should be on 4 KB BOUNDARY)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Call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sys_allocate_user_mem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1" dirty="0">
                <a:solidFill>
                  <a:schemeClr val="tx1"/>
                </a:solidFill>
              </a:rPr>
              <a:t>mark</a:t>
            </a:r>
            <a:r>
              <a:rPr lang="en-US" sz="1800" dirty="0">
                <a:solidFill>
                  <a:schemeClr val="tx1"/>
                </a:solidFill>
              </a:rPr>
              <a:t> the reserved space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If failed to allocate: return NULL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#14:</a:t>
            </a:r>
            <a:r>
              <a:rPr lang="en-US" dirty="0"/>
              <a:t> </a:t>
            </a:r>
            <a:r>
              <a:rPr lang="en-US" dirty="0" err="1"/>
              <a:t>allocate_user_mem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0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chunk_operations.c</a:t>
            </a:r>
            <a:r>
              <a:rPr lang="en-US" sz="2000" dirty="0"/>
              <a:t>: 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Mark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the given range to indicate it’s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reserved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page allocator of this environment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NOTE: you can use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create non-exiting tables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08F45-F6CD-B0E8-376A-E95A6226899E}"/>
              </a:ext>
            </a:extLst>
          </p:cNvPr>
          <p:cNvGrpSpPr/>
          <p:nvPr/>
        </p:nvGrpSpPr>
        <p:grpSpPr>
          <a:xfrm>
            <a:off x="4547351" y="4289249"/>
            <a:ext cx="3353259" cy="2063926"/>
            <a:chOff x="638175" y="3429000"/>
            <a:chExt cx="3353259" cy="2063926"/>
          </a:xfrm>
        </p:grpSpPr>
        <p:sp>
          <p:nvSpPr>
            <p:cNvPr id="23" name="CustomShape 5">
              <a:extLst>
                <a:ext uri="{FF2B5EF4-FFF2-40B4-BE49-F238E27FC236}">
                  <a16:creationId xmlns:a16="http://schemas.microsoft.com/office/drawing/2014/main" id="{37F1F4A7-3AEA-59F7-B613-62C18F74E085}"/>
                </a:ext>
              </a:extLst>
            </p:cNvPr>
            <p:cNvSpPr/>
            <p:nvPr/>
          </p:nvSpPr>
          <p:spPr>
            <a:xfrm>
              <a:off x="638175" y="3429000"/>
              <a:ext cx="3353259" cy="2063926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endParaRPr lang="en-US" sz="1400" spc="-1" dirty="0">
                <a:latin typeface="Arial"/>
              </a:endParaRPr>
            </a:p>
          </p:txBody>
        </p:sp>
        <p:sp>
          <p:nvSpPr>
            <p:cNvPr id="24" name="CustomShape 6">
              <a:extLst>
                <a:ext uri="{FF2B5EF4-FFF2-40B4-BE49-F238E27FC236}">
                  <a16:creationId xmlns:a16="http://schemas.microsoft.com/office/drawing/2014/main" id="{9DB0E853-BD9B-0059-35CC-3B29308824E8}"/>
                </a:ext>
              </a:extLst>
            </p:cNvPr>
            <p:cNvSpPr/>
            <p:nvPr/>
          </p:nvSpPr>
          <p:spPr>
            <a:xfrm>
              <a:off x="2018415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25" name="CustomShape 7">
              <a:extLst>
                <a:ext uri="{FF2B5EF4-FFF2-40B4-BE49-F238E27FC236}">
                  <a16:creationId xmlns:a16="http://schemas.microsoft.com/office/drawing/2014/main" id="{EC061FE3-1461-1904-E01B-5E67EC485C5A}"/>
                </a:ext>
              </a:extLst>
            </p:cNvPr>
            <p:cNvSpPr/>
            <p:nvPr/>
          </p:nvSpPr>
          <p:spPr>
            <a:xfrm>
              <a:off x="654015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6" name="CustomShape 8">
              <a:extLst>
                <a:ext uri="{FF2B5EF4-FFF2-40B4-BE49-F238E27FC236}">
                  <a16:creationId xmlns:a16="http://schemas.microsoft.com/office/drawing/2014/main" id="{3016F2EC-A8F1-CD7E-0855-653FF17A5530}"/>
                </a:ext>
              </a:extLst>
            </p:cNvPr>
            <p:cNvSpPr/>
            <p:nvPr/>
          </p:nvSpPr>
          <p:spPr>
            <a:xfrm>
              <a:off x="1674615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032570A7-4FFC-CF72-982A-E9F78723EA94}"/>
                </a:ext>
              </a:extLst>
            </p:cNvPr>
            <p:cNvGrpSpPr/>
            <p:nvPr/>
          </p:nvGrpSpPr>
          <p:grpSpPr>
            <a:xfrm>
              <a:off x="838695" y="4459320"/>
              <a:ext cx="748440" cy="747360"/>
              <a:chOff x="838695" y="4459320"/>
              <a:chExt cx="748440" cy="747360"/>
            </a:xfrm>
          </p:grpSpPr>
          <p:sp>
            <p:nvSpPr>
              <p:cNvPr id="28" name="CustomShape 10">
                <a:extLst>
                  <a:ext uri="{FF2B5EF4-FFF2-40B4-BE49-F238E27FC236}">
                    <a16:creationId xmlns:a16="http://schemas.microsoft.com/office/drawing/2014/main" id="{3C304CB7-95DC-955E-09FB-59EF7796E756}"/>
                  </a:ext>
                </a:extLst>
              </p:cNvPr>
              <p:cNvSpPr/>
              <p:nvPr/>
            </p:nvSpPr>
            <p:spPr>
              <a:xfrm>
                <a:off x="841575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CustomShape 11">
                <a:extLst>
                  <a:ext uri="{FF2B5EF4-FFF2-40B4-BE49-F238E27FC236}">
                    <a16:creationId xmlns:a16="http://schemas.microsoft.com/office/drawing/2014/main" id="{45265FEF-98C7-E304-26BA-3618BCCDCD1C}"/>
                  </a:ext>
                </a:extLst>
              </p:cNvPr>
              <p:cNvSpPr/>
              <p:nvPr/>
            </p:nvSpPr>
            <p:spPr>
              <a:xfrm>
                <a:off x="841575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0" name="CustomShape 12">
                <a:extLst>
                  <a:ext uri="{FF2B5EF4-FFF2-40B4-BE49-F238E27FC236}">
                    <a16:creationId xmlns:a16="http://schemas.microsoft.com/office/drawing/2014/main" id="{86241791-4B7B-DF9D-42F3-48F673107575}"/>
                  </a:ext>
                </a:extLst>
              </p:cNvPr>
              <p:cNvSpPr/>
              <p:nvPr/>
            </p:nvSpPr>
            <p:spPr>
              <a:xfrm>
                <a:off x="841575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CustomShape 13">
                <a:extLst>
                  <a:ext uri="{FF2B5EF4-FFF2-40B4-BE49-F238E27FC236}">
                    <a16:creationId xmlns:a16="http://schemas.microsoft.com/office/drawing/2014/main" id="{D7BC1668-9A46-2642-C23D-680304EF99F5}"/>
                  </a:ext>
                </a:extLst>
              </p:cNvPr>
              <p:cNvSpPr/>
              <p:nvPr/>
            </p:nvSpPr>
            <p:spPr>
              <a:xfrm>
                <a:off x="838695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2" name="CustomShape 7">
            <a:extLst>
              <a:ext uri="{FF2B5EF4-FFF2-40B4-BE49-F238E27FC236}">
                <a16:creationId xmlns:a16="http://schemas.microsoft.com/office/drawing/2014/main" id="{F2F1065B-CA6D-180A-1933-4DA9703BAEE9}"/>
              </a:ext>
            </a:extLst>
          </p:cNvPr>
          <p:cNvSpPr/>
          <p:nvPr/>
        </p:nvSpPr>
        <p:spPr>
          <a:xfrm>
            <a:off x="6746385" y="4308329"/>
            <a:ext cx="1009080" cy="85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06C7F4-6380-AB35-2902-7707D8B90C02}"/>
              </a:ext>
            </a:extLst>
          </p:cNvPr>
          <p:cNvGrpSpPr/>
          <p:nvPr/>
        </p:nvGrpSpPr>
        <p:grpSpPr>
          <a:xfrm>
            <a:off x="6872051" y="5153969"/>
            <a:ext cx="747180" cy="1097430"/>
            <a:chOff x="4309826" y="4293720"/>
            <a:chExt cx="747180" cy="1097430"/>
          </a:xfrm>
        </p:grpSpPr>
        <p:sp>
          <p:nvSpPr>
            <p:cNvPr id="34" name="CustomShape 11">
              <a:extLst>
                <a:ext uri="{FF2B5EF4-FFF2-40B4-BE49-F238E27FC236}">
                  <a16:creationId xmlns:a16="http://schemas.microsoft.com/office/drawing/2014/main" id="{3102A2CF-2439-6E04-7184-A40CF96C2D24}"/>
                </a:ext>
              </a:extLst>
            </p:cNvPr>
            <p:cNvSpPr/>
            <p:nvPr/>
          </p:nvSpPr>
          <p:spPr>
            <a:xfrm>
              <a:off x="4311446" y="49339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99C97A-49E9-D757-8F96-CD8714C4CE8A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ustomShape 11">
              <a:extLst>
                <a:ext uri="{FF2B5EF4-FFF2-40B4-BE49-F238E27FC236}">
                  <a16:creationId xmlns:a16="http://schemas.microsoft.com/office/drawing/2014/main" id="{7D2B4AAA-156F-7326-7EE4-7CD2719AAC76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7" name="CustomShape 11">
              <a:extLst>
                <a:ext uri="{FF2B5EF4-FFF2-40B4-BE49-F238E27FC236}">
                  <a16:creationId xmlns:a16="http://schemas.microsoft.com/office/drawing/2014/main" id="{A8B11F7F-2BAB-1EDA-E0E2-BD69023DB86E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12123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#15:</a:t>
            </a:r>
            <a:r>
              <a:rPr lang="en-US" dirty="0"/>
              <a:t> free()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range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to free the given address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range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18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18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r>
              <a:rPr lang="en-US" sz="1800" dirty="0"/>
              <a:t>: 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Find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the allocated size of the given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Free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allocation from the page allocator of the user heap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Call “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sys_free_user_mem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” to free the allocation from the memory &amp; page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 (i.e. invalid address):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#16:</a:t>
            </a:r>
            <a:r>
              <a:rPr lang="en-US" dirty="0"/>
              <a:t> </a:t>
            </a:r>
            <a:r>
              <a:rPr lang="en-US" dirty="0" err="1"/>
              <a:t>free_user_mem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255750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0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chunk_operations.c</a:t>
            </a:r>
            <a:r>
              <a:rPr lang="en-US" sz="2000" dirty="0"/>
              <a:t>: 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Unmark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the given range to indicate it’s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reserved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page allocator of this environment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Free ALL pages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of the given range from the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Page File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(Check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2" action="ppaction://hlinkfile"/>
              </a:rPr>
              <a:t>MS2 appendix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PAGE FILE)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Free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ONLY pages that are resident in the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working set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from the memory (Check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2" action="ppaction://hlinkfile"/>
              </a:rPr>
              <a:t>MS2 appendix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WS)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15">
            <a:extLst>
              <a:ext uri="{FF2B5EF4-FFF2-40B4-BE49-F238E27FC236}">
                <a16:creationId xmlns:a16="http://schemas.microsoft.com/office/drawing/2014/main" id="{72A3EE90-291E-4E14-B526-EEBB310A578F}"/>
              </a:ext>
            </a:extLst>
          </p:cNvPr>
          <p:cNvSpPr/>
          <p:nvPr/>
        </p:nvSpPr>
        <p:spPr>
          <a:xfrm>
            <a:off x="3998016" y="4657725"/>
            <a:ext cx="3774384" cy="2200275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rIns="1800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endParaRPr lang="en-US" sz="1600" spc="-1" dirty="0">
              <a:latin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AD8CC6-57E7-C582-240F-6C935EABFA40}"/>
              </a:ext>
            </a:extLst>
          </p:cNvPr>
          <p:cNvGrpSpPr/>
          <p:nvPr/>
        </p:nvGrpSpPr>
        <p:grpSpPr>
          <a:xfrm>
            <a:off x="5564309" y="4737285"/>
            <a:ext cx="1039189" cy="1907310"/>
            <a:chOff x="5564309" y="4737285"/>
            <a:chExt cx="1039189" cy="1907310"/>
          </a:xfrm>
        </p:grpSpPr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BF66AB05-11E3-2336-94D7-DA402A25673E}"/>
                </a:ext>
              </a:extLst>
            </p:cNvPr>
            <p:cNvSpPr/>
            <p:nvPr/>
          </p:nvSpPr>
          <p:spPr>
            <a:xfrm>
              <a:off x="5709270" y="5878155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7461D2E8-6BBA-5891-F23C-B20DA31A0834}"/>
                </a:ext>
              </a:extLst>
            </p:cNvPr>
            <p:cNvGrpSpPr/>
            <p:nvPr/>
          </p:nvGrpSpPr>
          <p:grpSpPr>
            <a:xfrm>
              <a:off x="5887470" y="5537955"/>
              <a:ext cx="308520" cy="277200"/>
              <a:chOff x="6135120" y="4099680"/>
              <a:chExt cx="308520" cy="277200"/>
            </a:xfrm>
          </p:grpSpPr>
          <p:sp>
            <p:nvSpPr>
              <p:cNvPr id="20" name="CustomShape 18">
                <a:extLst>
                  <a:ext uri="{FF2B5EF4-FFF2-40B4-BE49-F238E27FC236}">
                    <a16:creationId xmlns:a16="http://schemas.microsoft.com/office/drawing/2014/main" id="{D2D0F8B6-B81D-0092-41F7-7F374AC0AE0D}"/>
                  </a:ext>
                </a:extLst>
              </p:cNvPr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1" name="CustomShape 19">
                <a:extLst>
                  <a:ext uri="{FF2B5EF4-FFF2-40B4-BE49-F238E27FC236}">
                    <a16:creationId xmlns:a16="http://schemas.microsoft.com/office/drawing/2014/main" id="{6A5ABBAA-3810-2AB5-F34A-6419CD6BCE3E}"/>
                  </a:ext>
                </a:extLst>
              </p:cNvPr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2" name="CustomShape 24">
              <a:extLst>
                <a:ext uri="{FF2B5EF4-FFF2-40B4-BE49-F238E27FC236}">
                  <a16:creationId xmlns:a16="http://schemas.microsoft.com/office/drawing/2014/main" id="{77CE6180-42A6-EF6B-4C59-097F973A506A}"/>
                </a:ext>
              </a:extLst>
            </p:cNvPr>
            <p:cNvSpPr/>
            <p:nvPr/>
          </p:nvSpPr>
          <p:spPr>
            <a:xfrm>
              <a:off x="5564309" y="4737285"/>
              <a:ext cx="1039189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ALL Pages in Given Range</a:t>
              </a:r>
              <a:endParaRPr lang="en-US" sz="1400" spc="-1" dirty="0">
                <a:latin typeface="Arial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35E28F-609E-FC0E-5C6C-4EF8778A3C9E}"/>
              </a:ext>
            </a:extLst>
          </p:cNvPr>
          <p:cNvGrpSpPr/>
          <p:nvPr/>
        </p:nvGrpSpPr>
        <p:grpSpPr>
          <a:xfrm>
            <a:off x="4146510" y="4737285"/>
            <a:ext cx="1343705" cy="1907670"/>
            <a:chOff x="4146510" y="4737285"/>
            <a:chExt cx="1343705" cy="1907670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32D04F4F-83EE-86DB-D926-AEAF15416C02}"/>
                </a:ext>
              </a:extLst>
            </p:cNvPr>
            <p:cNvGrpSpPr/>
            <p:nvPr/>
          </p:nvGrpSpPr>
          <p:grpSpPr>
            <a:xfrm>
              <a:off x="4754910" y="5549475"/>
              <a:ext cx="302040" cy="264600"/>
              <a:chOff x="5002560" y="4111200"/>
              <a:chExt cx="302040" cy="264600"/>
            </a:xfrm>
          </p:grpSpPr>
          <p:sp>
            <p:nvSpPr>
              <p:cNvPr id="18" name="CustomShape 21">
                <a:extLst>
                  <a:ext uri="{FF2B5EF4-FFF2-40B4-BE49-F238E27FC236}">
                    <a16:creationId xmlns:a16="http://schemas.microsoft.com/office/drawing/2014/main" id="{724D145B-1022-BC61-75F6-B4F9CDEFFBA1}"/>
                  </a:ext>
                </a:extLst>
              </p:cNvPr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9" name="CustomShape 22">
                <a:extLst>
                  <a:ext uri="{FF2B5EF4-FFF2-40B4-BE49-F238E27FC236}">
                    <a16:creationId xmlns:a16="http://schemas.microsoft.com/office/drawing/2014/main" id="{2F0F1FE3-4827-8B42-13ED-7179D1D6DE99}"/>
                  </a:ext>
                </a:extLst>
              </p:cNvPr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1" name="CustomShape 23">
              <a:extLst>
                <a:ext uri="{FF2B5EF4-FFF2-40B4-BE49-F238E27FC236}">
                  <a16:creationId xmlns:a16="http://schemas.microsoft.com/office/drawing/2014/main" id="{E69231EE-5B33-4F0B-234B-07263BF27662}"/>
                </a:ext>
              </a:extLst>
            </p:cNvPr>
            <p:cNvSpPr/>
            <p:nvPr/>
          </p:nvSpPr>
          <p:spPr>
            <a:xfrm>
              <a:off x="4146510" y="4737285"/>
              <a:ext cx="1343705" cy="99471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 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Working Sets Pages in Given Range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A3E6B350-2B27-7F92-9425-3B07FF39E0C5}"/>
                </a:ext>
              </a:extLst>
            </p:cNvPr>
            <p:cNvGrpSpPr/>
            <p:nvPr/>
          </p:nvGrpSpPr>
          <p:grpSpPr>
            <a:xfrm>
              <a:off x="4526310" y="5897595"/>
              <a:ext cx="748800" cy="747360"/>
              <a:chOff x="4773960" y="4459320"/>
              <a:chExt cx="748800" cy="747360"/>
            </a:xfrm>
          </p:grpSpPr>
          <p:sp>
            <p:nvSpPr>
              <p:cNvPr id="14" name="CustomShape 26">
                <a:extLst>
                  <a:ext uri="{FF2B5EF4-FFF2-40B4-BE49-F238E27FC236}">
                    <a16:creationId xmlns:a16="http://schemas.microsoft.com/office/drawing/2014/main" id="{56B0F816-3D7D-19C2-5042-3662A1E1973B}"/>
                  </a:ext>
                </a:extLst>
              </p:cNvPr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27">
                <a:extLst>
                  <a:ext uri="{FF2B5EF4-FFF2-40B4-BE49-F238E27FC236}">
                    <a16:creationId xmlns:a16="http://schemas.microsoft.com/office/drawing/2014/main" id="{4F6078B0-C42A-3299-D10B-209409102B4E}"/>
                  </a:ext>
                </a:extLst>
              </p:cNvPr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6" name="CustomShape 28">
                <a:extLst>
                  <a:ext uri="{FF2B5EF4-FFF2-40B4-BE49-F238E27FC236}">
                    <a16:creationId xmlns:a16="http://schemas.microsoft.com/office/drawing/2014/main" id="{A5606B9D-2D61-7378-5347-3B10CAC300BD}"/>
                  </a:ext>
                </a:extLst>
              </p:cNvPr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7" name="CustomShape 29">
                <a:extLst>
                  <a:ext uri="{FF2B5EF4-FFF2-40B4-BE49-F238E27FC236}">
                    <a16:creationId xmlns:a16="http://schemas.microsoft.com/office/drawing/2014/main" id="{80F409D7-B354-CD02-80DD-14D8ED2BE421}"/>
                  </a:ext>
                </a:extLst>
              </p:cNvPr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8" name="CustomShape 7">
            <a:extLst>
              <a:ext uri="{FF2B5EF4-FFF2-40B4-BE49-F238E27FC236}">
                <a16:creationId xmlns:a16="http://schemas.microsoft.com/office/drawing/2014/main" id="{38D28AF5-0336-04E8-1002-B2DA3F629752}"/>
              </a:ext>
            </a:extLst>
          </p:cNvPr>
          <p:cNvSpPr/>
          <p:nvPr/>
        </p:nvSpPr>
        <p:spPr>
          <a:xfrm>
            <a:off x="6679699" y="4737285"/>
            <a:ext cx="1009080" cy="8435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UN-MARK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A11225-B0D3-C4D9-6C4C-3A76FF300D83}"/>
              </a:ext>
            </a:extLst>
          </p:cNvPr>
          <p:cNvGrpSpPr/>
          <p:nvPr/>
        </p:nvGrpSpPr>
        <p:grpSpPr>
          <a:xfrm>
            <a:off x="6805365" y="5570715"/>
            <a:ext cx="747180" cy="1097430"/>
            <a:chOff x="4309826" y="4293720"/>
            <a:chExt cx="747180" cy="1097430"/>
          </a:xfrm>
        </p:grpSpPr>
        <p:sp>
          <p:nvSpPr>
            <p:cNvPr id="40" name="CustomShape 11">
              <a:extLst>
                <a:ext uri="{FF2B5EF4-FFF2-40B4-BE49-F238E27FC236}">
                  <a16:creationId xmlns:a16="http://schemas.microsoft.com/office/drawing/2014/main" id="{318F80E7-6C8D-8992-4BF4-22D93AF5039A}"/>
                </a:ext>
              </a:extLst>
            </p:cNvPr>
            <p:cNvSpPr/>
            <p:nvPr/>
          </p:nvSpPr>
          <p:spPr>
            <a:xfrm>
              <a:off x="4311446" y="491490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F9F062-8E68-FEC8-47F0-D4C8A6D3E64D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2" name="CustomShape 11">
              <a:extLst>
                <a:ext uri="{FF2B5EF4-FFF2-40B4-BE49-F238E27FC236}">
                  <a16:creationId xmlns:a16="http://schemas.microsoft.com/office/drawing/2014/main" id="{4F4CCB58-79F8-8436-E638-4387BB7C737E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CustomShape 11">
              <a:extLst>
                <a:ext uri="{FF2B5EF4-FFF2-40B4-BE49-F238E27FC236}">
                  <a16:creationId xmlns:a16="http://schemas.microsoft.com/office/drawing/2014/main" id="{CBB29DB6-5E99-9AE3-8DC0-6EFE17442C7E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42711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BONUS#2:</a:t>
            </a:r>
            <a:r>
              <a:rPr lang="en-US" dirty="0"/>
              <a:t> O(1) of </a:t>
            </a:r>
            <a:r>
              <a:rPr lang="en-US" dirty="0" err="1"/>
              <a:t>free_user_mem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82608"/>
            <a:ext cx="11563350" cy="378484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efficient O(1) implementation of removing page from WS List instead of searching the entire list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A5843-4A6E-1C8A-FB00-EAE631E2CA32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90790-A1D4-1DCD-2713-35DD390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49331"/>
              </p:ext>
            </p:extLst>
          </p:nvPr>
        </p:nvGraphicFramePr>
        <p:xfrm>
          <a:off x="244208" y="2689963"/>
          <a:ext cx="1190969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6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tst_malloc_1.c (tm1):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allocate_user_mem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addresses from the malloc()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is allocated in page file or memory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allocated spaces (placement of fault handler should work)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allocated frames and the WS entries after each memory access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tst_malloc_2.c (tm2):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sys_sbrk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 addresses from the malloc()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is allocated in page file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allocated spaces (placement of fault handler should work)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allocated frames and the WS entries after each memory access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66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67245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9A8C-A807-7E56-1AED-0C6DB55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846DE-0471-9224-A35E-4C298E15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63080"/>
              </p:ext>
            </p:extLst>
          </p:nvPr>
        </p:nvGraphicFramePr>
        <p:xfrm>
          <a:off x="271225" y="2695821"/>
          <a:ext cx="11892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5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0939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tst_free_1.c (tf1):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free_user_mem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freed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free_user_mem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the allocated pages from working set (if any)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removed spaces (should not be allowed)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tst_free_2.c (tf2):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Coalesce (merge) cases after free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 after free in merged blocks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freed frames (should not be affected)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pages in working set (should not be affected)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tst_first_fit_1.c (tff1):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Tests both granted and non-granted requests.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depends on </a:t>
                      </a:r>
                      <a:r>
                        <a:rPr lang="en-US" sz="1600" b="0" i="0" u="non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12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tst_first_fit_2.c (tff2):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Tests both granted and non-granted requests.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depends on </a:t>
                      </a:r>
                      <a:r>
                        <a:rPr lang="en-US" sz="1600" b="0" i="0" u="non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tff2 </a:t>
                      </a:r>
                      <a:r>
                        <a:rPr lang="en-US" sz="1600" b="1" u="none" dirty="0">
                          <a:solidFill>
                            <a:srgbClr val="FF0000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6604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ABF81D6-3B1C-F089-9CE5-AC58BC5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0917D-4518-89C8-7411-05EE64C1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10 sec / each</a:t>
            </a:r>
          </a:p>
        </p:txBody>
      </p:sp>
    </p:spTree>
    <p:extLst>
      <p:ext uri="{BB962C8B-B14F-4D97-AF65-F5344CB8AC3E}">
        <p14:creationId xmlns:p14="http://schemas.microsoft.com/office/powerpoint/2010/main" val="23690001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79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Heap: </a:t>
            </a:r>
            <a:r>
              <a:rPr lang="en-US" b="1" dirty="0"/>
              <a:t>Testing 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26" y="1921023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C4B518-DF5E-6E54-1AD5-6E1CDF66F908}"/>
              </a:ext>
            </a:extLst>
          </p:cNvPr>
          <p:cNvGrpSpPr/>
          <p:nvPr/>
        </p:nvGrpSpPr>
        <p:grpSpPr>
          <a:xfrm>
            <a:off x="5213622" y="2378857"/>
            <a:ext cx="1367790" cy="762960"/>
            <a:chOff x="5213622" y="2378857"/>
            <a:chExt cx="1367790" cy="76296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A6CB3F-FCB2-0E68-D8C4-03DC688F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622" y="2638262"/>
              <a:ext cx="1367790" cy="503555"/>
            </a:xfrm>
            <a:prstGeom prst="ellipse">
              <a:avLst/>
            </a:prstGeom>
            <a:solidFill>
              <a:srgbClr val="E7E6E6">
                <a:lumMod val="90000"/>
                <a:lumOff val="0"/>
              </a:srgbClr>
            </a:soli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Invalid Access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(invalid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ptrs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AutoShape 18">
              <a:extLst>
                <a:ext uri="{FF2B5EF4-FFF2-40B4-BE49-F238E27FC236}">
                  <a16:creationId xmlns:a16="http://schemas.microsoft.com/office/drawing/2014/main" id="{D845142C-CFBA-77D0-7F95-453C91BAD63E}"/>
                </a:ext>
              </a:extLst>
            </p:cNvPr>
            <p:cNvCxnSpPr>
              <a:cxnSpLocks noChangeShapeType="1"/>
              <a:stCxn id="154" idx="4"/>
              <a:endCxn id="162" idx="0"/>
            </p:cNvCxnSpPr>
            <p:nvPr/>
          </p:nvCxnSpPr>
          <p:spPr bwMode="auto">
            <a:xfrm flipH="1">
              <a:off x="5897517" y="2378857"/>
              <a:ext cx="11307" cy="259405"/>
            </a:xfrm>
            <a:prstGeom prst="straightConnector1">
              <a:avLst/>
            </a:prstGeom>
            <a:noFill/>
            <a:ln w="28575">
              <a:solidFill>
                <a:srgbClr val="E7E6E6">
                  <a:lumMod val="9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1E33BF-C20D-17D9-3A59-2CF0A24C777F}"/>
              </a:ext>
            </a:extLst>
          </p:cNvPr>
          <p:cNvGrpSpPr/>
          <p:nvPr/>
        </p:nvGrpSpPr>
        <p:grpSpPr>
          <a:xfrm>
            <a:off x="3959708" y="3932555"/>
            <a:ext cx="3856143" cy="927176"/>
            <a:chOff x="3959708" y="3932555"/>
            <a:chExt cx="3856143" cy="92717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3D76BBE-28CD-549E-D540-1A192F0F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708" y="4356176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en-US" sz="1000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ALLOC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AutoShape 20">
              <a:extLst>
                <a:ext uri="{FF2B5EF4-FFF2-40B4-BE49-F238E27FC236}">
                  <a16:creationId xmlns:a16="http://schemas.microsoft.com/office/drawing/2014/main" id="{13FF5E62-243F-E3C1-F0D7-7D0A8B8D6442}"/>
                </a:ext>
              </a:extLst>
            </p:cNvPr>
            <p:cNvCxnSpPr>
              <a:cxnSpLocks noChangeShapeType="1"/>
              <a:stCxn id="151" idx="4"/>
              <a:endCxn id="164" idx="0"/>
            </p:cNvCxnSpPr>
            <p:nvPr/>
          </p:nvCxnSpPr>
          <p:spPr bwMode="auto">
            <a:xfrm>
              <a:off x="4647413" y="3936682"/>
              <a:ext cx="0" cy="419494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21">
              <a:extLst>
                <a:ext uri="{FF2B5EF4-FFF2-40B4-BE49-F238E27FC236}">
                  <a16:creationId xmlns:a16="http://schemas.microsoft.com/office/drawing/2014/main" id="{781F4617-4E31-B41D-6659-DC48CFE06EB4}"/>
                </a:ext>
              </a:extLst>
            </p:cNvPr>
            <p:cNvCxnSpPr>
              <a:cxnSpLocks noChangeShapeType="1"/>
              <a:stCxn id="152" idx="4"/>
              <a:endCxn id="169" idx="0"/>
            </p:cNvCxnSpPr>
            <p:nvPr/>
          </p:nvCxnSpPr>
          <p:spPr bwMode="auto">
            <a:xfrm>
              <a:off x="7192651" y="3932555"/>
              <a:ext cx="5981" cy="42362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84EF90-C905-C497-8440-D7A97387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412" y="4356175"/>
              <a:ext cx="1234439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E1966B-F26C-08BE-331B-6399932B1B35}"/>
              </a:ext>
            </a:extLst>
          </p:cNvPr>
          <p:cNvGrpSpPr/>
          <p:nvPr/>
        </p:nvGrpSpPr>
        <p:grpSpPr>
          <a:xfrm>
            <a:off x="4017493" y="3068073"/>
            <a:ext cx="3805078" cy="868609"/>
            <a:chOff x="4017493" y="3068073"/>
            <a:chExt cx="3805078" cy="868609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A01E23-AD2D-A77D-44F3-DEF8C1EC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493" y="3433127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(PAGE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0FA8C-AF83-CCEC-D13F-3CE7AE3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31" y="3429000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AutoShape 6">
              <a:extLst>
                <a:ext uri="{FF2B5EF4-FFF2-40B4-BE49-F238E27FC236}">
                  <a16:creationId xmlns:a16="http://schemas.microsoft.com/office/drawing/2014/main" id="{E1AFCBA7-D808-6B34-1828-FC544B0D6D5A}"/>
                </a:ext>
              </a:extLst>
            </p:cNvPr>
            <p:cNvCxnSpPr>
              <a:cxnSpLocks noChangeShapeType="1"/>
              <a:stCxn id="162" idx="5"/>
              <a:endCxn id="152" idx="0"/>
            </p:cNvCxnSpPr>
            <p:nvPr/>
          </p:nvCxnSpPr>
          <p:spPr bwMode="auto">
            <a:xfrm>
              <a:off x="6381104" y="3068073"/>
              <a:ext cx="811547" cy="360927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6">
              <a:extLst>
                <a:ext uri="{FF2B5EF4-FFF2-40B4-BE49-F238E27FC236}">
                  <a16:creationId xmlns:a16="http://schemas.microsoft.com/office/drawing/2014/main" id="{70A80007-6F7D-FAD9-0E01-0ACDF1FA16A5}"/>
                </a:ext>
              </a:extLst>
            </p:cNvPr>
            <p:cNvCxnSpPr>
              <a:cxnSpLocks noChangeShapeType="1"/>
              <a:stCxn id="162" idx="3"/>
              <a:endCxn id="151" idx="0"/>
            </p:cNvCxnSpPr>
            <p:nvPr/>
          </p:nvCxnSpPr>
          <p:spPr bwMode="auto">
            <a:xfrm flipH="1">
              <a:off x="4647413" y="3068073"/>
              <a:ext cx="766517" cy="365054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06D5E5-15C8-B7D3-E830-4DCE89DBE32B}"/>
              </a:ext>
            </a:extLst>
          </p:cNvPr>
          <p:cNvGrpSpPr/>
          <p:nvPr/>
        </p:nvGrpSpPr>
        <p:grpSpPr>
          <a:xfrm>
            <a:off x="4017493" y="4890527"/>
            <a:ext cx="3823759" cy="894628"/>
            <a:chOff x="4017493" y="4859730"/>
            <a:chExt cx="3823759" cy="894628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2E738BF-AB87-E8E7-C8FB-59DBE687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493" y="5250803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(PAGE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F8A74C7-A6D4-FFC5-0740-64D14AF7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412" y="5233521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AutoShape 28">
              <a:extLst>
                <a:ext uri="{FF2B5EF4-FFF2-40B4-BE49-F238E27FC236}">
                  <a16:creationId xmlns:a16="http://schemas.microsoft.com/office/drawing/2014/main" id="{9C2AE187-A97B-074A-A8D1-3C89DE067281}"/>
                </a:ext>
              </a:extLst>
            </p:cNvPr>
            <p:cNvCxnSpPr>
              <a:cxnSpLocks noChangeShapeType="1"/>
              <a:stCxn id="169" idx="4"/>
              <a:endCxn id="171" idx="0"/>
            </p:cNvCxnSpPr>
            <p:nvPr/>
          </p:nvCxnSpPr>
          <p:spPr bwMode="auto">
            <a:xfrm>
              <a:off x="7198632" y="4859730"/>
              <a:ext cx="12700" cy="404588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41" name="AutoShape 28">
            <a:extLst>
              <a:ext uri="{FF2B5EF4-FFF2-40B4-BE49-F238E27FC236}">
                <a16:creationId xmlns:a16="http://schemas.microsoft.com/office/drawing/2014/main" id="{9E3A4A48-C74B-28EB-2EC2-CF9DD9D669FE}"/>
              </a:ext>
            </a:extLst>
          </p:cNvPr>
          <p:cNvCxnSpPr>
            <a:cxnSpLocks noChangeShapeType="1"/>
            <a:stCxn id="164" idx="4"/>
            <a:endCxn id="170" idx="0"/>
          </p:cNvCxnSpPr>
          <p:nvPr/>
        </p:nvCxnSpPr>
        <p:spPr bwMode="auto">
          <a:xfrm>
            <a:off x="4647413" y="4859731"/>
            <a:ext cx="0" cy="421869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6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CE6C67E-172B-6B41-CF51-6B8386C65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91" t="13024" r="20353" b="52754"/>
          <a:stretch/>
        </p:blipFill>
        <p:spPr bwMode="auto">
          <a:xfrm>
            <a:off x="1471985" y="3085446"/>
            <a:ext cx="8811276" cy="3031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dynamic_allocator.c</a:t>
            </a:r>
            <a:r>
              <a:rPr lang="en-US" dirty="0"/>
              <a:t>, apply the following changes: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Modify</a:t>
            </a:r>
            <a:r>
              <a:rPr lang="en-US" b="1" dirty="0"/>
              <a:t> </a:t>
            </a:r>
            <a:r>
              <a:rPr lang="en-US" dirty="0"/>
              <a:t>the beginning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79E87F-C511-2723-F756-D8C829EE58EF}"/>
              </a:ext>
            </a:extLst>
          </p:cNvPr>
          <p:cNvSpPr/>
          <p:nvPr/>
        </p:nvSpPr>
        <p:spPr>
          <a:xfrm>
            <a:off x="1749288" y="5307496"/>
            <a:ext cx="2305878" cy="288234"/>
          </a:xfrm>
          <a:prstGeom prst="round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7835B-3ED9-BC97-0BEA-069D8BB2F2A6}"/>
              </a:ext>
            </a:extLst>
          </p:cNvPr>
          <p:cNvSpPr/>
          <p:nvPr/>
        </p:nvSpPr>
        <p:spPr>
          <a:xfrm>
            <a:off x="1471984" y="3101009"/>
            <a:ext cx="2732267" cy="288234"/>
          </a:xfrm>
          <a:prstGeom prst="round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62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Prerequisites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 in FOS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Play with Code!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System Calls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3: Dynamic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6BB7F-24C1-8417-77CF-6C905FE10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0" y="0"/>
            <a:ext cx="88265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41422"/>
              </p:ext>
            </p:extLst>
          </p:nvPr>
        </p:nvGraphicFramePr>
        <p:xfrm>
          <a:off x="0" y="1088172"/>
          <a:ext cx="12192000" cy="455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871595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Kernel Heap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dirty="0"/>
                        <a:t> – Test at your own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kern/mem/</a:t>
                      </a:r>
                      <a:r>
                        <a:rPr lang="en-US" dirty="0" err="1"/>
                        <a:t>kheap.h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kheap.c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Tested in remaining tests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ve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: UNSEEN</a:t>
                      </a:r>
                      <a:r>
                        <a:rPr lang="en-US" dirty="0"/>
                        <a:t> – Test at your own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allocation only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#1 (depends on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kfree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#2 (depends on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kfree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kfree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kfree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err="1">
                          <a:latin typeface="+mj-lt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0" u="none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43718"/>
              </p:ext>
            </p:extLst>
          </p:nvPr>
        </p:nvGraphicFramePr>
        <p:xfrm>
          <a:off x="0" y="1088172"/>
          <a:ext cx="12192000" cy="148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Fault Handler</a:t>
                      </a:r>
                      <a:endParaRPr lang="en-AE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env_page_ws_list_create_element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Already tested in Placement test</a:t>
                      </a:r>
                      <a:endParaRPr lang="en-AE" b="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Kern/mem/</a:t>
                      </a:r>
                      <a:r>
                        <a:rPr lang="en-US" dirty="0" err="1"/>
                        <a:t>working_set_manager.c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834757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Invalid Pointers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run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tia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 15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trap.c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13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Page_fault_handler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8833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6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07945"/>
              </p:ext>
            </p:extLst>
          </p:nvPr>
        </p:nvGraphicFramePr>
        <p:xfrm>
          <a:off x="0" y="1088172"/>
          <a:ext cx="12192000" cy="455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 Heap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environment_definitions.h</a:t>
                      </a:r>
                      <a:endParaRPr lang="en-US" dirty="0"/>
                    </a:p>
                    <a:p>
                      <a:r>
                        <a:rPr lang="en-US" dirty="0"/>
                        <a:t>kern/proc/</a:t>
                      </a:r>
                      <a:r>
                        <a:rPr lang="en-US" dirty="0" err="1"/>
                        <a:t>user_environment.c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SysCall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 to get Limit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kern/trap/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trap.c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kern/trap/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syscall.h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8593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sys_sbrk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Tested in remaining tests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ve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: UNSEEN</a:t>
                      </a:r>
                      <a:r>
                        <a:rPr lang="en-US" dirty="0"/>
                        <a:t> – Test at your own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malloc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chunk_operations.c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allocate_user_mem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free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260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UPDATE YOUR CODE ACCORDING TO </a:t>
            </a:r>
            <a:r>
              <a:rPr lang="en-US" dirty="0">
                <a:hlinkClick r:id="rId2" action="ppaction://hlinksldjump"/>
              </a:rPr>
              <a:t>PREVIOUSLY DESCRIBED STEPS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READ ATATCHED </a:t>
            </a:r>
            <a:r>
              <a:rPr lang="en-US" dirty="0">
                <a:solidFill>
                  <a:schemeClr val="tx1"/>
                </a:solidFill>
                <a:hlinkClick r:id="rId3" action="ppaction://hlinkfile"/>
              </a:rPr>
              <a:t>APPENDICES </a:t>
            </a:r>
            <a:r>
              <a:rPr lang="en-US" dirty="0">
                <a:solidFill>
                  <a:schemeClr val="tx1"/>
                </a:solidFill>
              </a:rPr>
              <a:t>FOR HELPER FUNCTIONS.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660987" cy="1036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Where should I write the Code?</a:t>
            </a:r>
            <a:endParaRPr lang="ar-E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878072" y="530860"/>
            <a:ext cx="89205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There’re shortcut links that direct you to the function definition</a:t>
            </a:r>
            <a:endParaRPr lang="ar-EG" sz="20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797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Prerequisites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 in FOS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Play with Code!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System Calls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3: Dynamic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812800"/>
          </a:xfrm>
        </p:spPr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12192000" cy="6045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and, in this case, nothing could be happened.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DEADLINE: SAT of Week #9 (25/11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LINK ONLY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030"/>
            <a:ext cx="1024262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3919"/>
            <a:ext cx="12192000" cy="5394961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0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b="1" dirty="0">
                <a:solidFill>
                  <a:schemeClr val="tx1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the “obj” folder from the “</a:t>
            </a:r>
            <a:r>
              <a:rPr lang="en-US" dirty="0"/>
              <a:t>FOS_PROJECT_2023_Template”</a:t>
            </a:r>
            <a:endParaRPr lang="en-US" dirty="0">
              <a:solidFill>
                <a:schemeClr val="tx1"/>
              </a:solidFill>
            </a:endParaRP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“</a:t>
            </a:r>
            <a:r>
              <a:rPr lang="en-US" dirty="0"/>
              <a:t>FOS_PROJECT_2023_Template”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</p:spTree>
    <p:extLst>
      <p:ext uri="{BB962C8B-B14F-4D97-AF65-F5344CB8AC3E}">
        <p14:creationId xmlns:p14="http://schemas.microsoft.com/office/powerpoint/2010/main" val="1372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dynamic_allocator.c</a:t>
            </a:r>
            <a:r>
              <a:rPr lang="en-US" dirty="0"/>
              <a:t>, apply the following changes: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b="1" u="sng" dirty="0"/>
              <a:t>Add</a:t>
            </a:r>
            <a:r>
              <a:rPr lang="en-US" b="1" dirty="0"/>
              <a:t> </a:t>
            </a:r>
            <a:r>
              <a:rPr lang="en-US" dirty="0"/>
              <a:t>the following code to the beginning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B715E1-B7CB-1956-B7B9-585CD76A9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14" t="11916" r="9443" b="47905"/>
          <a:stretch/>
        </p:blipFill>
        <p:spPr bwMode="auto">
          <a:xfrm>
            <a:off x="1537334" y="3085447"/>
            <a:ext cx="8719967" cy="2943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FAC65-1788-C5D7-7024-C2AA24E7ED2A}"/>
              </a:ext>
            </a:extLst>
          </p:cNvPr>
          <p:cNvSpPr txBox="1"/>
          <p:nvPr/>
        </p:nvSpPr>
        <p:spPr>
          <a:xfrm>
            <a:off x="10417865" y="3085447"/>
            <a:ext cx="87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NOTES</a:t>
            </a:r>
            <a:endParaRPr lang="en-AE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0EC9620-82E5-8C52-2B79-E8F1CCF8A6F1}"/>
              </a:ext>
            </a:extLst>
          </p:cNvPr>
          <p:cNvSpPr/>
          <p:nvPr/>
        </p:nvSpPr>
        <p:spPr>
          <a:xfrm>
            <a:off x="10654666" y="4093122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79E87F-C511-2723-F756-D8C829EE58EF}"/>
              </a:ext>
            </a:extLst>
          </p:cNvPr>
          <p:cNvSpPr/>
          <p:nvPr/>
        </p:nvSpPr>
        <p:spPr>
          <a:xfrm>
            <a:off x="1749287" y="4442791"/>
            <a:ext cx="8428383" cy="1550505"/>
          </a:xfrm>
          <a:prstGeom prst="round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11A45-E2E3-4F59-8DC8-542549B873F3}"/>
              </a:ext>
            </a:extLst>
          </p:cNvPr>
          <p:cNvSpPr txBox="1"/>
          <p:nvPr/>
        </p:nvSpPr>
        <p:spPr>
          <a:xfrm>
            <a:off x="5527795" y="3135380"/>
            <a:ext cx="4691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dynamic allocator is NOT initialized (</a:t>
            </a:r>
            <a:r>
              <a:rPr lang="en-US" dirty="0" err="1"/>
              <a:t>init</a:t>
            </a:r>
            <a:r>
              <a:rPr lang="en-US" dirty="0"/>
              <a:t> size=0), </a:t>
            </a:r>
          </a:p>
          <a:p>
            <a:pPr marL="342900" indent="-342900">
              <a:buAutoNum type="arabicPeriod"/>
            </a:pPr>
            <a:r>
              <a:rPr lang="en-US" dirty="0"/>
              <a:t>extend it by </a:t>
            </a:r>
            <a:r>
              <a:rPr lang="en-US" dirty="0" err="1"/>
              <a:t>sbrk</a:t>
            </a:r>
            <a:r>
              <a:rPr lang="en-US" dirty="0"/>
              <a:t>() then </a:t>
            </a:r>
          </a:p>
          <a:p>
            <a:pPr marL="342900" indent="-342900">
              <a:buAutoNum type="arabicPeriod"/>
            </a:pPr>
            <a:r>
              <a:rPr lang="en-US" dirty="0"/>
              <a:t>reinitialize it with the new allocated area</a:t>
            </a:r>
          </a:p>
          <a:p>
            <a:r>
              <a:rPr lang="en-US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5704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9525</TotalTime>
  <Words>7987</Words>
  <Application>Microsoft Office PowerPoint</Application>
  <PresentationFormat>Widescreen</PresentationFormat>
  <Paragraphs>1254</Paragraphs>
  <Slides>89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Calibri</vt:lpstr>
      <vt:lpstr>Cambria</vt:lpstr>
      <vt:lpstr>Cambria Math</vt:lpstr>
      <vt:lpstr>Consolas</vt:lpstr>
      <vt:lpstr>Courier New</vt:lpstr>
      <vt:lpstr>Symbol</vt:lpstr>
      <vt:lpstr>Wingdings</vt:lpstr>
      <vt:lpstr>Retrospect</vt:lpstr>
      <vt:lpstr>OS’23 Project </vt:lpstr>
      <vt:lpstr>Agenda</vt:lpstr>
      <vt:lpstr>Logistics</vt:lpstr>
      <vt:lpstr>Logistics</vt:lpstr>
      <vt:lpstr>PROJECT BIG PICTURE</vt:lpstr>
      <vt:lpstr>Code Updates</vt:lpstr>
      <vt:lpstr>New Files</vt:lpstr>
      <vt:lpstr>Code Modification</vt:lpstr>
      <vt:lpstr>Code Modification</vt:lpstr>
      <vt:lpstr>Corner Case</vt:lpstr>
      <vt:lpstr>Given Codes</vt:lpstr>
      <vt:lpstr>Given Codes</vt:lpstr>
      <vt:lpstr>Given Codes</vt:lpstr>
      <vt:lpstr>Agenda</vt:lpstr>
      <vt:lpstr>Kernel Heap</vt:lpstr>
      <vt:lpstr>Kernel Heap</vt:lpstr>
      <vt:lpstr>Kernel Heap – What is new?</vt:lpstr>
      <vt:lpstr>PowerPoint Presentation</vt:lpstr>
      <vt:lpstr>PowerPoint Presentation</vt:lpstr>
      <vt:lpstr>PowerPoint Presentation</vt:lpstr>
      <vt:lpstr>Kernel Heap – Allocation Types? </vt:lpstr>
      <vt:lpstr>Kernel Heap – Block Allocator </vt:lpstr>
      <vt:lpstr>Kernel Heap – Block Allocator </vt:lpstr>
      <vt:lpstr>#1: KH Block Alloc Initialization</vt:lpstr>
      <vt:lpstr>#1: KH Block Alloc Initialization</vt:lpstr>
      <vt:lpstr>#2: sbrk()</vt:lpstr>
      <vt:lpstr>#2: sbrk()</vt:lpstr>
      <vt:lpstr>#2: sbrk()</vt:lpstr>
      <vt:lpstr>Kernel Heap – Page Allocator </vt:lpstr>
      <vt:lpstr>PowerPoint Presentation</vt:lpstr>
      <vt:lpstr>PowerPoint Presentation</vt:lpstr>
      <vt:lpstr>PowerPoint Presentation</vt:lpstr>
      <vt:lpstr>PowerPoint Presentation</vt:lpstr>
      <vt:lpstr>#3: kmalloc()</vt:lpstr>
      <vt:lpstr>#4: kfree()</vt:lpstr>
      <vt:lpstr>#5: kheap_physical_address()</vt:lpstr>
      <vt:lpstr>#6: kheap_virtual_address()</vt:lpstr>
      <vt:lpstr>BONUS#1: krealloc()</vt:lpstr>
      <vt:lpstr>Kernel Heap – Testing</vt:lpstr>
      <vt:lpstr>Kernel Heap – Testing</vt:lpstr>
      <vt:lpstr>Agenda</vt:lpstr>
      <vt:lpstr>PowerPoint Presentation</vt:lpstr>
      <vt:lpstr>Working Set: Structure</vt:lpstr>
      <vt:lpstr>Working Set: Structure</vt:lpstr>
      <vt:lpstr>Working Set: Functions [GIVEN]</vt:lpstr>
      <vt:lpstr>Working Set: Functions [GIVEN]</vt:lpstr>
      <vt:lpstr>#7: env_page_ws_list_create_element() </vt:lpstr>
      <vt:lpstr>Fault Handler I: Introduction</vt:lpstr>
      <vt:lpstr>Fault Handler I: Introduction</vt:lpstr>
      <vt:lpstr>#8: Check Invalid Pointers</vt:lpstr>
      <vt:lpstr>#9: Placement</vt:lpstr>
      <vt:lpstr>Fault Handler I: Testing</vt:lpstr>
      <vt:lpstr>Agenda</vt:lpstr>
      <vt:lpstr>User Heap</vt:lpstr>
      <vt:lpstr>User Heap</vt:lpstr>
      <vt:lpstr>User Heap: Overview</vt:lpstr>
      <vt:lpstr>User Heap: Overview</vt:lpstr>
      <vt:lpstr>User Heap: Overview</vt:lpstr>
      <vt:lpstr>User Heap: Overview</vt:lpstr>
      <vt:lpstr>User Heap: Overview</vt:lpstr>
      <vt:lpstr>User Heap – Allocation Types? </vt:lpstr>
      <vt:lpstr>User Heap – Block Allocator </vt:lpstr>
      <vt:lpstr>User Heap – Block Allocator </vt:lpstr>
      <vt:lpstr>#10: UH Block Alloc Initialization</vt:lpstr>
      <vt:lpstr>#10: UH Block Alloc Initialization</vt:lpstr>
      <vt:lpstr>#11: new SysCall to Get Hard Limit</vt:lpstr>
      <vt:lpstr>#12: sys_sbrk()</vt:lpstr>
      <vt:lpstr>#12: sys_sbrk()</vt:lpstr>
      <vt:lpstr>User Heap – Page Allocator </vt:lpstr>
      <vt:lpstr>PowerPoint Presentation</vt:lpstr>
      <vt:lpstr>PowerPoint Presentation</vt:lpstr>
      <vt:lpstr>#13: malloc()</vt:lpstr>
      <vt:lpstr>#14: allocate_user_mem()</vt:lpstr>
      <vt:lpstr>#15: free()</vt:lpstr>
      <vt:lpstr>#16: free_user_mem()</vt:lpstr>
      <vt:lpstr>BONUS#2: O(1) of free_user_mem</vt:lpstr>
      <vt:lpstr>User Heap: Testing</vt:lpstr>
      <vt:lpstr>User Heap: Testing</vt:lpstr>
      <vt:lpstr>User Heap: Testing Dependency Graph</vt:lpstr>
      <vt:lpstr>Agenda</vt:lpstr>
      <vt:lpstr>Summary</vt:lpstr>
      <vt:lpstr>Summary</vt:lpstr>
      <vt:lpstr>Summary</vt:lpstr>
      <vt:lpstr>REMEMBER:</vt:lpstr>
      <vt:lpstr>PowerPoint Presentation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1121</cp:revision>
  <dcterms:created xsi:type="dcterms:W3CDTF">2022-10-12T14:36:57Z</dcterms:created>
  <dcterms:modified xsi:type="dcterms:W3CDTF">2023-10-29T22:45:54Z</dcterms:modified>
</cp:coreProperties>
</file>